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314" r:id="rId3"/>
    <p:sldId id="258" r:id="rId4"/>
    <p:sldId id="257" r:id="rId5"/>
    <p:sldId id="276" r:id="rId6"/>
    <p:sldId id="311" r:id="rId7"/>
    <p:sldId id="260" r:id="rId8"/>
    <p:sldId id="295" r:id="rId9"/>
    <p:sldId id="278" r:id="rId10"/>
    <p:sldId id="277" r:id="rId11"/>
    <p:sldId id="280" r:id="rId12"/>
    <p:sldId id="294" r:id="rId13"/>
    <p:sldId id="315" r:id="rId14"/>
    <p:sldId id="303" r:id="rId15"/>
    <p:sldId id="281" r:id="rId16"/>
    <p:sldId id="273" r:id="rId17"/>
    <p:sldId id="282" r:id="rId18"/>
    <p:sldId id="283" r:id="rId19"/>
    <p:sldId id="284" r:id="rId20"/>
    <p:sldId id="286" r:id="rId21"/>
    <p:sldId id="264" r:id="rId22"/>
    <p:sldId id="270" r:id="rId23"/>
    <p:sldId id="287" r:id="rId24"/>
    <p:sldId id="274" r:id="rId25"/>
    <p:sldId id="275" r:id="rId26"/>
    <p:sldId id="289" r:id="rId27"/>
    <p:sldId id="290" r:id="rId28"/>
    <p:sldId id="291" r:id="rId29"/>
    <p:sldId id="293" r:id="rId30"/>
    <p:sldId id="292" r:id="rId31"/>
    <p:sldId id="313" r:id="rId32"/>
    <p:sldId id="297" r:id="rId33"/>
    <p:sldId id="298" r:id="rId34"/>
    <p:sldId id="316" r:id="rId35"/>
    <p:sldId id="299" r:id="rId36"/>
    <p:sldId id="301" r:id="rId37"/>
    <p:sldId id="308" r:id="rId38"/>
    <p:sldId id="306" r:id="rId39"/>
    <p:sldId id="307" r:id="rId40"/>
    <p:sldId id="309" r:id="rId41"/>
    <p:sldId id="296" r:id="rId42"/>
    <p:sldId id="304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city-profile.ccc.local\profiles\beecr1s\Desktop\compendium-18-july-200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ccity-profile.ccc.local\profiles\beecr1s\Desktop\compendium-18-july-200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ccity-profile.ccc.local\profiles\beecr1s\Desktop\compendium-18-july-200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7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Cambridge</a:t>
            </a:r>
          </a:p>
        </c:rich>
      </c:tx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7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50940940298644"/>
          <c:y val="6.2385321100917435E-2"/>
          <c:w val="0.70549274472239287"/>
          <c:h val="0.77914382720508557"/>
        </c:manualLayout>
      </c:layout>
      <c:scatterChart>
        <c:scatterStyle val="lineMarker"/>
        <c:varyColors val="0"/>
        <c:ser>
          <c:idx val="0"/>
          <c:order val="0"/>
          <c:tx>
            <c:strRef>
              <c:f>'Data annual-price'!$D$7</c:f>
              <c:strCache>
                <c:ptCount val="1"/>
                <c:pt idx="0">
                  <c:v> 1bed  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marker>
          <c:xVal>
            <c:multiLvlStrRef>
              <c:f>'Data annual-price'!$B$8:$C$18</c:f>
              <c:multiLvlStrCache>
                <c:ptCount val="11"/>
                <c:lvl>
                  <c:pt idx="0">
                    <c:v>Cambridge </c:v>
                  </c:pt>
                  <c:pt idx="1">
                    <c:v>Cambridge </c:v>
                  </c:pt>
                  <c:pt idx="2">
                    <c:v>Cambridge </c:v>
                  </c:pt>
                  <c:pt idx="3">
                    <c:v>Cambridge </c:v>
                  </c:pt>
                  <c:pt idx="4">
                    <c:v>Cambridge </c:v>
                  </c:pt>
                  <c:pt idx="5">
                    <c:v>Cambridge </c:v>
                  </c:pt>
                  <c:pt idx="6">
                    <c:v>Cambridge </c:v>
                  </c:pt>
                  <c:pt idx="7">
                    <c:v>Cambridge </c:v>
                  </c:pt>
                  <c:pt idx="8">
                    <c:v>Cambridge </c:v>
                  </c:pt>
                  <c:pt idx="9">
                    <c:v>Cambridge </c:v>
                  </c:pt>
                  <c:pt idx="10">
                    <c:v>Cambridge </c:v>
                  </c:pt>
                </c:lvl>
                <c:lvl>
                  <c:pt idx="0">
                    <c:v>1 LA social rent</c:v>
                  </c:pt>
                  <c:pt idx="1">
                    <c:v>2 HA social rent</c:v>
                  </c:pt>
                  <c:pt idx="2">
                    <c:v>3 HA affordable rent</c:v>
                  </c:pt>
                  <c:pt idx="3">
                    <c:v>4 LA affordable rent</c:v>
                  </c:pt>
                  <c:pt idx="4">
                    <c:v>5 Intermediate rent</c:v>
                  </c:pt>
                  <c:pt idx="5">
                    <c:v>6 Median private rent</c:v>
                  </c:pt>
                  <c:pt idx="6">
                    <c:v>7 Homebuy</c:v>
                  </c:pt>
                  <c:pt idx="7">
                    <c:v>8 LQ resale</c:v>
                  </c:pt>
                  <c:pt idx="8">
                    <c:v>9 Avg resale</c:v>
                  </c:pt>
                  <c:pt idx="9">
                    <c:v>10 LQ new build</c:v>
                  </c:pt>
                  <c:pt idx="10">
                    <c:v>11 Avg new build</c:v>
                  </c:pt>
                </c:lvl>
              </c:multiLvlStrCache>
            </c:multiLvlStrRef>
          </c:xVal>
          <c:yVal>
            <c:numRef>
              <c:f>'Data annual-price'!$D$8:$D$18</c:f>
              <c:numCache>
                <c:formatCode>_-"£"* #,##0_-;\-"£"* #,##0_-;_-"£"* "-"??_-;_-@_-</c:formatCode>
                <c:ptCount val="11"/>
                <c:pt idx="0">
                  <c:v>4475.6399999999994</c:v>
                </c:pt>
                <c:pt idx="1">
                  <c:v>4927.5200000000004</c:v>
                </c:pt>
                <c:pt idx="2">
                  <c:v>6773</c:v>
                </c:pt>
                <c:pt idx="3">
                  <c:v>7095.4</c:v>
                </c:pt>
                <c:pt idx="4">
                  <c:v>9399</c:v>
                </c:pt>
                <c:pt idx="5">
                  <c:v>11765</c:v>
                </c:pt>
                <c:pt idx="6">
                  <c:v>12012</c:v>
                </c:pt>
                <c:pt idx="7">
                  <c:v>11232</c:v>
                </c:pt>
                <c:pt idx="8">
                  <c:v>13429</c:v>
                </c:pt>
                <c:pt idx="9">
                  <c:v>13819</c:v>
                </c:pt>
                <c:pt idx="10">
                  <c:v>16705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F61-401B-A3AB-1A1EEEF604DD}"/>
            </c:ext>
          </c:extLst>
        </c:ser>
        <c:ser>
          <c:idx val="1"/>
          <c:order val="1"/>
          <c:tx>
            <c:strRef>
              <c:f>'Data annual-price'!$E$7</c:f>
              <c:strCache>
                <c:ptCount val="1"/>
                <c:pt idx="0">
                  <c:v> 2bed 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 cap="flat" cmpd="sng" algn="ctr">
                <a:solidFill>
                  <a:schemeClr val="accent2"/>
                </a:solidFill>
                <a:round/>
              </a:ln>
              <a:effectLst/>
            </c:spPr>
          </c:marker>
          <c:xVal>
            <c:multiLvlStrRef>
              <c:f>'Data annual-price'!$B$8:$C$18</c:f>
              <c:multiLvlStrCache>
                <c:ptCount val="11"/>
                <c:lvl>
                  <c:pt idx="0">
                    <c:v>Cambridge </c:v>
                  </c:pt>
                  <c:pt idx="1">
                    <c:v>Cambridge </c:v>
                  </c:pt>
                  <c:pt idx="2">
                    <c:v>Cambridge </c:v>
                  </c:pt>
                  <c:pt idx="3">
                    <c:v>Cambridge </c:v>
                  </c:pt>
                  <c:pt idx="4">
                    <c:v>Cambridge </c:v>
                  </c:pt>
                  <c:pt idx="5">
                    <c:v>Cambridge </c:v>
                  </c:pt>
                  <c:pt idx="6">
                    <c:v>Cambridge </c:v>
                  </c:pt>
                  <c:pt idx="7">
                    <c:v>Cambridge </c:v>
                  </c:pt>
                  <c:pt idx="8">
                    <c:v>Cambridge </c:v>
                  </c:pt>
                  <c:pt idx="9">
                    <c:v>Cambridge </c:v>
                  </c:pt>
                  <c:pt idx="10">
                    <c:v>Cambridge </c:v>
                  </c:pt>
                </c:lvl>
                <c:lvl>
                  <c:pt idx="0">
                    <c:v>1 LA social rent</c:v>
                  </c:pt>
                  <c:pt idx="1">
                    <c:v>2 HA social rent</c:v>
                  </c:pt>
                  <c:pt idx="2">
                    <c:v>3 HA affordable rent</c:v>
                  </c:pt>
                  <c:pt idx="3">
                    <c:v>4 LA affordable rent</c:v>
                  </c:pt>
                  <c:pt idx="4">
                    <c:v>5 Intermediate rent</c:v>
                  </c:pt>
                  <c:pt idx="5">
                    <c:v>6 Median private rent</c:v>
                  </c:pt>
                  <c:pt idx="6">
                    <c:v>7 Homebuy</c:v>
                  </c:pt>
                  <c:pt idx="7">
                    <c:v>8 LQ resale</c:v>
                  </c:pt>
                  <c:pt idx="8">
                    <c:v>9 Avg resale</c:v>
                  </c:pt>
                  <c:pt idx="9">
                    <c:v>10 LQ new build</c:v>
                  </c:pt>
                  <c:pt idx="10">
                    <c:v>11 Avg new build</c:v>
                  </c:pt>
                </c:lvl>
              </c:multiLvlStrCache>
            </c:multiLvlStrRef>
          </c:xVal>
          <c:yVal>
            <c:numRef>
              <c:f>'Data annual-price'!$E$8:$E$18</c:f>
              <c:numCache>
                <c:formatCode>_-"£"* #,##0_-;\-"£"* #,##0_-;_-"£"* "-"??_-;_-@_-</c:formatCode>
                <c:ptCount val="11"/>
                <c:pt idx="0">
                  <c:v>5248.88</c:v>
                </c:pt>
                <c:pt idx="1">
                  <c:v>5819.84</c:v>
                </c:pt>
                <c:pt idx="2">
                  <c:v>7663.24</c:v>
                </c:pt>
                <c:pt idx="3">
                  <c:v>8174.4</c:v>
                </c:pt>
                <c:pt idx="4">
                  <c:v>12376</c:v>
                </c:pt>
                <c:pt idx="5">
                  <c:v>15483</c:v>
                </c:pt>
                <c:pt idx="6">
                  <c:v>17433</c:v>
                </c:pt>
                <c:pt idx="7">
                  <c:v>15145</c:v>
                </c:pt>
                <c:pt idx="8">
                  <c:v>18356</c:v>
                </c:pt>
                <c:pt idx="9">
                  <c:v>21190</c:v>
                </c:pt>
                <c:pt idx="10">
                  <c:v>23868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F61-401B-A3AB-1A1EEEF604DD}"/>
            </c:ext>
          </c:extLst>
        </c:ser>
        <c:ser>
          <c:idx val="2"/>
          <c:order val="2"/>
          <c:tx>
            <c:strRef>
              <c:f>'Data annual-price'!$F$7</c:f>
              <c:strCache>
                <c:ptCount val="1"/>
                <c:pt idx="0">
                  <c:v> 3bed 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circle"/>
            <c:size val="4"/>
            <c:spPr>
              <a:solidFill>
                <a:srgbClr val="C00000"/>
              </a:solidFill>
              <a:ln w="9525" cap="flat" cmpd="sng" algn="ctr">
                <a:solidFill>
                  <a:srgbClr val="C00000"/>
                </a:solidFill>
                <a:round/>
              </a:ln>
              <a:effectLst/>
            </c:spPr>
          </c:marker>
          <c:xVal>
            <c:multiLvlStrRef>
              <c:f>'Data annual-price'!$B$8:$C$18</c:f>
              <c:multiLvlStrCache>
                <c:ptCount val="11"/>
                <c:lvl>
                  <c:pt idx="0">
                    <c:v>Cambridge </c:v>
                  </c:pt>
                  <c:pt idx="1">
                    <c:v>Cambridge </c:v>
                  </c:pt>
                  <c:pt idx="2">
                    <c:v>Cambridge </c:v>
                  </c:pt>
                  <c:pt idx="3">
                    <c:v>Cambridge </c:v>
                  </c:pt>
                  <c:pt idx="4">
                    <c:v>Cambridge </c:v>
                  </c:pt>
                  <c:pt idx="5">
                    <c:v>Cambridge </c:v>
                  </c:pt>
                  <c:pt idx="6">
                    <c:v>Cambridge </c:v>
                  </c:pt>
                  <c:pt idx="7">
                    <c:v>Cambridge </c:v>
                  </c:pt>
                  <c:pt idx="8">
                    <c:v>Cambridge </c:v>
                  </c:pt>
                  <c:pt idx="9">
                    <c:v>Cambridge </c:v>
                  </c:pt>
                  <c:pt idx="10">
                    <c:v>Cambridge </c:v>
                  </c:pt>
                </c:lvl>
                <c:lvl>
                  <c:pt idx="0">
                    <c:v>1 LA social rent</c:v>
                  </c:pt>
                  <c:pt idx="1">
                    <c:v>2 HA social rent</c:v>
                  </c:pt>
                  <c:pt idx="2">
                    <c:v>3 HA affordable rent</c:v>
                  </c:pt>
                  <c:pt idx="3">
                    <c:v>4 LA affordable rent</c:v>
                  </c:pt>
                  <c:pt idx="4">
                    <c:v>5 Intermediate rent</c:v>
                  </c:pt>
                  <c:pt idx="5">
                    <c:v>6 Median private rent</c:v>
                  </c:pt>
                  <c:pt idx="6">
                    <c:v>7 Homebuy</c:v>
                  </c:pt>
                  <c:pt idx="7">
                    <c:v>8 LQ resale</c:v>
                  </c:pt>
                  <c:pt idx="8">
                    <c:v>9 Avg resale</c:v>
                  </c:pt>
                  <c:pt idx="9">
                    <c:v>10 LQ new build</c:v>
                  </c:pt>
                  <c:pt idx="10">
                    <c:v>11 Avg new build</c:v>
                  </c:pt>
                </c:lvl>
              </c:multiLvlStrCache>
            </c:multiLvlStrRef>
          </c:xVal>
          <c:yVal>
            <c:numRef>
              <c:f>'Data annual-price'!$F$8:$F$18</c:f>
              <c:numCache>
                <c:formatCode>_-"£"* #,##0_-;\-"£"* #,##0_-;_-"£"* "-"??_-;_-@_-</c:formatCode>
                <c:ptCount val="11"/>
                <c:pt idx="0">
                  <c:v>5951.4000000000005</c:v>
                </c:pt>
                <c:pt idx="1">
                  <c:v>6406.4000000000005</c:v>
                </c:pt>
                <c:pt idx="2">
                  <c:v>8747.44</c:v>
                </c:pt>
                <c:pt idx="3">
                  <c:v>9592.44</c:v>
                </c:pt>
                <c:pt idx="4">
                  <c:v>14040</c:v>
                </c:pt>
                <c:pt idx="5">
                  <c:v>17563</c:v>
                </c:pt>
                <c:pt idx="6">
                  <c:v>21580</c:v>
                </c:pt>
                <c:pt idx="7">
                  <c:v>21749</c:v>
                </c:pt>
                <c:pt idx="8">
                  <c:v>24843</c:v>
                </c:pt>
                <c:pt idx="9">
                  <c:v>24245</c:v>
                </c:pt>
                <c:pt idx="10">
                  <c:v>26975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F61-401B-A3AB-1A1EEEF604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0772344"/>
        <c:axId val="730766112"/>
      </c:scatterChart>
      <c:valAx>
        <c:axId val="730772344"/>
        <c:scaling>
          <c:orientation val="minMax"/>
          <c:max val="11"/>
          <c:min val="1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Tenure group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0766112"/>
        <c:crosses val="autoZero"/>
        <c:crossBetween val="midCat"/>
        <c:majorUnit val="1"/>
        <c:minorUnit val="1"/>
      </c:valAx>
      <c:valAx>
        <c:axId val="730766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Annual price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-&quot;£&quot;* #,##0_-;\-&quot;£&quot;* #,##0_-;_-&quot;£&quot;* &quot;-&quot;??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07723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7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South Cambridgeshire</a:t>
            </a:r>
          </a:p>
        </c:rich>
      </c:tx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7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50940940298644"/>
          <c:y val="6.2385321100917435E-2"/>
          <c:w val="0.70549274472239287"/>
          <c:h val="0.77914382720508557"/>
        </c:manualLayout>
      </c:layout>
      <c:scatterChart>
        <c:scatterStyle val="lineMarker"/>
        <c:varyColors val="0"/>
        <c:ser>
          <c:idx val="0"/>
          <c:order val="0"/>
          <c:tx>
            <c:strRef>
              <c:f>'Data annual-price'!$D$91</c:f>
              <c:strCache>
                <c:ptCount val="1"/>
                <c:pt idx="0">
                  <c:v> 1bed  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marker>
          <c:xVal>
            <c:multiLvlStrRef>
              <c:f>'Data annual-price'!$B$92:$C$102</c:f>
              <c:multiLvlStrCache>
                <c:ptCount val="11"/>
                <c:lvl>
                  <c:pt idx="0">
                    <c:v>South Cambridgeshire </c:v>
                  </c:pt>
                  <c:pt idx="1">
                    <c:v>South Cambridgeshire </c:v>
                  </c:pt>
                  <c:pt idx="2">
                    <c:v>South Cambridgeshire </c:v>
                  </c:pt>
                  <c:pt idx="3">
                    <c:v>South Cambridgeshire </c:v>
                  </c:pt>
                  <c:pt idx="4">
                    <c:v>South Cambridgeshire </c:v>
                  </c:pt>
                  <c:pt idx="5">
                    <c:v>South Cambridgeshire </c:v>
                  </c:pt>
                  <c:pt idx="6">
                    <c:v>South Cambridgeshire </c:v>
                  </c:pt>
                  <c:pt idx="7">
                    <c:v>South Cambridgeshire </c:v>
                  </c:pt>
                  <c:pt idx="8">
                    <c:v>South Cambridgeshire </c:v>
                  </c:pt>
                  <c:pt idx="9">
                    <c:v>South Cambridgeshire </c:v>
                  </c:pt>
                  <c:pt idx="10">
                    <c:v>South Cambridgeshire </c:v>
                  </c:pt>
                </c:lvl>
                <c:lvl>
                  <c:pt idx="0">
                    <c:v>1 LA social rent</c:v>
                  </c:pt>
                  <c:pt idx="1">
                    <c:v>2 HA social rent</c:v>
                  </c:pt>
                  <c:pt idx="2">
                    <c:v>3 HA affordable rent</c:v>
                  </c:pt>
                  <c:pt idx="3">
                    <c:v>4 LA affordable rent</c:v>
                  </c:pt>
                  <c:pt idx="4">
                    <c:v>5 Intermediate rent</c:v>
                  </c:pt>
                  <c:pt idx="5">
                    <c:v>6 Median private rent</c:v>
                  </c:pt>
                  <c:pt idx="6">
                    <c:v>7 Homebuy</c:v>
                  </c:pt>
                  <c:pt idx="7">
                    <c:v>8 LQ resale</c:v>
                  </c:pt>
                  <c:pt idx="8">
                    <c:v>9 Avg resale</c:v>
                  </c:pt>
                  <c:pt idx="9">
                    <c:v>10 LQ new build</c:v>
                  </c:pt>
                  <c:pt idx="10">
                    <c:v>11 Avg new build</c:v>
                  </c:pt>
                </c:lvl>
              </c:multiLvlStrCache>
            </c:multiLvlStrRef>
          </c:xVal>
          <c:yVal>
            <c:numRef>
              <c:f>'Data annual-price'!$D$92:$D$102</c:f>
              <c:numCache>
                <c:formatCode>_-"£"* #,##0_-;\-"£"* #,##0_-;_-"£"* "-"??_-;_-@_-</c:formatCode>
                <c:ptCount val="11"/>
                <c:pt idx="0">
                  <c:v>4595.76</c:v>
                </c:pt>
                <c:pt idx="1">
                  <c:v>4734.08</c:v>
                </c:pt>
                <c:pt idx="2">
                  <c:v>6781.32</c:v>
                </c:pt>
                <c:pt idx="3">
                  <c:v>6721.5199999999995</c:v>
                </c:pt>
                <c:pt idx="4">
                  <c:v>7384</c:v>
                </c:pt>
                <c:pt idx="5">
                  <c:v>9256</c:v>
                </c:pt>
                <c:pt idx="6">
                  <c:v>8944</c:v>
                </c:pt>
                <c:pt idx="7">
                  <c:v>7462</c:v>
                </c:pt>
                <c:pt idx="8">
                  <c:v>9035</c:v>
                </c:pt>
                <c:pt idx="9">
                  <c:v>14976</c:v>
                </c:pt>
                <c:pt idx="10">
                  <c:v>14976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77E-4019-B9CD-8FD8475F72B4}"/>
            </c:ext>
          </c:extLst>
        </c:ser>
        <c:ser>
          <c:idx val="1"/>
          <c:order val="1"/>
          <c:tx>
            <c:strRef>
              <c:f>'Data annual-price'!$E$91</c:f>
              <c:strCache>
                <c:ptCount val="1"/>
                <c:pt idx="0">
                  <c:v> 2bed 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 cap="flat" cmpd="sng" algn="ctr">
                <a:solidFill>
                  <a:schemeClr val="accent2"/>
                </a:solidFill>
                <a:round/>
              </a:ln>
              <a:effectLst/>
            </c:spPr>
          </c:marker>
          <c:xVal>
            <c:multiLvlStrRef>
              <c:f>'Data annual-price'!$B$92:$C$102</c:f>
              <c:multiLvlStrCache>
                <c:ptCount val="11"/>
                <c:lvl>
                  <c:pt idx="0">
                    <c:v>South Cambridgeshire </c:v>
                  </c:pt>
                  <c:pt idx="1">
                    <c:v>South Cambridgeshire </c:v>
                  </c:pt>
                  <c:pt idx="2">
                    <c:v>South Cambridgeshire </c:v>
                  </c:pt>
                  <c:pt idx="3">
                    <c:v>South Cambridgeshire </c:v>
                  </c:pt>
                  <c:pt idx="4">
                    <c:v>South Cambridgeshire </c:v>
                  </c:pt>
                  <c:pt idx="5">
                    <c:v>South Cambridgeshire </c:v>
                  </c:pt>
                  <c:pt idx="6">
                    <c:v>South Cambridgeshire </c:v>
                  </c:pt>
                  <c:pt idx="7">
                    <c:v>South Cambridgeshire </c:v>
                  </c:pt>
                  <c:pt idx="8">
                    <c:v>South Cambridgeshire </c:v>
                  </c:pt>
                  <c:pt idx="9">
                    <c:v>South Cambridgeshire </c:v>
                  </c:pt>
                  <c:pt idx="10">
                    <c:v>South Cambridgeshire </c:v>
                  </c:pt>
                </c:lvl>
                <c:lvl>
                  <c:pt idx="0">
                    <c:v>1 LA social rent</c:v>
                  </c:pt>
                  <c:pt idx="1">
                    <c:v>2 HA social rent</c:v>
                  </c:pt>
                  <c:pt idx="2">
                    <c:v>3 HA affordable rent</c:v>
                  </c:pt>
                  <c:pt idx="3">
                    <c:v>4 LA affordable rent</c:v>
                  </c:pt>
                  <c:pt idx="4">
                    <c:v>5 Intermediate rent</c:v>
                  </c:pt>
                  <c:pt idx="5">
                    <c:v>6 Median private rent</c:v>
                  </c:pt>
                  <c:pt idx="6">
                    <c:v>7 Homebuy</c:v>
                  </c:pt>
                  <c:pt idx="7">
                    <c:v>8 LQ resale</c:v>
                  </c:pt>
                  <c:pt idx="8">
                    <c:v>9 Avg resale</c:v>
                  </c:pt>
                  <c:pt idx="9">
                    <c:v>10 LQ new build</c:v>
                  </c:pt>
                  <c:pt idx="10">
                    <c:v>11 Avg new build</c:v>
                  </c:pt>
                </c:lvl>
              </c:multiLvlStrCache>
            </c:multiLvlStrRef>
          </c:xVal>
          <c:yVal>
            <c:numRef>
              <c:f>'Data annual-price'!$E$92:$E$102</c:f>
              <c:numCache>
                <c:formatCode>_-"£"* #,##0_-;\-"£"* #,##0_-;_-"£"* "-"??_-;_-@_-</c:formatCode>
                <c:ptCount val="11"/>
                <c:pt idx="0">
                  <c:v>5397.5999999999995</c:v>
                </c:pt>
                <c:pt idx="1">
                  <c:v>5662.8</c:v>
                </c:pt>
                <c:pt idx="2">
                  <c:v>7924.2799999999988</c:v>
                </c:pt>
                <c:pt idx="3">
                  <c:v>7833.8</c:v>
                </c:pt>
                <c:pt idx="4">
                  <c:v>9165</c:v>
                </c:pt>
                <c:pt idx="5">
                  <c:v>11466</c:v>
                </c:pt>
                <c:pt idx="6">
                  <c:v>12779</c:v>
                </c:pt>
                <c:pt idx="7">
                  <c:v>10907</c:v>
                </c:pt>
                <c:pt idx="8">
                  <c:v>13000</c:v>
                </c:pt>
                <c:pt idx="9">
                  <c:v>18044</c:v>
                </c:pt>
                <c:pt idx="10">
                  <c:v>21814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77E-4019-B9CD-8FD8475F72B4}"/>
            </c:ext>
          </c:extLst>
        </c:ser>
        <c:ser>
          <c:idx val="2"/>
          <c:order val="2"/>
          <c:tx>
            <c:strRef>
              <c:f>'Data annual-price'!$F$91</c:f>
              <c:strCache>
                <c:ptCount val="1"/>
                <c:pt idx="0">
                  <c:v> 3bed 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circle"/>
            <c:size val="4"/>
            <c:spPr>
              <a:solidFill>
                <a:srgbClr val="C00000"/>
              </a:solidFill>
              <a:ln w="9525" cap="flat" cmpd="sng" algn="ctr">
                <a:solidFill>
                  <a:srgbClr val="C00000"/>
                </a:solidFill>
                <a:round/>
              </a:ln>
              <a:effectLst/>
            </c:spPr>
          </c:marker>
          <c:xVal>
            <c:multiLvlStrRef>
              <c:f>'Data annual-price'!$B$92:$C$102</c:f>
              <c:multiLvlStrCache>
                <c:ptCount val="11"/>
                <c:lvl>
                  <c:pt idx="0">
                    <c:v>South Cambridgeshire </c:v>
                  </c:pt>
                  <c:pt idx="1">
                    <c:v>South Cambridgeshire </c:v>
                  </c:pt>
                  <c:pt idx="2">
                    <c:v>South Cambridgeshire </c:v>
                  </c:pt>
                  <c:pt idx="3">
                    <c:v>South Cambridgeshire </c:v>
                  </c:pt>
                  <c:pt idx="4">
                    <c:v>South Cambridgeshire </c:v>
                  </c:pt>
                  <c:pt idx="5">
                    <c:v>South Cambridgeshire </c:v>
                  </c:pt>
                  <c:pt idx="6">
                    <c:v>South Cambridgeshire </c:v>
                  </c:pt>
                  <c:pt idx="7">
                    <c:v>South Cambridgeshire </c:v>
                  </c:pt>
                  <c:pt idx="8">
                    <c:v>South Cambridgeshire </c:v>
                  </c:pt>
                  <c:pt idx="9">
                    <c:v>South Cambridgeshire </c:v>
                  </c:pt>
                  <c:pt idx="10">
                    <c:v>South Cambridgeshire </c:v>
                  </c:pt>
                </c:lvl>
                <c:lvl>
                  <c:pt idx="0">
                    <c:v>1 LA social rent</c:v>
                  </c:pt>
                  <c:pt idx="1">
                    <c:v>2 HA social rent</c:v>
                  </c:pt>
                  <c:pt idx="2">
                    <c:v>3 HA affordable rent</c:v>
                  </c:pt>
                  <c:pt idx="3">
                    <c:v>4 LA affordable rent</c:v>
                  </c:pt>
                  <c:pt idx="4">
                    <c:v>5 Intermediate rent</c:v>
                  </c:pt>
                  <c:pt idx="5">
                    <c:v>6 Median private rent</c:v>
                  </c:pt>
                  <c:pt idx="6">
                    <c:v>7 Homebuy</c:v>
                  </c:pt>
                  <c:pt idx="7">
                    <c:v>8 LQ resale</c:v>
                  </c:pt>
                  <c:pt idx="8">
                    <c:v>9 Avg resale</c:v>
                  </c:pt>
                  <c:pt idx="9">
                    <c:v>10 LQ new build</c:v>
                  </c:pt>
                  <c:pt idx="10">
                    <c:v>11 Avg new build</c:v>
                  </c:pt>
                </c:lvl>
              </c:multiLvlStrCache>
            </c:multiLvlStrRef>
          </c:xVal>
          <c:yVal>
            <c:numRef>
              <c:f>'Data annual-price'!$F$92:$F$102</c:f>
              <c:numCache>
                <c:formatCode>_-"£"* #,##0_-;\-"£"* #,##0_-;_-"£"* "-"??_-;_-@_-</c:formatCode>
                <c:ptCount val="11"/>
                <c:pt idx="0">
                  <c:v>5712.72</c:v>
                </c:pt>
                <c:pt idx="1">
                  <c:v>6414.2</c:v>
                </c:pt>
                <c:pt idx="2">
                  <c:v>9071.4</c:v>
                </c:pt>
                <c:pt idx="3">
                  <c:v>9330.8799999999992</c:v>
                </c:pt>
                <c:pt idx="4">
                  <c:v>11219</c:v>
                </c:pt>
                <c:pt idx="5">
                  <c:v>14027</c:v>
                </c:pt>
                <c:pt idx="6">
                  <c:v>16549</c:v>
                </c:pt>
                <c:pt idx="7">
                  <c:v>16380</c:v>
                </c:pt>
                <c:pt idx="8">
                  <c:v>19032</c:v>
                </c:pt>
                <c:pt idx="9">
                  <c:v>17797</c:v>
                </c:pt>
                <c:pt idx="10">
                  <c:v>20670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77E-4019-B9CD-8FD8475F72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0772344"/>
        <c:axId val="730766112"/>
      </c:scatterChart>
      <c:valAx>
        <c:axId val="730772344"/>
        <c:scaling>
          <c:orientation val="minMax"/>
          <c:max val="11"/>
          <c:min val="1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Tenure group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0766112"/>
        <c:crosses val="autoZero"/>
        <c:crossBetween val="midCat"/>
        <c:majorUnit val="1"/>
        <c:minorUnit val="1"/>
      </c:valAx>
      <c:valAx>
        <c:axId val="730766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Annual price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-&quot;£&quot;* #,##0_-;\-&quot;£&quot;* #,##0_-;_-&quot;£&quot;* &quot;-&quot;??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07723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41164292951898E-2"/>
          <c:y val="2.7463491936801334E-2"/>
          <c:w val="0.9307241823163791"/>
          <c:h val="0.857505957140045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'Data CACI'!$A$137</c:f>
              <c:strCache>
                <c:ptCount val="1"/>
                <c:pt idx="0">
                  <c:v>Greater Cambridge 2016-17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'Data CACI'!$B$136:$V$136</c:f>
              <c:strCache>
                <c:ptCount val="21"/>
                <c:pt idx="0">
                  <c:v>0-5k</c:v>
                </c:pt>
                <c:pt idx="1">
                  <c:v>5-10k</c:v>
                </c:pt>
                <c:pt idx="2">
                  <c:v>10-15k</c:v>
                </c:pt>
                <c:pt idx="3">
                  <c:v>15-20k</c:v>
                </c:pt>
                <c:pt idx="4">
                  <c:v>20-25k</c:v>
                </c:pt>
                <c:pt idx="5">
                  <c:v>25-30k</c:v>
                </c:pt>
                <c:pt idx="6">
                  <c:v>30-35k</c:v>
                </c:pt>
                <c:pt idx="7">
                  <c:v>35-40k</c:v>
                </c:pt>
                <c:pt idx="8">
                  <c:v>40-45k</c:v>
                </c:pt>
                <c:pt idx="9">
                  <c:v>45-50k</c:v>
                </c:pt>
                <c:pt idx="10">
                  <c:v>50-55k</c:v>
                </c:pt>
                <c:pt idx="11">
                  <c:v>55-60k</c:v>
                </c:pt>
                <c:pt idx="12">
                  <c:v>60-65k</c:v>
                </c:pt>
                <c:pt idx="13">
                  <c:v>65-70k</c:v>
                </c:pt>
                <c:pt idx="14">
                  <c:v>70-75k</c:v>
                </c:pt>
                <c:pt idx="15">
                  <c:v>75-80k</c:v>
                </c:pt>
                <c:pt idx="16">
                  <c:v>80-85k</c:v>
                </c:pt>
                <c:pt idx="17">
                  <c:v>85-90k</c:v>
                </c:pt>
                <c:pt idx="18">
                  <c:v>90-95k</c:v>
                </c:pt>
                <c:pt idx="19">
                  <c:v>95-100k</c:v>
                </c:pt>
                <c:pt idx="20">
                  <c:v>100k+</c:v>
                </c:pt>
              </c:strCache>
            </c:strRef>
          </c:cat>
          <c:val>
            <c:numRef>
              <c:f>'Data CACI'!$B$137:$V$137</c:f>
              <c:numCache>
                <c:formatCode>_-* #,##0_-;\-* #,##0_-;_-* "-"??_-;_-@_-</c:formatCode>
                <c:ptCount val="21"/>
                <c:pt idx="0">
                  <c:v>1574</c:v>
                </c:pt>
                <c:pt idx="1">
                  <c:v>5506</c:v>
                </c:pt>
                <c:pt idx="2">
                  <c:v>7732</c:v>
                </c:pt>
                <c:pt idx="3">
                  <c:v>8613</c:v>
                </c:pt>
                <c:pt idx="4">
                  <c:v>8473</c:v>
                </c:pt>
                <c:pt idx="5">
                  <c:v>8572</c:v>
                </c:pt>
                <c:pt idx="6">
                  <c:v>8460</c:v>
                </c:pt>
                <c:pt idx="7">
                  <c:v>7629</c:v>
                </c:pt>
                <c:pt idx="8">
                  <c:v>7414</c:v>
                </c:pt>
                <c:pt idx="9">
                  <c:v>6381</c:v>
                </c:pt>
                <c:pt idx="10">
                  <c:v>5949</c:v>
                </c:pt>
                <c:pt idx="11">
                  <c:v>5317</c:v>
                </c:pt>
                <c:pt idx="12">
                  <c:v>4912</c:v>
                </c:pt>
                <c:pt idx="13">
                  <c:v>4074</c:v>
                </c:pt>
                <c:pt idx="14">
                  <c:v>3373</c:v>
                </c:pt>
                <c:pt idx="15">
                  <c:v>2836</c:v>
                </c:pt>
                <c:pt idx="16">
                  <c:v>2894</c:v>
                </c:pt>
                <c:pt idx="17">
                  <c:v>2583</c:v>
                </c:pt>
                <c:pt idx="18">
                  <c:v>1065</c:v>
                </c:pt>
                <c:pt idx="19">
                  <c:v>1579</c:v>
                </c:pt>
                <c:pt idx="20">
                  <c:v>10583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EC2B-47FB-9C82-C9C964F58E85}"/>
            </c:ext>
          </c:extLst>
        </c:ser>
        <c:ser>
          <c:idx val="1"/>
          <c:order val="1"/>
          <c:tx>
            <c:strRef>
              <c:f>'Data CACI'!$A$138</c:f>
              <c:strCache>
                <c:ptCount val="1"/>
                <c:pt idx="0">
                  <c:v> Greater Cambridge  2020-21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'Data CACI'!$B$136:$V$136</c:f>
              <c:strCache>
                <c:ptCount val="21"/>
                <c:pt idx="0">
                  <c:v>0-5k</c:v>
                </c:pt>
                <c:pt idx="1">
                  <c:v>5-10k</c:v>
                </c:pt>
                <c:pt idx="2">
                  <c:v>10-15k</c:v>
                </c:pt>
                <c:pt idx="3">
                  <c:v>15-20k</c:v>
                </c:pt>
                <c:pt idx="4">
                  <c:v>20-25k</c:v>
                </c:pt>
                <c:pt idx="5">
                  <c:v>25-30k</c:v>
                </c:pt>
                <c:pt idx="6">
                  <c:v>30-35k</c:v>
                </c:pt>
                <c:pt idx="7">
                  <c:v>35-40k</c:v>
                </c:pt>
                <c:pt idx="8">
                  <c:v>40-45k</c:v>
                </c:pt>
                <c:pt idx="9">
                  <c:v>45-50k</c:v>
                </c:pt>
                <c:pt idx="10">
                  <c:v>50-55k</c:v>
                </c:pt>
                <c:pt idx="11">
                  <c:v>55-60k</c:v>
                </c:pt>
                <c:pt idx="12">
                  <c:v>60-65k</c:v>
                </c:pt>
                <c:pt idx="13">
                  <c:v>65-70k</c:v>
                </c:pt>
                <c:pt idx="14">
                  <c:v>70-75k</c:v>
                </c:pt>
                <c:pt idx="15">
                  <c:v>75-80k</c:v>
                </c:pt>
                <c:pt idx="16">
                  <c:v>80-85k</c:v>
                </c:pt>
                <c:pt idx="17">
                  <c:v>85-90k</c:v>
                </c:pt>
                <c:pt idx="18">
                  <c:v>90-95k</c:v>
                </c:pt>
                <c:pt idx="19">
                  <c:v>95-100k</c:v>
                </c:pt>
                <c:pt idx="20">
                  <c:v>100k+</c:v>
                </c:pt>
              </c:strCache>
            </c:strRef>
          </c:cat>
          <c:val>
            <c:numRef>
              <c:f>'Data CACI'!$B$138:$V$138</c:f>
              <c:numCache>
                <c:formatCode>_-* #,##0_-;\-* #,##0_-;_-* "-"??_-;_-@_-</c:formatCode>
                <c:ptCount val="21"/>
                <c:pt idx="0">
                  <c:v>646</c:v>
                </c:pt>
                <c:pt idx="1">
                  <c:v>3642</c:v>
                </c:pt>
                <c:pt idx="2">
                  <c:v>5996</c:v>
                </c:pt>
                <c:pt idx="3">
                  <c:v>7610</c:v>
                </c:pt>
                <c:pt idx="4">
                  <c:v>7435</c:v>
                </c:pt>
                <c:pt idx="5">
                  <c:v>7642</c:v>
                </c:pt>
                <c:pt idx="6">
                  <c:v>7274</c:v>
                </c:pt>
                <c:pt idx="7">
                  <c:v>7574</c:v>
                </c:pt>
                <c:pt idx="8">
                  <c:v>6833</c:v>
                </c:pt>
                <c:pt idx="9">
                  <c:v>6681</c:v>
                </c:pt>
                <c:pt idx="10">
                  <c:v>5395</c:v>
                </c:pt>
                <c:pt idx="11">
                  <c:v>5151</c:v>
                </c:pt>
                <c:pt idx="12">
                  <c:v>4384</c:v>
                </c:pt>
                <c:pt idx="13">
                  <c:v>3610</c:v>
                </c:pt>
                <c:pt idx="14">
                  <c:v>3244</c:v>
                </c:pt>
                <c:pt idx="15">
                  <c:v>3011</c:v>
                </c:pt>
                <c:pt idx="16">
                  <c:v>3326</c:v>
                </c:pt>
                <c:pt idx="17">
                  <c:v>2876</c:v>
                </c:pt>
                <c:pt idx="18">
                  <c:v>2007</c:v>
                </c:pt>
                <c:pt idx="19">
                  <c:v>1943</c:v>
                </c:pt>
                <c:pt idx="20">
                  <c:v>4778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1-EC2B-47FB-9C82-C9C964F58E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5419264"/>
        <c:axId val="335420800"/>
        <c:extLst/>
      </c:barChart>
      <c:catAx>
        <c:axId val="3354192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5420800"/>
        <c:crosses val="autoZero"/>
        <c:auto val="1"/>
        <c:lblAlgn val="ctr"/>
        <c:lblOffset val="100"/>
        <c:noMultiLvlLbl val="0"/>
      </c:catAx>
      <c:valAx>
        <c:axId val="335420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5419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600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600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6CCDD3-8B35-45B7-9456-6B5AEB7975F6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15B12AC-708C-4C3E-B61A-776A84786B66}">
      <dgm:prSet/>
      <dgm:spPr/>
      <dgm:t>
        <a:bodyPr/>
        <a:lstStyle/>
        <a:p>
          <a:r>
            <a:rPr lang="en-GB" b="1" dirty="0"/>
            <a:t>Income </a:t>
          </a:r>
          <a:r>
            <a:rPr lang="en-GB" dirty="0"/>
            <a:t>distribution &amp; change in income over time (from CACI, 2016-17and 2020-21)</a:t>
          </a:r>
          <a:endParaRPr lang="en-US" dirty="0"/>
        </a:p>
      </dgm:t>
    </dgm:pt>
    <dgm:pt modelId="{4D805A79-0E12-4155-BE8B-33138A0BDE0F}" type="parTrans" cxnId="{A4D9E9AD-6098-401A-8A71-C5D62071271A}">
      <dgm:prSet/>
      <dgm:spPr/>
      <dgm:t>
        <a:bodyPr/>
        <a:lstStyle/>
        <a:p>
          <a:endParaRPr lang="en-US"/>
        </a:p>
      </dgm:t>
    </dgm:pt>
    <dgm:pt modelId="{F1863C8C-3019-4718-84D0-9E7FB2A3B3DC}" type="sibTrans" cxnId="{A4D9E9AD-6098-401A-8A71-C5D62071271A}">
      <dgm:prSet/>
      <dgm:spPr/>
      <dgm:t>
        <a:bodyPr/>
        <a:lstStyle/>
        <a:p>
          <a:endParaRPr lang="en-US"/>
        </a:p>
      </dgm:t>
    </dgm:pt>
    <dgm:pt modelId="{5D291619-8296-47BF-8765-914D26FC8A8A}">
      <dgm:prSet/>
      <dgm:spPr/>
      <dgm:t>
        <a:bodyPr/>
        <a:lstStyle/>
        <a:p>
          <a:r>
            <a:rPr lang="en-GB" dirty="0"/>
            <a:t>Weekly </a:t>
          </a:r>
          <a:r>
            <a:rPr lang="en-GB" b="1" dirty="0"/>
            <a:t>housing cost </a:t>
          </a:r>
          <a:r>
            <a:rPr lang="en-GB" dirty="0"/>
            <a:t>for all tenures, aligned to income distribution (various sources including Hometrack, statutory returns, homes England data and VOA)</a:t>
          </a:r>
          <a:endParaRPr lang="en-US" dirty="0"/>
        </a:p>
      </dgm:t>
    </dgm:pt>
    <dgm:pt modelId="{30B4A306-239D-42FF-9294-C1176ED8A492}" type="parTrans" cxnId="{80ECE068-0C32-4A4B-8A65-DC0BEAFE4CD9}">
      <dgm:prSet/>
      <dgm:spPr/>
      <dgm:t>
        <a:bodyPr/>
        <a:lstStyle/>
        <a:p>
          <a:endParaRPr lang="en-US"/>
        </a:p>
      </dgm:t>
    </dgm:pt>
    <dgm:pt modelId="{C08EE66D-8750-4CAA-96A0-DDEAC4EC6E68}" type="sibTrans" cxnId="{80ECE068-0C32-4A4B-8A65-DC0BEAFE4CD9}">
      <dgm:prSet/>
      <dgm:spPr/>
      <dgm:t>
        <a:bodyPr/>
        <a:lstStyle/>
        <a:p>
          <a:endParaRPr lang="en-US"/>
        </a:p>
      </dgm:t>
    </dgm:pt>
    <dgm:pt modelId="{0DBF4612-0F5E-49C0-89EE-A83165805589}">
      <dgm:prSet/>
      <dgm:spPr/>
      <dgm:t>
        <a:bodyPr/>
        <a:lstStyle/>
        <a:p>
          <a:r>
            <a:rPr lang="en-GB" b="1" dirty="0"/>
            <a:t>Pay scales </a:t>
          </a:r>
          <a:r>
            <a:rPr lang="en-GB" dirty="0"/>
            <a:t>for particular workforces (national and local data, building on the 2018 report)</a:t>
          </a:r>
          <a:endParaRPr lang="en-US" dirty="0"/>
        </a:p>
      </dgm:t>
    </dgm:pt>
    <dgm:pt modelId="{09E25230-2551-4227-A950-7077F668BE8D}" type="parTrans" cxnId="{CC5404AC-23A8-4DD4-9234-863AA2DC3478}">
      <dgm:prSet/>
      <dgm:spPr/>
      <dgm:t>
        <a:bodyPr/>
        <a:lstStyle/>
        <a:p>
          <a:endParaRPr lang="en-US"/>
        </a:p>
      </dgm:t>
    </dgm:pt>
    <dgm:pt modelId="{6FD4A597-A695-4B73-99A7-F32E9A961CB1}" type="sibTrans" cxnId="{CC5404AC-23A8-4DD4-9234-863AA2DC3478}">
      <dgm:prSet/>
      <dgm:spPr/>
      <dgm:t>
        <a:bodyPr/>
        <a:lstStyle/>
        <a:p>
          <a:endParaRPr lang="en-US"/>
        </a:p>
      </dgm:t>
    </dgm:pt>
    <dgm:pt modelId="{5F48AEC4-5DEF-4FC9-AFFD-764F1114F9C3}">
      <dgm:prSet/>
      <dgm:spPr/>
      <dgm:t>
        <a:bodyPr/>
        <a:lstStyle/>
        <a:p>
          <a:r>
            <a:rPr lang="en-GB" b="1" dirty="0"/>
            <a:t>Dwellings: </a:t>
          </a:r>
          <a:r>
            <a:rPr lang="en-GB" dirty="0"/>
            <a:t> stock, turnover and new build figures (variety of national and local data sets from government Homes England and Census 2011, draft AMR figures)</a:t>
          </a:r>
          <a:endParaRPr lang="en-US" dirty="0"/>
        </a:p>
      </dgm:t>
    </dgm:pt>
    <dgm:pt modelId="{47C2496D-5D03-48B3-9ED9-63D522BF18EB}" type="parTrans" cxnId="{0C603422-D917-4A84-AC6F-546ABACCC195}">
      <dgm:prSet/>
      <dgm:spPr/>
      <dgm:t>
        <a:bodyPr/>
        <a:lstStyle/>
        <a:p>
          <a:endParaRPr lang="en-US"/>
        </a:p>
      </dgm:t>
    </dgm:pt>
    <dgm:pt modelId="{68F687C0-7FE7-4820-8AD8-A7E9BF881D97}" type="sibTrans" cxnId="{0C603422-D917-4A84-AC6F-546ABACCC195}">
      <dgm:prSet/>
      <dgm:spPr/>
      <dgm:t>
        <a:bodyPr/>
        <a:lstStyle/>
        <a:p>
          <a:endParaRPr lang="en-US"/>
        </a:p>
      </dgm:t>
    </dgm:pt>
    <dgm:pt modelId="{08D88068-E96B-4843-863A-658F03305009}">
      <dgm:prSet/>
      <dgm:spPr/>
      <dgm:t>
        <a:bodyPr/>
        <a:lstStyle/>
        <a:p>
          <a:r>
            <a:rPr lang="en-GB" b="1" dirty="0"/>
            <a:t>Context </a:t>
          </a:r>
          <a:r>
            <a:rPr lang="en-GB" dirty="0"/>
            <a:t>(mainly Census 2011, with some updates to 2021 where possible)</a:t>
          </a:r>
          <a:endParaRPr lang="en-US" dirty="0"/>
        </a:p>
      </dgm:t>
    </dgm:pt>
    <dgm:pt modelId="{91B6FD08-B602-4D94-AB8E-821C20AEBE47}" type="parTrans" cxnId="{ED9B49D5-48B2-4D64-8FCB-40B08B377CB7}">
      <dgm:prSet/>
      <dgm:spPr/>
      <dgm:t>
        <a:bodyPr/>
        <a:lstStyle/>
        <a:p>
          <a:endParaRPr lang="en-US"/>
        </a:p>
      </dgm:t>
    </dgm:pt>
    <dgm:pt modelId="{FF25A3C0-BE41-4547-9CEC-7B901D2513B8}" type="sibTrans" cxnId="{ED9B49D5-48B2-4D64-8FCB-40B08B377CB7}">
      <dgm:prSet/>
      <dgm:spPr/>
      <dgm:t>
        <a:bodyPr/>
        <a:lstStyle/>
        <a:p>
          <a:endParaRPr lang="en-US"/>
        </a:p>
      </dgm:t>
    </dgm:pt>
    <dgm:pt modelId="{258DB3C0-CEB8-456B-835B-02A75D58B484}" type="pres">
      <dgm:prSet presAssocID="{CA6CCDD3-8B35-45B7-9456-6B5AEB7975F6}" presName="diagram" presStyleCnt="0">
        <dgm:presLayoutVars>
          <dgm:dir/>
          <dgm:resizeHandles val="exact"/>
        </dgm:presLayoutVars>
      </dgm:prSet>
      <dgm:spPr/>
    </dgm:pt>
    <dgm:pt modelId="{984DC945-C36A-430A-B094-B2246344920A}" type="pres">
      <dgm:prSet presAssocID="{515B12AC-708C-4C3E-B61A-776A84786B66}" presName="node" presStyleLbl="node1" presStyleIdx="0" presStyleCnt="5">
        <dgm:presLayoutVars>
          <dgm:bulletEnabled val="1"/>
        </dgm:presLayoutVars>
      </dgm:prSet>
      <dgm:spPr/>
    </dgm:pt>
    <dgm:pt modelId="{AF06BD93-ED91-4A87-B5CC-35DB5E6ACABD}" type="pres">
      <dgm:prSet presAssocID="{F1863C8C-3019-4718-84D0-9E7FB2A3B3DC}" presName="sibTrans" presStyleCnt="0"/>
      <dgm:spPr/>
    </dgm:pt>
    <dgm:pt modelId="{F2F940C3-C4AA-4FAB-B5F5-032DD93947A3}" type="pres">
      <dgm:prSet presAssocID="{5D291619-8296-47BF-8765-914D26FC8A8A}" presName="node" presStyleLbl="node1" presStyleIdx="1" presStyleCnt="5">
        <dgm:presLayoutVars>
          <dgm:bulletEnabled val="1"/>
        </dgm:presLayoutVars>
      </dgm:prSet>
      <dgm:spPr/>
    </dgm:pt>
    <dgm:pt modelId="{60D81C79-9186-40D6-B33B-CD3533A7E2C8}" type="pres">
      <dgm:prSet presAssocID="{C08EE66D-8750-4CAA-96A0-DDEAC4EC6E68}" presName="sibTrans" presStyleCnt="0"/>
      <dgm:spPr/>
    </dgm:pt>
    <dgm:pt modelId="{BCE1073C-1ADE-420C-8CB1-B2E3142EC2F8}" type="pres">
      <dgm:prSet presAssocID="{0DBF4612-0F5E-49C0-89EE-A83165805589}" presName="node" presStyleLbl="node1" presStyleIdx="2" presStyleCnt="5">
        <dgm:presLayoutVars>
          <dgm:bulletEnabled val="1"/>
        </dgm:presLayoutVars>
      </dgm:prSet>
      <dgm:spPr/>
    </dgm:pt>
    <dgm:pt modelId="{5C828B77-5651-4E06-92C6-6EBBBA931B13}" type="pres">
      <dgm:prSet presAssocID="{6FD4A597-A695-4B73-99A7-F32E9A961CB1}" presName="sibTrans" presStyleCnt="0"/>
      <dgm:spPr/>
    </dgm:pt>
    <dgm:pt modelId="{D64103E0-225F-4601-81E8-38BBDE7CE13C}" type="pres">
      <dgm:prSet presAssocID="{5F48AEC4-5DEF-4FC9-AFFD-764F1114F9C3}" presName="node" presStyleLbl="node1" presStyleIdx="3" presStyleCnt="5">
        <dgm:presLayoutVars>
          <dgm:bulletEnabled val="1"/>
        </dgm:presLayoutVars>
      </dgm:prSet>
      <dgm:spPr/>
    </dgm:pt>
    <dgm:pt modelId="{B411FFA0-4B58-4F90-B207-38849AE95F8C}" type="pres">
      <dgm:prSet presAssocID="{68F687C0-7FE7-4820-8AD8-A7E9BF881D97}" presName="sibTrans" presStyleCnt="0"/>
      <dgm:spPr/>
    </dgm:pt>
    <dgm:pt modelId="{14509975-C9BA-4701-90FA-80CBD159BD09}" type="pres">
      <dgm:prSet presAssocID="{08D88068-E96B-4843-863A-658F03305009}" presName="node" presStyleLbl="node1" presStyleIdx="4" presStyleCnt="5">
        <dgm:presLayoutVars>
          <dgm:bulletEnabled val="1"/>
        </dgm:presLayoutVars>
      </dgm:prSet>
      <dgm:spPr/>
    </dgm:pt>
  </dgm:ptLst>
  <dgm:cxnLst>
    <dgm:cxn modelId="{51A8BA0A-DC32-4801-A9A1-8931240A77EC}" type="presOf" srcId="{CA6CCDD3-8B35-45B7-9456-6B5AEB7975F6}" destId="{258DB3C0-CEB8-456B-835B-02A75D58B484}" srcOrd="0" destOrd="0" presId="urn:microsoft.com/office/officeart/2005/8/layout/default"/>
    <dgm:cxn modelId="{0C603422-D917-4A84-AC6F-546ABACCC195}" srcId="{CA6CCDD3-8B35-45B7-9456-6B5AEB7975F6}" destId="{5F48AEC4-5DEF-4FC9-AFFD-764F1114F9C3}" srcOrd="3" destOrd="0" parTransId="{47C2496D-5D03-48B3-9ED9-63D522BF18EB}" sibTransId="{68F687C0-7FE7-4820-8AD8-A7E9BF881D97}"/>
    <dgm:cxn modelId="{75AB2A45-14BF-4679-99A9-C16769A32878}" type="presOf" srcId="{5D291619-8296-47BF-8765-914D26FC8A8A}" destId="{F2F940C3-C4AA-4FAB-B5F5-032DD93947A3}" srcOrd="0" destOrd="0" presId="urn:microsoft.com/office/officeart/2005/8/layout/default"/>
    <dgm:cxn modelId="{80ECE068-0C32-4A4B-8A65-DC0BEAFE4CD9}" srcId="{CA6CCDD3-8B35-45B7-9456-6B5AEB7975F6}" destId="{5D291619-8296-47BF-8765-914D26FC8A8A}" srcOrd="1" destOrd="0" parTransId="{30B4A306-239D-42FF-9294-C1176ED8A492}" sibTransId="{C08EE66D-8750-4CAA-96A0-DDEAC4EC6E68}"/>
    <dgm:cxn modelId="{53150691-5DC8-475B-B4BC-EB32F487167D}" type="presOf" srcId="{08D88068-E96B-4843-863A-658F03305009}" destId="{14509975-C9BA-4701-90FA-80CBD159BD09}" srcOrd="0" destOrd="0" presId="urn:microsoft.com/office/officeart/2005/8/layout/default"/>
    <dgm:cxn modelId="{CC5404AC-23A8-4DD4-9234-863AA2DC3478}" srcId="{CA6CCDD3-8B35-45B7-9456-6B5AEB7975F6}" destId="{0DBF4612-0F5E-49C0-89EE-A83165805589}" srcOrd="2" destOrd="0" parTransId="{09E25230-2551-4227-A950-7077F668BE8D}" sibTransId="{6FD4A597-A695-4B73-99A7-F32E9A961CB1}"/>
    <dgm:cxn modelId="{A4D9E9AD-6098-401A-8A71-C5D62071271A}" srcId="{CA6CCDD3-8B35-45B7-9456-6B5AEB7975F6}" destId="{515B12AC-708C-4C3E-B61A-776A84786B66}" srcOrd="0" destOrd="0" parTransId="{4D805A79-0E12-4155-BE8B-33138A0BDE0F}" sibTransId="{F1863C8C-3019-4718-84D0-9E7FB2A3B3DC}"/>
    <dgm:cxn modelId="{102F1DC1-0C2A-489C-81C2-6EFDABA6AD61}" type="presOf" srcId="{0DBF4612-0F5E-49C0-89EE-A83165805589}" destId="{BCE1073C-1ADE-420C-8CB1-B2E3142EC2F8}" srcOrd="0" destOrd="0" presId="urn:microsoft.com/office/officeart/2005/8/layout/default"/>
    <dgm:cxn modelId="{ED9B49D5-48B2-4D64-8FCB-40B08B377CB7}" srcId="{CA6CCDD3-8B35-45B7-9456-6B5AEB7975F6}" destId="{08D88068-E96B-4843-863A-658F03305009}" srcOrd="4" destOrd="0" parTransId="{91B6FD08-B602-4D94-AB8E-821C20AEBE47}" sibTransId="{FF25A3C0-BE41-4547-9CEC-7B901D2513B8}"/>
    <dgm:cxn modelId="{890769D7-FE57-4AE2-93E7-DA860519C231}" type="presOf" srcId="{5F48AEC4-5DEF-4FC9-AFFD-764F1114F9C3}" destId="{D64103E0-225F-4601-81E8-38BBDE7CE13C}" srcOrd="0" destOrd="0" presId="urn:microsoft.com/office/officeart/2005/8/layout/default"/>
    <dgm:cxn modelId="{070C7AF9-EA02-4400-8C38-62DBA19D10BA}" type="presOf" srcId="{515B12AC-708C-4C3E-B61A-776A84786B66}" destId="{984DC945-C36A-430A-B094-B2246344920A}" srcOrd="0" destOrd="0" presId="urn:microsoft.com/office/officeart/2005/8/layout/default"/>
    <dgm:cxn modelId="{230168F1-FB10-4578-899E-D2F6206C039A}" type="presParOf" srcId="{258DB3C0-CEB8-456B-835B-02A75D58B484}" destId="{984DC945-C36A-430A-B094-B2246344920A}" srcOrd="0" destOrd="0" presId="urn:microsoft.com/office/officeart/2005/8/layout/default"/>
    <dgm:cxn modelId="{B1204B1A-43E6-4DDE-86E8-726FED023E59}" type="presParOf" srcId="{258DB3C0-CEB8-456B-835B-02A75D58B484}" destId="{AF06BD93-ED91-4A87-B5CC-35DB5E6ACABD}" srcOrd="1" destOrd="0" presId="urn:microsoft.com/office/officeart/2005/8/layout/default"/>
    <dgm:cxn modelId="{B89F2640-219A-4F24-B31B-E9F687FAC544}" type="presParOf" srcId="{258DB3C0-CEB8-456B-835B-02A75D58B484}" destId="{F2F940C3-C4AA-4FAB-B5F5-032DD93947A3}" srcOrd="2" destOrd="0" presId="urn:microsoft.com/office/officeart/2005/8/layout/default"/>
    <dgm:cxn modelId="{B6F4258D-C00A-4923-9A0D-77C036EE77D7}" type="presParOf" srcId="{258DB3C0-CEB8-456B-835B-02A75D58B484}" destId="{60D81C79-9186-40D6-B33B-CD3533A7E2C8}" srcOrd="3" destOrd="0" presId="urn:microsoft.com/office/officeart/2005/8/layout/default"/>
    <dgm:cxn modelId="{23D2212B-AB1F-4AC2-BAA5-270F9F4AB263}" type="presParOf" srcId="{258DB3C0-CEB8-456B-835B-02A75D58B484}" destId="{BCE1073C-1ADE-420C-8CB1-B2E3142EC2F8}" srcOrd="4" destOrd="0" presId="urn:microsoft.com/office/officeart/2005/8/layout/default"/>
    <dgm:cxn modelId="{DCB99BEB-D7F2-4D2E-901D-43B2814D52CE}" type="presParOf" srcId="{258DB3C0-CEB8-456B-835B-02A75D58B484}" destId="{5C828B77-5651-4E06-92C6-6EBBBA931B13}" srcOrd="5" destOrd="0" presId="urn:microsoft.com/office/officeart/2005/8/layout/default"/>
    <dgm:cxn modelId="{3F971F93-6A43-48D2-A3D0-4BF8AAE2DC8B}" type="presParOf" srcId="{258DB3C0-CEB8-456B-835B-02A75D58B484}" destId="{D64103E0-225F-4601-81E8-38BBDE7CE13C}" srcOrd="6" destOrd="0" presId="urn:microsoft.com/office/officeart/2005/8/layout/default"/>
    <dgm:cxn modelId="{04E07A60-7D7C-45FE-AC4A-6C04635568D7}" type="presParOf" srcId="{258DB3C0-CEB8-456B-835B-02A75D58B484}" destId="{B411FFA0-4B58-4F90-B207-38849AE95F8C}" srcOrd="7" destOrd="0" presId="urn:microsoft.com/office/officeart/2005/8/layout/default"/>
    <dgm:cxn modelId="{E7FDA9C1-A5BA-4913-AA0F-2D97824C8F10}" type="presParOf" srcId="{258DB3C0-CEB8-456B-835B-02A75D58B484}" destId="{14509975-C9BA-4701-90FA-80CBD159BD0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4DC945-C36A-430A-B094-B2246344920A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/>
            <a:t>Income </a:t>
          </a:r>
          <a:r>
            <a:rPr lang="en-GB" sz="2100" kern="1200" dirty="0"/>
            <a:t>distribution &amp; change in income over time (from CACI, 2016-17and 2020-21)</a:t>
          </a:r>
          <a:endParaRPr lang="en-US" sz="2100" kern="1200" dirty="0"/>
        </a:p>
      </dsp:txBody>
      <dsp:txXfrm>
        <a:off x="0" y="39687"/>
        <a:ext cx="3286125" cy="1971675"/>
      </dsp:txXfrm>
    </dsp:sp>
    <dsp:sp modelId="{F2F940C3-C4AA-4FAB-B5F5-032DD93947A3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Weekly </a:t>
          </a:r>
          <a:r>
            <a:rPr lang="en-GB" sz="2100" b="1" kern="1200" dirty="0"/>
            <a:t>housing cost </a:t>
          </a:r>
          <a:r>
            <a:rPr lang="en-GB" sz="2100" kern="1200" dirty="0"/>
            <a:t>for all tenures, aligned to income distribution (various sources including Hometrack, statutory returns, homes England data and VOA)</a:t>
          </a:r>
          <a:endParaRPr lang="en-US" sz="2100" kern="1200" dirty="0"/>
        </a:p>
      </dsp:txBody>
      <dsp:txXfrm>
        <a:off x="3614737" y="39687"/>
        <a:ext cx="3286125" cy="1971675"/>
      </dsp:txXfrm>
    </dsp:sp>
    <dsp:sp modelId="{BCE1073C-1ADE-420C-8CB1-B2E3142EC2F8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/>
            <a:t>Pay scales </a:t>
          </a:r>
          <a:r>
            <a:rPr lang="en-GB" sz="2100" kern="1200" dirty="0"/>
            <a:t>for particular workforces (national and local data, building on the 2018 report)</a:t>
          </a:r>
          <a:endParaRPr lang="en-US" sz="2100" kern="1200" dirty="0"/>
        </a:p>
      </dsp:txBody>
      <dsp:txXfrm>
        <a:off x="7229475" y="39687"/>
        <a:ext cx="3286125" cy="1971675"/>
      </dsp:txXfrm>
    </dsp:sp>
    <dsp:sp modelId="{D64103E0-225F-4601-81E8-38BBDE7CE13C}">
      <dsp:nvSpPr>
        <dsp:cNvPr id="0" name=""/>
        <dsp:cNvSpPr/>
      </dsp:nvSpPr>
      <dsp:spPr>
        <a:xfrm>
          <a:off x="1807368" y="2339975"/>
          <a:ext cx="3286125" cy="19716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/>
            <a:t>Dwellings: </a:t>
          </a:r>
          <a:r>
            <a:rPr lang="en-GB" sz="2100" kern="1200" dirty="0"/>
            <a:t> stock, turnover and new build figures (variety of national and local data sets from government Homes England and Census 2011, draft AMR figures)</a:t>
          </a:r>
          <a:endParaRPr lang="en-US" sz="2100" kern="1200" dirty="0"/>
        </a:p>
      </dsp:txBody>
      <dsp:txXfrm>
        <a:off x="1807368" y="2339975"/>
        <a:ext cx="3286125" cy="1971675"/>
      </dsp:txXfrm>
    </dsp:sp>
    <dsp:sp modelId="{14509975-C9BA-4701-90FA-80CBD159BD09}">
      <dsp:nvSpPr>
        <dsp:cNvPr id="0" name=""/>
        <dsp:cNvSpPr/>
      </dsp:nvSpPr>
      <dsp:spPr>
        <a:xfrm>
          <a:off x="5422106" y="2339975"/>
          <a:ext cx="3286125" cy="19716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/>
            <a:t>Context </a:t>
          </a:r>
          <a:r>
            <a:rPr lang="en-GB" sz="2100" kern="1200" dirty="0"/>
            <a:t>(mainly Census 2011, with some updates to 2021 where possible)</a:t>
          </a:r>
          <a:endParaRPr lang="en-US" sz="2100" kern="1200" dirty="0"/>
        </a:p>
      </dsp:txBody>
      <dsp:txXfrm>
        <a:off x="5422106" y="2339975"/>
        <a:ext cx="3286125" cy="1971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2ED-54A4-480D-B5C8-65C0D62359B9}" type="datetime2">
              <a:rPr lang="en-US" smtClean="0"/>
              <a:pPr/>
              <a:t>Tuesday, August 2,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105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F612A-4CB0-4F57-9A87-F049CECB184D}" type="datetime2">
              <a:rPr lang="en-US" smtClean="0"/>
              <a:t>Tuesday, August 2,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319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97F40-C8F7-4897-A6B8-241042F913A9}" type="datetime2">
              <a:rPr lang="en-US" smtClean="0"/>
              <a:t>Tuesday, August 2,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033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2ED-54A4-480D-B5C8-65C0D62359B9}" type="datetime2">
              <a:rPr lang="en-US" smtClean="0"/>
              <a:pPr/>
              <a:t>Tuesday, August 2,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726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DCA73-0A86-4195-A787-75037827079D}" type="datetime2">
              <a:rPr lang="en-US" smtClean="0"/>
              <a:t>Tuesday, August 2,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870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5374-B296-498E-A935-80631EA9020D}" type="datetime2">
              <a:rPr lang="en-US" smtClean="0"/>
              <a:t>Tuesday, August 2,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877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B728-214A-4ABC-8432-5B3A5A66A987}" type="datetime2">
              <a:rPr lang="en-US" smtClean="0"/>
              <a:t>Tuesday, August 2, 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651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02D0-6806-43AF-9888-2359BF40C204}" type="datetime2">
              <a:rPr lang="en-US" smtClean="0"/>
              <a:t>Tuesday, August 2, 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71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4D2D-B1AF-4197-82D6-FC1F8BD05681}" type="datetime2">
              <a:rPr lang="en-US" smtClean="0"/>
              <a:t>Tuesday, August 2, 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183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1CEB-9838-4245-91B8-EFBAFE2D8B44}" type="datetime2">
              <a:rPr lang="en-US" smtClean="0"/>
              <a:t>Tuesday, August 2,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200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3F6BF-A585-41F8-88DF-7E5D069F892A}" type="datetime2">
              <a:rPr lang="en-US" smtClean="0"/>
              <a:t>Tuesday, August 2,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148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Tuesday, August 2,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530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s.wikimedia.org/wiki/File:Magnifying_glass_icon_mgx2.svg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ommons.wikimedia.org/wiki/File:Magnifying_glass_icon_mgx2.sv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Sue.beecroft@cambridge.gov.uk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2A420C-10E8-2244-FF06-ABA99A5A0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8642" r="1" b="36206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38EE2C-93B5-40C1-8DFF-62140F060A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6600" dirty="0">
                <a:solidFill>
                  <a:srgbClr val="FFFFFF"/>
                </a:solidFill>
              </a:rPr>
              <a:t>Housing affordability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1AAFE8-D8BC-4A8F-AF0A-E25F6E895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The diamonds report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79313FD-3DC0-40FF-98F6-9F6AC01DF99F}"/>
              </a:ext>
            </a:extLst>
          </p:cNvPr>
          <p:cNvSpPr txBox="1">
            <a:spLocks/>
          </p:cNvSpPr>
          <p:nvPr/>
        </p:nvSpPr>
        <p:spPr>
          <a:xfrm>
            <a:off x="600455" y="5585254"/>
            <a:ext cx="10878972" cy="518001"/>
          </a:xfrm>
          <a:prstGeom prst="rect">
            <a:avLst/>
          </a:prstGeom>
        </p:spPr>
        <p:txBody>
          <a:bodyPr vert="horz" lIns="0" tIns="0" rIns="9144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Calibri Light" panose="020F0302020204030204" pitchFamily="34" charset="0"/>
              <a:buNone/>
              <a:defRPr sz="2400" kern="1200">
                <a:solidFill>
                  <a:schemeClr val="tx2">
                    <a:alpha val="5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Calibri Light" panose="020F0302020204030204" pitchFamily="34" charset="0"/>
              <a:buNone/>
              <a:defRPr sz="2000" kern="1200">
                <a:solidFill>
                  <a:schemeClr val="tx2">
                    <a:alpha val="5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Calibri Light" panose="020F0302020204030204" pitchFamily="34" charset="0"/>
              <a:buNone/>
              <a:defRPr sz="1800" kern="1200">
                <a:solidFill>
                  <a:schemeClr val="tx2">
                    <a:alpha val="5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Calibri Light" panose="020F0302020204030204" pitchFamily="34" charset="0"/>
              <a:buNone/>
              <a:defRPr sz="1600" kern="1200">
                <a:solidFill>
                  <a:schemeClr val="tx2">
                    <a:alpha val="5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Calibri Light" panose="020F0302020204030204" pitchFamily="34" charset="0"/>
              <a:buNone/>
              <a:defRPr sz="1600" kern="1200">
                <a:solidFill>
                  <a:schemeClr val="tx2">
                    <a:alpha val="5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GB" sz="3300" dirty="0">
                <a:solidFill>
                  <a:schemeClr val="tx2">
                    <a:lumMod val="90000"/>
                  </a:schemeClr>
                </a:solidFill>
              </a:rPr>
              <a:t>Sue Beecroft for the Housing Board, August 2022</a:t>
            </a:r>
          </a:p>
        </p:txBody>
      </p:sp>
    </p:spTree>
    <p:extLst>
      <p:ext uri="{BB962C8B-B14F-4D97-AF65-F5344CB8AC3E}">
        <p14:creationId xmlns:p14="http://schemas.microsoft.com/office/powerpoint/2010/main" val="3136299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8048A3-17BE-46F5-B84F-46549F2FF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Use CACI data to shade diamond template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69ABEB-E937-4981-B33A-3F3A5BBFC0FA}"/>
              </a:ext>
            </a:extLst>
          </p:cNvPr>
          <p:cNvSpPr txBox="1"/>
          <p:nvPr/>
        </p:nvSpPr>
        <p:spPr>
          <a:xfrm>
            <a:off x="819939" y="6440424"/>
            <a:ext cx="1093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Shade the template to show the number of households in each £5,000 income band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678937-15A9-47E6-9B63-DED2AD01F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17" t="37729" r="8682" b="27387"/>
          <a:stretch/>
        </p:blipFill>
        <p:spPr>
          <a:xfrm>
            <a:off x="0" y="1818226"/>
            <a:ext cx="12192000" cy="457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04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8048A3-17BE-46F5-B84F-46549F2FF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4800" dirty="0"/>
              <a:t>Identify weekly housing costs (2020/21)</a:t>
            </a:r>
            <a:endParaRPr lang="en-US" sz="4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9E9E00-CC9E-4089-905F-B43D36A26B10}"/>
              </a:ext>
            </a:extLst>
          </p:cNvPr>
          <p:cNvSpPr txBox="1"/>
          <p:nvPr/>
        </p:nvSpPr>
        <p:spPr>
          <a:xfrm>
            <a:off x="820270" y="5798950"/>
            <a:ext cx="10938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For each tenure and size of home, identify weekly cost. Excludes deposits, legal fees etc to enable like for like comparison between rent and sale.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54B1430-72D7-4572-B3D8-2DD65795F4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119858"/>
              </p:ext>
            </p:extLst>
          </p:nvPr>
        </p:nvGraphicFramePr>
        <p:xfrm>
          <a:off x="291808" y="2164460"/>
          <a:ext cx="5051156" cy="2926080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805933">
                  <a:extLst>
                    <a:ext uri="{9D8B030D-6E8A-4147-A177-3AD203B41FA5}">
                      <a16:colId xmlns:a16="http://schemas.microsoft.com/office/drawing/2014/main" val="51333165"/>
                    </a:ext>
                  </a:extLst>
                </a:gridCol>
                <a:gridCol w="928096">
                  <a:extLst>
                    <a:ext uri="{9D8B030D-6E8A-4147-A177-3AD203B41FA5}">
                      <a16:colId xmlns:a16="http://schemas.microsoft.com/office/drawing/2014/main" val="2590346686"/>
                    </a:ext>
                  </a:extLst>
                </a:gridCol>
                <a:gridCol w="1093611">
                  <a:extLst>
                    <a:ext uri="{9D8B030D-6E8A-4147-A177-3AD203B41FA5}">
                      <a16:colId xmlns:a16="http://schemas.microsoft.com/office/drawing/2014/main" val="2110719262"/>
                    </a:ext>
                  </a:extLst>
                </a:gridCol>
                <a:gridCol w="1223516">
                  <a:extLst>
                    <a:ext uri="{9D8B030D-6E8A-4147-A177-3AD203B41FA5}">
                      <a16:colId xmlns:a16="http://schemas.microsoft.com/office/drawing/2014/main" val="2663437825"/>
                    </a:ext>
                  </a:extLst>
                </a:gridCol>
              </a:tblGrid>
              <a:tr h="2349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u="none" strike="noStrike" dirty="0">
                          <a:effectLst/>
                        </a:rPr>
                        <a:t> Cambridge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1bed 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2bed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3bed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56677051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1 LA social rent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£4,476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£5,249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£5,951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6406227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2 HA social rent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£4,928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£5,820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£6,406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83638268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3 HA affordable rent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£6,773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£7,663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£8,747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18272329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4 LA affordable rent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£7,095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£8,174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£9,592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40477775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5 Intermediate rent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£9,399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£12,376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£14,040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46952993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6 Median private rent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£11,765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£15,483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£17,563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98849496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7 Homebuy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£12,012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£17,433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£21,580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57487886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8 LQ resale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£11,232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£15,145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£21,749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44066353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9 Avg resale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£13,429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£18,356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£24,843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35506041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10 LQ new build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£13,819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£21,190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£24,245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48578091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11 Avg new build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£16,705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£23,868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£26,975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12583024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DE67B99-06E9-4D0C-92AB-F49AC4AFF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424880"/>
              </p:ext>
            </p:extLst>
          </p:nvPr>
        </p:nvGraphicFramePr>
        <p:xfrm>
          <a:off x="5512214" y="2164460"/>
          <a:ext cx="6352118" cy="292608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2072322">
                  <a:extLst>
                    <a:ext uri="{9D8B030D-6E8A-4147-A177-3AD203B41FA5}">
                      <a16:colId xmlns:a16="http://schemas.microsoft.com/office/drawing/2014/main" val="4089601162"/>
                    </a:ext>
                  </a:extLst>
                </a:gridCol>
                <a:gridCol w="1456632">
                  <a:extLst>
                    <a:ext uri="{9D8B030D-6E8A-4147-A177-3AD203B41FA5}">
                      <a16:colId xmlns:a16="http://schemas.microsoft.com/office/drawing/2014/main" val="2701955543"/>
                    </a:ext>
                  </a:extLst>
                </a:gridCol>
                <a:gridCol w="1411582">
                  <a:extLst>
                    <a:ext uri="{9D8B030D-6E8A-4147-A177-3AD203B41FA5}">
                      <a16:colId xmlns:a16="http://schemas.microsoft.com/office/drawing/2014/main" val="3624255748"/>
                    </a:ext>
                  </a:extLst>
                </a:gridCol>
                <a:gridCol w="1411582">
                  <a:extLst>
                    <a:ext uri="{9D8B030D-6E8A-4147-A177-3AD203B41FA5}">
                      <a16:colId xmlns:a16="http://schemas.microsoft.com/office/drawing/2014/main" val="2840084902"/>
                    </a:ext>
                  </a:extLst>
                </a:gridCol>
              </a:tblGrid>
              <a:tr h="2349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u="none" strike="noStrike" dirty="0">
                          <a:effectLst/>
                        </a:rPr>
                        <a:t>South Cambs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1bed 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2bed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3bed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03054855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1 LA social rent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£4,596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£5,398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£5,713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64715243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2 HA social rent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£4,734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£5,663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£6,414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58676642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3 HA affordable rent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£6,781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£7,924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£9,071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25206172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4 LA affordable rent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£6,722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£7,834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£9,331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16863380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5 Intermediate rent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£7,384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£9,165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£11,219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87644317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6 Median private rent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£9,256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£11,466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£14,027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85747962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7 Homebuy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£8,944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£12,779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£16,549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75506051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8 LQ resale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£7,462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£10,907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£16,380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46179320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9 Avg resale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£9,035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£13,000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£19,032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08800336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10 LQ new build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£14,976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£18,044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£17,797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33468519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11 Avg new build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£14,976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£21,814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 £20,670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57599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5136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FE33A-296F-4F70-B193-0F96B177B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Graphs comparing weekly housing costs</a:t>
            </a:r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5F2E17-E309-4FCE-AAFA-5F1FA87F4DCC}"/>
              </a:ext>
            </a:extLst>
          </p:cNvPr>
          <p:cNvSpPr txBox="1"/>
          <p:nvPr/>
        </p:nvSpPr>
        <p:spPr>
          <a:xfrm>
            <a:off x="331693" y="5518038"/>
            <a:ext cx="11528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Key to tenure groups: 1 Local Authority social rent; 2 Housing  Association social  rent	; 3 Housing  Association ‘affordable’ rent; 4 Local Authority affordable rent; 5 Intermediate rent; 6 Median private rent; 7 Buying 40% share through HomeBuy; 8 Buying a lower quartile resale; 9 Buying an average resale; 10 Buying a lower quartile new build; 11 Buying an average new build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EBEBC2F-1397-450B-97D9-547EA628E9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1167128"/>
              </p:ext>
            </p:extLst>
          </p:nvPr>
        </p:nvGraphicFramePr>
        <p:xfrm>
          <a:off x="331693" y="1905551"/>
          <a:ext cx="5620872" cy="3472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FE93338-B56D-4B46-8486-3CABB98861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921495"/>
              </p:ext>
            </p:extLst>
          </p:nvPr>
        </p:nvGraphicFramePr>
        <p:xfrm>
          <a:off x="6239436" y="1905551"/>
          <a:ext cx="5620872" cy="3472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85826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6395EC-7890-4AD5-B69C-EE5439EF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Some of our visuals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Letters magnified through eyeglasses">
            <a:extLst>
              <a:ext uri="{FF2B5EF4-FFF2-40B4-BE49-F238E27FC236}">
                <a16:creationId xmlns:a16="http://schemas.microsoft.com/office/drawing/2014/main" id="{118CA19D-EFA4-72D1-D8FF-FD386C6157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33" r="1231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24854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AA5DFAB-654D-48D1-B58F-C259A1E8E0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07" t="40477" r="8749" b="19279"/>
          <a:stretch/>
        </p:blipFill>
        <p:spPr>
          <a:xfrm>
            <a:off x="104698" y="3043572"/>
            <a:ext cx="12060405" cy="349696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76338F-A2DE-40C9-856C-9DD103C609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17" t="36757" r="8682" b="27387"/>
          <a:stretch/>
        </p:blipFill>
        <p:spPr>
          <a:xfrm>
            <a:off x="1126706" y="317466"/>
            <a:ext cx="11047364" cy="272284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510A3DC-C2ED-4C94-9FD0-76846F5F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89646"/>
            <a:ext cx="10909640" cy="22455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GB" sz="3200" dirty="0"/>
              <a:t>Income needed for  housing costs at 35%</a:t>
            </a: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28859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8048A3-17BE-46F5-B84F-46549F2FF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4800" dirty="0"/>
              <a:t>Income needed for  housing costs at 35%</a:t>
            </a:r>
            <a:endParaRPr lang="en-US" sz="4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AA5DFAB-654D-48D1-B58F-C259A1E8E0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07" t="40477" r="8749" b="19279"/>
          <a:stretch/>
        </p:blipFill>
        <p:spPr>
          <a:xfrm>
            <a:off x="131595" y="1901504"/>
            <a:ext cx="12060405" cy="3496962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8D07A1-6DB4-48CF-AABD-D91D1A37A2B7}"/>
              </a:ext>
            </a:extLst>
          </p:cNvPr>
          <p:cNvSpPr txBox="1"/>
          <p:nvPr/>
        </p:nvSpPr>
        <p:spPr>
          <a:xfrm>
            <a:off x="131595" y="5657671"/>
            <a:ext cx="11958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Apply a % of income it is reasonable to spend on housing in this district: standard % is 35% and also apply the % identified in GLHearn’s report (which varies from district to district).</a:t>
            </a:r>
          </a:p>
          <a:p>
            <a:pPr algn="ctr"/>
            <a:r>
              <a:rPr lang="en-GB" dirty="0"/>
              <a:t>“Place” each box, representing 1 2 and 3 beds, in line with the diamond-o-gram, to indicate the income needed for each…</a:t>
            </a:r>
          </a:p>
        </p:txBody>
      </p:sp>
    </p:spTree>
    <p:extLst>
      <p:ext uri="{BB962C8B-B14F-4D97-AF65-F5344CB8AC3E}">
        <p14:creationId xmlns:p14="http://schemas.microsoft.com/office/powerpoint/2010/main" val="713761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30A42-B5F5-4CD3-A07E-C2F77EB6A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5400" dirty="0"/>
              <a:t>Zoom in on Greater Cambridge: income for  housing at 35%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D9B0C39-C2AA-46D8-BEA0-3CF0E06F4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226" t="40456" r="20219" b="19279"/>
          <a:stretch/>
        </p:blipFill>
        <p:spPr>
          <a:xfrm>
            <a:off x="589415" y="1791729"/>
            <a:ext cx="11323867" cy="470114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182939-8D5C-4938-A5E7-1D835D518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7896000" y="1027906"/>
            <a:ext cx="4026477" cy="394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25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8048A3-17BE-46F5-B84F-46549F2FF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GB" sz="4800" dirty="0"/>
              <a:t>Income needed for ‘broad’ tenures </a:t>
            </a:r>
            <a:br>
              <a:rPr lang="en-GB" sz="4800" dirty="0"/>
            </a:br>
            <a:r>
              <a:rPr lang="en-GB" sz="4800" dirty="0"/>
              <a:t>(Greater Cambridge – </a:t>
            </a:r>
            <a:r>
              <a:rPr lang="en-GB" sz="4800" i="1" dirty="0"/>
              <a:t>others on later slide</a:t>
            </a:r>
            <a:r>
              <a:rPr lang="en-GB" sz="4800" dirty="0"/>
              <a:t>)</a:t>
            </a:r>
            <a:endParaRPr lang="en-US" sz="4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ECAB15-1040-4EA2-A151-C5CB73521E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24" t="48289" r="8682" b="32612"/>
          <a:stretch/>
        </p:blipFill>
        <p:spPr>
          <a:xfrm>
            <a:off x="246622" y="2276153"/>
            <a:ext cx="11694158" cy="2472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B0C763-24AC-4371-9E7C-35FD6CC0D1D6}"/>
              </a:ext>
            </a:extLst>
          </p:cNvPr>
          <p:cNvSpPr txBox="1"/>
          <p:nvPr/>
        </p:nvSpPr>
        <p:spPr>
          <a:xfrm>
            <a:off x="819939" y="5480086"/>
            <a:ext cx="10938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Using the power of “outlines” each tenure’s cost data can be summarized into broad groupings, covering 1, 2 and 3 beds. In this diagram the number of dwellings and % of stock is included in each box, where known.</a:t>
            </a:r>
          </a:p>
        </p:txBody>
      </p:sp>
    </p:spTree>
    <p:extLst>
      <p:ext uri="{BB962C8B-B14F-4D97-AF65-F5344CB8AC3E}">
        <p14:creationId xmlns:p14="http://schemas.microsoft.com/office/powerpoint/2010/main" val="191285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8048A3-17BE-46F5-B84F-46549F2FF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Developing this idea…</a:t>
            </a:r>
          </a:p>
        </p:txBody>
      </p:sp>
      <p:sp>
        <p:nvSpPr>
          <p:cNvPr id="31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B0C763-24AC-4371-9E7C-35FD6CC0D1D6}"/>
              </a:ext>
            </a:extLst>
          </p:cNvPr>
          <p:cNvSpPr txBox="1"/>
          <p:nvPr/>
        </p:nvSpPr>
        <p:spPr>
          <a:xfrm>
            <a:off x="4654295" y="189000"/>
            <a:ext cx="6894576" cy="216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In this diagram (Greater Cambridge) instead of just the number of dwellings being typed in, the box height is adjusted to indicate the % of stock in this area, of each tenure.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Where very small numbers, a standard height is used (e.g. intermediate rent)…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9268AE38-D614-4851-9850-BED1523690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490" t="37206" r="8689" b="21601"/>
          <a:stretch/>
        </p:blipFill>
        <p:spPr>
          <a:xfrm>
            <a:off x="163221" y="2637700"/>
            <a:ext cx="11692779" cy="33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41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8048A3-17BE-46F5-B84F-46549F2FF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894" y="81135"/>
            <a:ext cx="10909640" cy="61628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GB" sz="4800" dirty="0"/>
              <a:t>The diamond-o-gram 2016-17 vs 2020-21</a:t>
            </a:r>
            <a:endParaRPr lang="en-US" sz="4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708436-F4D1-406E-9B40-6FCCBFA160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44" t="40420" r="8480" b="15496"/>
          <a:stretch/>
        </p:blipFill>
        <p:spPr>
          <a:xfrm>
            <a:off x="14706" y="3907608"/>
            <a:ext cx="12192000" cy="29479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3B21F0-DD3E-4E9F-9982-72C937A7AD38}"/>
              </a:ext>
            </a:extLst>
          </p:cNvPr>
          <p:cNvSpPr txBox="1"/>
          <p:nvPr/>
        </p:nvSpPr>
        <p:spPr>
          <a:xfrm>
            <a:off x="-191746" y="6486182"/>
            <a:ext cx="3838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CACI data; Greater Cambridge only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DE605F-628E-47BC-A012-E6B66E0449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16" t="36246" r="23889" b="30081"/>
          <a:stretch/>
        </p:blipFill>
        <p:spPr>
          <a:xfrm>
            <a:off x="58826" y="794283"/>
            <a:ext cx="12133174" cy="3110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8591E1-82DB-4B4E-A865-BA40C338A307}"/>
              </a:ext>
            </a:extLst>
          </p:cNvPr>
          <p:cNvSpPr txBox="1"/>
          <p:nvPr/>
        </p:nvSpPr>
        <p:spPr>
          <a:xfrm>
            <a:off x="225778" y="699908"/>
            <a:ext cx="1377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2016-17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AC7A55-13A8-4B8B-AD6C-0793489761C5}"/>
              </a:ext>
            </a:extLst>
          </p:cNvPr>
          <p:cNvSpPr txBox="1"/>
          <p:nvPr/>
        </p:nvSpPr>
        <p:spPr>
          <a:xfrm>
            <a:off x="225778" y="3744444"/>
            <a:ext cx="1377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2020-21</a:t>
            </a:r>
          </a:p>
        </p:txBody>
      </p:sp>
    </p:spTree>
    <p:extLst>
      <p:ext uri="{BB962C8B-B14F-4D97-AF65-F5344CB8AC3E}">
        <p14:creationId xmlns:p14="http://schemas.microsoft.com/office/powerpoint/2010/main" val="4281264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2F8910-B237-46AB-A98B-F935D0EBF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Introduction to the diamonds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Cut diamond">
            <a:extLst>
              <a:ext uri="{FF2B5EF4-FFF2-40B4-BE49-F238E27FC236}">
                <a16:creationId xmlns:a16="http://schemas.microsoft.com/office/drawing/2014/main" id="{42892830-1398-9677-2B8E-426CC760B1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6" r="31820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12978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8048A3-17BE-46F5-B84F-46549F2FF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4800" dirty="0"/>
              <a:t>Making the comparison easier to read</a:t>
            </a:r>
            <a:endParaRPr lang="en-US" sz="4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3B21F0-DD3E-4E9F-9982-72C937A7AD38}"/>
              </a:ext>
            </a:extLst>
          </p:cNvPr>
          <p:cNvSpPr txBox="1"/>
          <p:nvPr/>
        </p:nvSpPr>
        <p:spPr>
          <a:xfrm>
            <a:off x="891988" y="6417668"/>
            <a:ext cx="1093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2016-17 and 2020-21 CACI data; Greater Cambridge only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0351A51-8F6B-4A8B-8C1E-3FA0443724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1590791"/>
              </p:ext>
            </p:extLst>
          </p:nvPr>
        </p:nvGraphicFramePr>
        <p:xfrm>
          <a:off x="1055536" y="1353671"/>
          <a:ext cx="10076330" cy="5086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40615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C5837C-AC90-4257-860E-E526BFC6F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Using the income bands to apply to Local Plan figures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512C7A-3162-4626-8B96-8C5F8B9205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9036" y="1929383"/>
            <a:ext cx="10853928" cy="456349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u="none" strike="noStrike" dirty="0">
                <a:effectLst/>
              </a:rPr>
              <a:t>In 2021 GLHearn (consultants) provided the Cambridgeshire and West Suffolk authorities with evidence to inform their local plans, around housing needs. This evidence is used to inform Local Plan making.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u="none" strike="noStrike" dirty="0">
                <a:effectLst/>
              </a:rPr>
              <a:t>GLHearn set out an annual requirement for </a:t>
            </a:r>
            <a:r>
              <a:rPr lang="en-US" sz="2200" b="0" i="0" u="none" strike="noStrike" dirty="0">
                <a:effectLst/>
              </a:rPr>
              <a:t>1,745 homes and projected an increase of 70,260 households from 2020 to 2040 for Greater Cambridge.</a:t>
            </a:r>
          </a:p>
          <a:p>
            <a:pPr marL="0" fontAlgn="ctr">
              <a:spcBef>
                <a:spcPts val="600"/>
              </a:spcBef>
              <a:spcAft>
                <a:spcPts val="600"/>
              </a:spcAft>
            </a:pPr>
            <a:r>
              <a:rPr lang="en-US" sz="2200" u="none" strike="noStrike" dirty="0">
                <a:effectLst/>
              </a:rPr>
              <a:t>Using the CACI income distribution for 2020-21 we could imagine that:</a:t>
            </a:r>
          </a:p>
          <a:p>
            <a:pPr marL="900000" lvl="2" fontAlgn="b">
              <a:spcBef>
                <a:spcPts val="600"/>
              </a:spcBef>
              <a:spcAft>
                <a:spcPts val="600"/>
              </a:spcAft>
            </a:pPr>
            <a:r>
              <a:rPr lang="en-US" sz="2200" b="0" i="0" u="none" strike="noStrike" dirty="0">
                <a:effectLst/>
              </a:rPr>
              <a:t>33% of the new households or 23,186 might earn less than £30K</a:t>
            </a:r>
          </a:p>
          <a:p>
            <a:pPr marL="900000" lvl="2" fontAlgn="b">
              <a:spcBef>
                <a:spcPts val="600"/>
              </a:spcBef>
              <a:spcAft>
                <a:spcPts val="600"/>
              </a:spcAft>
            </a:pPr>
            <a:r>
              <a:rPr lang="en-US" sz="2200" b="0" i="0" u="none" strike="noStrike" dirty="0">
                <a:effectLst/>
              </a:rPr>
              <a:t>28% of the new households or 19,673 might earn £30-50K</a:t>
            </a:r>
          </a:p>
          <a:p>
            <a:pPr marL="900000" lvl="2" fontAlgn="b">
              <a:spcBef>
                <a:spcPts val="600"/>
              </a:spcBef>
              <a:spcAft>
                <a:spcPts val="600"/>
              </a:spcAft>
            </a:pPr>
            <a:r>
              <a:rPr lang="en-US" sz="2200" b="0" i="0" u="none" strike="noStrike" dirty="0">
                <a:effectLst/>
              </a:rPr>
              <a:t>39% of the new households or 27,401 might earn more than £50K+</a:t>
            </a:r>
          </a:p>
        </p:txBody>
      </p:sp>
    </p:spTree>
    <p:extLst>
      <p:ext uri="{BB962C8B-B14F-4D97-AF65-F5344CB8AC3E}">
        <p14:creationId xmlns:p14="http://schemas.microsoft.com/office/powerpoint/2010/main" val="3824862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FE33A-296F-4F70-B193-0F96B177B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“The staircase”</a:t>
            </a: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21F3B9-3AA2-4C9D-9783-CA346451ABC5}"/>
              </a:ext>
            </a:extLst>
          </p:cNvPr>
          <p:cNvSpPr txBox="1"/>
          <p:nvPr/>
        </p:nvSpPr>
        <p:spPr>
          <a:xfrm>
            <a:off x="4654295" y="502920"/>
            <a:ext cx="6894576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Shows 1, 2 &amp; 3 beds for Cambridge and SCDC; with an indication of stock and turnover</a:t>
            </a: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9952F3B3-3BBE-40F2-AFAF-4E484F84BC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4" t="46033" r="14393" b="9245"/>
          <a:stretch/>
        </p:blipFill>
        <p:spPr>
          <a:xfrm>
            <a:off x="66965" y="2631538"/>
            <a:ext cx="12102433" cy="363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61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FE33A-296F-4F70-B193-0F96B177B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 bed staircase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21F3B9-3AA2-4C9D-9783-CA346451ABC5}"/>
              </a:ext>
            </a:extLst>
          </p:cNvPr>
          <p:cNvSpPr txBox="1"/>
          <p:nvPr/>
        </p:nvSpPr>
        <p:spPr>
          <a:xfrm>
            <a:off x="4654295" y="502920"/>
            <a:ext cx="6894576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1 beds only shown, Greater Cambridge</a:t>
            </a: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254D1A56-29BE-4DE3-A93D-754339FA09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31" t="43086" r="16677" b="12798"/>
          <a:stretch/>
        </p:blipFill>
        <p:spPr>
          <a:xfrm>
            <a:off x="261123" y="2604203"/>
            <a:ext cx="11882515" cy="362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27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FE33A-296F-4F70-B193-0F96B177B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 bed staircase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A7C9BB-3D76-4CE9-8782-644D3A64F688}"/>
              </a:ext>
            </a:extLst>
          </p:cNvPr>
          <p:cNvSpPr txBox="1"/>
          <p:nvPr/>
        </p:nvSpPr>
        <p:spPr>
          <a:xfrm>
            <a:off x="4654295" y="502920"/>
            <a:ext cx="6894576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2 beds only shown, Greater Cambridge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266A0A0-3FED-4B0A-9429-997ACA6A9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88" t="40658" r="16821" b="13307"/>
          <a:stretch/>
        </p:blipFill>
        <p:spPr>
          <a:xfrm>
            <a:off x="136559" y="2531696"/>
            <a:ext cx="12002729" cy="382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89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FE33A-296F-4F70-B193-0F96B177B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 bed staircase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0AEFE3-3160-4585-BD67-9469E5677B21}"/>
              </a:ext>
            </a:extLst>
          </p:cNvPr>
          <p:cNvSpPr txBox="1"/>
          <p:nvPr/>
        </p:nvSpPr>
        <p:spPr>
          <a:xfrm>
            <a:off x="4654295" y="502920"/>
            <a:ext cx="6894576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3 beds only shown, Greater Cambridge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86B107-BE10-4AD6-B987-84E5CE5DE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8" t="42615" r="16964" b="11780"/>
          <a:stretch/>
        </p:blipFill>
        <p:spPr>
          <a:xfrm>
            <a:off x="61355" y="2544904"/>
            <a:ext cx="12052809" cy="381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735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FE33A-296F-4F70-B193-0F96B177B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Context: Dwelling stock, turnover &amp; new build</a:t>
            </a:r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4EB5A0-9D44-43D7-A4F3-9207D3B6BC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6" t="46372" r="26944" b="13431"/>
          <a:stretch/>
        </p:blipFill>
        <p:spPr>
          <a:xfrm>
            <a:off x="414053" y="1810206"/>
            <a:ext cx="11633841" cy="45399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D9E234-5E0A-4EA3-9109-F46F20F9A34A}"/>
              </a:ext>
            </a:extLst>
          </p:cNvPr>
          <p:cNvSpPr txBox="1"/>
          <p:nvPr/>
        </p:nvSpPr>
        <p:spPr>
          <a:xfrm>
            <a:off x="865094" y="6440424"/>
            <a:ext cx="1093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Greater Cambridge.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Grey = dwellings excl turnover</a:t>
            </a:r>
            <a:r>
              <a:rPr lang="en-GB" dirty="0"/>
              <a:t>, </a:t>
            </a:r>
            <a:r>
              <a:rPr lang="en-GB" dirty="0">
                <a:solidFill>
                  <a:srgbClr val="0070C0"/>
                </a:solidFill>
              </a:rPr>
              <a:t>blue = turnover</a:t>
            </a:r>
            <a:r>
              <a:rPr lang="en-GB" dirty="0"/>
              <a:t>, </a:t>
            </a:r>
            <a:r>
              <a:rPr lang="en-GB" dirty="0">
                <a:solidFill>
                  <a:srgbClr val="FF0000"/>
                </a:solidFill>
              </a:rPr>
              <a:t>red = new build</a:t>
            </a:r>
          </a:p>
        </p:txBody>
      </p:sp>
    </p:spTree>
    <p:extLst>
      <p:ext uri="{BB962C8B-B14F-4D97-AF65-F5344CB8AC3E}">
        <p14:creationId xmlns:p14="http://schemas.microsoft.com/office/powerpoint/2010/main" val="7205596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FE33A-296F-4F70-B193-0F96B177B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Context: Dwelling stock, turnover &amp; new build</a:t>
            </a:r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D75CC4-DBC7-4B34-A8C1-D74F544E6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81" t="36685" r="27222" b="29297"/>
          <a:stretch/>
        </p:blipFill>
        <p:spPr>
          <a:xfrm>
            <a:off x="0" y="1995146"/>
            <a:ext cx="12144997" cy="3889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5BD076-77E1-4672-BDF9-0A81FE825C25}"/>
              </a:ext>
            </a:extLst>
          </p:cNvPr>
          <p:cNvSpPr txBox="1"/>
          <p:nvPr/>
        </p:nvSpPr>
        <p:spPr>
          <a:xfrm>
            <a:off x="696000" y="6127798"/>
            <a:ext cx="10938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Shows turnover and new build as a % of each tenure group. </a:t>
            </a:r>
          </a:p>
          <a:p>
            <a:pPr algn="ctr"/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Grey = dwellings excl turnover</a:t>
            </a:r>
            <a:r>
              <a:rPr lang="en-GB" dirty="0"/>
              <a:t>, </a:t>
            </a:r>
            <a:r>
              <a:rPr lang="en-GB" dirty="0">
                <a:solidFill>
                  <a:srgbClr val="0070C0"/>
                </a:solidFill>
              </a:rPr>
              <a:t>blue = turnover</a:t>
            </a:r>
            <a:r>
              <a:rPr lang="en-GB" dirty="0"/>
              <a:t>, </a:t>
            </a:r>
            <a:r>
              <a:rPr lang="en-GB" dirty="0">
                <a:solidFill>
                  <a:srgbClr val="FF0000"/>
                </a:solidFill>
              </a:rPr>
              <a:t>red = new build</a:t>
            </a:r>
          </a:p>
        </p:txBody>
      </p:sp>
    </p:spTree>
    <p:extLst>
      <p:ext uri="{BB962C8B-B14F-4D97-AF65-F5344CB8AC3E}">
        <p14:creationId xmlns:p14="http://schemas.microsoft.com/office/powerpoint/2010/main" val="3271305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FE33A-296F-4F70-B193-0F96B177B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4362461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Context: </a:t>
            </a:r>
            <a:r>
              <a:rPr lang="en-US" sz="5400" dirty="0"/>
              <a:t>Likely movers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6E9FD0B-23A8-4313-95D7-31D8EFE297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706624"/>
            <a:ext cx="4362461" cy="38221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Census 2011 asked if a household had wholly or partly moved in the year leading up to Census night.</a:t>
            </a:r>
          </a:p>
          <a:p>
            <a:r>
              <a:rPr lang="en-US" sz="2200" dirty="0"/>
              <a:t>The pie chart shows the totals for Greater Cambridge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2C48A4-96C0-4ED6-B4CB-FA513213E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9" t="40562" r="67130" b="22343"/>
          <a:stretch/>
        </p:blipFill>
        <p:spPr>
          <a:xfrm>
            <a:off x="5172744" y="925689"/>
            <a:ext cx="6799186" cy="528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67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FE33A-296F-4F70-B193-0F96B177B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4362461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Context: </a:t>
            </a:r>
            <a:r>
              <a:rPr lang="en-US" sz="5400" dirty="0"/>
              <a:t>Likely movers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6E9FD0B-23A8-4313-95D7-31D8EFE297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706624"/>
            <a:ext cx="4362461" cy="38221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We can cross-refer this with tenure to see differences in “likelihood to move”.</a:t>
            </a:r>
          </a:p>
          <a:p>
            <a:r>
              <a:rPr lang="en-US" sz="2200" dirty="0"/>
              <a:t>This is a guide only and we can’t make big assumptions based on the data, but useful to be aware of…</a:t>
            </a:r>
          </a:p>
          <a:p>
            <a:r>
              <a:rPr lang="en-US" sz="2200" dirty="0"/>
              <a:t>Will want to compare to 2022 Census which will have several different influences, will be released eventually…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C5E9D1-FFEF-48BE-84E6-4579C7CBC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8" t="43888" r="52593" b="17077"/>
          <a:stretch/>
        </p:blipFill>
        <p:spPr>
          <a:xfrm>
            <a:off x="5364363" y="329184"/>
            <a:ext cx="6495405" cy="3445863"/>
          </a:xfrm>
          <a:prstGeom prst="rect">
            <a:avLst/>
          </a:prstGeo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77C5A1FA-03C4-41B5-9F1F-24F5E3D393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072558"/>
              </p:ext>
            </p:extLst>
          </p:nvPr>
        </p:nvGraphicFramePr>
        <p:xfrm>
          <a:off x="5002541" y="4003712"/>
          <a:ext cx="6857226" cy="2579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8212">
                  <a:extLst>
                    <a:ext uri="{9D8B030D-6E8A-4147-A177-3AD203B41FA5}">
                      <a16:colId xmlns:a16="http://schemas.microsoft.com/office/drawing/2014/main" val="2629051424"/>
                    </a:ext>
                  </a:extLst>
                </a:gridCol>
                <a:gridCol w="2348753">
                  <a:extLst>
                    <a:ext uri="{9D8B030D-6E8A-4147-A177-3AD203B41FA5}">
                      <a16:colId xmlns:a16="http://schemas.microsoft.com/office/drawing/2014/main" val="1963174817"/>
                    </a:ext>
                  </a:extLst>
                </a:gridCol>
                <a:gridCol w="2590261">
                  <a:extLst>
                    <a:ext uri="{9D8B030D-6E8A-4147-A177-3AD203B41FA5}">
                      <a16:colId xmlns:a16="http://schemas.microsoft.com/office/drawing/2014/main" val="1746080990"/>
                    </a:ext>
                  </a:extLst>
                </a:gridCol>
              </a:tblGrid>
              <a:tr h="410469">
                <a:tc>
                  <a:txBody>
                    <a:bodyPr/>
                    <a:lstStyle/>
                    <a:p>
                      <a:r>
                        <a:rPr lang="en-GB" dirty="0"/>
                        <a:t>Tenure group (GC)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% moved in year before Census 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% did not move in year before Census 2011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12758"/>
                  </a:ext>
                </a:extLst>
              </a:tr>
              <a:tr h="410469">
                <a:tc>
                  <a:txBody>
                    <a:bodyPr/>
                    <a:lstStyle/>
                    <a:p>
                      <a:r>
                        <a:rPr lang="en-GB" dirty="0"/>
                        <a:t>Outright owners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9497734"/>
                  </a:ext>
                </a:extLst>
              </a:tr>
              <a:tr h="708481">
                <a:tc>
                  <a:txBody>
                    <a:bodyPr/>
                    <a:lstStyle/>
                    <a:p>
                      <a:r>
                        <a:rPr lang="en-GB" dirty="0"/>
                        <a:t>Owners with a mortgage or S/O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8976379"/>
                  </a:ext>
                </a:extLst>
              </a:tr>
              <a:tr h="410469">
                <a:tc>
                  <a:txBody>
                    <a:bodyPr/>
                    <a:lstStyle/>
                    <a:p>
                      <a:r>
                        <a:rPr lang="en-GB" dirty="0"/>
                        <a:t>Social renters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9113748"/>
                  </a:ext>
                </a:extLst>
              </a:tr>
              <a:tr h="410469">
                <a:tc>
                  <a:txBody>
                    <a:bodyPr/>
                    <a:lstStyle/>
                    <a:p>
                      <a:r>
                        <a:rPr lang="en-GB" dirty="0"/>
                        <a:t>Private renters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0387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01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AFDD3-0C97-43EE-95A7-D1CB111C3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GB" sz="5400" dirty="0"/>
              <a:t>Update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FB349-A658-4DD9-87D8-F8237B1B1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6196546" cy="4089852"/>
          </a:xfrm>
        </p:spPr>
        <p:txBody>
          <a:bodyPr anchor="t">
            <a:normAutofit/>
          </a:bodyPr>
          <a:lstStyle/>
          <a:p>
            <a:r>
              <a:rPr lang="en-GB" sz="2000" dirty="0"/>
              <a:t>First diamonds report was published in 2018, based largely on 2016-17 data</a:t>
            </a:r>
          </a:p>
          <a:p>
            <a:r>
              <a:rPr lang="en-GB" sz="2000" dirty="0"/>
              <a:t>Now updated using 2020-21 data; due to publish in 2022. Working with a small project team.</a:t>
            </a:r>
          </a:p>
          <a:p>
            <a:r>
              <a:rPr lang="en-GB" sz="2000" dirty="0"/>
              <a:t>Census 2022 has started being released but not in enough detail to provide what we need for this project, so for the moment using Census 2011  as our context</a:t>
            </a:r>
          </a:p>
          <a:p>
            <a:r>
              <a:rPr lang="en-GB" sz="2000" dirty="0"/>
              <a:t>For this presentation, Greater Cambridge has been used (apologies!)</a:t>
            </a:r>
          </a:p>
          <a:p>
            <a:r>
              <a:rPr lang="en-GB" sz="2000" dirty="0"/>
              <a:t>However all the data is assembled for Cambridgeshire, Peterborough and West Suffolk.</a:t>
            </a:r>
          </a:p>
        </p:txBody>
      </p:sp>
      <p:pic>
        <p:nvPicPr>
          <p:cNvPr id="7" name="Picture 6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ADE59D9A-DDDC-49FE-A822-EB5026480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482" y="640080"/>
            <a:ext cx="400210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401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FE33A-296F-4F70-B193-0F96B177B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Context: household tenure &amp; size </a:t>
            </a:r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5F2E17-E309-4FCE-AAFA-5F1FA87F4DCC}"/>
              </a:ext>
            </a:extLst>
          </p:cNvPr>
          <p:cNvSpPr txBox="1"/>
          <p:nvPr/>
        </p:nvSpPr>
        <p:spPr>
          <a:xfrm>
            <a:off x="865094" y="6440424"/>
            <a:ext cx="1093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Census 2011 data, number of households in tenure group and size of home; depends on respondent accuracy!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3F5A93-6849-4F14-AA13-4521406416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9" t="30396" r="62777" b="10453"/>
          <a:stretch/>
        </p:blipFill>
        <p:spPr>
          <a:xfrm>
            <a:off x="8060791" y="1983006"/>
            <a:ext cx="3804357" cy="4056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157919-FC46-4D21-A793-0B41DEE027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18" t="39114" r="52953" b="22150"/>
          <a:stretch/>
        </p:blipFill>
        <p:spPr>
          <a:xfrm>
            <a:off x="406400" y="2058128"/>
            <a:ext cx="7654391" cy="406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87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4C131B-01E8-4981-84E4-C7D8EC39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Looking across the area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11" descr="A picture of a viewing telescope with a city on its background">
            <a:extLst>
              <a:ext uri="{FF2B5EF4-FFF2-40B4-BE49-F238E27FC236}">
                <a16:creationId xmlns:a16="http://schemas.microsoft.com/office/drawing/2014/main" id="{BDC7CA3C-B54F-C0AD-5202-D7BD808A5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99" r="1740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697889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FE33A-296F-4F70-B193-0F96B177B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Across the area: income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484E89-A3A1-42C8-869D-5471F7001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4295" y="502920"/>
            <a:ext cx="6894576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lvl="0">
              <a:spcBef>
                <a:spcPts val="600"/>
              </a:spcBef>
            </a:pPr>
            <a:r>
              <a:rPr lang="en-US" sz="1700" dirty="0">
                <a:effectLst/>
              </a:rPr>
              <a:t>Divides into 3 reasonably distinct groups:</a:t>
            </a:r>
          </a:p>
          <a:p>
            <a:pPr marL="342900" lvl="0">
              <a:spcBef>
                <a:spcPts val="600"/>
              </a:spcBef>
            </a:pPr>
            <a:r>
              <a:rPr lang="en-US" sz="1700" dirty="0">
                <a:effectLst/>
              </a:rPr>
              <a:t>Cambridge and South Cambs (also presented as Greater Cambridge)</a:t>
            </a:r>
          </a:p>
          <a:p>
            <a:pPr marL="342900" lvl="0">
              <a:spcBef>
                <a:spcPts val="600"/>
              </a:spcBef>
            </a:pPr>
            <a:r>
              <a:rPr lang="en-US" sz="1700" dirty="0">
                <a:effectLst/>
              </a:rPr>
              <a:t>Fenland and Peterborough</a:t>
            </a:r>
          </a:p>
          <a:p>
            <a:pPr marL="342900" lvl="0">
              <a:spcBef>
                <a:spcPts val="600"/>
              </a:spcBef>
            </a:pPr>
            <a:r>
              <a:rPr lang="en-US" sz="1700" dirty="0">
                <a:effectLst/>
              </a:rPr>
              <a:t>East Cambs, Huntingdonshire and West Suffolk</a:t>
            </a:r>
            <a:endParaRPr lang="en-US" sz="17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3CB123-BDF0-45EA-BB33-8386D235730C}"/>
              </a:ext>
            </a:extLst>
          </p:cNvPr>
          <p:cNvPicPr/>
          <p:nvPr/>
        </p:nvPicPr>
        <p:blipFill rotWithShape="1">
          <a:blip r:embed="rId2"/>
          <a:srcRect l="15242" t="39345" r="32152" b="9666"/>
          <a:stretch/>
        </p:blipFill>
        <p:spPr bwMode="auto">
          <a:xfrm>
            <a:off x="2075310" y="2043953"/>
            <a:ext cx="8041379" cy="435822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ED8CCCA-8ADF-41ED-BCD0-EAE46B78A1B1}"/>
              </a:ext>
            </a:extLst>
          </p:cNvPr>
          <p:cNvSpPr/>
          <p:nvPr/>
        </p:nvSpPr>
        <p:spPr>
          <a:xfrm>
            <a:off x="1512711" y="4634753"/>
            <a:ext cx="9810045" cy="129988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FDB967E-D54B-4238-9CE4-5F5DFFF68340}"/>
              </a:ext>
            </a:extLst>
          </p:cNvPr>
          <p:cNvSpPr/>
          <p:nvPr/>
        </p:nvSpPr>
        <p:spPr>
          <a:xfrm>
            <a:off x="1387205" y="3711389"/>
            <a:ext cx="9810045" cy="102197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42D8B91-70D0-441D-9F1C-D18ADE44BC07}"/>
              </a:ext>
            </a:extLst>
          </p:cNvPr>
          <p:cNvSpPr/>
          <p:nvPr/>
        </p:nvSpPr>
        <p:spPr>
          <a:xfrm>
            <a:off x="1297558" y="2393576"/>
            <a:ext cx="9810045" cy="1505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462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FE33A-296F-4F70-B193-0F96B177B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Across the area: costs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484E89-A3A1-42C8-869D-5471F7001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4295" y="75706"/>
            <a:ext cx="7218906" cy="18902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lvl="0">
              <a:spcBef>
                <a:spcPts val="600"/>
              </a:spcBef>
            </a:pPr>
            <a:r>
              <a:rPr lang="en-US" sz="1700" dirty="0"/>
              <a:t>Sets out the income needed to afford weekly costs at 35% across the whole area</a:t>
            </a:r>
          </a:p>
          <a:p>
            <a:pPr marL="0" lvl="0">
              <a:spcBef>
                <a:spcPts val="600"/>
              </a:spcBef>
            </a:pPr>
            <a:r>
              <a:rPr lang="en-US" sz="1700" dirty="0"/>
              <a:t>Due to huge differences from one district to another, there is simply a wide range of costs for all tenures.</a:t>
            </a:r>
          </a:p>
          <a:p>
            <a:pPr marL="0" lvl="0">
              <a:spcBef>
                <a:spcPts val="600"/>
              </a:spcBef>
            </a:pPr>
            <a:r>
              <a:rPr lang="en-US" sz="1700" dirty="0"/>
              <a:t>LA and Ha tends to be at the lower end with narrower range of prices, private rent and Homebuy / shared ownership in the middle, and ownership showing a very broad range – unsurprisingly, new build at the upper end of the spectrum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7F43ED-827F-4C06-8B26-AAEE3DE7598F}"/>
              </a:ext>
            </a:extLst>
          </p:cNvPr>
          <p:cNvPicPr/>
          <p:nvPr/>
        </p:nvPicPr>
        <p:blipFill rotWithShape="1">
          <a:blip r:embed="rId2"/>
          <a:srcRect l="1376" t="25276" r="23065" b="15814"/>
          <a:stretch/>
        </p:blipFill>
        <p:spPr bwMode="auto">
          <a:xfrm>
            <a:off x="1603022" y="2133106"/>
            <a:ext cx="8985955" cy="46491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181818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FE33A-296F-4F70-B193-0F96B177B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/>
              <a:t>Zoom in on costs</a:t>
            </a: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7F43ED-827F-4C06-8B26-AAEE3DE7598F}"/>
              </a:ext>
            </a:extLst>
          </p:cNvPr>
          <p:cNvPicPr/>
          <p:nvPr/>
        </p:nvPicPr>
        <p:blipFill rotWithShape="1">
          <a:blip r:embed="rId2"/>
          <a:srcRect l="1376" t="58182" r="23065" b="15814"/>
          <a:stretch/>
        </p:blipFill>
        <p:spPr bwMode="auto">
          <a:xfrm>
            <a:off x="239831" y="2028114"/>
            <a:ext cx="10597501" cy="420764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925028-481D-4BE2-8878-4A117C333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8349561" y="1461759"/>
            <a:ext cx="3679371" cy="36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182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E33A-296F-4F70-B193-0F96B177B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68" y="457200"/>
            <a:ext cx="5003468" cy="16002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Across the area: income needed x size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8A2C096-4F51-44CC-B722-F8AEE60478D2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7418" t="28990" r="21620" b="42839"/>
          <a:stretch/>
        </p:blipFill>
        <p:spPr bwMode="auto">
          <a:xfrm>
            <a:off x="5568245" y="322730"/>
            <a:ext cx="6183488" cy="19767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75A1CF-8E0C-4EA2-8D35-D06C1F165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3511" y="2057400"/>
            <a:ext cx="5150224" cy="38115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000" dirty="0"/>
              <a:t>Introduces cost by size as well as tenure, so although complex to read, sheds light on ranges of cost.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000" dirty="0"/>
              <a:t>Range depends a great deal on location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000" dirty="0"/>
              <a:t>The wider “bars” will include data on e.g. a 1 bed new build in Fenland at the left hand end, and a 1 bed new build in South Cambridgeshire at the right hand end.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000" dirty="0"/>
              <a:t>This gives a picture of costs across our area and perhaps the relationship between different sizes and tenures on the “housing ladder”.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000" dirty="0"/>
              <a:t>More on this later…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CD0A87-B17B-4F2C-875C-684732DA24CF}"/>
              </a:ext>
            </a:extLst>
          </p:cNvPr>
          <p:cNvPicPr/>
          <p:nvPr/>
        </p:nvPicPr>
        <p:blipFill rotWithShape="1">
          <a:blip r:embed="rId3"/>
          <a:srcRect l="8026" t="30576" r="23065" b="12757"/>
          <a:stretch/>
        </p:blipFill>
        <p:spPr bwMode="auto">
          <a:xfrm>
            <a:off x="5568245" y="2299448"/>
            <a:ext cx="6058979" cy="20585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B4620B-04B9-45F5-AFC0-F0B96D00DEAA}"/>
              </a:ext>
            </a:extLst>
          </p:cNvPr>
          <p:cNvPicPr/>
          <p:nvPr/>
        </p:nvPicPr>
        <p:blipFill rotWithShape="1">
          <a:blip r:embed="rId4"/>
          <a:srcRect l="8255" t="29149" r="22836" b="22337"/>
          <a:stretch/>
        </p:blipFill>
        <p:spPr bwMode="auto">
          <a:xfrm>
            <a:off x="5568244" y="4358014"/>
            <a:ext cx="6058979" cy="20585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763997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FE33A-296F-4F70-B193-0F96B177B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55" y="457200"/>
            <a:ext cx="3419856" cy="146304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Across the area: costs vs pay scales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77C8EE-5A73-407A-9C76-B5A36C8F0884}"/>
              </a:ext>
            </a:extLst>
          </p:cNvPr>
          <p:cNvPicPr/>
          <p:nvPr/>
        </p:nvPicPr>
        <p:blipFill rotWithShape="1">
          <a:blip r:embed="rId2"/>
          <a:srcRect l="1376" t="25480" r="23065" b="7161"/>
          <a:stretch/>
        </p:blipFill>
        <p:spPr bwMode="auto">
          <a:xfrm>
            <a:off x="4050793" y="0"/>
            <a:ext cx="8122920" cy="42671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26E7AB-3CA3-4329-9B1B-23B261064E20}"/>
              </a:ext>
            </a:extLst>
          </p:cNvPr>
          <p:cNvPicPr/>
          <p:nvPr/>
        </p:nvPicPr>
        <p:blipFill rotWithShape="1">
          <a:blip r:embed="rId3"/>
          <a:srcRect l="1491" t="64005" r="23065" b="5622"/>
          <a:stretch/>
        </p:blipFill>
        <p:spPr bwMode="auto">
          <a:xfrm>
            <a:off x="4069081" y="4267199"/>
            <a:ext cx="8086343" cy="24496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31E42CC-112D-40DC-B874-F4595C6BF6C7}"/>
              </a:ext>
            </a:extLst>
          </p:cNvPr>
          <p:cNvSpPr txBox="1">
            <a:spLocks/>
          </p:cNvSpPr>
          <p:nvPr/>
        </p:nvSpPr>
        <p:spPr>
          <a:xfrm>
            <a:off x="118555" y="2133601"/>
            <a:ext cx="3932237" cy="45832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Sets the broad cost of tenures against pay-scales identified</a:t>
            </a:r>
          </a:p>
          <a:p>
            <a:r>
              <a:rPr lang="en-GB" sz="2400" dirty="0"/>
              <a:t>Pay-scale boxes (in dark green) on the left side indicate a household needing benefits to meet any housing option.</a:t>
            </a:r>
          </a:p>
          <a:p>
            <a:r>
              <a:rPr lang="en-GB" sz="2400" dirty="0"/>
              <a:t>Once there is an “overlap” between the tenure boxes above and the pay-scales below, we start to see some affordability</a:t>
            </a:r>
          </a:p>
          <a:p>
            <a:r>
              <a:rPr lang="en-GB" sz="2400" dirty="0"/>
              <a:t>This shows how different workers can and cannot afford different tenures, even if all were extremely mobile in terms of live/work location</a:t>
            </a:r>
          </a:p>
          <a:p>
            <a:r>
              <a:rPr lang="en-GB" sz="2400" dirty="0"/>
              <a:t>Size of home needed will also have a big impact</a:t>
            </a:r>
          </a:p>
        </p:txBody>
      </p:sp>
    </p:spTree>
    <p:extLst>
      <p:ext uri="{BB962C8B-B14F-4D97-AF65-F5344CB8AC3E}">
        <p14:creationId xmlns:p14="http://schemas.microsoft.com/office/powerpoint/2010/main" val="24058480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574F4D-E302-479C-A6AA-777BD7E5A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Looking for patterns…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Cathedral ceiling in yellow sunlight design">
            <a:extLst>
              <a:ext uri="{FF2B5EF4-FFF2-40B4-BE49-F238E27FC236}">
                <a16:creationId xmlns:a16="http://schemas.microsoft.com/office/drawing/2014/main" id="{23FED3B2-9C3A-66BC-36CD-CCC5230251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81" r="1279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159210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07651D9A-0C14-47A3-9366-D6F52DF4E3E6}"/>
              </a:ext>
            </a:extLst>
          </p:cNvPr>
          <p:cNvGrpSpPr/>
          <p:nvPr/>
        </p:nvGrpSpPr>
        <p:grpSpPr>
          <a:xfrm>
            <a:off x="1462698" y="95525"/>
            <a:ext cx="9266604" cy="6522995"/>
            <a:chOff x="1462698" y="95525"/>
            <a:chExt cx="9266604" cy="6522995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50214AD-FDCD-490A-AC23-F83D08D621D1}"/>
                </a:ext>
              </a:extLst>
            </p:cNvPr>
            <p:cNvSpPr/>
            <p:nvPr/>
          </p:nvSpPr>
          <p:spPr>
            <a:xfrm>
              <a:off x="2992071" y="2435083"/>
              <a:ext cx="5416062" cy="2519999"/>
            </a:xfrm>
            <a:prstGeom prst="roundRect">
              <a:avLst/>
            </a:prstGeom>
            <a:solidFill>
              <a:srgbClr val="00B0F0">
                <a:alpha val="50196"/>
              </a:srgbClr>
            </a:solidFill>
            <a:ln w="1270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5476240"/>
                        <a:gd name="connsiteY0" fmla="*/ 67735 h 406400"/>
                        <a:gd name="connsiteX1" fmla="*/ 67735 w 5476240"/>
                        <a:gd name="connsiteY1" fmla="*/ 0 h 406400"/>
                        <a:gd name="connsiteX2" fmla="*/ 767969 w 5476240"/>
                        <a:gd name="connsiteY2" fmla="*/ 0 h 406400"/>
                        <a:gd name="connsiteX3" fmla="*/ 1468204 w 5476240"/>
                        <a:gd name="connsiteY3" fmla="*/ 0 h 406400"/>
                        <a:gd name="connsiteX4" fmla="*/ 2061622 w 5476240"/>
                        <a:gd name="connsiteY4" fmla="*/ 0 h 406400"/>
                        <a:gd name="connsiteX5" fmla="*/ 2601634 w 5476240"/>
                        <a:gd name="connsiteY5" fmla="*/ 0 h 406400"/>
                        <a:gd name="connsiteX6" fmla="*/ 3301868 w 5476240"/>
                        <a:gd name="connsiteY6" fmla="*/ 0 h 406400"/>
                        <a:gd name="connsiteX7" fmla="*/ 3735064 w 5476240"/>
                        <a:gd name="connsiteY7" fmla="*/ 0 h 406400"/>
                        <a:gd name="connsiteX8" fmla="*/ 4221667 w 5476240"/>
                        <a:gd name="connsiteY8" fmla="*/ 0 h 406400"/>
                        <a:gd name="connsiteX9" fmla="*/ 5408505 w 5476240"/>
                        <a:gd name="connsiteY9" fmla="*/ 0 h 406400"/>
                        <a:gd name="connsiteX10" fmla="*/ 5476240 w 5476240"/>
                        <a:gd name="connsiteY10" fmla="*/ 67735 h 406400"/>
                        <a:gd name="connsiteX11" fmla="*/ 5476240 w 5476240"/>
                        <a:gd name="connsiteY11" fmla="*/ 338665 h 406400"/>
                        <a:gd name="connsiteX12" fmla="*/ 5408505 w 5476240"/>
                        <a:gd name="connsiteY12" fmla="*/ 406400 h 406400"/>
                        <a:gd name="connsiteX13" fmla="*/ 4868494 w 5476240"/>
                        <a:gd name="connsiteY13" fmla="*/ 406400 h 406400"/>
                        <a:gd name="connsiteX14" fmla="*/ 4381890 w 5476240"/>
                        <a:gd name="connsiteY14" fmla="*/ 406400 h 406400"/>
                        <a:gd name="connsiteX15" fmla="*/ 3841879 w 5476240"/>
                        <a:gd name="connsiteY15" fmla="*/ 406400 h 406400"/>
                        <a:gd name="connsiteX16" fmla="*/ 3301868 w 5476240"/>
                        <a:gd name="connsiteY16" fmla="*/ 406400 h 406400"/>
                        <a:gd name="connsiteX17" fmla="*/ 2815264 w 5476240"/>
                        <a:gd name="connsiteY17" fmla="*/ 406400 h 406400"/>
                        <a:gd name="connsiteX18" fmla="*/ 2168438 w 5476240"/>
                        <a:gd name="connsiteY18" fmla="*/ 406400 h 406400"/>
                        <a:gd name="connsiteX19" fmla="*/ 1575019 w 5476240"/>
                        <a:gd name="connsiteY19" fmla="*/ 406400 h 406400"/>
                        <a:gd name="connsiteX20" fmla="*/ 1088415 w 5476240"/>
                        <a:gd name="connsiteY20" fmla="*/ 406400 h 406400"/>
                        <a:gd name="connsiteX21" fmla="*/ 655220 w 5476240"/>
                        <a:gd name="connsiteY21" fmla="*/ 406400 h 406400"/>
                        <a:gd name="connsiteX22" fmla="*/ 67735 w 5476240"/>
                        <a:gd name="connsiteY22" fmla="*/ 406400 h 406400"/>
                        <a:gd name="connsiteX23" fmla="*/ 0 w 5476240"/>
                        <a:gd name="connsiteY23" fmla="*/ 338665 h 406400"/>
                        <a:gd name="connsiteX24" fmla="*/ 0 w 5476240"/>
                        <a:gd name="connsiteY24" fmla="*/ 67735 h 406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476240" h="406400" extrusionOk="0">
                          <a:moveTo>
                            <a:pt x="0" y="67735"/>
                          </a:moveTo>
                          <a:cubicBezTo>
                            <a:pt x="2804" y="23243"/>
                            <a:pt x="23281" y="1476"/>
                            <a:pt x="67735" y="0"/>
                          </a:cubicBezTo>
                          <a:cubicBezTo>
                            <a:pt x="365642" y="-45703"/>
                            <a:pt x="492687" y="28943"/>
                            <a:pt x="767969" y="0"/>
                          </a:cubicBezTo>
                          <a:cubicBezTo>
                            <a:pt x="1043251" y="-28943"/>
                            <a:pt x="1299568" y="15083"/>
                            <a:pt x="1468204" y="0"/>
                          </a:cubicBezTo>
                          <a:cubicBezTo>
                            <a:pt x="1636841" y="-15083"/>
                            <a:pt x="1789167" y="9729"/>
                            <a:pt x="2061622" y="0"/>
                          </a:cubicBezTo>
                          <a:cubicBezTo>
                            <a:pt x="2334077" y="-9729"/>
                            <a:pt x="2459876" y="57134"/>
                            <a:pt x="2601634" y="0"/>
                          </a:cubicBezTo>
                          <a:cubicBezTo>
                            <a:pt x="2743392" y="-57134"/>
                            <a:pt x="3095048" y="51756"/>
                            <a:pt x="3301868" y="0"/>
                          </a:cubicBezTo>
                          <a:cubicBezTo>
                            <a:pt x="3508688" y="-51756"/>
                            <a:pt x="3644351" y="32568"/>
                            <a:pt x="3735064" y="0"/>
                          </a:cubicBezTo>
                          <a:cubicBezTo>
                            <a:pt x="3825777" y="-32568"/>
                            <a:pt x="3983099" y="7781"/>
                            <a:pt x="4221667" y="0"/>
                          </a:cubicBezTo>
                          <a:cubicBezTo>
                            <a:pt x="4460235" y="-7781"/>
                            <a:pt x="4822549" y="21713"/>
                            <a:pt x="5408505" y="0"/>
                          </a:cubicBezTo>
                          <a:cubicBezTo>
                            <a:pt x="5437100" y="5411"/>
                            <a:pt x="5469182" y="27827"/>
                            <a:pt x="5476240" y="67735"/>
                          </a:cubicBezTo>
                          <a:cubicBezTo>
                            <a:pt x="5497062" y="185334"/>
                            <a:pt x="5465491" y="259718"/>
                            <a:pt x="5476240" y="338665"/>
                          </a:cubicBezTo>
                          <a:cubicBezTo>
                            <a:pt x="5479952" y="378517"/>
                            <a:pt x="5448944" y="414928"/>
                            <a:pt x="5408505" y="406400"/>
                          </a:cubicBezTo>
                          <a:cubicBezTo>
                            <a:pt x="5299461" y="457891"/>
                            <a:pt x="5062818" y="354103"/>
                            <a:pt x="4868494" y="406400"/>
                          </a:cubicBezTo>
                          <a:cubicBezTo>
                            <a:pt x="4674170" y="458697"/>
                            <a:pt x="4550697" y="394805"/>
                            <a:pt x="4381890" y="406400"/>
                          </a:cubicBezTo>
                          <a:cubicBezTo>
                            <a:pt x="4213083" y="417995"/>
                            <a:pt x="3954218" y="401945"/>
                            <a:pt x="3841879" y="406400"/>
                          </a:cubicBezTo>
                          <a:cubicBezTo>
                            <a:pt x="3729540" y="410855"/>
                            <a:pt x="3420510" y="380308"/>
                            <a:pt x="3301868" y="406400"/>
                          </a:cubicBezTo>
                          <a:cubicBezTo>
                            <a:pt x="3183226" y="432492"/>
                            <a:pt x="2989009" y="351417"/>
                            <a:pt x="2815264" y="406400"/>
                          </a:cubicBezTo>
                          <a:cubicBezTo>
                            <a:pt x="2641519" y="461383"/>
                            <a:pt x="2372348" y="390529"/>
                            <a:pt x="2168438" y="406400"/>
                          </a:cubicBezTo>
                          <a:cubicBezTo>
                            <a:pt x="1964528" y="422271"/>
                            <a:pt x="1806656" y="355339"/>
                            <a:pt x="1575019" y="406400"/>
                          </a:cubicBezTo>
                          <a:cubicBezTo>
                            <a:pt x="1343382" y="457461"/>
                            <a:pt x="1192887" y="377946"/>
                            <a:pt x="1088415" y="406400"/>
                          </a:cubicBezTo>
                          <a:cubicBezTo>
                            <a:pt x="983943" y="434854"/>
                            <a:pt x="832805" y="369902"/>
                            <a:pt x="655220" y="406400"/>
                          </a:cubicBezTo>
                          <a:cubicBezTo>
                            <a:pt x="477636" y="442898"/>
                            <a:pt x="194318" y="355581"/>
                            <a:pt x="67735" y="406400"/>
                          </a:cubicBezTo>
                          <a:cubicBezTo>
                            <a:pt x="39875" y="404054"/>
                            <a:pt x="-824" y="376220"/>
                            <a:pt x="0" y="338665"/>
                          </a:cubicBezTo>
                          <a:cubicBezTo>
                            <a:pt x="-19800" y="233283"/>
                            <a:pt x="2580" y="179131"/>
                            <a:pt x="0" y="6773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Home ownership (resale)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3B9C5EF7-0325-459F-9405-E40F13085EDB}"/>
                </a:ext>
              </a:extLst>
            </p:cNvPr>
            <p:cNvSpPr/>
            <p:nvPr/>
          </p:nvSpPr>
          <p:spPr>
            <a:xfrm>
              <a:off x="3765794" y="3597214"/>
              <a:ext cx="3868616" cy="2268000"/>
            </a:xfrm>
            <a:prstGeom prst="roundRect">
              <a:avLst/>
            </a:prstGeom>
            <a:solidFill>
              <a:srgbClr val="FF00FF">
                <a:alpha val="50196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5476240"/>
                        <a:gd name="connsiteY0" fmla="*/ 67735 h 406400"/>
                        <a:gd name="connsiteX1" fmla="*/ 67735 w 5476240"/>
                        <a:gd name="connsiteY1" fmla="*/ 0 h 406400"/>
                        <a:gd name="connsiteX2" fmla="*/ 767969 w 5476240"/>
                        <a:gd name="connsiteY2" fmla="*/ 0 h 406400"/>
                        <a:gd name="connsiteX3" fmla="*/ 1468204 w 5476240"/>
                        <a:gd name="connsiteY3" fmla="*/ 0 h 406400"/>
                        <a:gd name="connsiteX4" fmla="*/ 2061622 w 5476240"/>
                        <a:gd name="connsiteY4" fmla="*/ 0 h 406400"/>
                        <a:gd name="connsiteX5" fmla="*/ 2601634 w 5476240"/>
                        <a:gd name="connsiteY5" fmla="*/ 0 h 406400"/>
                        <a:gd name="connsiteX6" fmla="*/ 3301868 w 5476240"/>
                        <a:gd name="connsiteY6" fmla="*/ 0 h 406400"/>
                        <a:gd name="connsiteX7" fmla="*/ 3735064 w 5476240"/>
                        <a:gd name="connsiteY7" fmla="*/ 0 h 406400"/>
                        <a:gd name="connsiteX8" fmla="*/ 4221667 w 5476240"/>
                        <a:gd name="connsiteY8" fmla="*/ 0 h 406400"/>
                        <a:gd name="connsiteX9" fmla="*/ 5408505 w 5476240"/>
                        <a:gd name="connsiteY9" fmla="*/ 0 h 406400"/>
                        <a:gd name="connsiteX10" fmla="*/ 5476240 w 5476240"/>
                        <a:gd name="connsiteY10" fmla="*/ 67735 h 406400"/>
                        <a:gd name="connsiteX11" fmla="*/ 5476240 w 5476240"/>
                        <a:gd name="connsiteY11" fmla="*/ 338665 h 406400"/>
                        <a:gd name="connsiteX12" fmla="*/ 5408505 w 5476240"/>
                        <a:gd name="connsiteY12" fmla="*/ 406400 h 406400"/>
                        <a:gd name="connsiteX13" fmla="*/ 4868494 w 5476240"/>
                        <a:gd name="connsiteY13" fmla="*/ 406400 h 406400"/>
                        <a:gd name="connsiteX14" fmla="*/ 4381890 w 5476240"/>
                        <a:gd name="connsiteY14" fmla="*/ 406400 h 406400"/>
                        <a:gd name="connsiteX15" fmla="*/ 3841879 w 5476240"/>
                        <a:gd name="connsiteY15" fmla="*/ 406400 h 406400"/>
                        <a:gd name="connsiteX16" fmla="*/ 3301868 w 5476240"/>
                        <a:gd name="connsiteY16" fmla="*/ 406400 h 406400"/>
                        <a:gd name="connsiteX17" fmla="*/ 2815264 w 5476240"/>
                        <a:gd name="connsiteY17" fmla="*/ 406400 h 406400"/>
                        <a:gd name="connsiteX18" fmla="*/ 2168438 w 5476240"/>
                        <a:gd name="connsiteY18" fmla="*/ 406400 h 406400"/>
                        <a:gd name="connsiteX19" fmla="*/ 1575019 w 5476240"/>
                        <a:gd name="connsiteY19" fmla="*/ 406400 h 406400"/>
                        <a:gd name="connsiteX20" fmla="*/ 1088415 w 5476240"/>
                        <a:gd name="connsiteY20" fmla="*/ 406400 h 406400"/>
                        <a:gd name="connsiteX21" fmla="*/ 655220 w 5476240"/>
                        <a:gd name="connsiteY21" fmla="*/ 406400 h 406400"/>
                        <a:gd name="connsiteX22" fmla="*/ 67735 w 5476240"/>
                        <a:gd name="connsiteY22" fmla="*/ 406400 h 406400"/>
                        <a:gd name="connsiteX23" fmla="*/ 0 w 5476240"/>
                        <a:gd name="connsiteY23" fmla="*/ 338665 h 406400"/>
                        <a:gd name="connsiteX24" fmla="*/ 0 w 5476240"/>
                        <a:gd name="connsiteY24" fmla="*/ 67735 h 406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476240" h="406400" extrusionOk="0">
                          <a:moveTo>
                            <a:pt x="0" y="67735"/>
                          </a:moveTo>
                          <a:cubicBezTo>
                            <a:pt x="2804" y="23243"/>
                            <a:pt x="23281" y="1476"/>
                            <a:pt x="67735" y="0"/>
                          </a:cubicBezTo>
                          <a:cubicBezTo>
                            <a:pt x="365642" y="-45703"/>
                            <a:pt x="492687" y="28943"/>
                            <a:pt x="767969" y="0"/>
                          </a:cubicBezTo>
                          <a:cubicBezTo>
                            <a:pt x="1043251" y="-28943"/>
                            <a:pt x="1299568" y="15083"/>
                            <a:pt x="1468204" y="0"/>
                          </a:cubicBezTo>
                          <a:cubicBezTo>
                            <a:pt x="1636841" y="-15083"/>
                            <a:pt x="1789167" y="9729"/>
                            <a:pt x="2061622" y="0"/>
                          </a:cubicBezTo>
                          <a:cubicBezTo>
                            <a:pt x="2334077" y="-9729"/>
                            <a:pt x="2459876" y="57134"/>
                            <a:pt x="2601634" y="0"/>
                          </a:cubicBezTo>
                          <a:cubicBezTo>
                            <a:pt x="2743392" y="-57134"/>
                            <a:pt x="3095048" y="51756"/>
                            <a:pt x="3301868" y="0"/>
                          </a:cubicBezTo>
                          <a:cubicBezTo>
                            <a:pt x="3508688" y="-51756"/>
                            <a:pt x="3644351" y="32568"/>
                            <a:pt x="3735064" y="0"/>
                          </a:cubicBezTo>
                          <a:cubicBezTo>
                            <a:pt x="3825777" y="-32568"/>
                            <a:pt x="3983099" y="7781"/>
                            <a:pt x="4221667" y="0"/>
                          </a:cubicBezTo>
                          <a:cubicBezTo>
                            <a:pt x="4460235" y="-7781"/>
                            <a:pt x="4822549" y="21713"/>
                            <a:pt x="5408505" y="0"/>
                          </a:cubicBezTo>
                          <a:cubicBezTo>
                            <a:pt x="5437100" y="5411"/>
                            <a:pt x="5469182" y="27827"/>
                            <a:pt x="5476240" y="67735"/>
                          </a:cubicBezTo>
                          <a:cubicBezTo>
                            <a:pt x="5497062" y="185334"/>
                            <a:pt x="5465491" y="259718"/>
                            <a:pt x="5476240" y="338665"/>
                          </a:cubicBezTo>
                          <a:cubicBezTo>
                            <a:pt x="5479952" y="378517"/>
                            <a:pt x="5448944" y="414928"/>
                            <a:pt x="5408505" y="406400"/>
                          </a:cubicBezTo>
                          <a:cubicBezTo>
                            <a:pt x="5299461" y="457891"/>
                            <a:pt x="5062818" y="354103"/>
                            <a:pt x="4868494" y="406400"/>
                          </a:cubicBezTo>
                          <a:cubicBezTo>
                            <a:pt x="4674170" y="458697"/>
                            <a:pt x="4550697" y="394805"/>
                            <a:pt x="4381890" y="406400"/>
                          </a:cubicBezTo>
                          <a:cubicBezTo>
                            <a:pt x="4213083" y="417995"/>
                            <a:pt x="3954218" y="401945"/>
                            <a:pt x="3841879" y="406400"/>
                          </a:cubicBezTo>
                          <a:cubicBezTo>
                            <a:pt x="3729540" y="410855"/>
                            <a:pt x="3420510" y="380308"/>
                            <a:pt x="3301868" y="406400"/>
                          </a:cubicBezTo>
                          <a:cubicBezTo>
                            <a:pt x="3183226" y="432492"/>
                            <a:pt x="2989009" y="351417"/>
                            <a:pt x="2815264" y="406400"/>
                          </a:cubicBezTo>
                          <a:cubicBezTo>
                            <a:pt x="2641519" y="461383"/>
                            <a:pt x="2372348" y="390529"/>
                            <a:pt x="2168438" y="406400"/>
                          </a:cubicBezTo>
                          <a:cubicBezTo>
                            <a:pt x="1964528" y="422271"/>
                            <a:pt x="1806656" y="355339"/>
                            <a:pt x="1575019" y="406400"/>
                          </a:cubicBezTo>
                          <a:cubicBezTo>
                            <a:pt x="1343382" y="457461"/>
                            <a:pt x="1192887" y="377946"/>
                            <a:pt x="1088415" y="406400"/>
                          </a:cubicBezTo>
                          <a:cubicBezTo>
                            <a:pt x="983943" y="434854"/>
                            <a:pt x="832805" y="369902"/>
                            <a:pt x="655220" y="406400"/>
                          </a:cubicBezTo>
                          <a:cubicBezTo>
                            <a:pt x="477636" y="442898"/>
                            <a:pt x="194318" y="355581"/>
                            <a:pt x="67735" y="406400"/>
                          </a:cubicBezTo>
                          <a:cubicBezTo>
                            <a:pt x="39875" y="404054"/>
                            <a:pt x="-824" y="376220"/>
                            <a:pt x="0" y="338665"/>
                          </a:cubicBezTo>
                          <a:cubicBezTo>
                            <a:pt x="-19800" y="233283"/>
                            <a:pt x="2580" y="179131"/>
                            <a:pt x="0" y="6773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GB" sz="105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Home ownership (resale)</a:t>
              </a:r>
              <a:endParaRPr lang="en-GB" sz="1600" dirty="0">
                <a:solidFill>
                  <a:schemeClr val="tx1"/>
                </a:solidFill>
                <a:effectLst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sz="105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endParaRP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070D40A-26E5-43BE-B5B0-ECC88CBFFB4E}"/>
                </a:ext>
              </a:extLst>
            </p:cNvPr>
            <p:cNvSpPr/>
            <p:nvPr/>
          </p:nvSpPr>
          <p:spPr>
            <a:xfrm>
              <a:off x="2992071" y="4494520"/>
              <a:ext cx="4642339" cy="2124000"/>
            </a:xfrm>
            <a:prstGeom prst="roundRect">
              <a:avLst/>
            </a:prstGeom>
            <a:solidFill>
              <a:srgbClr val="7030A0">
                <a:alpha val="50196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5476240"/>
                        <a:gd name="connsiteY0" fmla="*/ 67735 h 406400"/>
                        <a:gd name="connsiteX1" fmla="*/ 67735 w 5476240"/>
                        <a:gd name="connsiteY1" fmla="*/ 0 h 406400"/>
                        <a:gd name="connsiteX2" fmla="*/ 767969 w 5476240"/>
                        <a:gd name="connsiteY2" fmla="*/ 0 h 406400"/>
                        <a:gd name="connsiteX3" fmla="*/ 1468204 w 5476240"/>
                        <a:gd name="connsiteY3" fmla="*/ 0 h 406400"/>
                        <a:gd name="connsiteX4" fmla="*/ 2061622 w 5476240"/>
                        <a:gd name="connsiteY4" fmla="*/ 0 h 406400"/>
                        <a:gd name="connsiteX5" fmla="*/ 2601634 w 5476240"/>
                        <a:gd name="connsiteY5" fmla="*/ 0 h 406400"/>
                        <a:gd name="connsiteX6" fmla="*/ 3301868 w 5476240"/>
                        <a:gd name="connsiteY6" fmla="*/ 0 h 406400"/>
                        <a:gd name="connsiteX7" fmla="*/ 3735064 w 5476240"/>
                        <a:gd name="connsiteY7" fmla="*/ 0 h 406400"/>
                        <a:gd name="connsiteX8" fmla="*/ 4221667 w 5476240"/>
                        <a:gd name="connsiteY8" fmla="*/ 0 h 406400"/>
                        <a:gd name="connsiteX9" fmla="*/ 5408505 w 5476240"/>
                        <a:gd name="connsiteY9" fmla="*/ 0 h 406400"/>
                        <a:gd name="connsiteX10" fmla="*/ 5476240 w 5476240"/>
                        <a:gd name="connsiteY10" fmla="*/ 67735 h 406400"/>
                        <a:gd name="connsiteX11" fmla="*/ 5476240 w 5476240"/>
                        <a:gd name="connsiteY11" fmla="*/ 338665 h 406400"/>
                        <a:gd name="connsiteX12" fmla="*/ 5408505 w 5476240"/>
                        <a:gd name="connsiteY12" fmla="*/ 406400 h 406400"/>
                        <a:gd name="connsiteX13" fmla="*/ 4868494 w 5476240"/>
                        <a:gd name="connsiteY13" fmla="*/ 406400 h 406400"/>
                        <a:gd name="connsiteX14" fmla="*/ 4381890 w 5476240"/>
                        <a:gd name="connsiteY14" fmla="*/ 406400 h 406400"/>
                        <a:gd name="connsiteX15" fmla="*/ 3841879 w 5476240"/>
                        <a:gd name="connsiteY15" fmla="*/ 406400 h 406400"/>
                        <a:gd name="connsiteX16" fmla="*/ 3301868 w 5476240"/>
                        <a:gd name="connsiteY16" fmla="*/ 406400 h 406400"/>
                        <a:gd name="connsiteX17" fmla="*/ 2815264 w 5476240"/>
                        <a:gd name="connsiteY17" fmla="*/ 406400 h 406400"/>
                        <a:gd name="connsiteX18" fmla="*/ 2168438 w 5476240"/>
                        <a:gd name="connsiteY18" fmla="*/ 406400 h 406400"/>
                        <a:gd name="connsiteX19" fmla="*/ 1575019 w 5476240"/>
                        <a:gd name="connsiteY19" fmla="*/ 406400 h 406400"/>
                        <a:gd name="connsiteX20" fmla="*/ 1088415 w 5476240"/>
                        <a:gd name="connsiteY20" fmla="*/ 406400 h 406400"/>
                        <a:gd name="connsiteX21" fmla="*/ 655220 w 5476240"/>
                        <a:gd name="connsiteY21" fmla="*/ 406400 h 406400"/>
                        <a:gd name="connsiteX22" fmla="*/ 67735 w 5476240"/>
                        <a:gd name="connsiteY22" fmla="*/ 406400 h 406400"/>
                        <a:gd name="connsiteX23" fmla="*/ 0 w 5476240"/>
                        <a:gd name="connsiteY23" fmla="*/ 338665 h 406400"/>
                        <a:gd name="connsiteX24" fmla="*/ 0 w 5476240"/>
                        <a:gd name="connsiteY24" fmla="*/ 67735 h 406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476240" h="406400" extrusionOk="0">
                          <a:moveTo>
                            <a:pt x="0" y="67735"/>
                          </a:moveTo>
                          <a:cubicBezTo>
                            <a:pt x="2804" y="23243"/>
                            <a:pt x="23281" y="1476"/>
                            <a:pt x="67735" y="0"/>
                          </a:cubicBezTo>
                          <a:cubicBezTo>
                            <a:pt x="365642" y="-45703"/>
                            <a:pt x="492687" y="28943"/>
                            <a:pt x="767969" y="0"/>
                          </a:cubicBezTo>
                          <a:cubicBezTo>
                            <a:pt x="1043251" y="-28943"/>
                            <a:pt x="1299568" y="15083"/>
                            <a:pt x="1468204" y="0"/>
                          </a:cubicBezTo>
                          <a:cubicBezTo>
                            <a:pt x="1636841" y="-15083"/>
                            <a:pt x="1789167" y="9729"/>
                            <a:pt x="2061622" y="0"/>
                          </a:cubicBezTo>
                          <a:cubicBezTo>
                            <a:pt x="2334077" y="-9729"/>
                            <a:pt x="2459876" y="57134"/>
                            <a:pt x="2601634" y="0"/>
                          </a:cubicBezTo>
                          <a:cubicBezTo>
                            <a:pt x="2743392" y="-57134"/>
                            <a:pt x="3095048" y="51756"/>
                            <a:pt x="3301868" y="0"/>
                          </a:cubicBezTo>
                          <a:cubicBezTo>
                            <a:pt x="3508688" y="-51756"/>
                            <a:pt x="3644351" y="32568"/>
                            <a:pt x="3735064" y="0"/>
                          </a:cubicBezTo>
                          <a:cubicBezTo>
                            <a:pt x="3825777" y="-32568"/>
                            <a:pt x="3983099" y="7781"/>
                            <a:pt x="4221667" y="0"/>
                          </a:cubicBezTo>
                          <a:cubicBezTo>
                            <a:pt x="4460235" y="-7781"/>
                            <a:pt x="4822549" y="21713"/>
                            <a:pt x="5408505" y="0"/>
                          </a:cubicBezTo>
                          <a:cubicBezTo>
                            <a:pt x="5437100" y="5411"/>
                            <a:pt x="5469182" y="27827"/>
                            <a:pt x="5476240" y="67735"/>
                          </a:cubicBezTo>
                          <a:cubicBezTo>
                            <a:pt x="5497062" y="185334"/>
                            <a:pt x="5465491" y="259718"/>
                            <a:pt x="5476240" y="338665"/>
                          </a:cubicBezTo>
                          <a:cubicBezTo>
                            <a:pt x="5479952" y="378517"/>
                            <a:pt x="5448944" y="414928"/>
                            <a:pt x="5408505" y="406400"/>
                          </a:cubicBezTo>
                          <a:cubicBezTo>
                            <a:pt x="5299461" y="457891"/>
                            <a:pt x="5062818" y="354103"/>
                            <a:pt x="4868494" y="406400"/>
                          </a:cubicBezTo>
                          <a:cubicBezTo>
                            <a:pt x="4674170" y="458697"/>
                            <a:pt x="4550697" y="394805"/>
                            <a:pt x="4381890" y="406400"/>
                          </a:cubicBezTo>
                          <a:cubicBezTo>
                            <a:pt x="4213083" y="417995"/>
                            <a:pt x="3954218" y="401945"/>
                            <a:pt x="3841879" y="406400"/>
                          </a:cubicBezTo>
                          <a:cubicBezTo>
                            <a:pt x="3729540" y="410855"/>
                            <a:pt x="3420510" y="380308"/>
                            <a:pt x="3301868" y="406400"/>
                          </a:cubicBezTo>
                          <a:cubicBezTo>
                            <a:pt x="3183226" y="432492"/>
                            <a:pt x="2989009" y="351417"/>
                            <a:pt x="2815264" y="406400"/>
                          </a:cubicBezTo>
                          <a:cubicBezTo>
                            <a:pt x="2641519" y="461383"/>
                            <a:pt x="2372348" y="390529"/>
                            <a:pt x="2168438" y="406400"/>
                          </a:cubicBezTo>
                          <a:cubicBezTo>
                            <a:pt x="1964528" y="422271"/>
                            <a:pt x="1806656" y="355339"/>
                            <a:pt x="1575019" y="406400"/>
                          </a:cubicBezTo>
                          <a:cubicBezTo>
                            <a:pt x="1343382" y="457461"/>
                            <a:pt x="1192887" y="377946"/>
                            <a:pt x="1088415" y="406400"/>
                          </a:cubicBezTo>
                          <a:cubicBezTo>
                            <a:pt x="983943" y="434854"/>
                            <a:pt x="832805" y="369902"/>
                            <a:pt x="655220" y="406400"/>
                          </a:cubicBezTo>
                          <a:cubicBezTo>
                            <a:pt x="477636" y="442898"/>
                            <a:pt x="194318" y="355581"/>
                            <a:pt x="67735" y="406400"/>
                          </a:cubicBezTo>
                          <a:cubicBezTo>
                            <a:pt x="39875" y="404054"/>
                            <a:pt x="-824" y="376220"/>
                            <a:pt x="0" y="338665"/>
                          </a:cubicBezTo>
                          <a:cubicBezTo>
                            <a:pt x="-19800" y="233283"/>
                            <a:pt x="2580" y="179131"/>
                            <a:pt x="0" y="6773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Home ownership (resale)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1A6435BA-68E0-4E0E-AEE6-C9BCBDA5A7D0}"/>
                </a:ext>
              </a:extLst>
            </p:cNvPr>
            <p:cNvSpPr/>
            <p:nvPr/>
          </p:nvSpPr>
          <p:spPr>
            <a:xfrm>
              <a:off x="2999561" y="430442"/>
              <a:ext cx="5416062" cy="2455620"/>
            </a:xfrm>
            <a:prstGeom prst="roundRect">
              <a:avLst/>
            </a:prstGeom>
            <a:solidFill>
              <a:srgbClr val="FFC000">
                <a:alpha val="50196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5476240"/>
                        <a:gd name="connsiteY0" fmla="*/ 67735 h 406400"/>
                        <a:gd name="connsiteX1" fmla="*/ 67735 w 5476240"/>
                        <a:gd name="connsiteY1" fmla="*/ 0 h 406400"/>
                        <a:gd name="connsiteX2" fmla="*/ 767969 w 5476240"/>
                        <a:gd name="connsiteY2" fmla="*/ 0 h 406400"/>
                        <a:gd name="connsiteX3" fmla="*/ 1468204 w 5476240"/>
                        <a:gd name="connsiteY3" fmla="*/ 0 h 406400"/>
                        <a:gd name="connsiteX4" fmla="*/ 2061622 w 5476240"/>
                        <a:gd name="connsiteY4" fmla="*/ 0 h 406400"/>
                        <a:gd name="connsiteX5" fmla="*/ 2601634 w 5476240"/>
                        <a:gd name="connsiteY5" fmla="*/ 0 h 406400"/>
                        <a:gd name="connsiteX6" fmla="*/ 3301868 w 5476240"/>
                        <a:gd name="connsiteY6" fmla="*/ 0 h 406400"/>
                        <a:gd name="connsiteX7" fmla="*/ 3735064 w 5476240"/>
                        <a:gd name="connsiteY7" fmla="*/ 0 h 406400"/>
                        <a:gd name="connsiteX8" fmla="*/ 4221667 w 5476240"/>
                        <a:gd name="connsiteY8" fmla="*/ 0 h 406400"/>
                        <a:gd name="connsiteX9" fmla="*/ 5408505 w 5476240"/>
                        <a:gd name="connsiteY9" fmla="*/ 0 h 406400"/>
                        <a:gd name="connsiteX10" fmla="*/ 5476240 w 5476240"/>
                        <a:gd name="connsiteY10" fmla="*/ 67735 h 406400"/>
                        <a:gd name="connsiteX11" fmla="*/ 5476240 w 5476240"/>
                        <a:gd name="connsiteY11" fmla="*/ 338665 h 406400"/>
                        <a:gd name="connsiteX12" fmla="*/ 5408505 w 5476240"/>
                        <a:gd name="connsiteY12" fmla="*/ 406400 h 406400"/>
                        <a:gd name="connsiteX13" fmla="*/ 4868494 w 5476240"/>
                        <a:gd name="connsiteY13" fmla="*/ 406400 h 406400"/>
                        <a:gd name="connsiteX14" fmla="*/ 4381890 w 5476240"/>
                        <a:gd name="connsiteY14" fmla="*/ 406400 h 406400"/>
                        <a:gd name="connsiteX15" fmla="*/ 3841879 w 5476240"/>
                        <a:gd name="connsiteY15" fmla="*/ 406400 h 406400"/>
                        <a:gd name="connsiteX16" fmla="*/ 3301868 w 5476240"/>
                        <a:gd name="connsiteY16" fmla="*/ 406400 h 406400"/>
                        <a:gd name="connsiteX17" fmla="*/ 2815264 w 5476240"/>
                        <a:gd name="connsiteY17" fmla="*/ 406400 h 406400"/>
                        <a:gd name="connsiteX18" fmla="*/ 2168438 w 5476240"/>
                        <a:gd name="connsiteY18" fmla="*/ 406400 h 406400"/>
                        <a:gd name="connsiteX19" fmla="*/ 1575019 w 5476240"/>
                        <a:gd name="connsiteY19" fmla="*/ 406400 h 406400"/>
                        <a:gd name="connsiteX20" fmla="*/ 1088415 w 5476240"/>
                        <a:gd name="connsiteY20" fmla="*/ 406400 h 406400"/>
                        <a:gd name="connsiteX21" fmla="*/ 655220 w 5476240"/>
                        <a:gd name="connsiteY21" fmla="*/ 406400 h 406400"/>
                        <a:gd name="connsiteX22" fmla="*/ 67735 w 5476240"/>
                        <a:gd name="connsiteY22" fmla="*/ 406400 h 406400"/>
                        <a:gd name="connsiteX23" fmla="*/ 0 w 5476240"/>
                        <a:gd name="connsiteY23" fmla="*/ 338665 h 406400"/>
                        <a:gd name="connsiteX24" fmla="*/ 0 w 5476240"/>
                        <a:gd name="connsiteY24" fmla="*/ 67735 h 406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476240" h="406400" extrusionOk="0">
                          <a:moveTo>
                            <a:pt x="0" y="67735"/>
                          </a:moveTo>
                          <a:cubicBezTo>
                            <a:pt x="2804" y="23243"/>
                            <a:pt x="23281" y="1476"/>
                            <a:pt x="67735" y="0"/>
                          </a:cubicBezTo>
                          <a:cubicBezTo>
                            <a:pt x="365642" y="-45703"/>
                            <a:pt x="492687" y="28943"/>
                            <a:pt x="767969" y="0"/>
                          </a:cubicBezTo>
                          <a:cubicBezTo>
                            <a:pt x="1043251" y="-28943"/>
                            <a:pt x="1299568" y="15083"/>
                            <a:pt x="1468204" y="0"/>
                          </a:cubicBezTo>
                          <a:cubicBezTo>
                            <a:pt x="1636841" y="-15083"/>
                            <a:pt x="1789167" y="9729"/>
                            <a:pt x="2061622" y="0"/>
                          </a:cubicBezTo>
                          <a:cubicBezTo>
                            <a:pt x="2334077" y="-9729"/>
                            <a:pt x="2459876" y="57134"/>
                            <a:pt x="2601634" y="0"/>
                          </a:cubicBezTo>
                          <a:cubicBezTo>
                            <a:pt x="2743392" y="-57134"/>
                            <a:pt x="3095048" y="51756"/>
                            <a:pt x="3301868" y="0"/>
                          </a:cubicBezTo>
                          <a:cubicBezTo>
                            <a:pt x="3508688" y="-51756"/>
                            <a:pt x="3644351" y="32568"/>
                            <a:pt x="3735064" y="0"/>
                          </a:cubicBezTo>
                          <a:cubicBezTo>
                            <a:pt x="3825777" y="-32568"/>
                            <a:pt x="3983099" y="7781"/>
                            <a:pt x="4221667" y="0"/>
                          </a:cubicBezTo>
                          <a:cubicBezTo>
                            <a:pt x="4460235" y="-7781"/>
                            <a:pt x="4822549" y="21713"/>
                            <a:pt x="5408505" y="0"/>
                          </a:cubicBezTo>
                          <a:cubicBezTo>
                            <a:pt x="5437100" y="5411"/>
                            <a:pt x="5469182" y="27827"/>
                            <a:pt x="5476240" y="67735"/>
                          </a:cubicBezTo>
                          <a:cubicBezTo>
                            <a:pt x="5497062" y="185334"/>
                            <a:pt x="5465491" y="259718"/>
                            <a:pt x="5476240" y="338665"/>
                          </a:cubicBezTo>
                          <a:cubicBezTo>
                            <a:pt x="5479952" y="378517"/>
                            <a:pt x="5448944" y="414928"/>
                            <a:pt x="5408505" y="406400"/>
                          </a:cubicBezTo>
                          <a:cubicBezTo>
                            <a:pt x="5299461" y="457891"/>
                            <a:pt x="5062818" y="354103"/>
                            <a:pt x="4868494" y="406400"/>
                          </a:cubicBezTo>
                          <a:cubicBezTo>
                            <a:pt x="4674170" y="458697"/>
                            <a:pt x="4550697" y="394805"/>
                            <a:pt x="4381890" y="406400"/>
                          </a:cubicBezTo>
                          <a:cubicBezTo>
                            <a:pt x="4213083" y="417995"/>
                            <a:pt x="3954218" y="401945"/>
                            <a:pt x="3841879" y="406400"/>
                          </a:cubicBezTo>
                          <a:cubicBezTo>
                            <a:pt x="3729540" y="410855"/>
                            <a:pt x="3420510" y="380308"/>
                            <a:pt x="3301868" y="406400"/>
                          </a:cubicBezTo>
                          <a:cubicBezTo>
                            <a:pt x="3183226" y="432492"/>
                            <a:pt x="2989009" y="351417"/>
                            <a:pt x="2815264" y="406400"/>
                          </a:cubicBezTo>
                          <a:cubicBezTo>
                            <a:pt x="2641519" y="461383"/>
                            <a:pt x="2372348" y="390529"/>
                            <a:pt x="2168438" y="406400"/>
                          </a:cubicBezTo>
                          <a:cubicBezTo>
                            <a:pt x="1964528" y="422271"/>
                            <a:pt x="1806656" y="355339"/>
                            <a:pt x="1575019" y="406400"/>
                          </a:cubicBezTo>
                          <a:cubicBezTo>
                            <a:pt x="1343382" y="457461"/>
                            <a:pt x="1192887" y="377946"/>
                            <a:pt x="1088415" y="406400"/>
                          </a:cubicBezTo>
                          <a:cubicBezTo>
                            <a:pt x="983943" y="434854"/>
                            <a:pt x="832805" y="369902"/>
                            <a:pt x="655220" y="406400"/>
                          </a:cubicBezTo>
                          <a:cubicBezTo>
                            <a:pt x="477636" y="442898"/>
                            <a:pt x="194318" y="355581"/>
                            <a:pt x="67735" y="406400"/>
                          </a:cubicBezTo>
                          <a:cubicBezTo>
                            <a:pt x="39875" y="404054"/>
                            <a:pt x="-824" y="376220"/>
                            <a:pt x="0" y="338665"/>
                          </a:cubicBezTo>
                          <a:cubicBezTo>
                            <a:pt x="-19800" y="233283"/>
                            <a:pt x="2580" y="179131"/>
                            <a:pt x="0" y="6773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Home ownership (resale)</a:t>
              </a:r>
              <a:endParaRPr lang="en-GB" dirty="0">
                <a:solidFill>
                  <a:schemeClr val="tx1"/>
                </a:solidFill>
                <a:effectLst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6B155CC-5D6F-4F9B-A825-DF4D7276AF34}"/>
                </a:ext>
              </a:extLst>
            </p:cNvPr>
            <p:cNvSpPr/>
            <p:nvPr/>
          </p:nvSpPr>
          <p:spPr>
            <a:xfrm>
              <a:off x="1462698" y="1109825"/>
              <a:ext cx="6189785" cy="2484000"/>
            </a:xfrm>
            <a:prstGeom prst="roundRect">
              <a:avLst/>
            </a:prstGeom>
            <a:solidFill>
              <a:srgbClr val="92D050">
                <a:alpha val="50196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5476240"/>
                        <a:gd name="connsiteY0" fmla="*/ 67735 h 406400"/>
                        <a:gd name="connsiteX1" fmla="*/ 67735 w 5476240"/>
                        <a:gd name="connsiteY1" fmla="*/ 0 h 406400"/>
                        <a:gd name="connsiteX2" fmla="*/ 767969 w 5476240"/>
                        <a:gd name="connsiteY2" fmla="*/ 0 h 406400"/>
                        <a:gd name="connsiteX3" fmla="*/ 1468204 w 5476240"/>
                        <a:gd name="connsiteY3" fmla="*/ 0 h 406400"/>
                        <a:gd name="connsiteX4" fmla="*/ 2061622 w 5476240"/>
                        <a:gd name="connsiteY4" fmla="*/ 0 h 406400"/>
                        <a:gd name="connsiteX5" fmla="*/ 2601634 w 5476240"/>
                        <a:gd name="connsiteY5" fmla="*/ 0 h 406400"/>
                        <a:gd name="connsiteX6" fmla="*/ 3301868 w 5476240"/>
                        <a:gd name="connsiteY6" fmla="*/ 0 h 406400"/>
                        <a:gd name="connsiteX7" fmla="*/ 3735064 w 5476240"/>
                        <a:gd name="connsiteY7" fmla="*/ 0 h 406400"/>
                        <a:gd name="connsiteX8" fmla="*/ 4221667 w 5476240"/>
                        <a:gd name="connsiteY8" fmla="*/ 0 h 406400"/>
                        <a:gd name="connsiteX9" fmla="*/ 5408505 w 5476240"/>
                        <a:gd name="connsiteY9" fmla="*/ 0 h 406400"/>
                        <a:gd name="connsiteX10" fmla="*/ 5476240 w 5476240"/>
                        <a:gd name="connsiteY10" fmla="*/ 67735 h 406400"/>
                        <a:gd name="connsiteX11" fmla="*/ 5476240 w 5476240"/>
                        <a:gd name="connsiteY11" fmla="*/ 338665 h 406400"/>
                        <a:gd name="connsiteX12" fmla="*/ 5408505 w 5476240"/>
                        <a:gd name="connsiteY12" fmla="*/ 406400 h 406400"/>
                        <a:gd name="connsiteX13" fmla="*/ 4868494 w 5476240"/>
                        <a:gd name="connsiteY13" fmla="*/ 406400 h 406400"/>
                        <a:gd name="connsiteX14" fmla="*/ 4381890 w 5476240"/>
                        <a:gd name="connsiteY14" fmla="*/ 406400 h 406400"/>
                        <a:gd name="connsiteX15" fmla="*/ 3841879 w 5476240"/>
                        <a:gd name="connsiteY15" fmla="*/ 406400 h 406400"/>
                        <a:gd name="connsiteX16" fmla="*/ 3301868 w 5476240"/>
                        <a:gd name="connsiteY16" fmla="*/ 406400 h 406400"/>
                        <a:gd name="connsiteX17" fmla="*/ 2815264 w 5476240"/>
                        <a:gd name="connsiteY17" fmla="*/ 406400 h 406400"/>
                        <a:gd name="connsiteX18" fmla="*/ 2168438 w 5476240"/>
                        <a:gd name="connsiteY18" fmla="*/ 406400 h 406400"/>
                        <a:gd name="connsiteX19" fmla="*/ 1575019 w 5476240"/>
                        <a:gd name="connsiteY19" fmla="*/ 406400 h 406400"/>
                        <a:gd name="connsiteX20" fmla="*/ 1088415 w 5476240"/>
                        <a:gd name="connsiteY20" fmla="*/ 406400 h 406400"/>
                        <a:gd name="connsiteX21" fmla="*/ 655220 w 5476240"/>
                        <a:gd name="connsiteY21" fmla="*/ 406400 h 406400"/>
                        <a:gd name="connsiteX22" fmla="*/ 67735 w 5476240"/>
                        <a:gd name="connsiteY22" fmla="*/ 406400 h 406400"/>
                        <a:gd name="connsiteX23" fmla="*/ 0 w 5476240"/>
                        <a:gd name="connsiteY23" fmla="*/ 338665 h 406400"/>
                        <a:gd name="connsiteX24" fmla="*/ 0 w 5476240"/>
                        <a:gd name="connsiteY24" fmla="*/ 67735 h 406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476240" h="406400" extrusionOk="0">
                          <a:moveTo>
                            <a:pt x="0" y="67735"/>
                          </a:moveTo>
                          <a:cubicBezTo>
                            <a:pt x="2804" y="23243"/>
                            <a:pt x="23281" y="1476"/>
                            <a:pt x="67735" y="0"/>
                          </a:cubicBezTo>
                          <a:cubicBezTo>
                            <a:pt x="365642" y="-45703"/>
                            <a:pt x="492687" y="28943"/>
                            <a:pt x="767969" y="0"/>
                          </a:cubicBezTo>
                          <a:cubicBezTo>
                            <a:pt x="1043251" y="-28943"/>
                            <a:pt x="1299568" y="15083"/>
                            <a:pt x="1468204" y="0"/>
                          </a:cubicBezTo>
                          <a:cubicBezTo>
                            <a:pt x="1636841" y="-15083"/>
                            <a:pt x="1789167" y="9729"/>
                            <a:pt x="2061622" y="0"/>
                          </a:cubicBezTo>
                          <a:cubicBezTo>
                            <a:pt x="2334077" y="-9729"/>
                            <a:pt x="2459876" y="57134"/>
                            <a:pt x="2601634" y="0"/>
                          </a:cubicBezTo>
                          <a:cubicBezTo>
                            <a:pt x="2743392" y="-57134"/>
                            <a:pt x="3095048" y="51756"/>
                            <a:pt x="3301868" y="0"/>
                          </a:cubicBezTo>
                          <a:cubicBezTo>
                            <a:pt x="3508688" y="-51756"/>
                            <a:pt x="3644351" y="32568"/>
                            <a:pt x="3735064" y="0"/>
                          </a:cubicBezTo>
                          <a:cubicBezTo>
                            <a:pt x="3825777" y="-32568"/>
                            <a:pt x="3983099" y="7781"/>
                            <a:pt x="4221667" y="0"/>
                          </a:cubicBezTo>
                          <a:cubicBezTo>
                            <a:pt x="4460235" y="-7781"/>
                            <a:pt x="4822549" y="21713"/>
                            <a:pt x="5408505" y="0"/>
                          </a:cubicBezTo>
                          <a:cubicBezTo>
                            <a:pt x="5437100" y="5411"/>
                            <a:pt x="5469182" y="27827"/>
                            <a:pt x="5476240" y="67735"/>
                          </a:cubicBezTo>
                          <a:cubicBezTo>
                            <a:pt x="5497062" y="185334"/>
                            <a:pt x="5465491" y="259718"/>
                            <a:pt x="5476240" y="338665"/>
                          </a:cubicBezTo>
                          <a:cubicBezTo>
                            <a:pt x="5479952" y="378517"/>
                            <a:pt x="5448944" y="414928"/>
                            <a:pt x="5408505" y="406400"/>
                          </a:cubicBezTo>
                          <a:cubicBezTo>
                            <a:pt x="5299461" y="457891"/>
                            <a:pt x="5062818" y="354103"/>
                            <a:pt x="4868494" y="406400"/>
                          </a:cubicBezTo>
                          <a:cubicBezTo>
                            <a:pt x="4674170" y="458697"/>
                            <a:pt x="4550697" y="394805"/>
                            <a:pt x="4381890" y="406400"/>
                          </a:cubicBezTo>
                          <a:cubicBezTo>
                            <a:pt x="4213083" y="417995"/>
                            <a:pt x="3954218" y="401945"/>
                            <a:pt x="3841879" y="406400"/>
                          </a:cubicBezTo>
                          <a:cubicBezTo>
                            <a:pt x="3729540" y="410855"/>
                            <a:pt x="3420510" y="380308"/>
                            <a:pt x="3301868" y="406400"/>
                          </a:cubicBezTo>
                          <a:cubicBezTo>
                            <a:pt x="3183226" y="432492"/>
                            <a:pt x="2989009" y="351417"/>
                            <a:pt x="2815264" y="406400"/>
                          </a:cubicBezTo>
                          <a:cubicBezTo>
                            <a:pt x="2641519" y="461383"/>
                            <a:pt x="2372348" y="390529"/>
                            <a:pt x="2168438" y="406400"/>
                          </a:cubicBezTo>
                          <a:cubicBezTo>
                            <a:pt x="1964528" y="422271"/>
                            <a:pt x="1806656" y="355339"/>
                            <a:pt x="1575019" y="406400"/>
                          </a:cubicBezTo>
                          <a:cubicBezTo>
                            <a:pt x="1343382" y="457461"/>
                            <a:pt x="1192887" y="377946"/>
                            <a:pt x="1088415" y="406400"/>
                          </a:cubicBezTo>
                          <a:cubicBezTo>
                            <a:pt x="983943" y="434854"/>
                            <a:pt x="832805" y="369902"/>
                            <a:pt x="655220" y="406400"/>
                          </a:cubicBezTo>
                          <a:cubicBezTo>
                            <a:pt x="477636" y="442898"/>
                            <a:pt x="194318" y="355581"/>
                            <a:pt x="67735" y="406400"/>
                          </a:cubicBezTo>
                          <a:cubicBezTo>
                            <a:pt x="39875" y="404054"/>
                            <a:pt x="-824" y="376220"/>
                            <a:pt x="0" y="338665"/>
                          </a:cubicBezTo>
                          <a:cubicBezTo>
                            <a:pt x="-19800" y="233283"/>
                            <a:pt x="2580" y="179131"/>
                            <a:pt x="0" y="6773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Home ownership (resale)</a:t>
              </a:r>
              <a:endParaRPr lang="en-GB" dirty="0">
                <a:solidFill>
                  <a:schemeClr val="tx1"/>
                </a:solidFill>
                <a:effectLst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913A4E23-4F34-4895-B41A-15352167A48F}"/>
                </a:ext>
              </a:extLst>
            </p:cNvPr>
            <p:cNvSpPr/>
            <p:nvPr/>
          </p:nvSpPr>
          <p:spPr>
            <a:xfrm>
              <a:off x="2992071" y="1822634"/>
              <a:ext cx="4642339" cy="2483999"/>
            </a:xfrm>
            <a:prstGeom prst="roundRect">
              <a:avLst/>
            </a:prstGeom>
            <a:solidFill>
              <a:srgbClr val="00B050">
                <a:alpha val="50196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5476240"/>
                        <a:gd name="connsiteY0" fmla="*/ 67735 h 406400"/>
                        <a:gd name="connsiteX1" fmla="*/ 67735 w 5476240"/>
                        <a:gd name="connsiteY1" fmla="*/ 0 h 406400"/>
                        <a:gd name="connsiteX2" fmla="*/ 767969 w 5476240"/>
                        <a:gd name="connsiteY2" fmla="*/ 0 h 406400"/>
                        <a:gd name="connsiteX3" fmla="*/ 1468204 w 5476240"/>
                        <a:gd name="connsiteY3" fmla="*/ 0 h 406400"/>
                        <a:gd name="connsiteX4" fmla="*/ 2061622 w 5476240"/>
                        <a:gd name="connsiteY4" fmla="*/ 0 h 406400"/>
                        <a:gd name="connsiteX5" fmla="*/ 2601634 w 5476240"/>
                        <a:gd name="connsiteY5" fmla="*/ 0 h 406400"/>
                        <a:gd name="connsiteX6" fmla="*/ 3301868 w 5476240"/>
                        <a:gd name="connsiteY6" fmla="*/ 0 h 406400"/>
                        <a:gd name="connsiteX7" fmla="*/ 3735064 w 5476240"/>
                        <a:gd name="connsiteY7" fmla="*/ 0 h 406400"/>
                        <a:gd name="connsiteX8" fmla="*/ 4221667 w 5476240"/>
                        <a:gd name="connsiteY8" fmla="*/ 0 h 406400"/>
                        <a:gd name="connsiteX9" fmla="*/ 5408505 w 5476240"/>
                        <a:gd name="connsiteY9" fmla="*/ 0 h 406400"/>
                        <a:gd name="connsiteX10" fmla="*/ 5476240 w 5476240"/>
                        <a:gd name="connsiteY10" fmla="*/ 67735 h 406400"/>
                        <a:gd name="connsiteX11" fmla="*/ 5476240 w 5476240"/>
                        <a:gd name="connsiteY11" fmla="*/ 338665 h 406400"/>
                        <a:gd name="connsiteX12" fmla="*/ 5408505 w 5476240"/>
                        <a:gd name="connsiteY12" fmla="*/ 406400 h 406400"/>
                        <a:gd name="connsiteX13" fmla="*/ 4868494 w 5476240"/>
                        <a:gd name="connsiteY13" fmla="*/ 406400 h 406400"/>
                        <a:gd name="connsiteX14" fmla="*/ 4381890 w 5476240"/>
                        <a:gd name="connsiteY14" fmla="*/ 406400 h 406400"/>
                        <a:gd name="connsiteX15" fmla="*/ 3841879 w 5476240"/>
                        <a:gd name="connsiteY15" fmla="*/ 406400 h 406400"/>
                        <a:gd name="connsiteX16" fmla="*/ 3301868 w 5476240"/>
                        <a:gd name="connsiteY16" fmla="*/ 406400 h 406400"/>
                        <a:gd name="connsiteX17" fmla="*/ 2815264 w 5476240"/>
                        <a:gd name="connsiteY17" fmla="*/ 406400 h 406400"/>
                        <a:gd name="connsiteX18" fmla="*/ 2168438 w 5476240"/>
                        <a:gd name="connsiteY18" fmla="*/ 406400 h 406400"/>
                        <a:gd name="connsiteX19" fmla="*/ 1575019 w 5476240"/>
                        <a:gd name="connsiteY19" fmla="*/ 406400 h 406400"/>
                        <a:gd name="connsiteX20" fmla="*/ 1088415 w 5476240"/>
                        <a:gd name="connsiteY20" fmla="*/ 406400 h 406400"/>
                        <a:gd name="connsiteX21" fmla="*/ 655220 w 5476240"/>
                        <a:gd name="connsiteY21" fmla="*/ 406400 h 406400"/>
                        <a:gd name="connsiteX22" fmla="*/ 67735 w 5476240"/>
                        <a:gd name="connsiteY22" fmla="*/ 406400 h 406400"/>
                        <a:gd name="connsiteX23" fmla="*/ 0 w 5476240"/>
                        <a:gd name="connsiteY23" fmla="*/ 338665 h 406400"/>
                        <a:gd name="connsiteX24" fmla="*/ 0 w 5476240"/>
                        <a:gd name="connsiteY24" fmla="*/ 67735 h 406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476240" h="406400" extrusionOk="0">
                          <a:moveTo>
                            <a:pt x="0" y="67735"/>
                          </a:moveTo>
                          <a:cubicBezTo>
                            <a:pt x="2804" y="23243"/>
                            <a:pt x="23281" y="1476"/>
                            <a:pt x="67735" y="0"/>
                          </a:cubicBezTo>
                          <a:cubicBezTo>
                            <a:pt x="365642" y="-45703"/>
                            <a:pt x="492687" y="28943"/>
                            <a:pt x="767969" y="0"/>
                          </a:cubicBezTo>
                          <a:cubicBezTo>
                            <a:pt x="1043251" y="-28943"/>
                            <a:pt x="1299568" y="15083"/>
                            <a:pt x="1468204" y="0"/>
                          </a:cubicBezTo>
                          <a:cubicBezTo>
                            <a:pt x="1636841" y="-15083"/>
                            <a:pt x="1789167" y="9729"/>
                            <a:pt x="2061622" y="0"/>
                          </a:cubicBezTo>
                          <a:cubicBezTo>
                            <a:pt x="2334077" y="-9729"/>
                            <a:pt x="2459876" y="57134"/>
                            <a:pt x="2601634" y="0"/>
                          </a:cubicBezTo>
                          <a:cubicBezTo>
                            <a:pt x="2743392" y="-57134"/>
                            <a:pt x="3095048" y="51756"/>
                            <a:pt x="3301868" y="0"/>
                          </a:cubicBezTo>
                          <a:cubicBezTo>
                            <a:pt x="3508688" y="-51756"/>
                            <a:pt x="3644351" y="32568"/>
                            <a:pt x="3735064" y="0"/>
                          </a:cubicBezTo>
                          <a:cubicBezTo>
                            <a:pt x="3825777" y="-32568"/>
                            <a:pt x="3983099" y="7781"/>
                            <a:pt x="4221667" y="0"/>
                          </a:cubicBezTo>
                          <a:cubicBezTo>
                            <a:pt x="4460235" y="-7781"/>
                            <a:pt x="4822549" y="21713"/>
                            <a:pt x="5408505" y="0"/>
                          </a:cubicBezTo>
                          <a:cubicBezTo>
                            <a:pt x="5437100" y="5411"/>
                            <a:pt x="5469182" y="27827"/>
                            <a:pt x="5476240" y="67735"/>
                          </a:cubicBezTo>
                          <a:cubicBezTo>
                            <a:pt x="5497062" y="185334"/>
                            <a:pt x="5465491" y="259718"/>
                            <a:pt x="5476240" y="338665"/>
                          </a:cubicBezTo>
                          <a:cubicBezTo>
                            <a:pt x="5479952" y="378517"/>
                            <a:pt x="5448944" y="414928"/>
                            <a:pt x="5408505" y="406400"/>
                          </a:cubicBezTo>
                          <a:cubicBezTo>
                            <a:pt x="5299461" y="457891"/>
                            <a:pt x="5062818" y="354103"/>
                            <a:pt x="4868494" y="406400"/>
                          </a:cubicBezTo>
                          <a:cubicBezTo>
                            <a:pt x="4674170" y="458697"/>
                            <a:pt x="4550697" y="394805"/>
                            <a:pt x="4381890" y="406400"/>
                          </a:cubicBezTo>
                          <a:cubicBezTo>
                            <a:pt x="4213083" y="417995"/>
                            <a:pt x="3954218" y="401945"/>
                            <a:pt x="3841879" y="406400"/>
                          </a:cubicBezTo>
                          <a:cubicBezTo>
                            <a:pt x="3729540" y="410855"/>
                            <a:pt x="3420510" y="380308"/>
                            <a:pt x="3301868" y="406400"/>
                          </a:cubicBezTo>
                          <a:cubicBezTo>
                            <a:pt x="3183226" y="432492"/>
                            <a:pt x="2989009" y="351417"/>
                            <a:pt x="2815264" y="406400"/>
                          </a:cubicBezTo>
                          <a:cubicBezTo>
                            <a:pt x="2641519" y="461383"/>
                            <a:pt x="2372348" y="390529"/>
                            <a:pt x="2168438" y="406400"/>
                          </a:cubicBezTo>
                          <a:cubicBezTo>
                            <a:pt x="1964528" y="422271"/>
                            <a:pt x="1806656" y="355339"/>
                            <a:pt x="1575019" y="406400"/>
                          </a:cubicBezTo>
                          <a:cubicBezTo>
                            <a:pt x="1343382" y="457461"/>
                            <a:pt x="1192887" y="377946"/>
                            <a:pt x="1088415" y="406400"/>
                          </a:cubicBezTo>
                          <a:cubicBezTo>
                            <a:pt x="983943" y="434854"/>
                            <a:pt x="832805" y="369902"/>
                            <a:pt x="655220" y="406400"/>
                          </a:cubicBezTo>
                          <a:cubicBezTo>
                            <a:pt x="477636" y="442898"/>
                            <a:pt x="194318" y="355581"/>
                            <a:pt x="67735" y="406400"/>
                          </a:cubicBezTo>
                          <a:cubicBezTo>
                            <a:pt x="39875" y="404054"/>
                            <a:pt x="-824" y="376220"/>
                            <a:pt x="0" y="338665"/>
                          </a:cubicBezTo>
                          <a:cubicBezTo>
                            <a:pt x="-19800" y="233283"/>
                            <a:pt x="2580" y="179131"/>
                            <a:pt x="0" y="6773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Home ownership (resale)</a:t>
              </a:r>
              <a:endParaRPr lang="en-GB" dirty="0">
                <a:solidFill>
                  <a:schemeClr val="tx1"/>
                </a:solidFill>
                <a:effectLst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sz="110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D803B28-7697-4183-8EC7-6CB29D4A2DB4}"/>
                </a:ext>
              </a:extLst>
            </p:cNvPr>
            <p:cNvSpPr/>
            <p:nvPr/>
          </p:nvSpPr>
          <p:spPr>
            <a:xfrm>
              <a:off x="5313241" y="95525"/>
              <a:ext cx="5416061" cy="1800000"/>
            </a:xfrm>
            <a:prstGeom prst="roundRect">
              <a:avLst/>
            </a:prstGeom>
            <a:solidFill>
              <a:srgbClr val="C00000">
                <a:alpha val="50196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5476240"/>
                        <a:gd name="connsiteY0" fmla="*/ 67735 h 406400"/>
                        <a:gd name="connsiteX1" fmla="*/ 67735 w 5476240"/>
                        <a:gd name="connsiteY1" fmla="*/ 0 h 406400"/>
                        <a:gd name="connsiteX2" fmla="*/ 767969 w 5476240"/>
                        <a:gd name="connsiteY2" fmla="*/ 0 h 406400"/>
                        <a:gd name="connsiteX3" fmla="*/ 1468204 w 5476240"/>
                        <a:gd name="connsiteY3" fmla="*/ 0 h 406400"/>
                        <a:gd name="connsiteX4" fmla="*/ 2061622 w 5476240"/>
                        <a:gd name="connsiteY4" fmla="*/ 0 h 406400"/>
                        <a:gd name="connsiteX5" fmla="*/ 2601634 w 5476240"/>
                        <a:gd name="connsiteY5" fmla="*/ 0 h 406400"/>
                        <a:gd name="connsiteX6" fmla="*/ 3301868 w 5476240"/>
                        <a:gd name="connsiteY6" fmla="*/ 0 h 406400"/>
                        <a:gd name="connsiteX7" fmla="*/ 3735064 w 5476240"/>
                        <a:gd name="connsiteY7" fmla="*/ 0 h 406400"/>
                        <a:gd name="connsiteX8" fmla="*/ 4221667 w 5476240"/>
                        <a:gd name="connsiteY8" fmla="*/ 0 h 406400"/>
                        <a:gd name="connsiteX9" fmla="*/ 5408505 w 5476240"/>
                        <a:gd name="connsiteY9" fmla="*/ 0 h 406400"/>
                        <a:gd name="connsiteX10" fmla="*/ 5476240 w 5476240"/>
                        <a:gd name="connsiteY10" fmla="*/ 67735 h 406400"/>
                        <a:gd name="connsiteX11" fmla="*/ 5476240 w 5476240"/>
                        <a:gd name="connsiteY11" fmla="*/ 338665 h 406400"/>
                        <a:gd name="connsiteX12" fmla="*/ 5408505 w 5476240"/>
                        <a:gd name="connsiteY12" fmla="*/ 406400 h 406400"/>
                        <a:gd name="connsiteX13" fmla="*/ 4868494 w 5476240"/>
                        <a:gd name="connsiteY13" fmla="*/ 406400 h 406400"/>
                        <a:gd name="connsiteX14" fmla="*/ 4381890 w 5476240"/>
                        <a:gd name="connsiteY14" fmla="*/ 406400 h 406400"/>
                        <a:gd name="connsiteX15" fmla="*/ 3841879 w 5476240"/>
                        <a:gd name="connsiteY15" fmla="*/ 406400 h 406400"/>
                        <a:gd name="connsiteX16" fmla="*/ 3301868 w 5476240"/>
                        <a:gd name="connsiteY16" fmla="*/ 406400 h 406400"/>
                        <a:gd name="connsiteX17" fmla="*/ 2815264 w 5476240"/>
                        <a:gd name="connsiteY17" fmla="*/ 406400 h 406400"/>
                        <a:gd name="connsiteX18" fmla="*/ 2168438 w 5476240"/>
                        <a:gd name="connsiteY18" fmla="*/ 406400 h 406400"/>
                        <a:gd name="connsiteX19" fmla="*/ 1575019 w 5476240"/>
                        <a:gd name="connsiteY19" fmla="*/ 406400 h 406400"/>
                        <a:gd name="connsiteX20" fmla="*/ 1088415 w 5476240"/>
                        <a:gd name="connsiteY20" fmla="*/ 406400 h 406400"/>
                        <a:gd name="connsiteX21" fmla="*/ 655220 w 5476240"/>
                        <a:gd name="connsiteY21" fmla="*/ 406400 h 406400"/>
                        <a:gd name="connsiteX22" fmla="*/ 67735 w 5476240"/>
                        <a:gd name="connsiteY22" fmla="*/ 406400 h 406400"/>
                        <a:gd name="connsiteX23" fmla="*/ 0 w 5476240"/>
                        <a:gd name="connsiteY23" fmla="*/ 338665 h 406400"/>
                        <a:gd name="connsiteX24" fmla="*/ 0 w 5476240"/>
                        <a:gd name="connsiteY24" fmla="*/ 67735 h 406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476240" h="406400" extrusionOk="0">
                          <a:moveTo>
                            <a:pt x="0" y="67735"/>
                          </a:moveTo>
                          <a:cubicBezTo>
                            <a:pt x="2804" y="23243"/>
                            <a:pt x="23281" y="1476"/>
                            <a:pt x="67735" y="0"/>
                          </a:cubicBezTo>
                          <a:cubicBezTo>
                            <a:pt x="365642" y="-45703"/>
                            <a:pt x="492687" y="28943"/>
                            <a:pt x="767969" y="0"/>
                          </a:cubicBezTo>
                          <a:cubicBezTo>
                            <a:pt x="1043251" y="-28943"/>
                            <a:pt x="1299568" y="15083"/>
                            <a:pt x="1468204" y="0"/>
                          </a:cubicBezTo>
                          <a:cubicBezTo>
                            <a:pt x="1636841" y="-15083"/>
                            <a:pt x="1789167" y="9729"/>
                            <a:pt x="2061622" y="0"/>
                          </a:cubicBezTo>
                          <a:cubicBezTo>
                            <a:pt x="2334077" y="-9729"/>
                            <a:pt x="2459876" y="57134"/>
                            <a:pt x="2601634" y="0"/>
                          </a:cubicBezTo>
                          <a:cubicBezTo>
                            <a:pt x="2743392" y="-57134"/>
                            <a:pt x="3095048" y="51756"/>
                            <a:pt x="3301868" y="0"/>
                          </a:cubicBezTo>
                          <a:cubicBezTo>
                            <a:pt x="3508688" y="-51756"/>
                            <a:pt x="3644351" y="32568"/>
                            <a:pt x="3735064" y="0"/>
                          </a:cubicBezTo>
                          <a:cubicBezTo>
                            <a:pt x="3825777" y="-32568"/>
                            <a:pt x="3983099" y="7781"/>
                            <a:pt x="4221667" y="0"/>
                          </a:cubicBezTo>
                          <a:cubicBezTo>
                            <a:pt x="4460235" y="-7781"/>
                            <a:pt x="4822549" y="21713"/>
                            <a:pt x="5408505" y="0"/>
                          </a:cubicBezTo>
                          <a:cubicBezTo>
                            <a:pt x="5437100" y="5411"/>
                            <a:pt x="5469182" y="27827"/>
                            <a:pt x="5476240" y="67735"/>
                          </a:cubicBezTo>
                          <a:cubicBezTo>
                            <a:pt x="5497062" y="185334"/>
                            <a:pt x="5465491" y="259718"/>
                            <a:pt x="5476240" y="338665"/>
                          </a:cubicBezTo>
                          <a:cubicBezTo>
                            <a:pt x="5479952" y="378517"/>
                            <a:pt x="5448944" y="414928"/>
                            <a:pt x="5408505" y="406400"/>
                          </a:cubicBezTo>
                          <a:cubicBezTo>
                            <a:pt x="5299461" y="457891"/>
                            <a:pt x="5062818" y="354103"/>
                            <a:pt x="4868494" y="406400"/>
                          </a:cubicBezTo>
                          <a:cubicBezTo>
                            <a:pt x="4674170" y="458697"/>
                            <a:pt x="4550697" y="394805"/>
                            <a:pt x="4381890" y="406400"/>
                          </a:cubicBezTo>
                          <a:cubicBezTo>
                            <a:pt x="4213083" y="417995"/>
                            <a:pt x="3954218" y="401945"/>
                            <a:pt x="3841879" y="406400"/>
                          </a:cubicBezTo>
                          <a:cubicBezTo>
                            <a:pt x="3729540" y="410855"/>
                            <a:pt x="3420510" y="380308"/>
                            <a:pt x="3301868" y="406400"/>
                          </a:cubicBezTo>
                          <a:cubicBezTo>
                            <a:pt x="3183226" y="432492"/>
                            <a:pt x="2989009" y="351417"/>
                            <a:pt x="2815264" y="406400"/>
                          </a:cubicBezTo>
                          <a:cubicBezTo>
                            <a:pt x="2641519" y="461383"/>
                            <a:pt x="2372348" y="390529"/>
                            <a:pt x="2168438" y="406400"/>
                          </a:cubicBezTo>
                          <a:cubicBezTo>
                            <a:pt x="1964528" y="422271"/>
                            <a:pt x="1806656" y="355339"/>
                            <a:pt x="1575019" y="406400"/>
                          </a:cubicBezTo>
                          <a:cubicBezTo>
                            <a:pt x="1343382" y="457461"/>
                            <a:pt x="1192887" y="377946"/>
                            <a:pt x="1088415" y="406400"/>
                          </a:cubicBezTo>
                          <a:cubicBezTo>
                            <a:pt x="983943" y="434854"/>
                            <a:pt x="832805" y="369902"/>
                            <a:pt x="655220" y="406400"/>
                          </a:cubicBezTo>
                          <a:cubicBezTo>
                            <a:pt x="477636" y="442898"/>
                            <a:pt x="194318" y="355581"/>
                            <a:pt x="67735" y="406400"/>
                          </a:cubicBezTo>
                          <a:cubicBezTo>
                            <a:pt x="39875" y="404054"/>
                            <a:pt x="-824" y="376220"/>
                            <a:pt x="0" y="338665"/>
                          </a:cubicBezTo>
                          <a:cubicBezTo>
                            <a:pt x="-19800" y="233283"/>
                            <a:pt x="2580" y="179131"/>
                            <a:pt x="0" y="6773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Home ownership (resale)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1864A22-ABF8-4A3D-8744-CB8DA5605071}"/>
              </a:ext>
            </a:extLst>
          </p:cNvPr>
          <p:cNvGrpSpPr/>
          <p:nvPr/>
        </p:nvGrpSpPr>
        <p:grpSpPr>
          <a:xfrm>
            <a:off x="752294" y="552128"/>
            <a:ext cx="5343706" cy="5753743"/>
            <a:chOff x="752294" y="552128"/>
            <a:chExt cx="5343706" cy="575374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E22506A-8165-49E4-A97A-2152E3F5AC31}"/>
                </a:ext>
              </a:extLst>
            </p:cNvPr>
            <p:cNvSpPr/>
            <p:nvPr/>
          </p:nvSpPr>
          <p:spPr>
            <a:xfrm>
              <a:off x="1526018" y="2754373"/>
              <a:ext cx="3850543" cy="431999"/>
            </a:xfrm>
            <a:prstGeom prst="roundRect">
              <a:avLst/>
            </a:prstGeom>
            <a:solidFill>
              <a:srgbClr val="92D050">
                <a:alpha val="20000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785870"/>
                        <a:gd name="connsiteY0" fmla="*/ 135469 h 812800"/>
                        <a:gd name="connsiteX1" fmla="*/ 135469 w 3785870"/>
                        <a:gd name="connsiteY1" fmla="*/ 0 h 812800"/>
                        <a:gd name="connsiteX2" fmla="*/ 791590 w 3785870"/>
                        <a:gd name="connsiteY2" fmla="*/ 0 h 812800"/>
                        <a:gd name="connsiteX3" fmla="*/ 1447710 w 3785870"/>
                        <a:gd name="connsiteY3" fmla="*/ 0 h 812800"/>
                        <a:gd name="connsiteX4" fmla="*/ 2033532 w 3785870"/>
                        <a:gd name="connsiteY4" fmla="*/ 0 h 812800"/>
                        <a:gd name="connsiteX5" fmla="*/ 2584205 w 3785870"/>
                        <a:gd name="connsiteY5" fmla="*/ 0 h 812800"/>
                        <a:gd name="connsiteX6" fmla="*/ 3650401 w 3785870"/>
                        <a:gd name="connsiteY6" fmla="*/ 0 h 812800"/>
                        <a:gd name="connsiteX7" fmla="*/ 3785870 w 3785870"/>
                        <a:gd name="connsiteY7" fmla="*/ 135469 h 812800"/>
                        <a:gd name="connsiteX8" fmla="*/ 3785870 w 3785870"/>
                        <a:gd name="connsiteY8" fmla="*/ 677331 h 812800"/>
                        <a:gd name="connsiteX9" fmla="*/ 3650401 w 3785870"/>
                        <a:gd name="connsiteY9" fmla="*/ 812800 h 812800"/>
                        <a:gd name="connsiteX10" fmla="*/ 3064579 w 3785870"/>
                        <a:gd name="connsiteY10" fmla="*/ 812800 h 812800"/>
                        <a:gd name="connsiteX11" fmla="*/ 2478757 w 3785870"/>
                        <a:gd name="connsiteY11" fmla="*/ 812800 h 812800"/>
                        <a:gd name="connsiteX12" fmla="*/ 1998383 w 3785870"/>
                        <a:gd name="connsiteY12" fmla="*/ 812800 h 812800"/>
                        <a:gd name="connsiteX13" fmla="*/ 1377412 w 3785870"/>
                        <a:gd name="connsiteY13" fmla="*/ 812800 h 812800"/>
                        <a:gd name="connsiteX14" fmla="*/ 861888 w 3785870"/>
                        <a:gd name="connsiteY14" fmla="*/ 812800 h 812800"/>
                        <a:gd name="connsiteX15" fmla="*/ 135469 w 3785870"/>
                        <a:gd name="connsiteY15" fmla="*/ 812800 h 812800"/>
                        <a:gd name="connsiteX16" fmla="*/ 0 w 3785870"/>
                        <a:gd name="connsiteY16" fmla="*/ 677331 h 812800"/>
                        <a:gd name="connsiteX17" fmla="*/ 0 w 3785870"/>
                        <a:gd name="connsiteY17" fmla="*/ 135469 h 812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785870" h="812800" extrusionOk="0">
                          <a:moveTo>
                            <a:pt x="0" y="135469"/>
                          </a:moveTo>
                          <a:cubicBezTo>
                            <a:pt x="1639" y="56511"/>
                            <a:pt x="53255" y="1550"/>
                            <a:pt x="135469" y="0"/>
                          </a:cubicBezTo>
                          <a:cubicBezTo>
                            <a:pt x="392851" y="-64787"/>
                            <a:pt x="467868" y="30181"/>
                            <a:pt x="791590" y="0"/>
                          </a:cubicBezTo>
                          <a:cubicBezTo>
                            <a:pt x="1115312" y="-30181"/>
                            <a:pt x="1272094" y="9340"/>
                            <a:pt x="1447710" y="0"/>
                          </a:cubicBezTo>
                          <a:cubicBezTo>
                            <a:pt x="1623326" y="-9340"/>
                            <a:pt x="1879544" y="12415"/>
                            <a:pt x="2033532" y="0"/>
                          </a:cubicBezTo>
                          <a:cubicBezTo>
                            <a:pt x="2187520" y="-12415"/>
                            <a:pt x="2371285" y="25212"/>
                            <a:pt x="2584205" y="0"/>
                          </a:cubicBezTo>
                          <a:cubicBezTo>
                            <a:pt x="2797125" y="-25212"/>
                            <a:pt x="3275383" y="90703"/>
                            <a:pt x="3650401" y="0"/>
                          </a:cubicBezTo>
                          <a:cubicBezTo>
                            <a:pt x="3735621" y="-4611"/>
                            <a:pt x="3787635" y="56521"/>
                            <a:pt x="3785870" y="135469"/>
                          </a:cubicBezTo>
                          <a:cubicBezTo>
                            <a:pt x="3809651" y="359292"/>
                            <a:pt x="3738713" y="540054"/>
                            <a:pt x="3785870" y="677331"/>
                          </a:cubicBezTo>
                          <a:cubicBezTo>
                            <a:pt x="3770108" y="761824"/>
                            <a:pt x="3717101" y="809926"/>
                            <a:pt x="3650401" y="812800"/>
                          </a:cubicBezTo>
                          <a:cubicBezTo>
                            <a:pt x="3533182" y="861134"/>
                            <a:pt x="3276656" y="772454"/>
                            <a:pt x="3064579" y="812800"/>
                          </a:cubicBezTo>
                          <a:cubicBezTo>
                            <a:pt x="2852502" y="853146"/>
                            <a:pt x="2708613" y="758756"/>
                            <a:pt x="2478757" y="812800"/>
                          </a:cubicBezTo>
                          <a:cubicBezTo>
                            <a:pt x="2248901" y="866844"/>
                            <a:pt x="2183000" y="806956"/>
                            <a:pt x="1998383" y="812800"/>
                          </a:cubicBezTo>
                          <a:cubicBezTo>
                            <a:pt x="1813766" y="818644"/>
                            <a:pt x="1630058" y="809041"/>
                            <a:pt x="1377412" y="812800"/>
                          </a:cubicBezTo>
                          <a:cubicBezTo>
                            <a:pt x="1124766" y="816559"/>
                            <a:pt x="1075610" y="785950"/>
                            <a:pt x="861888" y="812800"/>
                          </a:cubicBezTo>
                          <a:cubicBezTo>
                            <a:pt x="648166" y="839650"/>
                            <a:pt x="292804" y="766190"/>
                            <a:pt x="135469" y="812800"/>
                          </a:cubicBezTo>
                          <a:cubicBezTo>
                            <a:pt x="57761" y="813079"/>
                            <a:pt x="3558" y="770587"/>
                            <a:pt x="0" y="677331"/>
                          </a:cubicBezTo>
                          <a:cubicBezTo>
                            <a:pt x="-35474" y="446678"/>
                            <a:pt x="40421" y="271473"/>
                            <a:pt x="0" y="13546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b="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Affordable &amp; social rented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D2FD7CF-EF1E-444A-B25F-D597CC03E52A}"/>
                </a:ext>
              </a:extLst>
            </p:cNvPr>
            <p:cNvSpPr/>
            <p:nvPr/>
          </p:nvSpPr>
          <p:spPr>
            <a:xfrm>
              <a:off x="1446335" y="5657871"/>
              <a:ext cx="4642339" cy="648000"/>
            </a:xfrm>
            <a:prstGeom prst="roundRect">
              <a:avLst/>
            </a:prstGeom>
            <a:solidFill>
              <a:srgbClr val="7030A0">
                <a:alpha val="20000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785870"/>
                        <a:gd name="connsiteY0" fmla="*/ 135469 h 812800"/>
                        <a:gd name="connsiteX1" fmla="*/ 135469 w 3785870"/>
                        <a:gd name="connsiteY1" fmla="*/ 0 h 812800"/>
                        <a:gd name="connsiteX2" fmla="*/ 791590 w 3785870"/>
                        <a:gd name="connsiteY2" fmla="*/ 0 h 812800"/>
                        <a:gd name="connsiteX3" fmla="*/ 1447710 w 3785870"/>
                        <a:gd name="connsiteY3" fmla="*/ 0 h 812800"/>
                        <a:gd name="connsiteX4" fmla="*/ 2033532 w 3785870"/>
                        <a:gd name="connsiteY4" fmla="*/ 0 h 812800"/>
                        <a:gd name="connsiteX5" fmla="*/ 2584205 w 3785870"/>
                        <a:gd name="connsiteY5" fmla="*/ 0 h 812800"/>
                        <a:gd name="connsiteX6" fmla="*/ 3650401 w 3785870"/>
                        <a:gd name="connsiteY6" fmla="*/ 0 h 812800"/>
                        <a:gd name="connsiteX7" fmla="*/ 3785870 w 3785870"/>
                        <a:gd name="connsiteY7" fmla="*/ 135469 h 812800"/>
                        <a:gd name="connsiteX8" fmla="*/ 3785870 w 3785870"/>
                        <a:gd name="connsiteY8" fmla="*/ 677331 h 812800"/>
                        <a:gd name="connsiteX9" fmla="*/ 3650401 w 3785870"/>
                        <a:gd name="connsiteY9" fmla="*/ 812800 h 812800"/>
                        <a:gd name="connsiteX10" fmla="*/ 3064579 w 3785870"/>
                        <a:gd name="connsiteY10" fmla="*/ 812800 h 812800"/>
                        <a:gd name="connsiteX11" fmla="*/ 2478757 w 3785870"/>
                        <a:gd name="connsiteY11" fmla="*/ 812800 h 812800"/>
                        <a:gd name="connsiteX12" fmla="*/ 1998383 w 3785870"/>
                        <a:gd name="connsiteY12" fmla="*/ 812800 h 812800"/>
                        <a:gd name="connsiteX13" fmla="*/ 1377412 w 3785870"/>
                        <a:gd name="connsiteY13" fmla="*/ 812800 h 812800"/>
                        <a:gd name="connsiteX14" fmla="*/ 861888 w 3785870"/>
                        <a:gd name="connsiteY14" fmla="*/ 812800 h 812800"/>
                        <a:gd name="connsiteX15" fmla="*/ 135469 w 3785870"/>
                        <a:gd name="connsiteY15" fmla="*/ 812800 h 812800"/>
                        <a:gd name="connsiteX16" fmla="*/ 0 w 3785870"/>
                        <a:gd name="connsiteY16" fmla="*/ 677331 h 812800"/>
                        <a:gd name="connsiteX17" fmla="*/ 0 w 3785870"/>
                        <a:gd name="connsiteY17" fmla="*/ 135469 h 812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785870" h="812800" extrusionOk="0">
                          <a:moveTo>
                            <a:pt x="0" y="135469"/>
                          </a:moveTo>
                          <a:cubicBezTo>
                            <a:pt x="1639" y="56511"/>
                            <a:pt x="53255" y="1550"/>
                            <a:pt x="135469" y="0"/>
                          </a:cubicBezTo>
                          <a:cubicBezTo>
                            <a:pt x="392851" y="-64787"/>
                            <a:pt x="467868" y="30181"/>
                            <a:pt x="791590" y="0"/>
                          </a:cubicBezTo>
                          <a:cubicBezTo>
                            <a:pt x="1115312" y="-30181"/>
                            <a:pt x="1272094" y="9340"/>
                            <a:pt x="1447710" y="0"/>
                          </a:cubicBezTo>
                          <a:cubicBezTo>
                            <a:pt x="1623326" y="-9340"/>
                            <a:pt x="1879544" y="12415"/>
                            <a:pt x="2033532" y="0"/>
                          </a:cubicBezTo>
                          <a:cubicBezTo>
                            <a:pt x="2187520" y="-12415"/>
                            <a:pt x="2371285" y="25212"/>
                            <a:pt x="2584205" y="0"/>
                          </a:cubicBezTo>
                          <a:cubicBezTo>
                            <a:pt x="2797125" y="-25212"/>
                            <a:pt x="3275383" y="90703"/>
                            <a:pt x="3650401" y="0"/>
                          </a:cubicBezTo>
                          <a:cubicBezTo>
                            <a:pt x="3735621" y="-4611"/>
                            <a:pt x="3787635" y="56521"/>
                            <a:pt x="3785870" y="135469"/>
                          </a:cubicBezTo>
                          <a:cubicBezTo>
                            <a:pt x="3809651" y="359292"/>
                            <a:pt x="3738713" y="540054"/>
                            <a:pt x="3785870" y="677331"/>
                          </a:cubicBezTo>
                          <a:cubicBezTo>
                            <a:pt x="3770108" y="761824"/>
                            <a:pt x="3717101" y="809926"/>
                            <a:pt x="3650401" y="812800"/>
                          </a:cubicBezTo>
                          <a:cubicBezTo>
                            <a:pt x="3533182" y="861134"/>
                            <a:pt x="3276656" y="772454"/>
                            <a:pt x="3064579" y="812800"/>
                          </a:cubicBezTo>
                          <a:cubicBezTo>
                            <a:pt x="2852502" y="853146"/>
                            <a:pt x="2708613" y="758756"/>
                            <a:pt x="2478757" y="812800"/>
                          </a:cubicBezTo>
                          <a:cubicBezTo>
                            <a:pt x="2248901" y="866844"/>
                            <a:pt x="2183000" y="806956"/>
                            <a:pt x="1998383" y="812800"/>
                          </a:cubicBezTo>
                          <a:cubicBezTo>
                            <a:pt x="1813766" y="818644"/>
                            <a:pt x="1630058" y="809041"/>
                            <a:pt x="1377412" y="812800"/>
                          </a:cubicBezTo>
                          <a:cubicBezTo>
                            <a:pt x="1124766" y="816559"/>
                            <a:pt x="1075610" y="785950"/>
                            <a:pt x="861888" y="812800"/>
                          </a:cubicBezTo>
                          <a:cubicBezTo>
                            <a:pt x="648166" y="839650"/>
                            <a:pt x="292804" y="766190"/>
                            <a:pt x="135469" y="812800"/>
                          </a:cubicBezTo>
                          <a:cubicBezTo>
                            <a:pt x="57761" y="813079"/>
                            <a:pt x="3558" y="770587"/>
                            <a:pt x="0" y="677331"/>
                          </a:cubicBezTo>
                          <a:cubicBezTo>
                            <a:pt x="-35474" y="446678"/>
                            <a:pt x="40421" y="271473"/>
                            <a:pt x="0" y="13546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1100" b="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Affordable &amp; social rented</a:t>
              </a:r>
              <a:endParaRPr lang="en-GB" dirty="0"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sz="1100" b="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16B9B89-721E-477A-A0B8-AA736A752B24}"/>
                </a:ext>
              </a:extLst>
            </p:cNvPr>
            <p:cNvSpPr/>
            <p:nvPr/>
          </p:nvSpPr>
          <p:spPr>
            <a:xfrm>
              <a:off x="1594333" y="552128"/>
              <a:ext cx="3850543" cy="756000"/>
            </a:xfrm>
            <a:prstGeom prst="roundRect">
              <a:avLst/>
            </a:prstGeom>
            <a:solidFill>
              <a:srgbClr val="C00000">
                <a:alpha val="20000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785870"/>
                        <a:gd name="connsiteY0" fmla="*/ 135469 h 812800"/>
                        <a:gd name="connsiteX1" fmla="*/ 135469 w 3785870"/>
                        <a:gd name="connsiteY1" fmla="*/ 0 h 812800"/>
                        <a:gd name="connsiteX2" fmla="*/ 791590 w 3785870"/>
                        <a:gd name="connsiteY2" fmla="*/ 0 h 812800"/>
                        <a:gd name="connsiteX3" fmla="*/ 1447710 w 3785870"/>
                        <a:gd name="connsiteY3" fmla="*/ 0 h 812800"/>
                        <a:gd name="connsiteX4" fmla="*/ 2033532 w 3785870"/>
                        <a:gd name="connsiteY4" fmla="*/ 0 h 812800"/>
                        <a:gd name="connsiteX5" fmla="*/ 2584205 w 3785870"/>
                        <a:gd name="connsiteY5" fmla="*/ 0 h 812800"/>
                        <a:gd name="connsiteX6" fmla="*/ 3650401 w 3785870"/>
                        <a:gd name="connsiteY6" fmla="*/ 0 h 812800"/>
                        <a:gd name="connsiteX7" fmla="*/ 3785870 w 3785870"/>
                        <a:gd name="connsiteY7" fmla="*/ 135469 h 812800"/>
                        <a:gd name="connsiteX8" fmla="*/ 3785870 w 3785870"/>
                        <a:gd name="connsiteY8" fmla="*/ 677331 h 812800"/>
                        <a:gd name="connsiteX9" fmla="*/ 3650401 w 3785870"/>
                        <a:gd name="connsiteY9" fmla="*/ 812800 h 812800"/>
                        <a:gd name="connsiteX10" fmla="*/ 3064579 w 3785870"/>
                        <a:gd name="connsiteY10" fmla="*/ 812800 h 812800"/>
                        <a:gd name="connsiteX11" fmla="*/ 2478757 w 3785870"/>
                        <a:gd name="connsiteY11" fmla="*/ 812800 h 812800"/>
                        <a:gd name="connsiteX12" fmla="*/ 1998383 w 3785870"/>
                        <a:gd name="connsiteY12" fmla="*/ 812800 h 812800"/>
                        <a:gd name="connsiteX13" fmla="*/ 1377412 w 3785870"/>
                        <a:gd name="connsiteY13" fmla="*/ 812800 h 812800"/>
                        <a:gd name="connsiteX14" fmla="*/ 861888 w 3785870"/>
                        <a:gd name="connsiteY14" fmla="*/ 812800 h 812800"/>
                        <a:gd name="connsiteX15" fmla="*/ 135469 w 3785870"/>
                        <a:gd name="connsiteY15" fmla="*/ 812800 h 812800"/>
                        <a:gd name="connsiteX16" fmla="*/ 0 w 3785870"/>
                        <a:gd name="connsiteY16" fmla="*/ 677331 h 812800"/>
                        <a:gd name="connsiteX17" fmla="*/ 0 w 3785870"/>
                        <a:gd name="connsiteY17" fmla="*/ 135469 h 812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785870" h="812800" extrusionOk="0">
                          <a:moveTo>
                            <a:pt x="0" y="135469"/>
                          </a:moveTo>
                          <a:cubicBezTo>
                            <a:pt x="1639" y="56511"/>
                            <a:pt x="53255" y="1550"/>
                            <a:pt x="135469" y="0"/>
                          </a:cubicBezTo>
                          <a:cubicBezTo>
                            <a:pt x="392851" y="-64787"/>
                            <a:pt x="467868" y="30181"/>
                            <a:pt x="791590" y="0"/>
                          </a:cubicBezTo>
                          <a:cubicBezTo>
                            <a:pt x="1115312" y="-30181"/>
                            <a:pt x="1272094" y="9340"/>
                            <a:pt x="1447710" y="0"/>
                          </a:cubicBezTo>
                          <a:cubicBezTo>
                            <a:pt x="1623326" y="-9340"/>
                            <a:pt x="1879544" y="12415"/>
                            <a:pt x="2033532" y="0"/>
                          </a:cubicBezTo>
                          <a:cubicBezTo>
                            <a:pt x="2187520" y="-12415"/>
                            <a:pt x="2371285" y="25212"/>
                            <a:pt x="2584205" y="0"/>
                          </a:cubicBezTo>
                          <a:cubicBezTo>
                            <a:pt x="2797125" y="-25212"/>
                            <a:pt x="3275383" y="90703"/>
                            <a:pt x="3650401" y="0"/>
                          </a:cubicBezTo>
                          <a:cubicBezTo>
                            <a:pt x="3735621" y="-4611"/>
                            <a:pt x="3787635" y="56521"/>
                            <a:pt x="3785870" y="135469"/>
                          </a:cubicBezTo>
                          <a:cubicBezTo>
                            <a:pt x="3809651" y="359292"/>
                            <a:pt x="3738713" y="540054"/>
                            <a:pt x="3785870" y="677331"/>
                          </a:cubicBezTo>
                          <a:cubicBezTo>
                            <a:pt x="3770108" y="761824"/>
                            <a:pt x="3717101" y="809926"/>
                            <a:pt x="3650401" y="812800"/>
                          </a:cubicBezTo>
                          <a:cubicBezTo>
                            <a:pt x="3533182" y="861134"/>
                            <a:pt x="3276656" y="772454"/>
                            <a:pt x="3064579" y="812800"/>
                          </a:cubicBezTo>
                          <a:cubicBezTo>
                            <a:pt x="2852502" y="853146"/>
                            <a:pt x="2708613" y="758756"/>
                            <a:pt x="2478757" y="812800"/>
                          </a:cubicBezTo>
                          <a:cubicBezTo>
                            <a:pt x="2248901" y="866844"/>
                            <a:pt x="2183000" y="806956"/>
                            <a:pt x="1998383" y="812800"/>
                          </a:cubicBezTo>
                          <a:cubicBezTo>
                            <a:pt x="1813766" y="818644"/>
                            <a:pt x="1630058" y="809041"/>
                            <a:pt x="1377412" y="812800"/>
                          </a:cubicBezTo>
                          <a:cubicBezTo>
                            <a:pt x="1124766" y="816559"/>
                            <a:pt x="1075610" y="785950"/>
                            <a:pt x="861888" y="812800"/>
                          </a:cubicBezTo>
                          <a:cubicBezTo>
                            <a:pt x="648166" y="839650"/>
                            <a:pt x="292804" y="766190"/>
                            <a:pt x="135469" y="812800"/>
                          </a:cubicBezTo>
                          <a:cubicBezTo>
                            <a:pt x="57761" y="813079"/>
                            <a:pt x="3558" y="770587"/>
                            <a:pt x="0" y="677331"/>
                          </a:cubicBezTo>
                          <a:cubicBezTo>
                            <a:pt x="-35474" y="446678"/>
                            <a:pt x="40421" y="271473"/>
                            <a:pt x="0" y="13546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b="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Affordable &amp; social rented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CACADB0-CF01-40A5-BA04-E2A8D930BFE1}"/>
                </a:ext>
              </a:extLst>
            </p:cNvPr>
            <p:cNvSpPr/>
            <p:nvPr/>
          </p:nvSpPr>
          <p:spPr>
            <a:xfrm>
              <a:off x="2359021" y="1890033"/>
              <a:ext cx="2321169" cy="468000"/>
            </a:xfrm>
            <a:prstGeom prst="roundRect">
              <a:avLst/>
            </a:prstGeom>
            <a:solidFill>
              <a:srgbClr val="FFC000">
                <a:alpha val="20000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785870"/>
                        <a:gd name="connsiteY0" fmla="*/ 135469 h 812800"/>
                        <a:gd name="connsiteX1" fmla="*/ 135469 w 3785870"/>
                        <a:gd name="connsiteY1" fmla="*/ 0 h 812800"/>
                        <a:gd name="connsiteX2" fmla="*/ 791590 w 3785870"/>
                        <a:gd name="connsiteY2" fmla="*/ 0 h 812800"/>
                        <a:gd name="connsiteX3" fmla="*/ 1447710 w 3785870"/>
                        <a:gd name="connsiteY3" fmla="*/ 0 h 812800"/>
                        <a:gd name="connsiteX4" fmla="*/ 2033532 w 3785870"/>
                        <a:gd name="connsiteY4" fmla="*/ 0 h 812800"/>
                        <a:gd name="connsiteX5" fmla="*/ 2584205 w 3785870"/>
                        <a:gd name="connsiteY5" fmla="*/ 0 h 812800"/>
                        <a:gd name="connsiteX6" fmla="*/ 3650401 w 3785870"/>
                        <a:gd name="connsiteY6" fmla="*/ 0 h 812800"/>
                        <a:gd name="connsiteX7" fmla="*/ 3785870 w 3785870"/>
                        <a:gd name="connsiteY7" fmla="*/ 135469 h 812800"/>
                        <a:gd name="connsiteX8" fmla="*/ 3785870 w 3785870"/>
                        <a:gd name="connsiteY8" fmla="*/ 677331 h 812800"/>
                        <a:gd name="connsiteX9" fmla="*/ 3650401 w 3785870"/>
                        <a:gd name="connsiteY9" fmla="*/ 812800 h 812800"/>
                        <a:gd name="connsiteX10" fmla="*/ 3064579 w 3785870"/>
                        <a:gd name="connsiteY10" fmla="*/ 812800 h 812800"/>
                        <a:gd name="connsiteX11" fmla="*/ 2478757 w 3785870"/>
                        <a:gd name="connsiteY11" fmla="*/ 812800 h 812800"/>
                        <a:gd name="connsiteX12" fmla="*/ 1998383 w 3785870"/>
                        <a:gd name="connsiteY12" fmla="*/ 812800 h 812800"/>
                        <a:gd name="connsiteX13" fmla="*/ 1377412 w 3785870"/>
                        <a:gd name="connsiteY13" fmla="*/ 812800 h 812800"/>
                        <a:gd name="connsiteX14" fmla="*/ 861888 w 3785870"/>
                        <a:gd name="connsiteY14" fmla="*/ 812800 h 812800"/>
                        <a:gd name="connsiteX15" fmla="*/ 135469 w 3785870"/>
                        <a:gd name="connsiteY15" fmla="*/ 812800 h 812800"/>
                        <a:gd name="connsiteX16" fmla="*/ 0 w 3785870"/>
                        <a:gd name="connsiteY16" fmla="*/ 677331 h 812800"/>
                        <a:gd name="connsiteX17" fmla="*/ 0 w 3785870"/>
                        <a:gd name="connsiteY17" fmla="*/ 135469 h 812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785870" h="812800" extrusionOk="0">
                          <a:moveTo>
                            <a:pt x="0" y="135469"/>
                          </a:moveTo>
                          <a:cubicBezTo>
                            <a:pt x="1639" y="56511"/>
                            <a:pt x="53255" y="1550"/>
                            <a:pt x="135469" y="0"/>
                          </a:cubicBezTo>
                          <a:cubicBezTo>
                            <a:pt x="392851" y="-64787"/>
                            <a:pt x="467868" y="30181"/>
                            <a:pt x="791590" y="0"/>
                          </a:cubicBezTo>
                          <a:cubicBezTo>
                            <a:pt x="1115312" y="-30181"/>
                            <a:pt x="1272094" y="9340"/>
                            <a:pt x="1447710" y="0"/>
                          </a:cubicBezTo>
                          <a:cubicBezTo>
                            <a:pt x="1623326" y="-9340"/>
                            <a:pt x="1879544" y="12415"/>
                            <a:pt x="2033532" y="0"/>
                          </a:cubicBezTo>
                          <a:cubicBezTo>
                            <a:pt x="2187520" y="-12415"/>
                            <a:pt x="2371285" y="25212"/>
                            <a:pt x="2584205" y="0"/>
                          </a:cubicBezTo>
                          <a:cubicBezTo>
                            <a:pt x="2797125" y="-25212"/>
                            <a:pt x="3275383" y="90703"/>
                            <a:pt x="3650401" y="0"/>
                          </a:cubicBezTo>
                          <a:cubicBezTo>
                            <a:pt x="3735621" y="-4611"/>
                            <a:pt x="3787635" y="56521"/>
                            <a:pt x="3785870" y="135469"/>
                          </a:cubicBezTo>
                          <a:cubicBezTo>
                            <a:pt x="3809651" y="359292"/>
                            <a:pt x="3738713" y="540054"/>
                            <a:pt x="3785870" y="677331"/>
                          </a:cubicBezTo>
                          <a:cubicBezTo>
                            <a:pt x="3770108" y="761824"/>
                            <a:pt x="3717101" y="809926"/>
                            <a:pt x="3650401" y="812800"/>
                          </a:cubicBezTo>
                          <a:cubicBezTo>
                            <a:pt x="3533182" y="861134"/>
                            <a:pt x="3276656" y="772454"/>
                            <a:pt x="3064579" y="812800"/>
                          </a:cubicBezTo>
                          <a:cubicBezTo>
                            <a:pt x="2852502" y="853146"/>
                            <a:pt x="2708613" y="758756"/>
                            <a:pt x="2478757" y="812800"/>
                          </a:cubicBezTo>
                          <a:cubicBezTo>
                            <a:pt x="2248901" y="866844"/>
                            <a:pt x="2183000" y="806956"/>
                            <a:pt x="1998383" y="812800"/>
                          </a:cubicBezTo>
                          <a:cubicBezTo>
                            <a:pt x="1813766" y="818644"/>
                            <a:pt x="1630058" y="809041"/>
                            <a:pt x="1377412" y="812800"/>
                          </a:cubicBezTo>
                          <a:cubicBezTo>
                            <a:pt x="1124766" y="816559"/>
                            <a:pt x="1075610" y="785950"/>
                            <a:pt x="861888" y="812800"/>
                          </a:cubicBezTo>
                          <a:cubicBezTo>
                            <a:pt x="648166" y="839650"/>
                            <a:pt x="292804" y="766190"/>
                            <a:pt x="135469" y="812800"/>
                          </a:cubicBezTo>
                          <a:cubicBezTo>
                            <a:pt x="57761" y="813079"/>
                            <a:pt x="3558" y="770587"/>
                            <a:pt x="0" y="677331"/>
                          </a:cubicBezTo>
                          <a:cubicBezTo>
                            <a:pt x="-35474" y="446678"/>
                            <a:pt x="40421" y="271473"/>
                            <a:pt x="0" y="13546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b="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Affordable &amp; social rented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ACD4D14-33EB-495E-B924-34AEF1D68F83}"/>
                </a:ext>
              </a:extLst>
            </p:cNvPr>
            <p:cNvSpPr/>
            <p:nvPr/>
          </p:nvSpPr>
          <p:spPr>
            <a:xfrm>
              <a:off x="752294" y="3484039"/>
              <a:ext cx="4624267" cy="468000"/>
            </a:xfrm>
            <a:prstGeom prst="roundRect">
              <a:avLst/>
            </a:prstGeom>
            <a:solidFill>
              <a:srgbClr val="00B050">
                <a:alpha val="20000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785870"/>
                        <a:gd name="connsiteY0" fmla="*/ 135469 h 812800"/>
                        <a:gd name="connsiteX1" fmla="*/ 135469 w 3785870"/>
                        <a:gd name="connsiteY1" fmla="*/ 0 h 812800"/>
                        <a:gd name="connsiteX2" fmla="*/ 791590 w 3785870"/>
                        <a:gd name="connsiteY2" fmla="*/ 0 h 812800"/>
                        <a:gd name="connsiteX3" fmla="*/ 1447710 w 3785870"/>
                        <a:gd name="connsiteY3" fmla="*/ 0 h 812800"/>
                        <a:gd name="connsiteX4" fmla="*/ 2033532 w 3785870"/>
                        <a:gd name="connsiteY4" fmla="*/ 0 h 812800"/>
                        <a:gd name="connsiteX5" fmla="*/ 2584205 w 3785870"/>
                        <a:gd name="connsiteY5" fmla="*/ 0 h 812800"/>
                        <a:gd name="connsiteX6" fmla="*/ 3650401 w 3785870"/>
                        <a:gd name="connsiteY6" fmla="*/ 0 h 812800"/>
                        <a:gd name="connsiteX7" fmla="*/ 3785870 w 3785870"/>
                        <a:gd name="connsiteY7" fmla="*/ 135469 h 812800"/>
                        <a:gd name="connsiteX8" fmla="*/ 3785870 w 3785870"/>
                        <a:gd name="connsiteY8" fmla="*/ 677331 h 812800"/>
                        <a:gd name="connsiteX9" fmla="*/ 3650401 w 3785870"/>
                        <a:gd name="connsiteY9" fmla="*/ 812800 h 812800"/>
                        <a:gd name="connsiteX10" fmla="*/ 3064579 w 3785870"/>
                        <a:gd name="connsiteY10" fmla="*/ 812800 h 812800"/>
                        <a:gd name="connsiteX11" fmla="*/ 2478757 w 3785870"/>
                        <a:gd name="connsiteY11" fmla="*/ 812800 h 812800"/>
                        <a:gd name="connsiteX12" fmla="*/ 1998383 w 3785870"/>
                        <a:gd name="connsiteY12" fmla="*/ 812800 h 812800"/>
                        <a:gd name="connsiteX13" fmla="*/ 1377412 w 3785870"/>
                        <a:gd name="connsiteY13" fmla="*/ 812800 h 812800"/>
                        <a:gd name="connsiteX14" fmla="*/ 861888 w 3785870"/>
                        <a:gd name="connsiteY14" fmla="*/ 812800 h 812800"/>
                        <a:gd name="connsiteX15" fmla="*/ 135469 w 3785870"/>
                        <a:gd name="connsiteY15" fmla="*/ 812800 h 812800"/>
                        <a:gd name="connsiteX16" fmla="*/ 0 w 3785870"/>
                        <a:gd name="connsiteY16" fmla="*/ 677331 h 812800"/>
                        <a:gd name="connsiteX17" fmla="*/ 0 w 3785870"/>
                        <a:gd name="connsiteY17" fmla="*/ 135469 h 812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785870" h="812800" extrusionOk="0">
                          <a:moveTo>
                            <a:pt x="0" y="135469"/>
                          </a:moveTo>
                          <a:cubicBezTo>
                            <a:pt x="1639" y="56511"/>
                            <a:pt x="53255" y="1550"/>
                            <a:pt x="135469" y="0"/>
                          </a:cubicBezTo>
                          <a:cubicBezTo>
                            <a:pt x="392851" y="-64787"/>
                            <a:pt x="467868" y="30181"/>
                            <a:pt x="791590" y="0"/>
                          </a:cubicBezTo>
                          <a:cubicBezTo>
                            <a:pt x="1115312" y="-30181"/>
                            <a:pt x="1272094" y="9340"/>
                            <a:pt x="1447710" y="0"/>
                          </a:cubicBezTo>
                          <a:cubicBezTo>
                            <a:pt x="1623326" y="-9340"/>
                            <a:pt x="1879544" y="12415"/>
                            <a:pt x="2033532" y="0"/>
                          </a:cubicBezTo>
                          <a:cubicBezTo>
                            <a:pt x="2187520" y="-12415"/>
                            <a:pt x="2371285" y="25212"/>
                            <a:pt x="2584205" y="0"/>
                          </a:cubicBezTo>
                          <a:cubicBezTo>
                            <a:pt x="2797125" y="-25212"/>
                            <a:pt x="3275383" y="90703"/>
                            <a:pt x="3650401" y="0"/>
                          </a:cubicBezTo>
                          <a:cubicBezTo>
                            <a:pt x="3735621" y="-4611"/>
                            <a:pt x="3787635" y="56521"/>
                            <a:pt x="3785870" y="135469"/>
                          </a:cubicBezTo>
                          <a:cubicBezTo>
                            <a:pt x="3809651" y="359292"/>
                            <a:pt x="3738713" y="540054"/>
                            <a:pt x="3785870" y="677331"/>
                          </a:cubicBezTo>
                          <a:cubicBezTo>
                            <a:pt x="3770108" y="761824"/>
                            <a:pt x="3717101" y="809926"/>
                            <a:pt x="3650401" y="812800"/>
                          </a:cubicBezTo>
                          <a:cubicBezTo>
                            <a:pt x="3533182" y="861134"/>
                            <a:pt x="3276656" y="772454"/>
                            <a:pt x="3064579" y="812800"/>
                          </a:cubicBezTo>
                          <a:cubicBezTo>
                            <a:pt x="2852502" y="853146"/>
                            <a:pt x="2708613" y="758756"/>
                            <a:pt x="2478757" y="812800"/>
                          </a:cubicBezTo>
                          <a:cubicBezTo>
                            <a:pt x="2248901" y="866844"/>
                            <a:pt x="2183000" y="806956"/>
                            <a:pt x="1998383" y="812800"/>
                          </a:cubicBezTo>
                          <a:cubicBezTo>
                            <a:pt x="1813766" y="818644"/>
                            <a:pt x="1630058" y="809041"/>
                            <a:pt x="1377412" y="812800"/>
                          </a:cubicBezTo>
                          <a:cubicBezTo>
                            <a:pt x="1124766" y="816559"/>
                            <a:pt x="1075610" y="785950"/>
                            <a:pt x="861888" y="812800"/>
                          </a:cubicBezTo>
                          <a:cubicBezTo>
                            <a:pt x="648166" y="839650"/>
                            <a:pt x="292804" y="766190"/>
                            <a:pt x="135469" y="812800"/>
                          </a:cubicBezTo>
                          <a:cubicBezTo>
                            <a:pt x="57761" y="813079"/>
                            <a:pt x="3558" y="770587"/>
                            <a:pt x="0" y="677331"/>
                          </a:cubicBezTo>
                          <a:cubicBezTo>
                            <a:pt x="-35474" y="446678"/>
                            <a:pt x="40421" y="271473"/>
                            <a:pt x="0" y="13546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1100" b="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Affordable &amp; social rented</a:t>
              </a:r>
              <a:endParaRPr lang="en-GB" dirty="0"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sz="1100" b="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endParaRP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B70E87AE-2C4F-4C22-BF32-3DFB34EF76B7}"/>
                </a:ext>
              </a:extLst>
            </p:cNvPr>
            <p:cNvSpPr/>
            <p:nvPr/>
          </p:nvSpPr>
          <p:spPr>
            <a:xfrm>
              <a:off x="1453661" y="4189383"/>
              <a:ext cx="3094892" cy="468000"/>
            </a:xfrm>
            <a:prstGeom prst="roundRect">
              <a:avLst/>
            </a:prstGeom>
            <a:solidFill>
              <a:srgbClr val="00B0F0">
                <a:alpha val="20000"/>
              </a:srgbClr>
            </a:solidFill>
            <a:ln w="1270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785870"/>
                        <a:gd name="connsiteY0" fmla="*/ 135469 h 812800"/>
                        <a:gd name="connsiteX1" fmla="*/ 135469 w 3785870"/>
                        <a:gd name="connsiteY1" fmla="*/ 0 h 812800"/>
                        <a:gd name="connsiteX2" fmla="*/ 791590 w 3785870"/>
                        <a:gd name="connsiteY2" fmla="*/ 0 h 812800"/>
                        <a:gd name="connsiteX3" fmla="*/ 1447710 w 3785870"/>
                        <a:gd name="connsiteY3" fmla="*/ 0 h 812800"/>
                        <a:gd name="connsiteX4" fmla="*/ 2033532 w 3785870"/>
                        <a:gd name="connsiteY4" fmla="*/ 0 h 812800"/>
                        <a:gd name="connsiteX5" fmla="*/ 2584205 w 3785870"/>
                        <a:gd name="connsiteY5" fmla="*/ 0 h 812800"/>
                        <a:gd name="connsiteX6" fmla="*/ 3650401 w 3785870"/>
                        <a:gd name="connsiteY6" fmla="*/ 0 h 812800"/>
                        <a:gd name="connsiteX7" fmla="*/ 3785870 w 3785870"/>
                        <a:gd name="connsiteY7" fmla="*/ 135469 h 812800"/>
                        <a:gd name="connsiteX8" fmla="*/ 3785870 w 3785870"/>
                        <a:gd name="connsiteY8" fmla="*/ 677331 h 812800"/>
                        <a:gd name="connsiteX9" fmla="*/ 3650401 w 3785870"/>
                        <a:gd name="connsiteY9" fmla="*/ 812800 h 812800"/>
                        <a:gd name="connsiteX10" fmla="*/ 3064579 w 3785870"/>
                        <a:gd name="connsiteY10" fmla="*/ 812800 h 812800"/>
                        <a:gd name="connsiteX11" fmla="*/ 2478757 w 3785870"/>
                        <a:gd name="connsiteY11" fmla="*/ 812800 h 812800"/>
                        <a:gd name="connsiteX12" fmla="*/ 1998383 w 3785870"/>
                        <a:gd name="connsiteY12" fmla="*/ 812800 h 812800"/>
                        <a:gd name="connsiteX13" fmla="*/ 1377412 w 3785870"/>
                        <a:gd name="connsiteY13" fmla="*/ 812800 h 812800"/>
                        <a:gd name="connsiteX14" fmla="*/ 861888 w 3785870"/>
                        <a:gd name="connsiteY14" fmla="*/ 812800 h 812800"/>
                        <a:gd name="connsiteX15" fmla="*/ 135469 w 3785870"/>
                        <a:gd name="connsiteY15" fmla="*/ 812800 h 812800"/>
                        <a:gd name="connsiteX16" fmla="*/ 0 w 3785870"/>
                        <a:gd name="connsiteY16" fmla="*/ 677331 h 812800"/>
                        <a:gd name="connsiteX17" fmla="*/ 0 w 3785870"/>
                        <a:gd name="connsiteY17" fmla="*/ 135469 h 812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785870" h="812800" extrusionOk="0">
                          <a:moveTo>
                            <a:pt x="0" y="135469"/>
                          </a:moveTo>
                          <a:cubicBezTo>
                            <a:pt x="1639" y="56511"/>
                            <a:pt x="53255" y="1550"/>
                            <a:pt x="135469" y="0"/>
                          </a:cubicBezTo>
                          <a:cubicBezTo>
                            <a:pt x="392851" y="-64787"/>
                            <a:pt x="467868" y="30181"/>
                            <a:pt x="791590" y="0"/>
                          </a:cubicBezTo>
                          <a:cubicBezTo>
                            <a:pt x="1115312" y="-30181"/>
                            <a:pt x="1272094" y="9340"/>
                            <a:pt x="1447710" y="0"/>
                          </a:cubicBezTo>
                          <a:cubicBezTo>
                            <a:pt x="1623326" y="-9340"/>
                            <a:pt x="1879544" y="12415"/>
                            <a:pt x="2033532" y="0"/>
                          </a:cubicBezTo>
                          <a:cubicBezTo>
                            <a:pt x="2187520" y="-12415"/>
                            <a:pt x="2371285" y="25212"/>
                            <a:pt x="2584205" y="0"/>
                          </a:cubicBezTo>
                          <a:cubicBezTo>
                            <a:pt x="2797125" y="-25212"/>
                            <a:pt x="3275383" y="90703"/>
                            <a:pt x="3650401" y="0"/>
                          </a:cubicBezTo>
                          <a:cubicBezTo>
                            <a:pt x="3735621" y="-4611"/>
                            <a:pt x="3787635" y="56521"/>
                            <a:pt x="3785870" y="135469"/>
                          </a:cubicBezTo>
                          <a:cubicBezTo>
                            <a:pt x="3809651" y="359292"/>
                            <a:pt x="3738713" y="540054"/>
                            <a:pt x="3785870" y="677331"/>
                          </a:cubicBezTo>
                          <a:cubicBezTo>
                            <a:pt x="3770108" y="761824"/>
                            <a:pt x="3717101" y="809926"/>
                            <a:pt x="3650401" y="812800"/>
                          </a:cubicBezTo>
                          <a:cubicBezTo>
                            <a:pt x="3533182" y="861134"/>
                            <a:pt x="3276656" y="772454"/>
                            <a:pt x="3064579" y="812800"/>
                          </a:cubicBezTo>
                          <a:cubicBezTo>
                            <a:pt x="2852502" y="853146"/>
                            <a:pt x="2708613" y="758756"/>
                            <a:pt x="2478757" y="812800"/>
                          </a:cubicBezTo>
                          <a:cubicBezTo>
                            <a:pt x="2248901" y="866844"/>
                            <a:pt x="2183000" y="806956"/>
                            <a:pt x="1998383" y="812800"/>
                          </a:cubicBezTo>
                          <a:cubicBezTo>
                            <a:pt x="1813766" y="818644"/>
                            <a:pt x="1630058" y="809041"/>
                            <a:pt x="1377412" y="812800"/>
                          </a:cubicBezTo>
                          <a:cubicBezTo>
                            <a:pt x="1124766" y="816559"/>
                            <a:pt x="1075610" y="785950"/>
                            <a:pt x="861888" y="812800"/>
                          </a:cubicBezTo>
                          <a:cubicBezTo>
                            <a:pt x="648166" y="839650"/>
                            <a:pt x="292804" y="766190"/>
                            <a:pt x="135469" y="812800"/>
                          </a:cubicBezTo>
                          <a:cubicBezTo>
                            <a:pt x="57761" y="813079"/>
                            <a:pt x="3558" y="770587"/>
                            <a:pt x="0" y="677331"/>
                          </a:cubicBezTo>
                          <a:cubicBezTo>
                            <a:pt x="-35474" y="446678"/>
                            <a:pt x="40421" y="271473"/>
                            <a:pt x="0" y="13546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b="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Affordable &amp; social rented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8BA40C0A-096F-4E07-B105-C1E72AF8303A}"/>
                </a:ext>
              </a:extLst>
            </p:cNvPr>
            <p:cNvSpPr/>
            <p:nvPr/>
          </p:nvSpPr>
          <p:spPr>
            <a:xfrm>
              <a:off x="1465385" y="4894728"/>
              <a:ext cx="4630615" cy="540000"/>
            </a:xfrm>
            <a:prstGeom prst="roundRect">
              <a:avLst/>
            </a:prstGeom>
            <a:solidFill>
              <a:srgbClr val="FF00FF">
                <a:alpha val="20000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785870"/>
                        <a:gd name="connsiteY0" fmla="*/ 135469 h 812800"/>
                        <a:gd name="connsiteX1" fmla="*/ 135469 w 3785870"/>
                        <a:gd name="connsiteY1" fmla="*/ 0 h 812800"/>
                        <a:gd name="connsiteX2" fmla="*/ 791590 w 3785870"/>
                        <a:gd name="connsiteY2" fmla="*/ 0 h 812800"/>
                        <a:gd name="connsiteX3" fmla="*/ 1447710 w 3785870"/>
                        <a:gd name="connsiteY3" fmla="*/ 0 h 812800"/>
                        <a:gd name="connsiteX4" fmla="*/ 2033532 w 3785870"/>
                        <a:gd name="connsiteY4" fmla="*/ 0 h 812800"/>
                        <a:gd name="connsiteX5" fmla="*/ 2584205 w 3785870"/>
                        <a:gd name="connsiteY5" fmla="*/ 0 h 812800"/>
                        <a:gd name="connsiteX6" fmla="*/ 3650401 w 3785870"/>
                        <a:gd name="connsiteY6" fmla="*/ 0 h 812800"/>
                        <a:gd name="connsiteX7" fmla="*/ 3785870 w 3785870"/>
                        <a:gd name="connsiteY7" fmla="*/ 135469 h 812800"/>
                        <a:gd name="connsiteX8" fmla="*/ 3785870 w 3785870"/>
                        <a:gd name="connsiteY8" fmla="*/ 677331 h 812800"/>
                        <a:gd name="connsiteX9" fmla="*/ 3650401 w 3785870"/>
                        <a:gd name="connsiteY9" fmla="*/ 812800 h 812800"/>
                        <a:gd name="connsiteX10" fmla="*/ 3064579 w 3785870"/>
                        <a:gd name="connsiteY10" fmla="*/ 812800 h 812800"/>
                        <a:gd name="connsiteX11" fmla="*/ 2478757 w 3785870"/>
                        <a:gd name="connsiteY11" fmla="*/ 812800 h 812800"/>
                        <a:gd name="connsiteX12" fmla="*/ 1998383 w 3785870"/>
                        <a:gd name="connsiteY12" fmla="*/ 812800 h 812800"/>
                        <a:gd name="connsiteX13" fmla="*/ 1377412 w 3785870"/>
                        <a:gd name="connsiteY13" fmla="*/ 812800 h 812800"/>
                        <a:gd name="connsiteX14" fmla="*/ 861888 w 3785870"/>
                        <a:gd name="connsiteY14" fmla="*/ 812800 h 812800"/>
                        <a:gd name="connsiteX15" fmla="*/ 135469 w 3785870"/>
                        <a:gd name="connsiteY15" fmla="*/ 812800 h 812800"/>
                        <a:gd name="connsiteX16" fmla="*/ 0 w 3785870"/>
                        <a:gd name="connsiteY16" fmla="*/ 677331 h 812800"/>
                        <a:gd name="connsiteX17" fmla="*/ 0 w 3785870"/>
                        <a:gd name="connsiteY17" fmla="*/ 135469 h 812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785870" h="812800" extrusionOk="0">
                          <a:moveTo>
                            <a:pt x="0" y="135469"/>
                          </a:moveTo>
                          <a:cubicBezTo>
                            <a:pt x="1639" y="56511"/>
                            <a:pt x="53255" y="1550"/>
                            <a:pt x="135469" y="0"/>
                          </a:cubicBezTo>
                          <a:cubicBezTo>
                            <a:pt x="392851" y="-64787"/>
                            <a:pt x="467868" y="30181"/>
                            <a:pt x="791590" y="0"/>
                          </a:cubicBezTo>
                          <a:cubicBezTo>
                            <a:pt x="1115312" y="-30181"/>
                            <a:pt x="1272094" y="9340"/>
                            <a:pt x="1447710" y="0"/>
                          </a:cubicBezTo>
                          <a:cubicBezTo>
                            <a:pt x="1623326" y="-9340"/>
                            <a:pt x="1879544" y="12415"/>
                            <a:pt x="2033532" y="0"/>
                          </a:cubicBezTo>
                          <a:cubicBezTo>
                            <a:pt x="2187520" y="-12415"/>
                            <a:pt x="2371285" y="25212"/>
                            <a:pt x="2584205" y="0"/>
                          </a:cubicBezTo>
                          <a:cubicBezTo>
                            <a:pt x="2797125" y="-25212"/>
                            <a:pt x="3275383" y="90703"/>
                            <a:pt x="3650401" y="0"/>
                          </a:cubicBezTo>
                          <a:cubicBezTo>
                            <a:pt x="3735621" y="-4611"/>
                            <a:pt x="3787635" y="56521"/>
                            <a:pt x="3785870" y="135469"/>
                          </a:cubicBezTo>
                          <a:cubicBezTo>
                            <a:pt x="3809651" y="359292"/>
                            <a:pt x="3738713" y="540054"/>
                            <a:pt x="3785870" y="677331"/>
                          </a:cubicBezTo>
                          <a:cubicBezTo>
                            <a:pt x="3770108" y="761824"/>
                            <a:pt x="3717101" y="809926"/>
                            <a:pt x="3650401" y="812800"/>
                          </a:cubicBezTo>
                          <a:cubicBezTo>
                            <a:pt x="3533182" y="861134"/>
                            <a:pt x="3276656" y="772454"/>
                            <a:pt x="3064579" y="812800"/>
                          </a:cubicBezTo>
                          <a:cubicBezTo>
                            <a:pt x="2852502" y="853146"/>
                            <a:pt x="2708613" y="758756"/>
                            <a:pt x="2478757" y="812800"/>
                          </a:cubicBezTo>
                          <a:cubicBezTo>
                            <a:pt x="2248901" y="866844"/>
                            <a:pt x="2183000" y="806956"/>
                            <a:pt x="1998383" y="812800"/>
                          </a:cubicBezTo>
                          <a:cubicBezTo>
                            <a:pt x="1813766" y="818644"/>
                            <a:pt x="1630058" y="809041"/>
                            <a:pt x="1377412" y="812800"/>
                          </a:cubicBezTo>
                          <a:cubicBezTo>
                            <a:pt x="1124766" y="816559"/>
                            <a:pt x="1075610" y="785950"/>
                            <a:pt x="861888" y="812800"/>
                          </a:cubicBezTo>
                          <a:cubicBezTo>
                            <a:pt x="648166" y="839650"/>
                            <a:pt x="292804" y="766190"/>
                            <a:pt x="135469" y="812800"/>
                          </a:cubicBezTo>
                          <a:cubicBezTo>
                            <a:pt x="57761" y="813079"/>
                            <a:pt x="3558" y="770587"/>
                            <a:pt x="0" y="677331"/>
                          </a:cubicBezTo>
                          <a:cubicBezTo>
                            <a:pt x="-35474" y="446678"/>
                            <a:pt x="40421" y="271473"/>
                            <a:pt x="0" y="13546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50" b="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Affordable &amp; social rented</a:t>
              </a:r>
              <a:endParaRPr lang="en-GB" sz="1600" dirty="0"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46" name="TextBox 1313">
            <a:extLst>
              <a:ext uri="{FF2B5EF4-FFF2-40B4-BE49-F238E27FC236}">
                <a16:creationId xmlns:a16="http://schemas.microsoft.com/office/drawing/2014/main" id="{7E8117DE-3884-4D79-B828-BF2E4EAEA1D5}"/>
              </a:ext>
            </a:extLst>
          </p:cNvPr>
          <p:cNvSpPr txBox="1"/>
          <p:nvPr/>
        </p:nvSpPr>
        <p:spPr>
          <a:xfrm>
            <a:off x="10729302" y="3598984"/>
            <a:ext cx="184731" cy="26456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100" dirty="0"/>
          </a:p>
        </p:txBody>
      </p:sp>
      <p:sp>
        <p:nvSpPr>
          <p:cNvPr id="47" name="TextBox 1316">
            <a:extLst>
              <a:ext uri="{FF2B5EF4-FFF2-40B4-BE49-F238E27FC236}">
                <a16:creationId xmlns:a16="http://schemas.microsoft.com/office/drawing/2014/main" id="{9452D524-B808-46D3-83FE-CE308D5DE41D}"/>
              </a:ext>
            </a:extLst>
          </p:cNvPr>
          <p:cNvSpPr txBox="1"/>
          <p:nvPr/>
        </p:nvSpPr>
        <p:spPr>
          <a:xfrm>
            <a:off x="10729302" y="3598984"/>
            <a:ext cx="184731" cy="26456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1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1F9558C-160A-4044-A997-123599315784}"/>
              </a:ext>
            </a:extLst>
          </p:cNvPr>
          <p:cNvGrpSpPr/>
          <p:nvPr/>
        </p:nvGrpSpPr>
        <p:grpSpPr>
          <a:xfrm>
            <a:off x="2992071" y="743270"/>
            <a:ext cx="3868616" cy="5339162"/>
            <a:chOff x="2992071" y="743270"/>
            <a:chExt cx="3868616" cy="533916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BB48814-B4A0-4C5B-B7D8-50E8C710F000}"/>
                </a:ext>
              </a:extLst>
            </p:cNvPr>
            <p:cNvSpPr/>
            <p:nvPr/>
          </p:nvSpPr>
          <p:spPr>
            <a:xfrm>
              <a:off x="4539517" y="743270"/>
              <a:ext cx="2321170" cy="186512"/>
            </a:xfrm>
            <a:prstGeom prst="roundRect">
              <a:avLst/>
            </a:prstGeom>
            <a:solidFill>
              <a:srgbClr val="C00000">
                <a:alpha val="25098"/>
              </a:srgbClr>
            </a:solidFill>
            <a:ln w="1905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2346960"/>
                        <a:gd name="connsiteY0" fmla="*/ 33867 h 203200"/>
                        <a:gd name="connsiteX1" fmla="*/ 33867 w 2346960"/>
                        <a:gd name="connsiteY1" fmla="*/ 0 h 203200"/>
                        <a:gd name="connsiteX2" fmla="*/ 649258 w 2346960"/>
                        <a:gd name="connsiteY2" fmla="*/ 0 h 203200"/>
                        <a:gd name="connsiteX3" fmla="*/ 1264649 w 2346960"/>
                        <a:gd name="connsiteY3" fmla="*/ 0 h 203200"/>
                        <a:gd name="connsiteX4" fmla="*/ 2313093 w 2346960"/>
                        <a:gd name="connsiteY4" fmla="*/ 0 h 203200"/>
                        <a:gd name="connsiteX5" fmla="*/ 2346960 w 2346960"/>
                        <a:gd name="connsiteY5" fmla="*/ 33867 h 203200"/>
                        <a:gd name="connsiteX6" fmla="*/ 2346960 w 2346960"/>
                        <a:gd name="connsiteY6" fmla="*/ 169333 h 203200"/>
                        <a:gd name="connsiteX7" fmla="*/ 2313093 w 2346960"/>
                        <a:gd name="connsiteY7" fmla="*/ 203200 h 203200"/>
                        <a:gd name="connsiteX8" fmla="*/ 1743287 w 2346960"/>
                        <a:gd name="connsiteY8" fmla="*/ 203200 h 203200"/>
                        <a:gd name="connsiteX9" fmla="*/ 1173480 w 2346960"/>
                        <a:gd name="connsiteY9" fmla="*/ 203200 h 203200"/>
                        <a:gd name="connsiteX10" fmla="*/ 626466 w 2346960"/>
                        <a:gd name="connsiteY10" fmla="*/ 203200 h 203200"/>
                        <a:gd name="connsiteX11" fmla="*/ 33867 w 2346960"/>
                        <a:gd name="connsiteY11" fmla="*/ 203200 h 203200"/>
                        <a:gd name="connsiteX12" fmla="*/ 0 w 2346960"/>
                        <a:gd name="connsiteY12" fmla="*/ 169333 h 203200"/>
                        <a:gd name="connsiteX13" fmla="*/ 0 w 2346960"/>
                        <a:gd name="connsiteY13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234696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264603" y="-34706"/>
                            <a:pt x="409996" y="21931"/>
                            <a:pt x="649258" y="0"/>
                          </a:cubicBezTo>
                          <a:cubicBezTo>
                            <a:pt x="888520" y="-21931"/>
                            <a:pt x="962961" y="23453"/>
                            <a:pt x="1264649" y="0"/>
                          </a:cubicBezTo>
                          <a:cubicBezTo>
                            <a:pt x="1566337" y="-23453"/>
                            <a:pt x="2019523" y="14333"/>
                            <a:pt x="2313093" y="0"/>
                          </a:cubicBezTo>
                          <a:cubicBezTo>
                            <a:pt x="2331424" y="-917"/>
                            <a:pt x="2347585" y="14273"/>
                            <a:pt x="2346960" y="33867"/>
                          </a:cubicBezTo>
                          <a:cubicBezTo>
                            <a:pt x="2360370" y="82057"/>
                            <a:pt x="2339283" y="123953"/>
                            <a:pt x="2346960" y="169333"/>
                          </a:cubicBezTo>
                          <a:cubicBezTo>
                            <a:pt x="2346593" y="187429"/>
                            <a:pt x="2335152" y="203599"/>
                            <a:pt x="2313093" y="203200"/>
                          </a:cubicBezTo>
                          <a:cubicBezTo>
                            <a:pt x="2115441" y="224856"/>
                            <a:pt x="1964456" y="191472"/>
                            <a:pt x="1743287" y="203200"/>
                          </a:cubicBezTo>
                          <a:cubicBezTo>
                            <a:pt x="1522118" y="214928"/>
                            <a:pt x="1440920" y="147182"/>
                            <a:pt x="1173480" y="203200"/>
                          </a:cubicBezTo>
                          <a:cubicBezTo>
                            <a:pt x="906040" y="259218"/>
                            <a:pt x="847301" y="171852"/>
                            <a:pt x="626466" y="203200"/>
                          </a:cubicBezTo>
                          <a:cubicBezTo>
                            <a:pt x="405631" y="234548"/>
                            <a:pt x="167399" y="191657"/>
                            <a:pt x="33867" y="203200"/>
                          </a:cubicBezTo>
                          <a:cubicBezTo>
                            <a:pt x="15958" y="201438"/>
                            <a:pt x="1627" y="191543"/>
                            <a:pt x="0" y="169333"/>
                          </a:cubicBezTo>
                          <a:cubicBezTo>
                            <a:pt x="-2149" y="140056"/>
                            <a:pt x="9758" y="87502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ysClr val="windowText" lastClr="000000"/>
                  </a:solidFill>
                  <a:latin typeface="+mj-lt"/>
                  <a:ea typeface="+mn-ea"/>
                  <a:cs typeface="MV Boli" panose="02000500030200090000" pitchFamily="2" charset="0"/>
                </a:rPr>
                <a:t>Intermediate rent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4C81FEC-6DE8-4671-92BF-FDA113AB1D09}"/>
                </a:ext>
              </a:extLst>
            </p:cNvPr>
            <p:cNvSpPr/>
            <p:nvPr/>
          </p:nvSpPr>
          <p:spPr>
            <a:xfrm>
              <a:off x="2992071" y="2293896"/>
              <a:ext cx="2321170" cy="189639"/>
            </a:xfrm>
            <a:prstGeom prst="roundRect">
              <a:avLst/>
            </a:prstGeom>
            <a:solidFill>
              <a:srgbClr val="FFC000">
                <a:alpha val="25098"/>
              </a:srgbClr>
            </a:solidFill>
            <a:ln w="1905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2346960"/>
                        <a:gd name="connsiteY0" fmla="*/ 33867 h 203200"/>
                        <a:gd name="connsiteX1" fmla="*/ 33867 w 2346960"/>
                        <a:gd name="connsiteY1" fmla="*/ 0 h 203200"/>
                        <a:gd name="connsiteX2" fmla="*/ 649258 w 2346960"/>
                        <a:gd name="connsiteY2" fmla="*/ 0 h 203200"/>
                        <a:gd name="connsiteX3" fmla="*/ 1264649 w 2346960"/>
                        <a:gd name="connsiteY3" fmla="*/ 0 h 203200"/>
                        <a:gd name="connsiteX4" fmla="*/ 2313093 w 2346960"/>
                        <a:gd name="connsiteY4" fmla="*/ 0 h 203200"/>
                        <a:gd name="connsiteX5" fmla="*/ 2346960 w 2346960"/>
                        <a:gd name="connsiteY5" fmla="*/ 33867 h 203200"/>
                        <a:gd name="connsiteX6" fmla="*/ 2346960 w 2346960"/>
                        <a:gd name="connsiteY6" fmla="*/ 169333 h 203200"/>
                        <a:gd name="connsiteX7" fmla="*/ 2313093 w 2346960"/>
                        <a:gd name="connsiteY7" fmla="*/ 203200 h 203200"/>
                        <a:gd name="connsiteX8" fmla="*/ 1743287 w 2346960"/>
                        <a:gd name="connsiteY8" fmla="*/ 203200 h 203200"/>
                        <a:gd name="connsiteX9" fmla="*/ 1173480 w 2346960"/>
                        <a:gd name="connsiteY9" fmla="*/ 203200 h 203200"/>
                        <a:gd name="connsiteX10" fmla="*/ 626466 w 2346960"/>
                        <a:gd name="connsiteY10" fmla="*/ 203200 h 203200"/>
                        <a:gd name="connsiteX11" fmla="*/ 33867 w 2346960"/>
                        <a:gd name="connsiteY11" fmla="*/ 203200 h 203200"/>
                        <a:gd name="connsiteX12" fmla="*/ 0 w 2346960"/>
                        <a:gd name="connsiteY12" fmla="*/ 169333 h 203200"/>
                        <a:gd name="connsiteX13" fmla="*/ 0 w 2346960"/>
                        <a:gd name="connsiteY13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234696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264603" y="-34706"/>
                            <a:pt x="409996" y="21931"/>
                            <a:pt x="649258" y="0"/>
                          </a:cubicBezTo>
                          <a:cubicBezTo>
                            <a:pt x="888520" y="-21931"/>
                            <a:pt x="962961" y="23453"/>
                            <a:pt x="1264649" y="0"/>
                          </a:cubicBezTo>
                          <a:cubicBezTo>
                            <a:pt x="1566337" y="-23453"/>
                            <a:pt x="2019523" y="14333"/>
                            <a:pt x="2313093" y="0"/>
                          </a:cubicBezTo>
                          <a:cubicBezTo>
                            <a:pt x="2331424" y="-917"/>
                            <a:pt x="2347585" y="14273"/>
                            <a:pt x="2346960" y="33867"/>
                          </a:cubicBezTo>
                          <a:cubicBezTo>
                            <a:pt x="2360370" y="82057"/>
                            <a:pt x="2339283" y="123953"/>
                            <a:pt x="2346960" y="169333"/>
                          </a:cubicBezTo>
                          <a:cubicBezTo>
                            <a:pt x="2346593" y="187429"/>
                            <a:pt x="2335152" y="203599"/>
                            <a:pt x="2313093" y="203200"/>
                          </a:cubicBezTo>
                          <a:cubicBezTo>
                            <a:pt x="2115441" y="224856"/>
                            <a:pt x="1964456" y="191472"/>
                            <a:pt x="1743287" y="203200"/>
                          </a:cubicBezTo>
                          <a:cubicBezTo>
                            <a:pt x="1522118" y="214928"/>
                            <a:pt x="1440920" y="147182"/>
                            <a:pt x="1173480" y="203200"/>
                          </a:cubicBezTo>
                          <a:cubicBezTo>
                            <a:pt x="906040" y="259218"/>
                            <a:pt x="847301" y="171852"/>
                            <a:pt x="626466" y="203200"/>
                          </a:cubicBezTo>
                          <a:cubicBezTo>
                            <a:pt x="405631" y="234548"/>
                            <a:pt x="167399" y="191657"/>
                            <a:pt x="33867" y="203200"/>
                          </a:cubicBezTo>
                          <a:cubicBezTo>
                            <a:pt x="15958" y="201438"/>
                            <a:pt x="1627" y="191543"/>
                            <a:pt x="0" y="169333"/>
                          </a:cubicBezTo>
                          <a:cubicBezTo>
                            <a:pt x="-2149" y="140056"/>
                            <a:pt x="9758" y="87502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1100" dirty="0">
                  <a:solidFill>
                    <a:sysClr val="windowText" lastClr="000000"/>
                  </a:solidFill>
                  <a:latin typeface="+mj-lt"/>
                  <a:ea typeface="+mn-ea"/>
                  <a:cs typeface="MV Boli" panose="02000500030200090000" pitchFamily="2" charset="0"/>
                </a:rPr>
                <a:t>Intermediate rent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12506C1-7C9D-4A0D-A72E-6166CA5EE984}"/>
                </a:ext>
              </a:extLst>
            </p:cNvPr>
            <p:cNvSpPr/>
            <p:nvPr/>
          </p:nvSpPr>
          <p:spPr>
            <a:xfrm>
              <a:off x="2992071" y="2987755"/>
              <a:ext cx="3094893" cy="178437"/>
            </a:xfrm>
            <a:prstGeom prst="roundRect">
              <a:avLst/>
            </a:prstGeom>
            <a:solidFill>
              <a:srgbClr val="92D050">
                <a:alpha val="25098"/>
              </a:srgbClr>
            </a:solidFill>
            <a:ln w="1905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2346960"/>
                        <a:gd name="connsiteY0" fmla="*/ 33867 h 203200"/>
                        <a:gd name="connsiteX1" fmla="*/ 33867 w 2346960"/>
                        <a:gd name="connsiteY1" fmla="*/ 0 h 203200"/>
                        <a:gd name="connsiteX2" fmla="*/ 649258 w 2346960"/>
                        <a:gd name="connsiteY2" fmla="*/ 0 h 203200"/>
                        <a:gd name="connsiteX3" fmla="*/ 1264649 w 2346960"/>
                        <a:gd name="connsiteY3" fmla="*/ 0 h 203200"/>
                        <a:gd name="connsiteX4" fmla="*/ 2313093 w 2346960"/>
                        <a:gd name="connsiteY4" fmla="*/ 0 h 203200"/>
                        <a:gd name="connsiteX5" fmla="*/ 2346960 w 2346960"/>
                        <a:gd name="connsiteY5" fmla="*/ 33867 h 203200"/>
                        <a:gd name="connsiteX6" fmla="*/ 2346960 w 2346960"/>
                        <a:gd name="connsiteY6" fmla="*/ 169333 h 203200"/>
                        <a:gd name="connsiteX7" fmla="*/ 2313093 w 2346960"/>
                        <a:gd name="connsiteY7" fmla="*/ 203200 h 203200"/>
                        <a:gd name="connsiteX8" fmla="*/ 1743287 w 2346960"/>
                        <a:gd name="connsiteY8" fmla="*/ 203200 h 203200"/>
                        <a:gd name="connsiteX9" fmla="*/ 1173480 w 2346960"/>
                        <a:gd name="connsiteY9" fmla="*/ 203200 h 203200"/>
                        <a:gd name="connsiteX10" fmla="*/ 626466 w 2346960"/>
                        <a:gd name="connsiteY10" fmla="*/ 203200 h 203200"/>
                        <a:gd name="connsiteX11" fmla="*/ 33867 w 2346960"/>
                        <a:gd name="connsiteY11" fmla="*/ 203200 h 203200"/>
                        <a:gd name="connsiteX12" fmla="*/ 0 w 2346960"/>
                        <a:gd name="connsiteY12" fmla="*/ 169333 h 203200"/>
                        <a:gd name="connsiteX13" fmla="*/ 0 w 2346960"/>
                        <a:gd name="connsiteY13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234696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264603" y="-34706"/>
                            <a:pt x="409996" y="21931"/>
                            <a:pt x="649258" y="0"/>
                          </a:cubicBezTo>
                          <a:cubicBezTo>
                            <a:pt x="888520" y="-21931"/>
                            <a:pt x="962961" y="23453"/>
                            <a:pt x="1264649" y="0"/>
                          </a:cubicBezTo>
                          <a:cubicBezTo>
                            <a:pt x="1566337" y="-23453"/>
                            <a:pt x="2019523" y="14333"/>
                            <a:pt x="2313093" y="0"/>
                          </a:cubicBezTo>
                          <a:cubicBezTo>
                            <a:pt x="2331424" y="-917"/>
                            <a:pt x="2347585" y="14273"/>
                            <a:pt x="2346960" y="33867"/>
                          </a:cubicBezTo>
                          <a:cubicBezTo>
                            <a:pt x="2360370" y="82057"/>
                            <a:pt x="2339283" y="123953"/>
                            <a:pt x="2346960" y="169333"/>
                          </a:cubicBezTo>
                          <a:cubicBezTo>
                            <a:pt x="2346593" y="187429"/>
                            <a:pt x="2335152" y="203599"/>
                            <a:pt x="2313093" y="203200"/>
                          </a:cubicBezTo>
                          <a:cubicBezTo>
                            <a:pt x="2115441" y="224856"/>
                            <a:pt x="1964456" y="191472"/>
                            <a:pt x="1743287" y="203200"/>
                          </a:cubicBezTo>
                          <a:cubicBezTo>
                            <a:pt x="1522118" y="214928"/>
                            <a:pt x="1440920" y="147182"/>
                            <a:pt x="1173480" y="203200"/>
                          </a:cubicBezTo>
                          <a:cubicBezTo>
                            <a:pt x="906040" y="259218"/>
                            <a:pt x="847301" y="171852"/>
                            <a:pt x="626466" y="203200"/>
                          </a:cubicBezTo>
                          <a:cubicBezTo>
                            <a:pt x="405631" y="234548"/>
                            <a:pt x="167399" y="191657"/>
                            <a:pt x="33867" y="203200"/>
                          </a:cubicBezTo>
                          <a:cubicBezTo>
                            <a:pt x="15958" y="201438"/>
                            <a:pt x="1627" y="191543"/>
                            <a:pt x="0" y="169333"/>
                          </a:cubicBezTo>
                          <a:cubicBezTo>
                            <a:pt x="-2149" y="140056"/>
                            <a:pt x="9758" y="87502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00" dirty="0">
                  <a:solidFill>
                    <a:sysClr val="windowText" lastClr="000000"/>
                  </a:solidFill>
                  <a:latin typeface="+mj-lt"/>
                  <a:ea typeface="+mn-ea"/>
                  <a:cs typeface="MV Boli" panose="02000500030200090000" pitchFamily="2" charset="0"/>
                </a:rPr>
                <a:t>Intermediate rent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0E34994-CF02-4F72-9CA8-9FC406423B7D}"/>
                </a:ext>
              </a:extLst>
            </p:cNvPr>
            <p:cNvSpPr/>
            <p:nvPr/>
          </p:nvSpPr>
          <p:spPr>
            <a:xfrm>
              <a:off x="2992071" y="3732813"/>
              <a:ext cx="2321170" cy="181560"/>
            </a:xfrm>
            <a:prstGeom prst="roundRect">
              <a:avLst/>
            </a:prstGeom>
            <a:solidFill>
              <a:srgbClr val="00B050">
                <a:alpha val="25098"/>
              </a:srgbClr>
            </a:solidFill>
            <a:ln w="1905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2346960"/>
                        <a:gd name="connsiteY0" fmla="*/ 33867 h 203200"/>
                        <a:gd name="connsiteX1" fmla="*/ 33867 w 2346960"/>
                        <a:gd name="connsiteY1" fmla="*/ 0 h 203200"/>
                        <a:gd name="connsiteX2" fmla="*/ 649258 w 2346960"/>
                        <a:gd name="connsiteY2" fmla="*/ 0 h 203200"/>
                        <a:gd name="connsiteX3" fmla="*/ 1264649 w 2346960"/>
                        <a:gd name="connsiteY3" fmla="*/ 0 h 203200"/>
                        <a:gd name="connsiteX4" fmla="*/ 2313093 w 2346960"/>
                        <a:gd name="connsiteY4" fmla="*/ 0 h 203200"/>
                        <a:gd name="connsiteX5" fmla="*/ 2346960 w 2346960"/>
                        <a:gd name="connsiteY5" fmla="*/ 33867 h 203200"/>
                        <a:gd name="connsiteX6" fmla="*/ 2346960 w 2346960"/>
                        <a:gd name="connsiteY6" fmla="*/ 169333 h 203200"/>
                        <a:gd name="connsiteX7" fmla="*/ 2313093 w 2346960"/>
                        <a:gd name="connsiteY7" fmla="*/ 203200 h 203200"/>
                        <a:gd name="connsiteX8" fmla="*/ 1743287 w 2346960"/>
                        <a:gd name="connsiteY8" fmla="*/ 203200 h 203200"/>
                        <a:gd name="connsiteX9" fmla="*/ 1173480 w 2346960"/>
                        <a:gd name="connsiteY9" fmla="*/ 203200 h 203200"/>
                        <a:gd name="connsiteX10" fmla="*/ 626466 w 2346960"/>
                        <a:gd name="connsiteY10" fmla="*/ 203200 h 203200"/>
                        <a:gd name="connsiteX11" fmla="*/ 33867 w 2346960"/>
                        <a:gd name="connsiteY11" fmla="*/ 203200 h 203200"/>
                        <a:gd name="connsiteX12" fmla="*/ 0 w 2346960"/>
                        <a:gd name="connsiteY12" fmla="*/ 169333 h 203200"/>
                        <a:gd name="connsiteX13" fmla="*/ 0 w 2346960"/>
                        <a:gd name="connsiteY13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234696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264603" y="-34706"/>
                            <a:pt x="409996" y="21931"/>
                            <a:pt x="649258" y="0"/>
                          </a:cubicBezTo>
                          <a:cubicBezTo>
                            <a:pt x="888520" y="-21931"/>
                            <a:pt x="962961" y="23453"/>
                            <a:pt x="1264649" y="0"/>
                          </a:cubicBezTo>
                          <a:cubicBezTo>
                            <a:pt x="1566337" y="-23453"/>
                            <a:pt x="2019523" y="14333"/>
                            <a:pt x="2313093" y="0"/>
                          </a:cubicBezTo>
                          <a:cubicBezTo>
                            <a:pt x="2331424" y="-917"/>
                            <a:pt x="2347585" y="14273"/>
                            <a:pt x="2346960" y="33867"/>
                          </a:cubicBezTo>
                          <a:cubicBezTo>
                            <a:pt x="2360370" y="82057"/>
                            <a:pt x="2339283" y="123953"/>
                            <a:pt x="2346960" y="169333"/>
                          </a:cubicBezTo>
                          <a:cubicBezTo>
                            <a:pt x="2346593" y="187429"/>
                            <a:pt x="2335152" y="203599"/>
                            <a:pt x="2313093" y="203200"/>
                          </a:cubicBezTo>
                          <a:cubicBezTo>
                            <a:pt x="2115441" y="224856"/>
                            <a:pt x="1964456" y="191472"/>
                            <a:pt x="1743287" y="203200"/>
                          </a:cubicBezTo>
                          <a:cubicBezTo>
                            <a:pt x="1522118" y="214928"/>
                            <a:pt x="1440920" y="147182"/>
                            <a:pt x="1173480" y="203200"/>
                          </a:cubicBezTo>
                          <a:cubicBezTo>
                            <a:pt x="906040" y="259218"/>
                            <a:pt x="847301" y="171852"/>
                            <a:pt x="626466" y="203200"/>
                          </a:cubicBezTo>
                          <a:cubicBezTo>
                            <a:pt x="405631" y="234548"/>
                            <a:pt x="167399" y="191657"/>
                            <a:pt x="33867" y="203200"/>
                          </a:cubicBezTo>
                          <a:cubicBezTo>
                            <a:pt x="15958" y="201438"/>
                            <a:pt x="1627" y="191543"/>
                            <a:pt x="0" y="169333"/>
                          </a:cubicBezTo>
                          <a:cubicBezTo>
                            <a:pt x="-2149" y="140056"/>
                            <a:pt x="9758" y="87502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ysClr val="windowText" lastClr="000000"/>
                  </a:solidFill>
                  <a:latin typeface="+mj-lt"/>
                  <a:ea typeface="+mn-ea"/>
                  <a:cs typeface="MV Boli" panose="02000500030200090000" pitchFamily="2" charset="0"/>
                </a:rPr>
                <a:t>Intermediate rent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1A88184-E321-4820-90C4-CA60D71F01F7}"/>
                </a:ext>
              </a:extLst>
            </p:cNvPr>
            <p:cNvSpPr/>
            <p:nvPr/>
          </p:nvSpPr>
          <p:spPr>
            <a:xfrm>
              <a:off x="2992071" y="5901781"/>
              <a:ext cx="3094893" cy="180651"/>
            </a:xfrm>
            <a:prstGeom prst="roundRect">
              <a:avLst/>
            </a:prstGeom>
            <a:solidFill>
              <a:srgbClr val="7030A0">
                <a:alpha val="25098"/>
              </a:srgbClr>
            </a:solidFill>
            <a:ln w="1905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2346960"/>
                        <a:gd name="connsiteY0" fmla="*/ 33867 h 203200"/>
                        <a:gd name="connsiteX1" fmla="*/ 33867 w 2346960"/>
                        <a:gd name="connsiteY1" fmla="*/ 0 h 203200"/>
                        <a:gd name="connsiteX2" fmla="*/ 649258 w 2346960"/>
                        <a:gd name="connsiteY2" fmla="*/ 0 h 203200"/>
                        <a:gd name="connsiteX3" fmla="*/ 1264649 w 2346960"/>
                        <a:gd name="connsiteY3" fmla="*/ 0 h 203200"/>
                        <a:gd name="connsiteX4" fmla="*/ 2313093 w 2346960"/>
                        <a:gd name="connsiteY4" fmla="*/ 0 h 203200"/>
                        <a:gd name="connsiteX5" fmla="*/ 2346960 w 2346960"/>
                        <a:gd name="connsiteY5" fmla="*/ 33867 h 203200"/>
                        <a:gd name="connsiteX6" fmla="*/ 2346960 w 2346960"/>
                        <a:gd name="connsiteY6" fmla="*/ 169333 h 203200"/>
                        <a:gd name="connsiteX7" fmla="*/ 2313093 w 2346960"/>
                        <a:gd name="connsiteY7" fmla="*/ 203200 h 203200"/>
                        <a:gd name="connsiteX8" fmla="*/ 1743287 w 2346960"/>
                        <a:gd name="connsiteY8" fmla="*/ 203200 h 203200"/>
                        <a:gd name="connsiteX9" fmla="*/ 1173480 w 2346960"/>
                        <a:gd name="connsiteY9" fmla="*/ 203200 h 203200"/>
                        <a:gd name="connsiteX10" fmla="*/ 626466 w 2346960"/>
                        <a:gd name="connsiteY10" fmla="*/ 203200 h 203200"/>
                        <a:gd name="connsiteX11" fmla="*/ 33867 w 2346960"/>
                        <a:gd name="connsiteY11" fmla="*/ 203200 h 203200"/>
                        <a:gd name="connsiteX12" fmla="*/ 0 w 2346960"/>
                        <a:gd name="connsiteY12" fmla="*/ 169333 h 203200"/>
                        <a:gd name="connsiteX13" fmla="*/ 0 w 2346960"/>
                        <a:gd name="connsiteY13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234696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264603" y="-34706"/>
                            <a:pt x="409996" y="21931"/>
                            <a:pt x="649258" y="0"/>
                          </a:cubicBezTo>
                          <a:cubicBezTo>
                            <a:pt x="888520" y="-21931"/>
                            <a:pt x="962961" y="23453"/>
                            <a:pt x="1264649" y="0"/>
                          </a:cubicBezTo>
                          <a:cubicBezTo>
                            <a:pt x="1566337" y="-23453"/>
                            <a:pt x="2019523" y="14333"/>
                            <a:pt x="2313093" y="0"/>
                          </a:cubicBezTo>
                          <a:cubicBezTo>
                            <a:pt x="2331424" y="-917"/>
                            <a:pt x="2347585" y="14273"/>
                            <a:pt x="2346960" y="33867"/>
                          </a:cubicBezTo>
                          <a:cubicBezTo>
                            <a:pt x="2360370" y="82057"/>
                            <a:pt x="2339283" y="123953"/>
                            <a:pt x="2346960" y="169333"/>
                          </a:cubicBezTo>
                          <a:cubicBezTo>
                            <a:pt x="2346593" y="187429"/>
                            <a:pt x="2335152" y="203599"/>
                            <a:pt x="2313093" y="203200"/>
                          </a:cubicBezTo>
                          <a:cubicBezTo>
                            <a:pt x="2115441" y="224856"/>
                            <a:pt x="1964456" y="191472"/>
                            <a:pt x="1743287" y="203200"/>
                          </a:cubicBezTo>
                          <a:cubicBezTo>
                            <a:pt x="1522118" y="214928"/>
                            <a:pt x="1440920" y="147182"/>
                            <a:pt x="1173480" y="203200"/>
                          </a:cubicBezTo>
                          <a:cubicBezTo>
                            <a:pt x="906040" y="259218"/>
                            <a:pt x="847301" y="171852"/>
                            <a:pt x="626466" y="203200"/>
                          </a:cubicBezTo>
                          <a:cubicBezTo>
                            <a:pt x="405631" y="234548"/>
                            <a:pt x="167399" y="191657"/>
                            <a:pt x="33867" y="203200"/>
                          </a:cubicBezTo>
                          <a:cubicBezTo>
                            <a:pt x="15958" y="201438"/>
                            <a:pt x="1627" y="191543"/>
                            <a:pt x="0" y="169333"/>
                          </a:cubicBezTo>
                          <a:cubicBezTo>
                            <a:pt x="-2149" y="140056"/>
                            <a:pt x="9758" y="87502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ysClr val="windowText" lastClr="000000"/>
                  </a:solidFill>
                  <a:latin typeface="+mj-lt"/>
                  <a:ea typeface="+mn-ea"/>
                  <a:cs typeface="MV Boli" panose="02000500030200090000" pitchFamily="2" charset="0"/>
                </a:rPr>
                <a:t>Intermediate rent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333177D-9311-4A8A-AB65-1CA5D7760905}"/>
                </a:ext>
              </a:extLst>
            </p:cNvPr>
            <p:cNvSpPr/>
            <p:nvPr/>
          </p:nvSpPr>
          <p:spPr>
            <a:xfrm>
              <a:off x="2992071" y="4447434"/>
              <a:ext cx="2321169" cy="175846"/>
            </a:xfrm>
            <a:prstGeom prst="roundRect">
              <a:avLst/>
            </a:prstGeom>
            <a:solidFill>
              <a:srgbClr val="00B0F0">
                <a:alpha val="25098"/>
              </a:srgbClr>
            </a:solidFill>
            <a:ln w="127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2346960"/>
                        <a:gd name="connsiteY0" fmla="*/ 33867 h 203200"/>
                        <a:gd name="connsiteX1" fmla="*/ 33867 w 2346960"/>
                        <a:gd name="connsiteY1" fmla="*/ 0 h 203200"/>
                        <a:gd name="connsiteX2" fmla="*/ 649258 w 2346960"/>
                        <a:gd name="connsiteY2" fmla="*/ 0 h 203200"/>
                        <a:gd name="connsiteX3" fmla="*/ 1264649 w 2346960"/>
                        <a:gd name="connsiteY3" fmla="*/ 0 h 203200"/>
                        <a:gd name="connsiteX4" fmla="*/ 2313093 w 2346960"/>
                        <a:gd name="connsiteY4" fmla="*/ 0 h 203200"/>
                        <a:gd name="connsiteX5" fmla="*/ 2346960 w 2346960"/>
                        <a:gd name="connsiteY5" fmla="*/ 33867 h 203200"/>
                        <a:gd name="connsiteX6" fmla="*/ 2346960 w 2346960"/>
                        <a:gd name="connsiteY6" fmla="*/ 169333 h 203200"/>
                        <a:gd name="connsiteX7" fmla="*/ 2313093 w 2346960"/>
                        <a:gd name="connsiteY7" fmla="*/ 203200 h 203200"/>
                        <a:gd name="connsiteX8" fmla="*/ 1743287 w 2346960"/>
                        <a:gd name="connsiteY8" fmla="*/ 203200 h 203200"/>
                        <a:gd name="connsiteX9" fmla="*/ 1173480 w 2346960"/>
                        <a:gd name="connsiteY9" fmla="*/ 203200 h 203200"/>
                        <a:gd name="connsiteX10" fmla="*/ 626466 w 2346960"/>
                        <a:gd name="connsiteY10" fmla="*/ 203200 h 203200"/>
                        <a:gd name="connsiteX11" fmla="*/ 33867 w 2346960"/>
                        <a:gd name="connsiteY11" fmla="*/ 203200 h 203200"/>
                        <a:gd name="connsiteX12" fmla="*/ 0 w 2346960"/>
                        <a:gd name="connsiteY12" fmla="*/ 169333 h 203200"/>
                        <a:gd name="connsiteX13" fmla="*/ 0 w 2346960"/>
                        <a:gd name="connsiteY13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234696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264603" y="-34706"/>
                            <a:pt x="409996" y="21931"/>
                            <a:pt x="649258" y="0"/>
                          </a:cubicBezTo>
                          <a:cubicBezTo>
                            <a:pt x="888520" y="-21931"/>
                            <a:pt x="962961" y="23453"/>
                            <a:pt x="1264649" y="0"/>
                          </a:cubicBezTo>
                          <a:cubicBezTo>
                            <a:pt x="1566337" y="-23453"/>
                            <a:pt x="2019523" y="14333"/>
                            <a:pt x="2313093" y="0"/>
                          </a:cubicBezTo>
                          <a:cubicBezTo>
                            <a:pt x="2331424" y="-917"/>
                            <a:pt x="2347585" y="14273"/>
                            <a:pt x="2346960" y="33867"/>
                          </a:cubicBezTo>
                          <a:cubicBezTo>
                            <a:pt x="2360370" y="82057"/>
                            <a:pt x="2339283" y="123953"/>
                            <a:pt x="2346960" y="169333"/>
                          </a:cubicBezTo>
                          <a:cubicBezTo>
                            <a:pt x="2346593" y="187429"/>
                            <a:pt x="2335152" y="203599"/>
                            <a:pt x="2313093" y="203200"/>
                          </a:cubicBezTo>
                          <a:cubicBezTo>
                            <a:pt x="2115441" y="224856"/>
                            <a:pt x="1964456" y="191472"/>
                            <a:pt x="1743287" y="203200"/>
                          </a:cubicBezTo>
                          <a:cubicBezTo>
                            <a:pt x="1522118" y="214928"/>
                            <a:pt x="1440920" y="147182"/>
                            <a:pt x="1173480" y="203200"/>
                          </a:cubicBezTo>
                          <a:cubicBezTo>
                            <a:pt x="906040" y="259218"/>
                            <a:pt x="847301" y="171852"/>
                            <a:pt x="626466" y="203200"/>
                          </a:cubicBezTo>
                          <a:cubicBezTo>
                            <a:pt x="405631" y="234548"/>
                            <a:pt x="167399" y="191657"/>
                            <a:pt x="33867" y="203200"/>
                          </a:cubicBezTo>
                          <a:cubicBezTo>
                            <a:pt x="15958" y="201438"/>
                            <a:pt x="1627" y="191543"/>
                            <a:pt x="0" y="169333"/>
                          </a:cubicBezTo>
                          <a:cubicBezTo>
                            <a:pt x="-2149" y="140056"/>
                            <a:pt x="9758" y="87502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ysClr val="windowText" lastClr="000000"/>
                  </a:solidFill>
                  <a:latin typeface="+mj-lt"/>
                  <a:ea typeface="+mn-ea"/>
                  <a:cs typeface="MV Boli" panose="02000500030200090000" pitchFamily="2" charset="0"/>
                </a:rPr>
                <a:t>Intermediate rent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0D510AE-381C-49CC-B3E0-38FFDA66CBC8}"/>
                </a:ext>
              </a:extLst>
            </p:cNvPr>
            <p:cNvSpPr/>
            <p:nvPr/>
          </p:nvSpPr>
          <p:spPr>
            <a:xfrm>
              <a:off x="3765794" y="5151962"/>
              <a:ext cx="2321170" cy="181304"/>
            </a:xfrm>
            <a:prstGeom prst="roundRect">
              <a:avLst/>
            </a:prstGeom>
            <a:solidFill>
              <a:srgbClr val="FF00FF">
                <a:alpha val="25098"/>
              </a:srgbClr>
            </a:solidFill>
            <a:ln w="1905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2346960"/>
                        <a:gd name="connsiteY0" fmla="*/ 33867 h 203200"/>
                        <a:gd name="connsiteX1" fmla="*/ 33867 w 2346960"/>
                        <a:gd name="connsiteY1" fmla="*/ 0 h 203200"/>
                        <a:gd name="connsiteX2" fmla="*/ 649258 w 2346960"/>
                        <a:gd name="connsiteY2" fmla="*/ 0 h 203200"/>
                        <a:gd name="connsiteX3" fmla="*/ 1264649 w 2346960"/>
                        <a:gd name="connsiteY3" fmla="*/ 0 h 203200"/>
                        <a:gd name="connsiteX4" fmla="*/ 2313093 w 2346960"/>
                        <a:gd name="connsiteY4" fmla="*/ 0 h 203200"/>
                        <a:gd name="connsiteX5" fmla="*/ 2346960 w 2346960"/>
                        <a:gd name="connsiteY5" fmla="*/ 33867 h 203200"/>
                        <a:gd name="connsiteX6" fmla="*/ 2346960 w 2346960"/>
                        <a:gd name="connsiteY6" fmla="*/ 169333 h 203200"/>
                        <a:gd name="connsiteX7" fmla="*/ 2313093 w 2346960"/>
                        <a:gd name="connsiteY7" fmla="*/ 203200 h 203200"/>
                        <a:gd name="connsiteX8" fmla="*/ 1743287 w 2346960"/>
                        <a:gd name="connsiteY8" fmla="*/ 203200 h 203200"/>
                        <a:gd name="connsiteX9" fmla="*/ 1173480 w 2346960"/>
                        <a:gd name="connsiteY9" fmla="*/ 203200 h 203200"/>
                        <a:gd name="connsiteX10" fmla="*/ 626466 w 2346960"/>
                        <a:gd name="connsiteY10" fmla="*/ 203200 h 203200"/>
                        <a:gd name="connsiteX11" fmla="*/ 33867 w 2346960"/>
                        <a:gd name="connsiteY11" fmla="*/ 203200 h 203200"/>
                        <a:gd name="connsiteX12" fmla="*/ 0 w 2346960"/>
                        <a:gd name="connsiteY12" fmla="*/ 169333 h 203200"/>
                        <a:gd name="connsiteX13" fmla="*/ 0 w 2346960"/>
                        <a:gd name="connsiteY13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234696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264603" y="-34706"/>
                            <a:pt x="409996" y="21931"/>
                            <a:pt x="649258" y="0"/>
                          </a:cubicBezTo>
                          <a:cubicBezTo>
                            <a:pt x="888520" y="-21931"/>
                            <a:pt x="962961" y="23453"/>
                            <a:pt x="1264649" y="0"/>
                          </a:cubicBezTo>
                          <a:cubicBezTo>
                            <a:pt x="1566337" y="-23453"/>
                            <a:pt x="2019523" y="14333"/>
                            <a:pt x="2313093" y="0"/>
                          </a:cubicBezTo>
                          <a:cubicBezTo>
                            <a:pt x="2331424" y="-917"/>
                            <a:pt x="2347585" y="14273"/>
                            <a:pt x="2346960" y="33867"/>
                          </a:cubicBezTo>
                          <a:cubicBezTo>
                            <a:pt x="2360370" y="82057"/>
                            <a:pt x="2339283" y="123953"/>
                            <a:pt x="2346960" y="169333"/>
                          </a:cubicBezTo>
                          <a:cubicBezTo>
                            <a:pt x="2346593" y="187429"/>
                            <a:pt x="2335152" y="203599"/>
                            <a:pt x="2313093" y="203200"/>
                          </a:cubicBezTo>
                          <a:cubicBezTo>
                            <a:pt x="2115441" y="224856"/>
                            <a:pt x="1964456" y="191472"/>
                            <a:pt x="1743287" y="203200"/>
                          </a:cubicBezTo>
                          <a:cubicBezTo>
                            <a:pt x="1522118" y="214928"/>
                            <a:pt x="1440920" y="147182"/>
                            <a:pt x="1173480" y="203200"/>
                          </a:cubicBezTo>
                          <a:cubicBezTo>
                            <a:pt x="906040" y="259218"/>
                            <a:pt x="847301" y="171852"/>
                            <a:pt x="626466" y="203200"/>
                          </a:cubicBezTo>
                          <a:cubicBezTo>
                            <a:pt x="405631" y="234548"/>
                            <a:pt x="167399" y="191657"/>
                            <a:pt x="33867" y="203200"/>
                          </a:cubicBezTo>
                          <a:cubicBezTo>
                            <a:pt x="15958" y="201438"/>
                            <a:pt x="1627" y="191543"/>
                            <a:pt x="0" y="169333"/>
                          </a:cubicBezTo>
                          <a:cubicBezTo>
                            <a:pt x="-2149" y="140056"/>
                            <a:pt x="9758" y="87502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50" dirty="0">
                  <a:solidFill>
                    <a:sysClr val="windowText" lastClr="000000"/>
                  </a:solidFill>
                  <a:latin typeface="+mj-lt"/>
                  <a:ea typeface="+mn-ea"/>
                  <a:cs typeface="MV Boli" panose="02000500030200090000" pitchFamily="2" charset="0"/>
                </a:rPr>
                <a:t>Intermediate rent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F072688-B875-44F0-80DF-50101E6BB0A9}"/>
              </a:ext>
            </a:extLst>
          </p:cNvPr>
          <p:cNvGrpSpPr/>
          <p:nvPr/>
        </p:nvGrpSpPr>
        <p:grpSpPr>
          <a:xfrm>
            <a:off x="3743910" y="730591"/>
            <a:ext cx="4664223" cy="5887796"/>
            <a:chOff x="3743910" y="730591"/>
            <a:chExt cx="4664223" cy="5887796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54AC0F8-F74D-471D-A55F-87E867110E24}"/>
                </a:ext>
              </a:extLst>
            </p:cNvPr>
            <p:cNvSpPr/>
            <p:nvPr/>
          </p:nvSpPr>
          <p:spPr>
            <a:xfrm>
              <a:off x="5301517" y="730591"/>
              <a:ext cx="3106616" cy="972001"/>
            </a:xfrm>
            <a:prstGeom prst="roundRect">
              <a:avLst/>
            </a:prstGeom>
            <a:solidFill>
              <a:srgbClr val="C00000">
                <a:alpha val="40000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106420"/>
                        <a:gd name="connsiteY0" fmla="*/ 33867 h 203200"/>
                        <a:gd name="connsiteX1" fmla="*/ 33867 w 3106420"/>
                        <a:gd name="connsiteY1" fmla="*/ 0 h 203200"/>
                        <a:gd name="connsiteX2" fmla="*/ 601088 w 3106420"/>
                        <a:gd name="connsiteY2" fmla="*/ 0 h 203200"/>
                        <a:gd name="connsiteX3" fmla="*/ 1168310 w 3106420"/>
                        <a:gd name="connsiteY3" fmla="*/ 0 h 203200"/>
                        <a:gd name="connsiteX4" fmla="*/ 1674757 w 3106420"/>
                        <a:gd name="connsiteY4" fmla="*/ 0 h 203200"/>
                        <a:gd name="connsiteX5" fmla="*/ 2150818 w 3106420"/>
                        <a:gd name="connsiteY5" fmla="*/ 0 h 203200"/>
                        <a:gd name="connsiteX6" fmla="*/ 3072553 w 3106420"/>
                        <a:gd name="connsiteY6" fmla="*/ 0 h 203200"/>
                        <a:gd name="connsiteX7" fmla="*/ 3106420 w 3106420"/>
                        <a:gd name="connsiteY7" fmla="*/ 33867 h 203200"/>
                        <a:gd name="connsiteX8" fmla="*/ 3106420 w 3106420"/>
                        <a:gd name="connsiteY8" fmla="*/ 169333 h 203200"/>
                        <a:gd name="connsiteX9" fmla="*/ 3072553 w 3106420"/>
                        <a:gd name="connsiteY9" fmla="*/ 203200 h 203200"/>
                        <a:gd name="connsiteX10" fmla="*/ 2566105 w 3106420"/>
                        <a:gd name="connsiteY10" fmla="*/ 203200 h 203200"/>
                        <a:gd name="connsiteX11" fmla="*/ 2059658 w 3106420"/>
                        <a:gd name="connsiteY11" fmla="*/ 203200 h 203200"/>
                        <a:gd name="connsiteX12" fmla="*/ 1644371 w 3106420"/>
                        <a:gd name="connsiteY12" fmla="*/ 203200 h 203200"/>
                        <a:gd name="connsiteX13" fmla="*/ 1107536 w 3106420"/>
                        <a:gd name="connsiteY13" fmla="*/ 203200 h 203200"/>
                        <a:gd name="connsiteX14" fmla="*/ 661862 w 3106420"/>
                        <a:gd name="connsiteY14" fmla="*/ 203200 h 203200"/>
                        <a:gd name="connsiteX15" fmla="*/ 33867 w 3106420"/>
                        <a:gd name="connsiteY15" fmla="*/ 203200 h 203200"/>
                        <a:gd name="connsiteX16" fmla="*/ 0 w 3106420"/>
                        <a:gd name="connsiteY16" fmla="*/ 169333 h 203200"/>
                        <a:gd name="connsiteX17" fmla="*/ 0 w 3106420"/>
                        <a:gd name="connsiteY17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10642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265150" y="-31537"/>
                            <a:pt x="348740" y="31857"/>
                            <a:pt x="601088" y="0"/>
                          </a:cubicBezTo>
                          <a:cubicBezTo>
                            <a:pt x="853436" y="-31857"/>
                            <a:pt x="957239" y="67634"/>
                            <a:pt x="1168310" y="0"/>
                          </a:cubicBezTo>
                          <a:cubicBezTo>
                            <a:pt x="1379381" y="-67634"/>
                            <a:pt x="1544180" y="21741"/>
                            <a:pt x="1674757" y="0"/>
                          </a:cubicBezTo>
                          <a:cubicBezTo>
                            <a:pt x="1805334" y="-21741"/>
                            <a:pt x="2014730" y="6235"/>
                            <a:pt x="2150818" y="0"/>
                          </a:cubicBezTo>
                          <a:cubicBezTo>
                            <a:pt x="2286906" y="-6235"/>
                            <a:pt x="2808734" y="56129"/>
                            <a:pt x="3072553" y="0"/>
                          </a:cubicBezTo>
                          <a:cubicBezTo>
                            <a:pt x="3096104" y="-2149"/>
                            <a:pt x="3108023" y="11409"/>
                            <a:pt x="3106420" y="33867"/>
                          </a:cubicBezTo>
                          <a:cubicBezTo>
                            <a:pt x="3122277" y="67225"/>
                            <a:pt x="3101590" y="110600"/>
                            <a:pt x="3106420" y="169333"/>
                          </a:cubicBezTo>
                          <a:cubicBezTo>
                            <a:pt x="3105704" y="188477"/>
                            <a:pt x="3090587" y="202963"/>
                            <a:pt x="3072553" y="203200"/>
                          </a:cubicBezTo>
                          <a:cubicBezTo>
                            <a:pt x="2853703" y="239902"/>
                            <a:pt x="2812860" y="162837"/>
                            <a:pt x="2566105" y="203200"/>
                          </a:cubicBezTo>
                          <a:cubicBezTo>
                            <a:pt x="2319350" y="243563"/>
                            <a:pt x="2255447" y="190453"/>
                            <a:pt x="2059658" y="203200"/>
                          </a:cubicBezTo>
                          <a:cubicBezTo>
                            <a:pt x="1863869" y="215947"/>
                            <a:pt x="1817827" y="203097"/>
                            <a:pt x="1644371" y="203200"/>
                          </a:cubicBezTo>
                          <a:cubicBezTo>
                            <a:pt x="1470915" y="203303"/>
                            <a:pt x="1222049" y="185287"/>
                            <a:pt x="1107536" y="203200"/>
                          </a:cubicBezTo>
                          <a:cubicBezTo>
                            <a:pt x="993024" y="221113"/>
                            <a:pt x="831706" y="163004"/>
                            <a:pt x="661862" y="203200"/>
                          </a:cubicBezTo>
                          <a:cubicBezTo>
                            <a:pt x="492018" y="243396"/>
                            <a:pt x="250941" y="129988"/>
                            <a:pt x="33867" y="203200"/>
                          </a:cubicBezTo>
                          <a:cubicBezTo>
                            <a:pt x="12400" y="203467"/>
                            <a:pt x="204" y="189094"/>
                            <a:pt x="0" y="169333"/>
                          </a:cubicBezTo>
                          <a:cubicBezTo>
                            <a:pt x="-9335" y="116537"/>
                            <a:pt x="14108" y="66948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Private rent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DDFBD93-F8D2-4923-8180-DA827AB46C78}"/>
                </a:ext>
              </a:extLst>
            </p:cNvPr>
            <p:cNvSpPr/>
            <p:nvPr/>
          </p:nvSpPr>
          <p:spPr>
            <a:xfrm>
              <a:off x="3800630" y="2295231"/>
              <a:ext cx="2286587" cy="576001"/>
            </a:xfrm>
            <a:prstGeom prst="roundRect">
              <a:avLst/>
            </a:prstGeom>
            <a:solidFill>
              <a:srgbClr val="FFC000">
                <a:alpha val="40000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106420"/>
                        <a:gd name="connsiteY0" fmla="*/ 33867 h 203200"/>
                        <a:gd name="connsiteX1" fmla="*/ 33867 w 3106420"/>
                        <a:gd name="connsiteY1" fmla="*/ 0 h 203200"/>
                        <a:gd name="connsiteX2" fmla="*/ 601088 w 3106420"/>
                        <a:gd name="connsiteY2" fmla="*/ 0 h 203200"/>
                        <a:gd name="connsiteX3" fmla="*/ 1168310 w 3106420"/>
                        <a:gd name="connsiteY3" fmla="*/ 0 h 203200"/>
                        <a:gd name="connsiteX4" fmla="*/ 1674757 w 3106420"/>
                        <a:gd name="connsiteY4" fmla="*/ 0 h 203200"/>
                        <a:gd name="connsiteX5" fmla="*/ 2150818 w 3106420"/>
                        <a:gd name="connsiteY5" fmla="*/ 0 h 203200"/>
                        <a:gd name="connsiteX6" fmla="*/ 3072553 w 3106420"/>
                        <a:gd name="connsiteY6" fmla="*/ 0 h 203200"/>
                        <a:gd name="connsiteX7" fmla="*/ 3106420 w 3106420"/>
                        <a:gd name="connsiteY7" fmla="*/ 33867 h 203200"/>
                        <a:gd name="connsiteX8" fmla="*/ 3106420 w 3106420"/>
                        <a:gd name="connsiteY8" fmla="*/ 169333 h 203200"/>
                        <a:gd name="connsiteX9" fmla="*/ 3072553 w 3106420"/>
                        <a:gd name="connsiteY9" fmla="*/ 203200 h 203200"/>
                        <a:gd name="connsiteX10" fmla="*/ 2566105 w 3106420"/>
                        <a:gd name="connsiteY10" fmla="*/ 203200 h 203200"/>
                        <a:gd name="connsiteX11" fmla="*/ 2059658 w 3106420"/>
                        <a:gd name="connsiteY11" fmla="*/ 203200 h 203200"/>
                        <a:gd name="connsiteX12" fmla="*/ 1644371 w 3106420"/>
                        <a:gd name="connsiteY12" fmla="*/ 203200 h 203200"/>
                        <a:gd name="connsiteX13" fmla="*/ 1107536 w 3106420"/>
                        <a:gd name="connsiteY13" fmla="*/ 203200 h 203200"/>
                        <a:gd name="connsiteX14" fmla="*/ 661862 w 3106420"/>
                        <a:gd name="connsiteY14" fmla="*/ 203200 h 203200"/>
                        <a:gd name="connsiteX15" fmla="*/ 33867 w 3106420"/>
                        <a:gd name="connsiteY15" fmla="*/ 203200 h 203200"/>
                        <a:gd name="connsiteX16" fmla="*/ 0 w 3106420"/>
                        <a:gd name="connsiteY16" fmla="*/ 169333 h 203200"/>
                        <a:gd name="connsiteX17" fmla="*/ 0 w 3106420"/>
                        <a:gd name="connsiteY17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10642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265150" y="-31537"/>
                            <a:pt x="348740" y="31857"/>
                            <a:pt x="601088" y="0"/>
                          </a:cubicBezTo>
                          <a:cubicBezTo>
                            <a:pt x="853436" y="-31857"/>
                            <a:pt x="957239" y="67634"/>
                            <a:pt x="1168310" y="0"/>
                          </a:cubicBezTo>
                          <a:cubicBezTo>
                            <a:pt x="1379381" y="-67634"/>
                            <a:pt x="1544180" y="21741"/>
                            <a:pt x="1674757" y="0"/>
                          </a:cubicBezTo>
                          <a:cubicBezTo>
                            <a:pt x="1805334" y="-21741"/>
                            <a:pt x="2014730" y="6235"/>
                            <a:pt x="2150818" y="0"/>
                          </a:cubicBezTo>
                          <a:cubicBezTo>
                            <a:pt x="2286906" y="-6235"/>
                            <a:pt x="2808734" y="56129"/>
                            <a:pt x="3072553" y="0"/>
                          </a:cubicBezTo>
                          <a:cubicBezTo>
                            <a:pt x="3096104" y="-2149"/>
                            <a:pt x="3108023" y="11409"/>
                            <a:pt x="3106420" y="33867"/>
                          </a:cubicBezTo>
                          <a:cubicBezTo>
                            <a:pt x="3122277" y="67225"/>
                            <a:pt x="3101590" y="110600"/>
                            <a:pt x="3106420" y="169333"/>
                          </a:cubicBezTo>
                          <a:cubicBezTo>
                            <a:pt x="3105704" y="188477"/>
                            <a:pt x="3090587" y="202963"/>
                            <a:pt x="3072553" y="203200"/>
                          </a:cubicBezTo>
                          <a:cubicBezTo>
                            <a:pt x="2853703" y="239902"/>
                            <a:pt x="2812860" y="162837"/>
                            <a:pt x="2566105" y="203200"/>
                          </a:cubicBezTo>
                          <a:cubicBezTo>
                            <a:pt x="2319350" y="243563"/>
                            <a:pt x="2255447" y="190453"/>
                            <a:pt x="2059658" y="203200"/>
                          </a:cubicBezTo>
                          <a:cubicBezTo>
                            <a:pt x="1863869" y="215947"/>
                            <a:pt x="1817827" y="203097"/>
                            <a:pt x="1644371" y="203200"/>
                          </a:cubicBezTo>
                          <a:cubicBezTo>
                            <a:pt x="1470915" y="203303"/>
                            <a:pt x="1222049" y="185287"/>
                            <a:pt x="1107536" y="203200"/>
                          </a:cubicBezTo>
                          <a:cubicBezTo>
                            <a:pt x="993024" y="221113"/>
                            <a:pt x="831706" y="163004"/>
                            <a:pt x="661862" y="203200"/>
                          </a:cubicBezTo>
                          <a:cubicBezTo>
                            <a:pt x="492018" y="243396"/>
                            <a:pt x="250941" y="129988"/>
                            <a:pt x="33867" y="203200"/>
                          </a:cubicBezTo>
                          <a:cubicBezTo>
                            <a:pt x="12400" y="203467"/>
                            <a:pt x="204" y="189094"/>
                            <a:pt x="0" y="169333"/>
                          </a:cubicBezTo>
                          <a:cubicBezTo>
                            <a:pt x="-9335" y="116537"/>
                            <a:pt x="14108" y="66948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Private rent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0B24F24-64A0-4217-AFB2-A75060C7CE7B}"/>
                </a:ext>
              </a:extLst>
            </p:cNvPr>
            <p:cNvSpPr/>
            <p:nvPr/>
          </p:nvSpPr>
          <p:spPr>
            <a:xfrm>
              <a:off x="4539517" y="2979279"/>
              <a:ext cx="2319607" cy="611999"/>
            </a:xfrm>
            <a:prstGeom prst="roundRect">
              <a:avLst/>
            </a:prstGeom>
            <a:solidFill>
              <a:srgbClr val="92D050">
                <a:alpha val="40000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106420"/>
                        <a:gd name="connsiteY0" fmla="*/ 33867 h 203200"/>
                        <a:gd name="connsiteX1" fmla="*/ 33867 w 3106420"/>
                        <a:gd name="connsiteY1" fmla="*/ 0 h 203200"/>
                        <a:gd name="connsiteX2" fmla="*/ 601088 w 3106420"/>
                        <a:gd name="connsiteY2" fmla="*/ 0 h 203200"/>
                        <a:gd name="connsiteX3" fmla="*/ 1168310 w 3106420"/>
                        <a:gd name="connsiteY3" fmla="*/ 0 h 203200"/>
                        <a:gd name="connsiteX4" fmla="*/ 1674757 w 3106420"/>
                        <a:gd name="connsiteY4" fmla="*/ 0 h 203200"/>
                        <a:gd name="connsiteX5" fmla="*/ 2150818 w 3106420"/>
                        <a:gd name="connsiteY5" fmla="*/ 0 h 203200"/>
                        <a:gd name="connsiteX6" fmla="*/ 3072553 w 3106420"/>
                        <a:gd name="connsiteY6" fmla="*/ 0 h 203200"/>
                        <a:gd name="connsiteX7" fmla="*/ 3106420 w 3106420"/>
                        <a:gd name="connsiteY7" fmla="*/ 33867 h 203200"/>
                        <a:gd name="connsiteX8" fmla="*/ 3106420 w 3106420"/>
                        <a:gd name="connsiteY8" fmla="*/ 169333 h 203200"/>
                        <a:gd name="connsiteX9" fmla="*/ 3072553 w 3106420"/>
                        <a:gd name="connsiteY9" fmla="*/ 203200 h 203200"/>
                        <a:gd name="connsiteX10" fmla="*/ 2566105 w 3106420"/>
                        <a:gd name="connsiteY10" fmla="*/ 203200 h 203200"/>
                        <a:gd name="connsiteX11" fmla="*/ 2059658 w 3106420"/>
                        <a:gd name="connsiteY11" fmla="*/ 203200 h 203200"/>
                        <a:gd name="connsiteX12" fmla="*/ 1644371 w 3106420"/>
                        <a:gd name="connsiteY12" fmla="*/ 203200 h 203200"/>
                        <a:gd name="connsiteX13" fmla="*/ 1107536 w 3106420"/>
                        <a:gd name="connsiteY13" fmla="*/ 203200 h 203200"/>
                        <a:gd name="connsiteX14" fmla="*/ 661862 w 3106420"/>
                        <a:gd name="connsiteY14" fmla="*/ 203200 h 203200"/>
                        <a:gd name="connsiteX15" fmla="*/ 33867 w 3106420"/>
                        <a:gd name="connsiteY15" fmla="*/ 203200 h 203200"/>
                        <a:gd name="connsiteX16" fmla="*/ 0 w 3106420"/>
                        <a:gd name="connsiteY16" fmla="*/ 169333 h 203200"/>
                        <a:gd name="connsiteX17" fmla="*/ 0 w 3106420"/>
                        <a:gd name="connsiteY17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10642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265150" y="-31537"/>
                            <a:pt x="348740" y="31857"/>
                            <a:pt x="601088" y="0"/>
                          </a:cubicBezTo>
                          <a:cubicBezTo>
                            <a:pt x="853436" y="-31857"/>
                            <a:pt x="957239" y="67634"/>
                            <a:pt x="1168310" y="0"/>
                          </a:cubicBezTo>
                          <a:cubicBezTo>
                            <a:pt x="1379381" y="-67634"/>
                            <a:pt x="1544180" y="21741"/>
                            <a:pt x="1674757" y="0"/>
                          </a:cubicBezTo>
                          <a:cubicBezTo>
                            <a:pt x="1805334" y="-21741"/>
                            <a:pt x="2014730" y="6235"/>
                            <a:pt x="2150818" y="0"/>
                          </a:cubicBezTo>
                          <a:cubicBezTo>
                            <a:pt x="2286906" y="-6235"/>
                            <a:pt x="2808734" y="56129"/>
                            <a:pt x="3072553" y="0"/>
                          </a:cubicBezTo>
                          <a:cubicBezTo>
                            <a:pt x="3096104" y="-2149"/>
                            <a:pt x="3108023" y="11409"/>
                            <a:pt x="3106420" y="33867"/>
                          </a:cubicBezTo>
                          <a:cubicBezTo>
                            <a:pt x="3122277" y="67225"/>
                            <a:pt x="3101590" y="110600"/>
                            <a:pt x="3106420" y="169333"/>
                          </a:cubicBezTo>
                          <a:cubicBezTo>
                            <a:pt x="3105704" y="188477"/>
                            <a:pt x="3090587" y="202963"/>
                            <a:pt x="3072553" y="203200"/>
                          </a:cubicBezTo>
                          <a:cubicBezTo>
                            <a:pt x="2853703" y="239902"/>
                            <a:pt x="2812860" y="162837"/>
                            <a:pt x="2566105" y="203200"/>
                          </a:cubicBezTo>
                          <a:cubicBezTo>
                            <a:pt x="2319350" y="243563"/>
                            <a:pt x="2255447" y="190453"/>
                            <a:pt x="2059658" y="203200"/>
                          </a:cubicBezTo>
                          <a:cubicBezTo>
                            <a:pt x="1863869" y="215947"/>
                            <a:pt x="1817827" y="203097"/>
                            <a:pt x="1644371" y="203200"/>
                          </a:cubicBezTo>
                          <a:cubicBezTo>
                            <a:pt x="1470915" y="203303"/>
                            <a:pt x="1222049" y="185287"/>
                            <a:pt x="1107536" y="203200"/>
                          </a:cubicBezTo>
                          <a:cubicBezTo>
                            <a:pt x="993024" y="221113"/>
                            <a:pt x="831706" y="163004"/>
                            <a:pt x="661862" y="203200"/>
                          </a:cubicBezTo>
                          <a:cubicBezTo>
                            <a:pt x="492018" y="243396"/>
                            <a:pt x="250941" y="129988"/>
                            <a:pt x="33867" y="203200"/>
                          </a:cubicBezTo>
                          <a:cubicBezTo>
                            <a:pt x="12400" y="203467"/>
                            <a:pt x="204" y="189094"/>
                            <a:pt x="0" y="169333"/>
                          </a:cubicBezTo>
                          <a:cubicBezTo>
                            <a:pt x="-9335" y="116537"/>
                            <a:pt x="14108" y="66948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Private rent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103539A9-DB60-4045-82F6-9E5FA4952366}"/>
                </a:ext>
              </a:extLst>
            </p:cNvPr>
            <p:cNvSpPr/>
            <p:nvPr/>
          </p:nvSpPr>
          <p:spPr>
            <a:xfrm>
              <a:off x="3788654" y="3737092"/>
              <a:ext cx="2298310" cy="575996"/>
            </a:xfrm>
            <a:prstGeom prst="roundRect">
              <a:avLst/>
            </a:prstGeom>
            <a:solidFill>
              <a:srgbClr val="00B050">
                <a:alpha val="40000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106420"/>
                        <a:gd name="connsiteY0" fmla="*/ 33867 h 203200"/>
                        <a:gd name="connsiteX1" fmla="*/ 33867 w 3106420"/>
                        <a:gd name="connsiteY1" fmla="*/ 0 h 203200"/>
                        <a:gd name="connsiteX2" fmla="*/ 601088 w 3106420"/>
                        <a:gd name="connsiteY2" fmla="*/ 0 h 203200"/>
                        <a:gd name="connsiteX3" fmla="*/ 1168310 w 3106420"/>
                        <a:gd name="connsiteY3" fmla="*/ 0 h 203200"/>
                        <a:gd name="connsiteX4" fmla="*/ 1674757 w 3106420"/>
                        <a:gd name="connsiteY4" fmla="*/ 0 h 203200"/>
                        <a:gd name="connsiteX5" fmla="*/ 2150818 w 3106420"/>
                        <a:gd name="connsiteY5" fmla="*/ 0 h 203200"/>
                        <a:gd name="connsiteX6" fmla="*/ 3072553 w 3106420"/>
                        <a:gd name="connsiteY6" fmla="*/ 0 h 203200"/>
                        <a:gd name="connsiteX7" fmla="*/ 3106420 w 3106420"/>
                        <a:gd name="connsiteY7" fmla="*/ 33867 h 203200"/>
                        <a:gd name="connsiteX8" fmla="*/ 3106420 w 3106420"/>
                        <a:gd name="connsiteY8" fmla="*/ 169333 h 203200"/>
                        <a:gd name="connsiteX9" fmla="*/ 3072553 w 3106420"/>
                        <a:gd name="connsiteY9" fmla="*/ 203200 h 203200"/>
                        <a:gd name="connsiteX10" fmla="*/ 2566105 w 3106420"/>
                        <a:gd name="connsiteY10" fmla="*/ 203200 h 203200"/>
                        <a:gd name="connsiteX11" fmla="*/ 2059658 w 3106420"/>
                        <a:gd name="connsiteY11" fmla="*/ 203200 h 203200"/>
                        <a:gd name="connsiteX12" fmla="*/ 1644371 w 3106420"/>
                        <a:gd name="connsiteY12" fmla="*/ 203200 h 203200"/>
                        <a:gd name="connsiteX13" fmla="*/ 1107536 w 3106420"/>
                        <a:gd name="connsiteY13" fmla="*/ 203200 h 203200"/>
                        <a:gd name="connsiteX14" fmla="*/ 661862 w 3106420"/>
                        <a:gd name="connsiteY14" fmla="*/ 203200 h 203200"/>
                        <a:gd name="connsiteX15" fmla="*/ 33867 w 3106420"/>
                        <a:gd name="connsiteY15" fmla="*/ 203200 h 203200"/>
                        <a:gd name="connsiteX16" fmla="*/ 0 w 3106420"/>
                        <a:gd name="connsiteY16" fmla="*/ 169333 h 203200"/>
                        <a:gd name="connsiteX17" fmla="*/ 0 w 3106420"/>
                        <a:gd name="connsiteY17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10642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265150" y="-31537"/>
                            <a:pt x="348740" y="31857"/>
                            <a:pt x="601088" y="0"/>
                          </a:cubicBezTo>
                          <a:cubicBezTo>
                            <a:pt x="853436" y="-31857"/>
                            <a:pt x="957239" y="67634"/>
                            <a:pt x="1168310" y="0"/>
                          </a:cubicBezTo>
                          <a:cubicBezTo>
                            <a:pt x="1379381" y="-67634"/>
                            <a:pt x="1544180" y="21741"/>
                            <a:pt x="1674757" y="0"/>
                          </a:cubicBezTo>
                          <a:cubicBezTo>
                            <a:pt x="1805334" y="-21741"/>
                            <a:pt x="2014730" y="6235"/>
                            <a:pt x="2150818" y="0"/>
                          </a:cubicBezTo>
                          <a:cubicBezTo>
                            <a:pt x="2286906" y="-6235"/>
                            <a:pt x="2808734" y="56129"/>
                            <a:pt x="3072553" y="0"/>
                          </a:cubicBezTo>
                          <a:cubicBezTo>
                            <a:pt x="3096104" y="-2149"/>
                            <a:pt x="3108023" y="11409"/>
                            <a:pt x="3106420" y="33867"/>
                          </a:cubicBezTo>
                          <a:cubicBezTo>
                            <a:pt x="3122277" y="67225"/>
                            <a:pt x="3101590" y="110600"/>
                            <a:pt x="3106420" y="169333"/>
                          </a:cubicBezTo>
                          <a:cubicBezTo>
                            <a:pt x="3105704" y="188477"/>
                            <a:pt x="3090587" y="202963"/>
                            <a:pt x="3072553" y="203200"/>
                          </a:cubicBezTo>
                          <a:cubicBezTo>
                            <a:pt x="2853703" y="239902"/>
                            <a:pt x="2812860" y="162837"/>
                            <a:pt x="2566105" y="203200"/>
                          </a:cubicBezTo>
                          <a:cubicBezTo>
                            <a:pt x="2319350" y="243563"/>
                            <a:pt x="2255447" y="190453"/>
                            <a:pt x="2059658" y="203200"/>
                          </a:cubicBezTo>
                          <a:cubicBezTo>
                            <a:pt x="1863869" y="215947"/>
                            <a:pt x="1817827" y="203097"/>
                            <a:pt x="1644371" y="203200"/>
                          </a:cubicBezTo>
                          <a:cubicBezTo>
                            <a:pt x="1470915" y="203303"/>
                            <a:pt x="1222049" y="185287"/>
                            <a:pt x="1107536" y="203200"/>
                          </a:cubicBezTo>
                          <a:cubicBezTo>
                            <a:pt x="993024" y="221113"/>
                            <a:pt x="831706" y="163004"/>
                            <a:pt x="661862" y="203200"/>
                          </a:cubicBezTo>
                          <a:cubicBezTo>
                            <a:pt x="492018" y="243396"/>
                            <a:pt x="250941" y="129988"/>
                            <a:pt x="33867" y="203200"/>
                          </a:cubicBezTo>
                          <a:cubicBezTo>
                            <a:pt x="12400" y="203467"/>
                            <a:pt x="204" y="189094"/>
                            <a:pt x="0" y="169333"/>
                          </a:cubicBezTo>
                          <a:cubicBezTo>
                            <a:pt x="-9335" y="116537"/>
                            <a:pt x="14108" y="66948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Private rent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57A183CB-AA5C-4E8E-9134-4D8E46995894}"/>
                </a:ext>
              </a:extLst>
            </p:cNvPr>
            <p:cNvSpPr/>
            <p:nvPr/>
          </p:nvSpPr>
          <p:spPr>
            <a:xfrm>
              <a:off x="4586410" y="5898386"/>
              <a:ext cx="2298310" cy="720001"/>
            </a:xfrm>
            <a:prstGeom prst="roundRect">
              <a:avLst/>
            </a:prstGeom>
            <a:solidFill>
              <a:srgbClr val="7030A0">
                <a:alpha val="40000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106420"/>
                        <a:gd name="connsiteY0" fmla="*/ 33867 h 203200"/>
                        <a:gd name="connsiteX1" fmla="*/ 33867 w 3106420"/>
                        <a:gd name="connsiteY1" fmla="*/ 0 h 203200"/>
                        <a:gd name="connsiteX2" fmla="*/ 601088 w 3106420"/>
                        <a:gd name="connsiteY2" fmla="*/ 0 h 203200"/>
                        <a:gd name="connsiteX3" fmla="*/ 1168310 w 3106420"/>
                        <a:gd name="connsiteY3" fmla="*/ 0 h 203200"/>
                        <a:gd name="connsiteX4" fmla="*/ 1674757 w 3106420"/>
                        <a:gd name="connsiteY4" fmla="*/ 0 h 203200"/>
                        <a:gd name="connsiteX5" fmla="*/ 2150818 w 3106420"/>
                        <a:gd name="connsiteY5" fmla="*/ 0 h 203200"/>
                        <a:gd name="connsiteX6" fmla="*/ 3072553 w 3106420"/>
                        <a:gd name="connsiteY6" fmla="*/ 0 h 203200"/>
                        <a:gd name="connsiteX7" fmla="*/ 3106420 w 3106420"/>
                        <a:gd name="connsiteY7" fmla="*/ 33867 h 203200"/>
                        <a:gd name="connsiteX8" fmla="*/ 3106420 w 3106420"/>
                        <a:gd name="connsiteY8" fmla="*/ 169333 h 203200"/>
                        <a:gd name="connsiteX9" fmla="*/ 3072553 w 3106420"/>
                        <a:gd name="connsiteY9" fmla="*/ 203200 h 203200"/>
                        <a:gd name="connsiteX10" fmla="*/ 2566105 w 3106420"/>
                        <a:gd name="connsiteY10" fmla="*/ 203200 h 203200"/>
                        <a:gd name="connsiteX11" fmla="*/ 2059658 w 3106420"/>
                        <a:gd name="connsiteY11" fmla="*/ 203200 h 203200"/>
                        <a:gd name="connsiteX12" fmla="*/ 1644371 w 3106420"/>
                        <a:gd name="connsiteY12" fmla="*/ 203200 h 203200"/>
                        <a:gd name="connsiteX13" fmla="*/ 1107536 w 3106420"/>
                        <a:gd name="connsiteY13" fmla="*/ 203200 h 203200"/>
                        <a:gd name="connsiteX14" fmla="*/ 661862 w 3106420"/>
                        <a:gd name="connsiteY14" fmla="*/ 203200 h 203200"/>
                        <a:gd name="connsiteX15" fmla="*/ 33867 w 3106420"/>
                        <a:gd name="connsiteY15" fmla="*/ 203200 h 203200"/>
                        <a:gd name="connsiteX16" fmla="*/ 0 w 3106420"/>
                        <a:gd name="connsiteY16" fmla="*/ 169333 h 203200"/>
                        <a:gd name="connsiteX17" fmla="*/ 0 w 3106420"/>
                        <a:gd name="connsiteY17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10642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265150" y="-31537"/>
                            <a:pt x="348740" y="31857"/>
                            <a:pt x="601088" y="0"/>
                          </a:cubicBezTo>
                          <a:cubicBezTo>
                            <a:pt x="853436" y="-31857"/>
                            <a:pt x="957239" y="67634"/>
                            <a:pt x="1168310" y="0"/>
                          </a:cubicBezTo>
                          <a:cubicBezTo>
                            <a:pt x="1379381" y="-67634"/>
                            <a:pt x="1544180" y="21741"/>
                            <a:pt x="1674757" y="0"/>
                          </a:cubicBezTo>
                          <a:cubicBezTo>
                            <a:pt x="1805334" y="-21741"/>
                            <a:pt x="2014730" y="6235"/>
                            <a:pt x="2150818" y="0"/>
                          </a:cubicBezTo>
                          <a:cubicBezTo>
                            <a:pt x="2286906" y="-6235"/>
                            <a:pt x="2808734" y="56129"/>
                            <a:pt x="3072553" y="0"/>
                          </a:cubicBezTo>
                          <a:cubicBezTo>
                            <a:pt x="3096104" y="-2149"/>
                            <a:pt x="3108023" y="11409"/>
                            <a:pt x="3106420" y="33867"/>
                          </a:cubicBezTo>
                          <a:cubicBezTo>
                            <a:pt x="3122277" y="67225"/>
                            <a:pt x="3101590" y="110600"/>
                            <a:pt x="3106420" y="169333"/>
                          </a:cubicBezTo>
                          <a:cubicBezTo>
                            <a:pt x="3105704" y="188477"/>
                            <a:pt x="3090587" y="202963"/>
                            <a:pt x="3072553" y="203200"/>
                          </a:cubicBezTo>
                          <a:cubicBezTo>
                            <a:pt x="2853703" y="239902"/>
                            <a:pt x="2812860" y="162837"/>
                            <a:pt x="2566105" y="203200"/>
                          </a:cubicBezTo>
                          <a:cubicBezTo>
                            <a:pt x="2319350" y="243563"/>
                            <a:pt x="2255447" y="190453"/>
                            <a:pt x="2059658" y="203200"/>
                          </a:cubicBezTo>
                          <a:cubicBezTo>
                            <a:pt x="1863869" y="215947"/>
                            <a:pt x="1817827" y="203097"/>
                            <a:pt x="1644371" y="203200"/>
                          </a:cubicBezTo>
                          <a:cubicBezTo>
                            <a:pt x="1470915" y="203303"/>
                            <a:pt x="1222049" y="185287"/>
                            <a:pt x="1107536" y="203200"/>
                          </a:cubicBezTo>
                          <a:cubicBezTo>
                            <a:pt x="993024" y="221113"/>
                            <a:pt x="831706" y="163004"/>
                            <a:pt x="661862" y="203200"/>
                          </a:cubicBezTo>
                          <a:cubicBezTo>
                            <a:pt x="492018" y="243396"/>
                            <a:pt x="250941" y="129988"/>
                            <a:pt x="33867" y="203200"/>
                          </a:cubicBezTo>
                          <a:cubicBezTo>
                            <a:pt x="12400" y="203467"/>
                            <a:pt x="204" y="189094"/>
                            <a:pt x="0" y="169333"/>
                          </a:cubicBezTo>
                          <a:cubicBezTo>
                            <a:pt x="-9335" y="116537"/>
                            <a:pt x="14108" y="66948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Private rent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480A811-FB6A-4845-BAD4-D9024F456B58}"/>
                </a:ext>
              </a:extLst>
            </p:cNvPr>
            <p:cNvSpPr/>
            <p:nvPr/>
          </p:nvSpPr>
          <p:spPr>
            <a:xfrm>
              <a:off x="3743910" y="4459013"/>
              <a:ext cx="3094893" cy="504001"/>
            </a:xfrm>
            <a:prstGeom prst="roundRect">
              <a:avLst/>
            </a:prstGeom>
            <a:solidFill>
              <a:srgbClr val="00B0F0">
                <a:alpha val="40000"/>
              </a:srgbClr>
            </a:solidFill>
            <a:ln w="1270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106420"/>
                        <a:gd name="connsiteY0" fmla="*/ 33867 h 203200"/>
                        <a:gd name="connsiteX1" fmla="*/ 33867 w 3106420"/>
                        <a:gd name="connsiteY1" fmla="*/ 0 h 203200"/>
                        <a:gd name="connsiteX2" fmla="*/ 601088 w 3106420"/>
                        <a:gd name="connsiteY2" fmla="*/ 0 h 203200"/>
                        <a:gd name="connsiteX3" fmla="*/ 1168310 w 3106420"/>
                        <a:gd name="connsiteY3" fmla="*/ 0 h 203200"/>
                        <a:gd name="connsiteX4" fmla="*/ 1674757 w 3106420"/>
                        <a:gd name="connsiteY4" fmla="*/ 0 h 203200"/>
                        <a:gd name="connsiteX5" fmla="*/ 2150818 w 3106420"/>
                        <a:gd name="connsiteY5" fmla="*/ 0 h 203200"/>
                        <a:gd name="connsiteX6" fmla="*/ 3072553 w 3106420"/>
                        <a:gd name="connsiteY6" fmla="*/ 0 h 203200"/>
                        <a:gd name="connsiteX7" fmla="*/ 3106420 w 3106420"/>
                        <a:gd name="connsiteY7" fmla="*/ 33867 h 203200"/>
                        <a:gd name="connsiteX8" fmla="*/ 3106420 w 3106420"/>
                        <a:gd name="connsiteY8" fmla="*/ 169333 h 203200"/>
                        <a:gd name="connsiteX9" fmla="*/ 3072553 w 3106420"/>
                        <a:gd name="connsiteY9" fmla="*/ 203200 h 203200"/>
                        <a:gd name="connsiteX10" fmla="*/ 2566105 w 3106420"/>
                        <a:gd name="connsiteY10" fmla="*/ 203200 h 203200"/>
                        <a:gd name="connsiteX11" fmla="*/ 2059658 w 3106420"/>
                        <a:gd name="connsiteY11" fmla="*/ 203200 h 203200"/>
                        <a:gd name="connsiteX12" fmla="*/ 1644371 w 3106420"/>
                        <a:gd name="connsiteY12" fmla="*/ 203200 h 203200"/>
                        <a:gd name="connsiteX13" fmla="*/ 1107536 w 3106420"/>
                        <a:gd name="connsiteY13" fmla="*/ 203200 h 203200"/>
                        <a:gd name="connsiteX14" fmla="*/ 661862 w 3106420"/>
                        <a:gd name="connsiteY14" fmla="*/ 203200 h 203200"/>
                        <a:gd name="connsiteX15" fmla="*/ 33867 w 3106420"/>
                        <a:gd name="connsiteY15" fmla="*/ 203200 h 203200"/>
                        <a:gd name="connsiteX16" fmla="*/ 0 w 3106420"/>
                        <a:gd name="connsiteY16" fmla="*/ 169333 h 203200"/>
                        <a:gd name="connsiteX17" fmla="*/ 0 w 3106420"/>
                        <a:gd name="connsiteY17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10642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265150" y="-31537"/>
                            <a:pt x="348740" y="31857"/>
                            <a:pt x="601088" y="0"/>
                          </a:cubicBezTo>
                          <a:cubicBezTo>
                            <a:pt x="853436" y="-31857"/>
                            <a:pt x="957239" y="67634"/>
                            <a:pt x="1168310" y="0"/>
                          </a:cubicBezTo>
                          <a:cubicBezTo>
                            <a:pt x="1379381" y="-67634"/>
                            <a:pt x="1544180" y="21741"/>
                            <a:pt x="1674757" y="0"/>
                          </a:cubicBezTo>
                          <a:cubicBezTo>
                            <a:pt x="1805334" y="-21741"/>
                            <a:pt x="2014730" y="6235"/>
                            <a:pt x="2150818" y="0"/>
                          </a:cubicBezTo>
                          <a:cubicBezTo>
                            <a:pt x="2286906" y="-6235"/>
                            <a:pt x="2808734" y="56129"/>
                            <a:pt x="3072553" y="0"/>
                          </a:cubicBezTo>
                          <a:cubicBezTo>
                            <a:pt x="3096104" y="-2149"/>
                            <a:pt x="3108023" y="11409"/>
                            <a:pt x="3106420" y="33867"/>
                          </a:cubicBezTo>
                          <a:cubicBezTo>
                            <a:pt x="3122277" y="67225"/>
                            <a:pt x="3101590" y="110600"/>
                            <a:pt x="3106420" y="169333"/>
                          </a:cubicBezTo>
                          <a:cubicBezTo>
                            <a:pt x="3105704" y="188477"/>
                            <a:pt x="3090587" y="202963"/>
                            <a:pt x="3072553" y="203200"/>
                          </a:cubicBezTo>
                          <a:cubicBezTo>
                            <a:pt x="2853703" y="239902"/>
                            <a:pt x="2812860" y="162837"/>
                            <a:pt x="2566105" y="203200"/>
                          </a:cubicBezTo>
                          <a:cubicBezTo>
                            <a:pt x="2319350" y="243563"/>
                            <a:pt x="2255447" y="190453"/>
                            <a:pt x="2059658" y="203200"/>
                          </a:cubicBezTo>
                          <a:cubicBezTo>
                            <a:pt x="1863869" y="215947"/>
                            <a:pt x="1817827" y="203097"/>
                            <a:pt x="1644371" y="203200"/>
                          </a:cubicBezTo>
                          <a:cubicBezTo>
                            <a:pt x="1470915" y="203303"/>
                            <a:pt x="1222049" y="185287"/>
                            <a:pt x="1107536" y="203200"/>
                          </a:cubicBezTo>
                          <a:cubicBezTo>
                            <a:pt x="993024" y="221113"/>
                            <a:pt x="831706" y="163004"/>
                            <a:pt x="661862" y="203200"/>
                          </a:cubicBezTo>
                          <a:cubicBezTo>
                            <a:pt x="492018" y="243396"/>
                            <a:pt x="250941" y="129988"/>
                            <a:pt x="33867" y="203200"/>
                          </a:cubicBezTo>
                          <a:cubicBezTo>
                            <a:pt x="12400" y="203467"/>
                            <a:pt x="204" y="189094"/>
                            <a:pt x="0" y="169333"/>
                          </a:cubicBezTo>
                          <a:cubicBezTo>
                            <a:pt x="-9335" y="116537"/>
                            <a:pt x="14108" y="66948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Private rent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BB0131C-16C8-492C-BD09-9F65867D2EAF}"/>
                </a:ext>
              </a:extLst>
            </p:cNvPr>
            <p:cNvSpPr/>
            <p:nvPr/>
          </p:nvSpPr>
          <p:spPr>
            <a:xfrm>
              <a:off x="4586409" y="5140714"/>
              <a:ext cx="2274277" cy="720523"/>
            </a:xfrm>
            <a:prstGeom prst="roundRect">
              <a:avLst/>
            </a:prstGeom>
            <a:solidFill>
              <a:srgbClr val="FF00FF">
                <a:alpha val="40000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106420"/>
                        <a:gd name="connsiteY0" fmla="*/ 33867 h 203200"/>
                        <a:gd name="connsiteX1" fmla="*/ 33867 w 3106420"/>
                        <a:gd name="connsiteY1" fmla="*/ 0 h 203200"/>
                        <a:gd name="connsiteX2" fmla="*/ 601088 w 3106420"/>
                        <a:gd name="connsiteY2" fmla="*/ 0 h 203200"/>
                        <a:gd name="connsiteX3" fmla="*/ 1168310 w 3106420"/>
                        <a:gd name="connsiteY3" fmla="*/ 0 h 203200"/>
                        <a:gd name="connsiteX4" fmla="*/ 1674757 w 3106420"/>
                        <a:gd name="connsiteY4" fmla="*/ 0 h 203200"/>
                        <a:gd name="connsiteX5" fmla="*/ 2150818 w 3106420"/>
                        <a:gd name="connsiteY5" fmla="*/ 0 h 203200"/>
                        <a:gd name="connsiteX6" fmla="*/ 3072553 w 3106420"/>
                        <a:gd name="connsiteY6" fmla="*/ 0 h 203200"/>
                        <a:gd name="connsiteX7" fmla="*/ 3106420 w 3106420"/>
                        <a:gd name="connsiteY7" fmla="*/ 33867 h 203200"/>
                        <a:gd name="connsiteX8" fmla="*/ 3106420 w 3106420"/>
                        <a:gd name="connsiteY8" fmla="*/ 169333 h 203200"/>
                        <a:gd name="connsiteX9" fmla="*/ 3072553 w 3106420"/>
                        <a:gd name="connsiteY9" fmla="*/ 203200 h 203200"/>
                        <a:gd name="connsiteX10" fmla="*/ 2566105 w 3106420"/>
                        <a:gd name="connsiteY10" fmla="*/ 203200 h 203200"/>
                        <a:gd name="connsiteX11" fmla="*/ 2059658 w 3106420"/>
                        <a:gd name="connsiteY11" fmla="*/ 203200 h 203200"/>
                        <a:gd name="connsiteX12" fmla="*/ 1644371 w 3106420"/>
                        <a:gd name="connsiteY12" fmla="*/ 203200 h 203200"/>
                        <a:gd name="connsiteX13" fmla="*/ 1107536 w 3106420"/>
                        <a:gd name="connsiteY13" fmla="*/ 203200 h 203200"/>
                        <a:gd name="connsiteX14" fmla="*/ 661862 w 3106420"/>
                        <a:gd name="connsiteY14" fmla="*/ 203200 h 203200"/>
                        <a:gd name="connsiteX15" fmla="*/ 33867 w 3106420"/>
                        <a:gd name="connsiteY15" fmla="*/ 203200 h 203200"/>
                        <a:gd name="connsiteX16" fmla="*/ 0 w 3106420"/>
                        <a:gd name="connsiteY16" fmla="*/ 169333 h 203200"/>
                        <a:gd name="connsiteX17" fmla="*/ 0 w 3106420"/>
                        <a:gd name="connsiteY17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10642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265150" y="-31537"/>
                            <a:pt x="348740" y="31857"/>
                            <a:pt x="601088" y="0"/>
                          </a:cubicBezTo>
                          <a:cubicBezTo>
                            <a:pt x="853436" y="-31857"/>
                            <a:pt x="957239" y="67634"/>
                            <a:pt x="1168310" y="0"/>
                          </a:cubicBezTo>
                          <a:cubicBezTo>
                            <a:pt x="1379381" y="-67634"/>
                            <a:pt x="1544180" y="21741"/>
                            <a:pt x="1674757" y="0"/>
                          </a:cubicBezTo>
                          <a:cubicBezTo>
                            <a:pt x="1805334" y="-21741"/>
                            <a:pt x="2014730" y="6235"/>
                            <a:pt x="2150818" y="0"/>
                          </a:cubicBezTo>
                          <a:cubicBezTo>
                            <a:pt x="2286906" y="-6235"/>
                            <a:pt x="2808734" y="56129"/>
                            <a:pt x="3072553" y="0"/>
                          </a:cubicBezTo>
                          <a:cubicBezTo>
                            <a:pt x="3096104" y="-2149"/>
                            <a:pt x="3108023" y="11409"/>
                            <a:pt x="3106420" y="33867"/>
                          </a:cubicBezTo>
                          <a:cubicBezTo>
                            <a:pt x="3122277" y="67225"/>
                            <a:pt x="3101590" y="110600"/>
                            <a:pt x="3106420" y="169333"/>
                          </a:cubicBezTo>
                          <a:cubicBezTo>
                            <a:pt x="3105704" y="188477"/>
                            <a:pt x="3090587" y="202963"/>
                            <a:pt x="3072553" y="203200"/>
                          </a:cubicBezTo>
                          <a:cubicBezTo>
                            <a:pt x="2853703" y="239902"/>
                            <a:pt x="2812860" y="162837"/>
                            <a:pt x="2566105" y="203200"/>
                          </a:cubicBezTo>
                          <a:cubicBezTo>
                            <a:pt x="2319350" y="243563"/>
                            <a:pt x="2255447" y="190453"/>
                            <a:pt x="2059658" y="203200"/>
                          </a:cubicBezTo>
                          <a:cubicBezTo>
                            <a:pt x="1863869" y="215947"/>
                            <a:pt x="1817827" y="203097"/>
                            <a:pt x="1644371" y="203200"/>
                          </a:cubicBezTo>
                          <a:cubicBezTo>
                            <a:pt x="1470915" y="203303"/>
                            <a:pt x="1222049" y="185287"/>
                            <a:pt x="1107536" y="203200"/>
                          </a:cubicBezTo>
                          <a:cubicBezTo>
                            <a:pt x="993024" y="221113"/>
                            <a:pt x="831706" y="163004"/>
                            <a:pt x="661862" y="203200"/>
                          </a:cubicBezTo>
                          <a:cubicBezTo>
                            <a:pt x="492018" y="243396"/>
                            <a:pt x="250941" y="129988"/>
                            <a:pt x="33867" y="203200"/>
                          </a:cubicBezTo>
                          <a:cubicBezTo>
                            <a:pt x="12400" y="203467"/>
                            <a:pt x="204" y="189094"/>
                            <a:pt x="0" y="169333"/>
                          </a:cubicBezTo>
                          <a:cubicBezTo>
                            <a:pt x="-9335" y="116537"/>
                            <a:pt x="14108" y="66948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5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Private rent</a:t>
              </a:r>
              <a:endParaRPr lang="en-GB" sz="1600" dirty="0"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252CBE9-C236-4F75-97DE-1C222FC4B5F9}"/>
              </a:ext>
            </a:extLst>
          </p:cNvPr>
          <p:cNvGrpSpPr/>
          <p:nvPr/>
        </p:nvGrpSpPr>
        <p:grpSpPr>
          <a:xfrm>
            <a:off x="2992071" y="1280279"/>
            <a:ext cx="6963507" cy="4947140"/>
            <a:chOff x="2992071" y="1280279"/>
            <a:chExt cx="6963507" cy="494714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4E9557AC-61CD-4853-8ED8-4553AC3F6D7F}"/>
                </a:ext>
              </a:extLst>
            </p:cNvPr>
            <p:cNvSpPr/>
            <p:nvPr/>
          </p:nvSpPr>
          <p:spPr>
            <a:xfrm>
              <a:off x="5313240" y="1280279"/>
              <a:ext cx="4642338" cy="180263"/>
            </a:xfrm>
            <a:prstGeom prst="roundRect">
              <a:avLst/>
            </a:prstGeom>
            <a:solidFill>
              <a:srgbClr val="C00000">
                <a:alpha val="69804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816350"/>
                        <a:gd name="connsiteY0" fmla="*/ 33867 h 203200"/>
                        <a:gd name="connsiteX1" fmla="*/ 33867 w 3816350"/>
                        <a:gd name="connsiteY1" fmla="*/ 0 h 203200"/>
                        <a:gd name="connsiteX2" fmla="*/ 644356 w 3816350"/>
                        <a:gd name="connsiteY2" fmla="*/ 0 h 203200"/>
                        <a:gd name="connsiteX3" fmla="*/ 1254845 w 3816350"/>
                        <a:gd name="connsiteY3" fmla="*/ 0 h 203200"/>
                        <a:gd name="connsiteX4" fmla="*/ 1790361 w 3816350"/>
                        <a:gd name="connsiteY4" fmla="*/ 0 h 203200"/>
                        <a:gd name="connsiteX5" fmla="*/ 2288392 w 3816350"/>
                        <a:gd name="connsiteY5" fmla="*/ 0 h 203200"/>
                        <a:gd name="connsiteX6" fmla="*/ 2898881 w 3816350"/>
                        <a:gd name="connsiteY6" fmla="*/ 0 h 203200"/>
                        <a:gd name="connsiteX7" fmla="*/ 3321939 w 3816350"/>
                        <a:gd name="connsiteY7" fmla="*/ 0 h 203200"/>
                        <a:gd name="connsiteX8" fmla="*/ 3782483 w 3816350"/>
                        <a:gd name="connsiteY8" fmla="*/ 0 h 203200"/>
                        <a:gd name="connsiteX9" fmla="*/ 3816350 w 3816350"/>
                        <a:gd name="connsiteY9" fmla="*/ 33867 h 203200"/>
                        <a:gd name="connsiteX10" fmla="*/ 3816350 w 3816350"/>
                        <a:gd name="connsiteY10" fmla="*/ 169333 h 203200"/>
                        <a:gd name="connsiteX11" fmla="*/ 3782483 w 3816350"/>
                        <a:gd name="connsiteY11" fmla="*/ 203200 h 203200"/>
                        <a:gd name="connsiteX12" fmla="*/ 3209480 w 3816350"/>
                        <a:gd name="connsiteY12" fmla="*/ 203200 h 203200"/>
                        <a:gd name="connsiteX13" fmla="*/ 2636478 w 3816350"/>
                        <a:gd name="connsiteY13" fmla="*/ 203200 h 203200"/>
                        <a:gd name="connsiteX14" fmla="*/ 2175933 w 3816350"/>
                        <a:gd name="connsiteY14" fmla="*/ 203200 h 203200"/>
                        <a:gd name="connsiteX15" fmla="*/ 1677903 w 3816350"/>
                        <a:gd name="connsiteY15" fmla="*/ 203200 h 203200"/>
                        <a:gd name="connsiteX16" fmla="*/ 1179872 w 3816350"/>
                        <a:gd name="connsiteY16" fmla="*/ 203200 h 203200"/>
                        <a:gd name="connsiteX17" fmla="*/ 719328 w 3816350"/>
                        <a:gd name="connsiteY17" fmla="*/ 203200 h 203200"/>
                        <a:gd name="connsiteX18" fmla="*/ 33867 w 3816350"/>
                        <a:gd name="connsiteY18" fmla="*/ 203200 h 203200"/>
                        <a:gd name="connsiteX19" fmla="*/ 0 w 3816350"/>
                        <a:gd name="connsiteY19" fmla="*/ 169333 h 203200"/>
                        <a:gd name="connsiteX20" fmla="*/ 0 w 3816350"/>
                        <a:gd name="connsiteY20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381635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319584" y="-58450"/>
                            <a:pt x="370376" y="47837"/>
                            <a:pt x="644356" y="0"/>
                          </a:cubicBezTo>
                          <a:cubicBezTo>
                            <a:pt x="918336" y="-47837"/>
                            <a:pt x="1079124" y="39310"/>
                            <a:pt x="1254845" y="0"/>
                          </a:cubicBezTo>
                          <a:cubicBezTo>
                            <a:pt x="1430566" y="-39310"/>
                            <a:pt x="1585750" y="60085"/>
                            <a:pt x="1790361" y="0"/>
                          </a:cubicBezTo>
                          <a:cubicBezTo>
                            <a:pt x="1994972" y="-60085"/>
                            <a:pt x="2185508" y="36985"/>
                            <a:pt x="2288392" y="0"/>
                          </a:cubicBezTo>
                          <a:cubicBezTo>
                            <a:pt x="2391276" y="-36985"/>
                            <a:pt x="2719358" y="14591"/>
                            <a:pt x="2898881" y="0"/>
                          </a:cubicBezTo>
                          <a:cubicBezTo>
                            <a:pt x="3078404" y="-14591"/>
                            <a:pt x="3172048" y="43393"/>
                            <a:pt x="3321939" y="0"/>
                          </a:cubicBezTo>
                          <a:cubicBezTo>
                            <a:pt x="3471830" y="-43393"/>
                            <a:pt x="3681646" y="11261"/>
                            <a:pt x="3782483" y="0"/>
                          </a:cubicBezTo>
                          <a:cubicBezTo>
                            <a:pt x="3801605" y="5385"/>
                            <a:pt x="3816820" y="13468"/>
                            <a:pt x="3816350" y="33867"/>
                          </a:cubicBezTo>
                          <a:cubicBezTo>
                            <a:pt x="3825356" y="72161"/>
                            <a:pt x="3801048" y="117089"/>
                            <a:pt x="3816350" y="169333"/>
                          </a:cubicBezTo>
                          <a:cubicBezTo>
                            <a:pt x="3811156" y="186311"/>
                            <a:pt x="3803646" y="200894"/>
                            <a:pt x="3782483" y="203200"/>
                          </a:cubicBezTo>
                          <a:cubicBezTo>
                            <a:pt x="3621912" y="264923"/>
                            <a:pt x="3477749" y="186101"/>
                            <a:pt x="3209480" y="203200"/>
                          </a:cubicBezTo>
                          <a:cubicBezTo>
                            <a:pt x="2941211" y="220299"/>
                            <a:pt x="2773663" y="168490"/>
                            <a:pt x="2636478" y="203200"/>
                          </a:cubicBezTo>
                          <a:cubicBezTo>
                            <a:pt x="2499293" y="237910"/>
                            <a:pt x="2292917" y="152655"/>
                            <a:pt x="2175933" y="203200"/>
                          </a:cubicBezTo>
                          <a:cubicBezTo>
                            <a:pt x="2058949" y="253745"/>
                            <a:pt x="1870229" y="174554"/>
                            <a:pt x="1677903" y="203200"/>
                          </a:cubicBezTo>
                          <a:cubicBezTo>
                            <a:pt x="1485577" y="231846"/>
                            <a:pt x="1312671" y="155807"/>
                            <a:pt x="1179872" y="203200"/>
                          </a:cubicBezTo>
                          <a:cubicBezTo>
                            <a:pt x="1047073" y="250593"/>
                            <a:pt x="940006" y="181179"/>
                            <a:pt x="719328" y="203200"/>
                          </a:cubicBezTo>
                          <a:cubicBezTo>
                            <a:pt x="498650" y="225221"/>
                            <a:pt x="288530" y="162488"/>
                            <a:pt x="33867" y="203200"/>
                          </a:cubicBezTo>
                          <a:cubicBezTo>
                            <a:pt x="16861" y="203445"/>
                            <a:pt x="2001" y="185104"/>
                            <a:pt x="0" y="169333"/>
                          </a:cubicBezTo>
                          <a:cubicBezTo>
                            <a:pt x="-3663" y="132813"/>
                            <a:pt x="1884" y="89922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Homebuy / shared ownership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EAC906C6-4826-4CF5-85AE-B0736CD8D291}"/>
                </a:ext>
              </a:extLst>
            </p:cNvPr>
            <p:cNvSpPr/>
            <p:nvPr/>
          </p:nvSpPr>
          <p:spPr>
            <a:xfrm>
              <a:off x="2999561" y="2008158"/>
              <a:ext cx="4634849" cy="183126"/>
            </a:xfrm>
            <a:prstGeom prst="roundRect">
              <a:avLst/>
            </a:prstGeom>
            <a:solidFill>
              <a:srgbClr val="FFC000">
                <a:alpha val="69804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816350"/>
                        <a:gd name="connsiteY0" fmla="*/ 33867 h 203200"/>
                        <a:gd name="connsiteX1" fmla="*/ 33867 w 3816350"/>
                        <a:gd name="connsiteY1" fmla="*/ 0 h 203200"/>
                        <a:gd name="connsiteX2" fmla="*/ 644356 w 3816350"/>
                        <a:gd name="connsiteY2" fmla="*/ 0 h 203200"/>
                        <a:gd name="connsiteX3" fmla="*/ 1254845 w 3816350"/>
                        <a:gd name="connsiteY3" fmla="*/ 0 h 203200"/>
                        <a:gd name="connsiteX4" fmla="*/ 1790361 w 3816350"/>
                        <a:gd name="connsiteY4" fmla="*/ 0 h 203200"/>
                        <a:gd name="connsiteX5" fmla="*/ 2288392 w 3816350"/>
                        <a:gd name="connsiteY5" fmla="*/ 0 h 203200"/>
                        <a:gd name="connsiteX6" fmla="*/ 2898881 w 3816350"/>
                        <a:gd name="connsiteY6" fmla="*/ 0 h 203200"/>
                        <a:gd name="connsiteX7" fmla="*/ 3321939 w 3816350"/>
                        <a:gd name="connsiteY7" fmla="*/ 0 h 203200"/>
                        <a:gd name="connsiteX8" fmla="*/ 3782483 w 3816350"/>
                        <a:gd name="connsiteY8" fmla="*/ 0 h 203200"/>
                        <a:gd name="connsiteX9" fmla="*/ 3816350 w 3816350"/>
                        <a:gd name="connsiteY9" fmla="*/ 33867 h 203200"/>
                        <a:gd name="connsiteX10" fmla="*/ 3816350 w 3816350"/>
                        <a:gd name="connsiteY10" fmla="*/ 169333 h 203200"/>
                        <a:gd name="connsiteX11" fmla="*/ 3782483 w 3816350"/>
                        <a:gd name="connsiteY11" fmla="*/ 203200 h 203200"/>
                        <a:gd name="connsiteX12" fmla="*/ 3209480 w 3816350"/>
                        <a:gd name="connsiteY12" fmla="*/ 203200 h 203200"/>
                        <a:gd name="connsiteX13" fmla="*/ 2636478 w 3816350"/>
                        <a:gd name="connsiteY13" fmla="*/ 203200 h 203200"/>
                        <a:gd name="connsiteX14" fmla="*/ 2175933 w 3816350"/>
                        <a:gd name="connsiteY14" fmla="*/ 203200 h 203200"/>
                        <a:gd name="connsiteX15" fmla="*/ 1677903 w 3816350"/>
                        <a:gd name="connsiteY15" fmla="*/ 203200 h 203200"/>
                        <a:gd name="connsiteX16" fmla="*/ 1179872 w 3816350"/>
                        <a:gd name="connsiteY16" fmla="*/ 203200 h 203200"/>
                        <a:gd name="connsiteX17" fmla="*/ 719328 w 3816350"/>
                        <a:gd name="connsiteY17" fmla="*/ 203200 h 203200"/>
                        <a:gd name="connsiteX18" fmla="*/ 33867 w 3816350"/>
                        <a:gd name="connsiteY18" fmla="*/ 203200 h 203200"/>
                        <a:gd name="connsiteX19" fmla="*/ 0 w 3816350"/>
                        <a:gd name="connsiteY19" fmla="*/ 169333 h 203200"/>
                        <a:gd name="connsiteX20" fmla="*/ 0 w 3816350"/>
                        <a:gd name="connsiteY20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381635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319584" y="-58450"/>
                            <a:pt x="370376" y="47837"/>
                            <a:pt x="644356" y="0"/>
                          </a:cubicBezTo>
                          <a:cubicBezTo>
                            <a:pt x="918336" y="-47837"/>
                            <a:pt x="1079124" y="39310"/>
                            <a:pt x="1254845" y="0"/>
                          </a:cubicBezTo>
                          <a:cubicBezTo>
                            <a:pt x="1430566" y="-39310"/>
                            <a:pt x="1585750" y="60085"/>
                            <a:pt x="1790361" y="0"/>
                          </a:cubicBezTo>
                          <a:cubicBezTo>
                            <a:pt x="1994972" y="-60085"/>
                            <a:pt x="2185508" y="36985"/>
                            <a:pt x="2288392" y="0"/>
                          </a:cubicBezTo>
                          <a:cubicBezTo>
                            <a:pt x="2391276" y="-36985"/>
                            <a:pt x="2719358" y="14591"/>
                            <a:pt x="2898881" y="0"/>
                          </a:cubicBezTo>
                          <a:cubicBezTo>
                            <a:pt x="3078404" y="-14591"/>
                            <a:pt x="3172048" y="43393"/>
                            <a:pt x="3321939" y="0"/>
                          </a:cubicBezTo>
                          <a:cubicBezTo>
                            <a:pt x="3471830" y="-43393"/>
                            <a:pt x="3681646" y="11261"/>
                            <a:pt x="3782483" y="0"/>
                          </a:cubicBezTo>
                          <a:cubicBezTo>
                            <a:pt x="3801605" y="5385"/>
                            <a:pt x="3816820" y="13468"/>
                            <a:pt x="3816350" y="33867"/>
                          </a:cubicBezTo>
                          <a:cubicBezTo>
                            <a:pt x="3825356" y="72161"/>
                            <a:pt x="3801048" y="117089"/>
                            <a:pt x="3816350" y="169333"/>
                          </a:cubicBezTo>
                          <a:cubicBezTo>
                            <a:pt x="3811156" y="186311"/>
                            <a:pt x="3803646" y="200894"/>
                            <a:pt x="3782483" y="203200"/>
                          </a:cubicBezTo>
                          <a:cubicBezTo>
                            <a:pt x="3621912" y="264923"/>
                            <a:pt x="3477749" y="186101"/>
                            <a:pt x="3209480" y="203200"/>
                          </a:cubicBezTo>
                          <a:cubicBezTo>
                            <a:pt x="2941211" y="220299"/>
                            <a:pt x="2773663" y="168490"/>
                            <a:pt x="2636478" y="203200"/>
                          </a:cubicBezTo>
                          <a:cubicBezTo>
                            <a:pt x="2499293" y="237910"/>
                            <a:pt x="2292917" y="152655"/>
                            <a:pt x="2175933" y="203200"/>
                          </a:cubicBezTo>
                          <a:cubicBezTo>
                            <a:pt x="2058949" y="253745"/>
                            <a:pt x="1870229" y="174554"/>
                            <a:pt x="1677903" y="203200"/>
                          </a:cubicBezTo>
                          <a:cubicBezTo>
                            <a:pt x="1485577" y="231846"/>
                            <a:pt x="1312671" y="155807"/>
                            <a:pt x="1179872" y="203200"/>
                          </a:cubicBezTo>
                          <a:cubicBezTo>
                            <a:pt x="1047073" y="250593"/>
                            <a:pt x="940006" y="181179"/>
                            <a:pt x="719328" y="203200"/>
                          </a:cubicBezTo>
                          <a:cubicBezTo>
                            <a:pt x="498650" y="225221"/>
                            <a:pt x="288530" y="162488"/>
                            <a:pt x="33867" y="203200"/>
                          </a:cubicBezTo>
                          <a:cubicBezTo>
                            <a:pt x="16861" y="203445"/>
                            <a:pt x="2001" y="185104"/>
                            <a:pt x="0" y="169333"/>
                          </a:cubicBezTo>
                          <a:cubicBezTo>
                            <a:pt x="-3663" y="132813"/>
                            <a:pt x="1884" y="89922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Homebuy / shared ownership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F5729815-9E89-4679-A0F0-6645764D174C}"/>
                </a:ext>
              </a:extLst>
            </p:cNvPr>
            <p:cNvSpPr/>
            <p:nvPr/>
          </p:nvSpPr>
          <p:spPr>
            <a:xfrm>
              <a:off x="2992071" y="2596576"/>
              <a:ext cx="3868616" cy="170818"/>
            </a:xfrm>
            <a:prstGeom prst="roundRect">
              <a:avLst/>
            </a:prstGeom>
            <a:solidFill>
              <a:srgbClr val="92D050">
                <a:alpha val="69804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816350"/>
                        <a:gd name="connsiteY0" fmla="*/ 33867 h 203200"/>
                        <a:gd name="connsiteX1" fmla="*/ 33867 w 3816350"/>
                        <a:gd name="connsiteY1" fmla="*/ 0 h 203200"/>
                        <a:gd name="connsiteX2" fmla="*/ 644356 w 3816350"/>
                        <a:gd name="connsiteY2" fmla="*/ 0 h 203200"/>
                        <a:gd name="connsiteX3" fmla="*/ 1254845 w 3816350"/>
                        <a:gd name="connsiteY3" fmla="*/ 0 h 203200"/>
                        <a:gd name="connsiteX4" fmla="*/ 1790361 w 3816350"/>
                        <a:gd name="connsiteY4" fmla="*/ 0 h 203200"/>
                        <a:gd name="connsiteX5" fmla="*/ 2288392 w 3816350"/>
                        <a:gd name="connsiteY5" fmla="*/ 0 h 203200"/>
                        <a:gd name="connsiteX6" fmla="*/ 2898881 w 3816350"/>
                        <a:gd name="connsiteY6" fmla="*/ 0 h 203200"/>
                        <a:gd name="connsiteX7" fmla="*/ 3321939 w 3816350"/>
                        <a:gd name="connsiteY7" fmla="*/ 0 h 203200"/>
                        <a:gd name="connsiteX8" fmla="*/ 3782483 w 3816350"/>
                        <a:gd name="connsiteY8" fmla="*/ 0 h 203200"/>
                        <a:gd name="connsiteX9" fmla="*/ 3816350 w 3816350"/>
                        <a:gd name="connsiteY9" fmla="*/ 33867 h 203200"/>
                        <a:gd name="connsiteX10" fmla="*/ 3816350 w 3816350"/>
                        <a:gd name="connsiteY10" fmla="*/ 169333 h 203200"/>
                        <a:gd name="connsiteX11" fmla="*/ 3782483 w 3816350"/>
                        <a:gd name="connsiteY11" fmla="*/ 203200 h 203200"/>
                        <a:gd name="connsiteX12" fmla="*/ 3209480 w 3816350"/>
                        <a:gd name="connsiteY12" fmla="*/ 203200 h 203200"/>
                        <a:gd name="connsiteX13" fmla="*/ 2636478 w 3816350"/>
                        <a:gd name="connsiteY13" fmla="*/ 203200 h 203200"/>
                        <a:gd name="connsiteX14" fmla="*/ 2175933 w 3816350"/>
                        <a:gd name="connsiteY14" fmla="*/ 203200 h 203200"/>
                        <a:gd name="connsiteX15" fmla="*/ 1677903 w 3816350"/>
                        <a:gd name="connsiteY15" fmla="*/ 203200 h 203200"/>
                        <a:gd name="connsiteX16" fmla="*/ 1179872 w 3816350"/>
                        <a:gd name="connsiteY16" fmla="*/ 203200 h 203200"/>
                        <a:gd name="connsiteX17" fmla="*/ 719328 w 3816350"/>
                        <a:gd name="connsiteY17" fmla="*/ 203200 h 203200"/>
                        <a:gd name="connsiteX18" fmla="*/ 33867 w 3816350"/>
                        <a:gd name="connsiteY18" fmla="*/ 203200 h 203200"/>
                        <a:gd name="connsiteX19" fmla="*/ 0 w 3816350"/>
                        <a:gd name="connsiteY19" fmla="*/ 169333 h 203200"/>
                        <a:gd name="connsiteX20" fmla="*/ 0 w 3816350"/>
                        <a:gd name="connsiteY20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381635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319584" y="-58450"/>
                            <a:pt x="370376" y="47837"/>
                            <a:pt x="644356" y="0"/>
                          </a:cubicBezTo>
                          <a:cubicBezTo>
                            <a:pt x="918336" y="-47837"/>
                            <a:pt x="1079124" y="39310"/>
                            <a:pt x="1254845" y="0"/>
                          </a:cubicBezTo>
                          <a:cubicBezTo>
                            <a:pt x="1430566" y="-39310"/>
                            <a:pt x="1585750" y="60085"/>
                            <a:pt x="1790361" y="0"/>
                          </a:cubicBezTo>
                          <a:cubicBezTo>
                            <a:pt x="1994972" y="-60085"/>
                            <a:pt x="2185508" y="36985"/>
                            <a:pt x="2288392" y="0"/>
                          </a:cubicBezTo>
                          <a:cubicBezTo>
                            <a:pt x="2391276" y="-36985"/>
                            <a:pt x="2719358" y="14591"/>
                            <a:pt x="2898881" y="0"/>
                          </a:cubicBezTo>
                          <a:cubicBezTo>
                            <a:pt x="3078404" y="-14591"/>
                            <a:pt x="3172048" y="43393"/>
                            <a:pt x="3321939" y="0"/>
                          </a:cubicBezTo>
                          <a:cubicBezTo>
                            <a:pt x="3471830" y="-43393"/>
                            <a:pt x="3681646" y="11261"/>
                            <a:pt x="3782483" y="0"/>
                          </a:cubicBezTo>
                          <a:cubicBezTo>
                            <a:pt x="3801605" y="5385"/>
                            <a:pt x="3816820" y="13468"/>
                            <a:pt x="3816350" y="33867"/>
                          </a:cubicBezTo>
                          <a:cubicBezTo>
                            <a:pt x="3825356" y="72161"/>
                            <a:pt x="3801048" y="117089"/>
                            <a:pt x="3816350" y="169333"/>
                          </a:cubicBezTo>
                          <a:cubicBezTo>
                            <a:pt x="3811156" y="186311"/>
                            <a:pt x="3803646" y="200894"/>
                            <a:pt x="3782483" y="203200"/>
                          </a:cubicBezTo>
                          <a:cubicBezTo>
                            <a:pt x="3621912" y="264923"/>
                            <a:pt x="3477749" y="186101"/>
                            <a:pt x="3209480" y="203200"/>
                          </a:cubicBezTo>
                          <a:cubicBezTo>
                            <a:pt x="2941211" y="220299"/>
                            <a:pt x="2773663" y="168490"/>
                            <a:pt x="2636478" y="203200"/>
                          </a:cubicBezTo>
                          <a:cubicBezTo>
                            <a:pt x="2499293" y="237910"/>
                            <a:pt x="2292917" y="152655"/>
                            <a:pt x="2175933" y="203200"/>
                          </a:cubicBezTo>
                          <a:cubicBezTo>
                            <a:pt x="2058949" y="253745"/>
                            <a:pt x="1870229" y="174554"/>
                            <a:pt x="1677903" y="203200"/>
                          </a:cubicBezTo>
                          <a:cubicBezTo>
                            <a:pt x="1485577" y="231846"/>
                            <a:pt x="1312671" y="155807"/>
                            <a:pt x="1179872" y="203200"/>
                          </a:cubicBezTo>
                          <a:cubicBezTo>
                            <a:pt x="1047073" y="250593"/>
                            <a:pt x="940006" y="181179"/>
                            <a:pt x="719328" y="203200"/>
                          </a:cubicBezTo>
                          <a:cubicBezTo>
                            <a:pt x="498650" y="225221"/>
                            <a:pt x="288530" y="162488"/>
                            <a:pt x="33867" y="203200"/>
                          </a:cubicBezTo>
                          <a:cubicBezTo>
                            <a:pt x="16861" y="203445"/>
                            <a:pt x="2001" y="185104"/>
                            <a:pt x="0" y="169333"/>
                          </a:cubicBezTo>
                          <a:cubicBezTo>
                            <a:pt x="-3663" y="132813"/>
                            <a:pt x="1884" y="89922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Homebuy / shared ownership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6BD994C-2793-4EA6-B6B9-42A1E5137615}"/>
                </a:ext>
              </a:extLst>
            </p:cNvPr>
            <p:cNvSpPr/>
            <p:nvPr/>
          </p:nvSpPr>
          <p:spPr>
            <a:xfrm>
              <a:off x="2992071" y="3152572"/>
              <a:ext cx="3868616" cy="180000"/>
            </a:xfrm>
            <a:prstGeom prst="roundRect">
              <a:avLst/>
            </a:prstGeom>
            <a:solidFill>
              <a:srgbClr val="00B050">
                <a:alpha val="69804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816350"/>
                        <a:gd name="connsiteY0" fmla="*/ 33867 h 203200"/>
                        <a:gd name="connsiteX1" fmla="*/ 33867 w 3816350"/>
                        <a:gd name="connsiteY1" fmla="*/ 0 h 203200"/>
                        <a:gd name="connsiteX2" fmla="*/ 644356 w 3816350"/>
                        <a:gd name="connsiteY2" fmla="*/ 0 h 203200"/>
                        <a:gd name="connsiteX3" fmla="*/ 1254845 w 3816350"/>
                        <a:gd name="connsiteY3" fmla="*/ 0 h 203200"/>
                        <a:gd name="connsiteX4" fmla="*/ 1790361 w 3816350"/>
                        <a:gd name="connsiteY4" fmla="*/ 0 h 203200"/>
                        <a:gd name="connsiteX5" fmla="*/ 2288392 w 3816350"/>
                        <a:gd name="connsiteY5" fmla="*/ 0 h 203200"/>
                        <a:gd name="connsiteX6" fmla="*/ 2898881 w 3816350"/>
                        <a:gd name="connsiteY6" fmla="*/ 0 h 203200"/>
                        <a:gd name="connsiteX7" fmla="*/ 3321939 w 3816350"/>
                        <a:gd name="connsiteY7" fmla="*/ 0 h 203200"/>
                        <a:gd name="connsiteX8" fmla="*/ 3782483 w 3816350"/>
                        <a:gd name="connsiteY8" fmla="*/ 0 h 203200"/>
                        <a:gd name="connsiteX9" fmla="*/ 3816350 w 3816350"/>
                        <a:gd name="connsiteY9" fmla="*/ 33867 h 203200"/>
                        <a:gd name="connsiteX10" fmla="*/ 3816350 w 3816350"/>
                        <a:gd name="connsiteY10" fmla="*/ 169333 h 203200"/>
                        <a:gd name="connsiteX11" fmla="*/ 3782483 w 3816350"/>
                        <a:gd name="connsiteY11" fmla="*/ 203200 h 203200"/>
                        <a:gd name="connsiteX12" fmla="*/ 3209480 w 3816350"/>
                        <a:gd name="connsiteY12" fmla="*/ 203200 h 203200"/>
                        <a:gd name="connsiteX13" fmla="*/ 2636478 w 3816350"/>
                        <a:gd name="connsiteY13" fmla="*/ 203200 h 203200"/>
                        <a:gd name="connsiteX14" fmla="*/ 2175933 w 3816350"/>
                        <a:gd name="connsiteY14" fmla="*/ 203200 h 203200"/>
                        <a:gd name="connsiteX15" fmla="*/ 1677903 w 3816350"/>
                        <a:gd name="connsiteY15" fmla="*/ 203200 h 203200"/>
                        <a:gd name="connsiteX16" fmla="*/ 1179872 w 3816350"/>
                        <a:gd name="connsiteY16" fmla="*/ 203200 h 203200"/>
                        <a:gd name="connsiteX17" fmla="*/ 719328 w 3816350"/>
                        <a:gd name="connsiteY17" fmla="*/ 203200 h 203200"/>
                        <a:gd name="connsiteX18" fmla="*/ 33867 w 3816350"/>
                        <a:gd name="connsiteY18" fmla="*/ 203200 h 203200"/>
                        <a:gd name="connsiteX19" fmla="*/ 0 w 3816350"/>
                        <a:gd name="connsiteY19" fmla="*/ 169333 h 203200"/>
                        <a:gd name="connsiteX20" fmla="*/ 0 w 3816350"/>
                        <a:gd name="connsiteY20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381635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319584" y="-58450"/>
                            <a:pt x="370376" y="47837"/>
                            <a:pt x="644356" y="0"/>
                          </a:cubicBezTo>
                          <a:cubicBezTo>
                            <a:pt x="918336" y="-47837"/>
                            <a:pt x="1079124" y="39310"/>
                            <a:pt x="1254845" y="0"/>
                          </a:cubicBezTo>
                          <a:cubicBezTo>
                            <a:pt x="1430566" y="-39310"/>
                            <a:pt x="1585750" y="60085"/>
                            <a:pt x="1790361" y="0"/>
                          </a:cubicBezTo>
                          <a:cubicBezTo>
                            <a:pt x="1994972" y="-60085"/>
                            <a:pt x="2185508" y="36985"/>
                            <a:pt x="2288392" y="0"/>
                          </a:cubicBezTo>
                          <a:cubicBezTo>
                            <a:pt x="2391276" y="-36985"/>
                            <a:pt x="2719358" y="14591"/>
                            <a:pt x="2898881" y="0"/>
                          </a:cubicBezTo>
                          <a:cubicBezTo>
                            <a:pt x="3078404" y="-14591"/>
                            <a:pt x="3172048" y="43393"/>
                            <a:pt x="3321939" y="0"/>
                          </a:cubicBezTo>
                          <a:cubicBezTo>
                            <a:pt x="3471830" y="-43393"/>
                            <a:pt x="3681646" y="11261"/>
                            <a:pt x="3782483" y="0"/>
                          </a:cubicBezTo>
                          <a:cubicBezTo>
                            <a:pt x="3801605" y="5385"/>
                            <a:pt x="3816820" y="13468"/>
                            <a:pt x="3816350" y="33867"/>
                          </a:cubicBezTo>
                          <a:cubicBezTo>
                            <a:pt x="3825356" y="72161"/>
                            <a:pt x="3801048" y="117089"/>
                            <a:pt x="3816350" y="169333"/>
                          </a:cubicBezTo>
                          <a:cubicBezTo>
                            <a:pt x="3811156" y="186311"/>
                            <a:pt x="3803646" y="200894"/>
                            <a:pt x="3782483" y="203200"/>
                          </a:cubicBezTo>
                          <a:cubicBezTo>
                            <a:pt x="3621912" y="264923"/>
                            <a:pt x="3477749" y="186101"/>
                            <a:pt x="3209480" y="203200"/>
                          </a:cubicBezTo>
                          <a:cubicBezTo>
                            <a:pt x="2941211" y="220299"/>
                            <a:pt x="2773663" y="168490"/>
                            <a:pt x="2636478" y="203200"/>
                          </a:cubicBezTo>
                          <a:cubicBezTo>
                            <a:pt x="2499293" y="237910"/>
                            <a:pt x="2292917" y="152655"/>
                            <a:pt x="2175933" y="203200"/>
                          </a:cubicBezTo>
                          <a:cubicBezTo>
                            <a:pt x="2058949" y="253745"/>
                            <a:pt x="1870229" y="174554"/>
                            <a:pt x="1677903" y="203200"/>
                          </a:cubicBezTo>
                          <a:cubicBezTo>
                            <a:pt x="1485577" y="231846"/>
                            <a:pt x="1312671" y="155807"/>
                            <a:pt x="1179872" y="203200"/>
                          </a:cubicBezTo>
                          <a:cubicBezTo>
                            <a:pt x="1047073" y="250593"/>
                            <a:pt x="940006" y="181179"/>
                            <a:pt x="719328" y="203200"/>
                          </a:cubicBezTo>
                          <a:cubicBezTo>
                            <a:pt x="498650" y="225221"/>
                            <a:pt x="288530" y="162488"/>
                            <a:pt x="33867" y="203200"/>
                          </a:cubicBezTo>
                          <a:cubicBezTo>
                            <a:pt x="16861" y="203445"/>
                            <a:pt x="2001" y="185104"/>
                            <a:pt x="0" y="169333"/>
                          </a:cubicBezTo>
                          <a:cubicBezTo>
                            <a:pt x="-3663" y="132813"/>
                            <a:pt x="1884" y="89922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Homebuy / shared ownership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2EA1767-6A0E-4945-8E31-CF11CBEFCDFC}"/>
                </a:ext>
              </a:extLst>
            </p:cNvPr>
            <p:cNvSpPr/>
            <p:nvPr/>
          </p:nvSpPr>
          <p:spPr>
            <a:xfrm>
              <a:off x="2992071" y="6051572"/>
              <a:ext cx="3868616" cy="175847"/>
            </a:xfrm>
            <a:prstGeom prst="roundRect">
              <a:avLst/>
            </a:prstGeom>
            <a:solidFill>
              <a:srgbClr val="7030A0">
                <a:alpha val="69804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816350"/>
                        <a:gd name="connsiteY0" fmla="*/ 33867 h 203200"/>
                        <a:gd name="connsiteX1" fmla="*/ 33867 w 3816350"/>
                        <a:gd name="connsiteY1" fmla="*/ 0 h 203200"/>
                        <a:gd name="connsiteX2" fmla="*/ 644356 w 3816350"/>
                        <a:gd name="connsiteY2" fmla="*/ 0 h 203200"/>
                        <a:gd name="connsiteX3" fmla="*/ 1254845 w 3816350"/>
                        <a:gd name="connsiteY3" fmla="*/ 0 h 203200"/>
                        <a:gd name="connsiteX4" fmla="*/ 1790361 w 3816350"/>
                        <a:gd name="connsiteY4" fmla="*/ 0 h 203200"/>
                        <a:gd name="connsiteX5" fmla="*/ 2288392 w 3816350"/>
                        <a:gd name="connsiteY5" fmla="*/ 0 h 203200"/>
                        <a:gd name="connsiteX6" fmla="*/ 2898881 w 3816350"/>
                        <a:gd name="connsiteY6" fmla="*/ 0 h 203200"/>
                        <a:gd name="connsiteX7" fmla="*/ 3321939 w 3816350"/>
                        <a:gd name="connsiteY7" fmla="*/ 0 h 203200"/>
                        <a:gd name="connsiteX8" fmla="*/ 3782483 w 3816350"/>
                        <a:gd name="connsiteY8" fmla="*/ 0 h 203200"/>
                        <a:gd name="connsiteX9" fmla="*/ 3816350 w 3816350"/>
                        <a:gd name="connsiteY9" fmla="*/ 33867 h 203200"/>
                        <a:gd name="connsiteX10" fmla="*/ 3816350 w 3816350"/>
                        <a:gd name="connsiteY10" fmla="*/ 169333 h 203200"/>
                        <a:gd name="connsiteX11" fmla="*/ 3782483 w 3816350"/>
                        <a:gd name="connsiteY11" fmla="*/ 203200 h 203200"/>
                        <a:gd name="connsiteX12" fmla="*/ 3209480 w 3816350"/>
                        <a:gd name="connsiteY12" fmla="*/ 203200 h 203200"/>
                        <a:gd name="connsiteX13" fmla="*/ 2636478 w 3816350"/>
                        <a:gd name="connsiteY13" fmla="*/ 203200 h 203200"/>
                        <a:gd name="connsiteX14" fmla="*/ 2175933 w 3816350"/>
                        <a:gd name="connsiteY14" fmla="*/ 203200 h 203200"/>
                        <a:gd name="connsiteX15" fmla="*/ 1677903 w 3816350"/>
                        <a:gd name="connsiteY15" fmla="*/ 203200 h 203200"/>
                        <a:gd name="connsiteX16" fmla="*/ 1179872 w 3816350"/>
                        <a:gd name="connsiteY16" fmla="*/ 203200 h 203200"/>
                        <a:gd name="connsiteX17" fmla="*/ 719328 w 3816350"/>
                        <a:gd name="connsiteY17" fmla="*/ 203200 h 203200"/>
                        <a:gd name="connsiteX18" fmla="*/ 33867 w 3816350"/>
                        <a:gd name="connsiteY18" fmla="*/ 203200 h 203200"/>
                        <a:gd name="connsiteX19" fmla="*/ 0 w 3816350"/>
                        <a:gd name="connsiteY19" fmla="*/ 169333 h 203200"/>
                        <a:gd name="connsiteX20" fmla="*/ 0 w 3816350"/>
                        <a:gd name="connsiteY20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381635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319584" y="-58450"/>
                            <a:pt x="370376" y="47837"/>
                            <a:pt x="644356" y="0"/>
                          </a:cubicBezTo>
                          <a:cubicBezTo>
                            <a:pt x="918336" y="-47837"/>
                            <a:pt x="1079124" y="39310"/>
                            <a:pt x="1254845" y="0"/>
                          </a:cubicBezTo>
                          <a:cubicBezTo>
                            <a:pt x="1430566" y="-39310"/>
                            <a:pt x="1585750" y="60085"/>
                            <a:pt x="1790361" y="0"/>
                          </a:cubicBezTo>
                          <a:cubicBezTo>
                            <a:pt x="1994972" y="-60085"/>
                            <a:pt x="2185508" y="36985"/>
                            <a:pt x="2288392" y="0"/>
                          </a:cubicBezTo>
                          <a:cubicBezTo>
                            <a:pt x="2391276" y="-36985"/>
                            <a:pt x="2719358" y="14591"/>
                            <a:pt x="2898881" y="0"/>
                          </a:cubicBezTo>
                          <a:cubicBezTo>
                            <a:pt x="3078404" y="-14591"/>
                            <a:pt x="3172048" y="43393"/>
                            <a:pt x="3321939" y="0"/>
                          </a:cubicBezTo>
                          <a:cubicBezTo>
                            <a:pt x="3471830" y="-43393"/>
                            <a:pt x="3681646" y="11261"/>
                            <a:pt x="3782483" y="0"/>
                          </a:cubicBezTo>
                          <a:cubicBezTo>
                            <a:pt x="3801605" y="5385"/>
                            <a:pt x="3816820" y="13468"/>
                            <a:pt x="3816350" y="33867"/>
                          </a:cubicBezTo>
                          <a:cubicBezTo>
                            <a:pt x="3825356" y="72161"/>
                            <a:pt x="3801048" y="117089"/>
                            <a:pt x="3816350" y="169333"/>
                          </a:cubicBezTo>
                          <a:cubicBezTo>
                            <a:pt x="3811156" y="186311"/>
                            <a:pt x="3803646" y="200894"/>
                            <a:pt x="3782483" y="203200"/>
                          </a:cubicBezTo>
                          <a:cubicBezTo>
                            <a:pt x="3621912" y="264923"/>
                            <a:pt x="3477749" y="186101"/>
                            <a:pt x="3209480" y="203200"/>
                          </a:cubicBezTo>
                          <a:cubicBezTo>
                            <a:pt x="2941211" y="220299"/>
                            <a:pt x="2773663" y="168490"/>
                            <a:pt x="2636478" y="203200"/>
                          </a:cubicBezTo>
                          <a:cubicBezTo>
                            <a:pt x="2499293" y="237910"/>
                            <a:pt x="2292917" y="152655"/>
                            <a:pt x="2175933" y="203200"/>
                          </a:cubicBezTo>
                          <a:cubicBezTo>
                            <a:pt x="2058949" y="253745"/>
                            <a:pt x="1870229" y="174554"/>
                            <a:pt x="1677903" y="203200"/>
                          </a:cubicBezTo>
                          <a:cubicBezTo>
                            <a:pt x="1485577" y="231846"/>
                            <a:pt x="1312671" y="155807"/>
                            <a:pt x="1179872" y="203200"/>
                          </a:cubicBezTo>
                          <a:cubicBezTo>
                            <a:pt x="1047073" y="250593"/>
                            <a:pt x="940006" y="181179"/>
                            <a:pt x="719328" y="203200"/>
                          </a:cubicBezTo>
                          <a:cubicBezTo>
                            <a:pt x="498650" y="225221"/>
                            <a:pt x="288530" y="162488"/>
                            <a:pt x="33867" y="203200"/>
                          </a:cubicBezTo>
                          <a:cubicBezTo>
                            <a:pt x="16861" y="203445"/>
                            <a:pt x="2001" y="185104"/>
                            <a:pt x="0" y="169333"/>
                          </a:cubicBezTo>
                          <a:cubicBezTo>
                            <a:pt x="-3663" y="132813"/>
                            <a:pt x="1884" y="89922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Homebuy / shared ownership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AD261396-9450-45FC-8E36-95421B1E8F08}"/>
                </a:ext>
              </a:extLst>
            </p:cNvPr>
            <p:cNvSpPr/>
            <p:nvPr/>
          </p:nvSpPr>
          <p:spPr>
            <a:xfrm>
              <a:off x="3765793" y="4071794"/>
              <a:ext cx="3868616" cy="179949"/>
            </a:xfrm>
            <a:prstGeom prst="roundRect">
              <a:avLst/>
            </a:prstGeom>
            <a:solidFill>
              <a:srgbClr val="00B0F0">
                <a:alpha val="69804"/>
              </a:srgbClr>
            </a:solidFill>
            <a:ln w="1270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816350"/>
                        <a:gd name="connsiteY0" fmla="*/ 33867 h 203200"/>
                        <a:gd name="connsiteX1" fmla="*/ 33867 w 3816350"/>
                        <a:gd name="connsiteY1" fmla="*/ 0 h 203200"/>
                        <a:gd name="connsiteX2" fmla="*/ 644356 w 3816350"/>
                        <a:gd name="connsiteY2" fmla="*/ 0 h 203200"/>
                        <a:gd name="connsiteX3" fmla="*/ 1254845 w 3816350"/>
                        <a:gd name="connsiteY3" fmla="*/ 0 h 203200"/>
                        <a:gd name="connsiteX4" fmla="*/ 1790361 w 3816350"/>
                        <a:gd name="connsiteY4" fmla="*/ 0 h 203200"/>
                        <a:gd name="connsiteX5" fmla="*/ 2288392 w 3816350"/>
                        <a:gd name="connsiteY5" fmla="*/ 0 h 203200"/>
                        <a:gd name="connsiteX6" fmla="*/ 2898881 w 3816350"/>
                        <a:gd name="connsiteY6" fmla="*/ 0 h 203200"/>
                        <a:gd name="connsiteX7" fmla="*/ 3321939 w 3816350"/>
                        <a:gd name="connsiteY7" fmla="*/ 0 h 203200"/>
                        <a:gd name="connsiteX8" fmla="*/ 3782483 w 3816350"/>
                        <a:gd name="connsiteY8" fmla="*/ 0 h 203200"/>
                        <a:gd name="connsiteX9" fmla="*/ 3816350 w 3816350"/>
                        <a:gd name="connsiteY9" fmla="*/ 33867 h 203200"/>
                        <a:gd name="connsiteX10" fmla="*/ 3816350 w 3816350"/>
                        <a:gd name="connsiteY10" fmla="*/ 169333 h 203200"/>
                        <a:gd name="connsiteX11" fmla="*/ 3782483 w 3816350"/>
                        <a:gd name="connsiteY11" fmla="*/ 203200 h 203200"/>
                        <a:gd name="connsiteX12" fmla="*/ 3209480 w 3816350"/>
                        <a:gd name="connsiteY12" fmla="*/ 203200 h 203200"/>
                        <a:gd name="connsiteX13" fmla="*/ 2636478 w 3816350"/>
                        <a:gd name="connsiteY13" fmla="*/ 203200 h 203200"/>
                        <a:gd name="connsiteX14" fmla="*/ 2175933 w 3816350"/>
                        <a:gd name="connsiteY14" fmla="*/ 203200 h 203200"/>
                        <a:gd name="connsiteX15" fmla="*/ 1677903 w 3816350"/>
                        <a:gd name="connsiteY15" fmla="*/ 203200 h 203200"/>
                        <a:gd name="connsiteX16" fmla="*/ 1179872 w 3816350"/>
                        <a:gd name="connsiteY16" fmla="*/ 203200 h 203200"/>
                        <a:gd name="connsiteX17" fmla="*/ 719328 w 3816350"/>
                        <a:gd name="connsiteY17" fmla="*/ 203200 h 203200"/>
                        <a:gd name="connsiteX18" fmla="*/ 33867 w 3816350"/>
                        <a:gd name="connsiteY18" fmla="*/ 203200 h 203200"/>
                        <a:gd name="connsiteX19" fmla="*/ 0 w 3816350"/>
                        <a:gd name="connsiteY19" fmla="*/ 169333 h 203200"/>
                        <a:gd name="connsiteX20" fmla="*/ 0 w 3816350"/>
                        <a:gd name="connsiteY20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381635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319584" y="-58450"/>
                            <a:pt x="370376" y="47837"/>
                            <a:pt x="644356" y="0"/>
                          </a:cubicBezTo>
                          <a:cubicBezTo>
                            <a:pt x="918336" y="-47837"/>
                            <a:pt x="1079124" y="39310"/>
                            <a:pt x="1254845" y="0"/>
                          </a:cubicBezTo>
                          <a:cubicBezTo>
                            <a:pt x="1430566" y="-39310"/>
                            <a:pt x="1585750" y="60085"/>
                            <a:pt x="1790361" y="0"/>
                          </a:cubicBezTo>
                          <a:cubicBezTo>
                            <a:pt x="1994972" y="-60085"/>
                            <a:pt x="2185508" y="36985"/>
                            <a:pt x="2288392" y="0"/>
                          </a:cubicBezTo>
                          <a:cubicBezTo>
                            <a:pt x="2391276" y="-36985"/>
                            <a:pt x="2719358" y="14591"/>
                            <a:pt x="2898881" y="0"/>
                          </a:cubicBezTo>
                          <a:cubicBezTo>
                            <a:pt x="3078404" y="-14591"/>
                            <a:pt x="3172048" y="43393"/>
                            <a:pt x="3321939" y="0"/>
                          </a:cubicBezTo>
                          <a:cubicBezTo>
                            <a:pt x="3471830" y="-43393"/>
                            <a:pt x="3681646" y="11261"/>
                            <a:pt x="3782483" y="0"/>
                          </a:cubicBezTo>
                          <a:cubicBezTo>
                            <a:pt x="3801605" y="5385"/>
                            <a:pt x="3816820" y="13468"/>
                            <a:pt x="3816350" y="33867"/>
                          </a:cubicBezTo>
                          <a:cubicBezTo>
                            <a:pt x="3825356" y="72161"/>
                            <a:pt x="3801048" y="117089"/>
                            <a:pt x="3816350" y="169333"/>
                          </a:cubicBezTo>
                          <a:cubicBezTo>
                            <a:pt x="3811156" y="186311"/>
                            <a:pt x="3803646" y="200894"/>
                            <a:pt x="3782483" y="203200"/>
                          </a:cubicBezTo>
                          <a:cubicBezTo>
                            <a:pt x="3621912" y="264923"/>
                            <a:pt x="3477749" y="186101"/>
                            <a:pt x="3209480" y="203200"/>
                          </a:cubicBezTo>
                          <a:cubicBezTo>
                            <a:pt x="2941211" y="220299"/>
                            <a:pt x="2773663" y="168490"/>
                            <a:pt x="2636478" y="203200"/>
                          </a:cubicBezTo>
                          <a:cubicBezTo>
                            <a:pt x="2499293" y="237910"/>
                            <a:pt x="2292917" y="152655"/>
                            <a:pt x="2175933" y="203200"/>
                          </a:cubicBezTo>
                          <a:cubicBezTo>
                            <a:pt x="2058949" y="253745"/>
                            <a:pt x="1870229" y="174554"/>
                            <a:pt x="1677903" y="203200"/>
                          </a:cubicBezTo>
                          <a:cubicBezTo>
                            <a:pt x="1485577" y="231846"/>
                            <a:pt x="1312671" y="155807"/>
                            <a:pt x="1179872" y="203200"/>
                          </a:cubicBezTo>
                          <a:cubicBezTo>
                            <a:pt x="1047073" y="250593"/>
                            <a:pt x="940006" y="181179"/>
                            <a:pt x="719328" y="203200"/>
                          </a:cubicBezTo>
                          <a:cubicBezTo>
                            <a:pt x="498650" y="225221"/>
                            <a:pt x="288530" y="162488"/>
                            <a:pt x="33867" y="203200"/>
                          </a:cubicBezTo>
                          <a:cubicBezTo>
                            <a:pt x="16861" y="203445"/>
                            <a:pt x="2001" y="185104"/>
                            <a:pt x="0" y="169333"/>
                          </a:cubicBezTo>
                          <a:cubicBezTo>
                            <a:pt x="-3663" y="132813"/>
                            <a:pt x="1884" y="89922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Homebuy / shared ownership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1D151B1C-8DED-4B37-B234-06D0ACAA9FE4}"/>
                </a:ext>
              </a:extLst>
            </p:cNvPr>
            <p:cNvSpPr/>
            <p:nvPr/>
          </p:nvSpPr>
          <p:spPr>
            <a:xfrm>
              <a:off x="3765794" y="5175635"/>
              <a:ext cx="3094893" cy="176614"/>
            </a:xfrm>
            <a:prstGeom prst="roundRect">
              <a:avLst/>
            </a:prstGeom>
            <a:solidFill>
              <a:srgbClr val="FF00FF">
                <a:alpha val="69804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816350"/>
                        <a:gd name="connsiteY0" fmla="*/ 33867 h 203200"/>
                        <a:gd name="connsiteX1" fmla="*/ 33867 w 3816350"/>
                        <a:gd name="connsiteY1" fmla="*/ 0 h 203200"/>
                        <a:gd name="connsiteX2" fmla="*/ 644356 w 3816350"/>
                        <a:gd name="connsiteY2" fmla="*/ 0 h 203200"/>
                        <a:gd name="connsiteX3" fmla="*/ 1254845 w 3816350"/>
                        <a:gd name="connsiteY3" fmla="*/ 0 h 203200"/>
                        <a:gd name="connsiteX4" fmla="*/ 1790361 w 3816350"/>
                        <a:gd name="connsiteY4" fmla="*/ 0 h 203200"/>
                        <a:gd name="connsiteX5" fmla="*/ 2288392 w 3816350"/>
                        <a:gd name="connsiteY5" fmla="*/ 0 h 203200"/>
                        <a:gd name="connsiteX6" fmla="*/ 2898881 w 3816350"/>
                        <a:gd name="connsiteY6" fmla="*/ 0 h 203200"/>
                        <a:gd name="connsiteX7" fmla="*/ 3321939 w 3816350"/>
                        <a:gd name="connsiteY7" fmla="*/ 0 h 203200"/>
                        <a:gd name="connsiteX8" fmla="*/ 3782483 w 3816350"/>
                        <a:gd name="connsiteY8" fmla="*/ 0 h 203200"/>
                        <a:gd name="connsiteX9" fmla="*/ 3816350 w 3816350"/>
                        <a:gd name="connsiteY9" fmla="*/ 33867 h 203200"/>
                        <a:gd name="connsiteX10" fmla="*/ 3816350 w 3816350"/>
                        <a:gd name="connsiteY10" fmla="*/ 169333 h 203200"/>
                        <a:gd name="connsiteX11" fmla="*/ 3782483 w 3816350"/>
                        <a:gd name="connsiteY11" fmla="*/ 203200 h 203200"/>
                        <a:gd name="connsiteX12" fmla="*/ 3209480 w 3816350"/>
                        <a:gd name="connsiteY12" fmla="*/ 203200 h 203200"/>
                        <a:gd name="connsiteX13" fmla="*/ 2636478 w 3816350"/>
                        <a:gd name="connsiteY13" fmla="*/ 203200 h 203200"/>
                        <a:gd name="connsiteX14" fmla="*/ 2175933 w 3816350"/>
                        <a:gd name="connsiteY14" fmla="*/ 203200 h 203200"/>
                        <a:gd name="connsiteX15" fmla="*/ 1677903 w 3816350"/>
                        <a:gd name="connsiteY15" fmla="*/ 203200 h 203200"/>
                        <a:gd name="connsiteX16" fmla="*/ 1179872 w 3816350"/>
                        <a:gd name="connsiteY16" fmla="*/ 203200 h 203200"/>
                        <a:gd name="connsiteX17" fmla="*/ 719328 w 3816350"/>
                        <a:gd name="connsiteY17" fmla="*/ 203200 h 203200"/>
                        <a:gd name="connsiteX18" fmla="*/ 33867 w 3816350"/>
                        <a:gd name="connsiteY18" fmla="*/ 203200 h 203200"/>
                        <a:gd name="connsiteX19" fmla="*/ 0 w 3816350"/>
                        <a:gd name="connsiteY19" fmla="*/ 169333 h 203200"/>
                        <a:gd name="connsiteX20" fmla="*/ 0 w 3816350"/>
                        <a:gd name="connsiteY20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381635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319584" y="-58450"/>
                            <a:pt x="370376" y="47837"/>
                            <a:pt x="644356" y="0"/>
                          </a:cubicBezTo>
                          <a:cubicBezTo>
                            <a:pt x="918336" y="-47837"/>
                            <a:pt x="1079124" y="39310"/>
                            <a:pt x="1254845" y="0"/>
                          </a:cubicBezTo>
                          <a:cubicBezTo>
                            <a:pt x="1430566" y="-39310"/>
                            <a:pt x="1585750" y="60085"/>
                            <a:pt x="1790361" y="0"/>
                          </a:cubicBezTo>
                          <a:cubicBezTo>
                            <a:pt x="1994972" y="-60085"/>
                            <a:pt x="2185508" y="36985"/>
                            <a:pt x="2288392" y="0"/>
                          </a:cubicBezTo>
                          <a:cubicBezTo>
                            <a:pt x="2391276" y="-36985"/>
                            <a:pt x="2719358" y="14591"/>
                            <a:pt x="2898881" y="0"/>
                          </a:cubicBezTo>
                          <a:cubicBezTo>
                            <a:pt x="3078404" y="-14591"/>
                            <a:pt x="3172048" y="43393"/>
                            <a:pt x="3321939" y="0"/>
                          </a:cubicBezTo>
                          <a:cubicBezTo>
                            <a:pt x="3471830" y="-43393"/>
                            <a:pt x="3681646" y="11261"/>
                            <a:pt x="3782483" y="0"/>
                          </a:cubicBezTo>
                          <a:cubicBezTo>
                            <a:pt x="3801605" y="5385"/>
                            <a:pt x="3816820" y="13468"/>
                            <a:pt x="3816350" y="33867"/>
                          </a:cubicBezTo>
                          <a:cubicBezTo>
                            <a:pt x="3825356" y="72161"/>
                            <a:pt x="3801048" y="117089"/>
                            <a:pt x="3816350" y="169333"/>
                          </a:cubicBezTo>
                          <a:cubicBezTo>
                            <a:pt x="3811156" y="186311"/>
                            <a:pt x="3803646" y="200894"/>
                            <a:pt x="3782483" y="203200"/>
                          </a:cubicBezTo>
                          <a:cubicBezTo>
                            <a:pt x="3621912" y="264923"/>
                            <a:pt x="3477749" y="186101"/>
                            <a:pt x="3209480" y="203200"/>
                          </a:cubicBezTo>
                          <a:cubicBezTo>
                            <a:pt x="2941211" y="220299"/>
                            <a:pt x="2773663" y="168490"/>
                            <a:pt x="2636478" y="203200"/>
                          </a:cubicBezTo>
                          <a:cubicBezTo>
                            <a:pt x="2499293" y="237910"/>
                            <a:pt x="2292917" y="152655"/>
                            <a:pt x="2175933" y="203200"/>
                          </a:cubicBezTo>
                          <a:cubicBezTo>
                            <a:pt x="2058949" y="253745"/>
                            <a:pt x="1870229" y="174554"/>
                            <a:pt x="1677903" y="203200"/>
                          </a:cubicBezTo>
                          <a:cubicBezTo>
                            <a:pt x="1485577" y="231846"/>
                            <a:pt x="1312671" y="155807"/>
                            <a:pt x="1179872" y="203200"/>
                          </a:cubicBezTo>
                          <a:cubicBezTo>
                            <a:pt x="1047073" y="250593"/>
                            <a:pt x="940006" y="181179"/>
                            <a:pt x="719328" y="203200"/>
                          </a:cubicBezTo>
                          <a:cubicBezTo>
                            <a:pt x="498650" y="225221"/>
                            <a:pt x="288530" y="162488"/>
                            <a:pt x="33867" y="203200"/>
                          </a:cubicBezTo>
                          <a:cubicBezTo>
                            <a:pt x="16861" y="203445"/>
                            <a:pt x="2001" y="185104"/>
                            <a:pt x="0" y="169333"/>
                          </a:cubicBezTo>
                          <a:cubicBezTo>
                            <a:pt x="-3663" y="132813"/>
                            <a:pt x="1884" y="89922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5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Homebuy / shared ownership</a:t>
              </a:r>
              <a:endParaRPr lang="en-GB" sz="1600" dirty="0"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DB2D3AB-5534-4083-AB38-9B7A51792510}"/>
              </a:ext>
            </a:extLst>
          </p:cNvPr>
          <p:cNvGrpSpPr/>
          <p:nvPr/>
        </p:nvGrpSpPr>
        <p:grpSpPr>
          <a:xfrm>
            <a:off x="4539517" y="1480923"/>
            <a:ext cx="6963508" cy="4938557"/>
            <a:chOff x="4539517" y="1480923"/>
            <a:chExt cx="6963508" cy="493855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C08E2602-3B6A-4185-B2FA-24686C625F20}"/>
                </a:ext>
              </a:extLst>
            </p:cNvPr>
            <p:cNvSpPr/>
            <p:nvPr/>
          </p:nvSpPr>
          <p:spPr>
            <a:xfrm>
              <a:off x="6086964" y="1480923"/>
              <a:ext cx="5416061" cy="176094"/>
            </a:xfrm>
            <a:prstGeom prst="roundRect">
              <a:avLst/>
            </a:prstGeom>
            <a:solidFill>
              <a:srgbClr val="C00000">
                <a:alpha val="85098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6996430"/>
                        <a:gd name="connsiteY0" fmla="*/ 74508 h 447040"/>
                        <a:gd name="connsiteX1" fmla="*/ 74508 w 6996430"/>
                        <a:gd name="connsiteY1" fmla="*/ 0 h 447040"/>
                        <a:gd name="connsiteX2" fmla="*/ 782074 w 6996430"/>
                        <a:gd name="connsiteY2" fmla="*/ 0 h 447040"/>
                        <a:gd name="connsiteX3" fmla="*/ 1489640 w 6996430"/>
                        <a:gd name="connsiteY3" fmla="*/ 0 h 447040"/>
                        <a:gd name="connsiteX4" fmla="*/ 2060258 w 6996430"/>
                        <a:gd name="connsiteY4" fmla="*/ 0 h 447040"/>
                        <a:gd name="connsiteX5" fmla="*/ 2562402 w 6996430"/>
                        <a:gd name="connsiteY5" fmla="*/ 0 h 447040"/>
                        <a:gd name="connsiteX6" fmla="*/ 3269968 w 6996430"/>
                        <a:gd name="connsiteY6" fmla="*/ 0 h 447040"/>
                        <a:gd name="connsiteX7" fmla="*/ 3635163 w 6996430"/>
                        <a:gd name="connsiteY7" fmla="*/ 0 h 447040"/>
                        <a:gd name="connsiteX8" fmla="*/ 4068833 w 6996430"/>
                        <a:gd name="connsiteY8" fmla="*/ 0 h 447040"/>
                        <a:gd name="connsiteX9" fmla="*/ 4776399 w 6996430"/>
                        <a:gd name="connsiteY9" fmla="*/ 0 h 447040"/>
                        <a:gd name="connsiteX10" fmla="*/ 5210068 w 6996430"/>
                        <a:gd name="connsiteY10" fmla="*/ 0 h 447040"/>
                        <a:gd name="connsiteX11" fmla="*/ 5780686 w 6996430"/>
                        <a:gd name="connsiteY11" fmla="*/ 0 h 447040"/>
                        <a:gd name="connsiteX12" fmla="*/ 6282830 w 6996430"/>
                        <a:gd name="connsiteY12" fmla="*/ 0 h 447040"/>
                        <a:gd name="connsiteX13" fmla="*/ 6921922 w 6996430"/>
                        <a:gd name="connsiteY13" fmla="*/ 0 h 447040"/>
                        <a:gd name="connsiteX14" fmla="*/ 6996430 w 6996430"/>
                        <a:gd name="connsiteY14" fmla="*/ 74508 h 447040"/>
                        <a:gd name="connsiteX15" fmla="*/ 6996430 w 6996430"/>
                        <a:gd name="connsiteY15" fmla="*/ 372532 h 447040"/>
                        <a:gd name="connsiteX16" fmla="*/ 6921922 w 6996430"/>
                        <a:gd name="connsiteY16" fmla="*/ 447040 h 447040"/>
                        <a:gd name="connsiteX17" fmla="*/ 6351304 w 6996430"/>
                        <a:gd name="connsiteY17" fmla="*/ 447040 h 447040"/>
                        <a:gd name="connsiteX18" fmla="*/ 5712212 w 6996430"/>
                        <a:gd name="connsiteY18" fmla="*/ 447040 h 447040"/>
                        <a:gd name="connsiteX19" fmla="*/ 5141594 w 6996430"/>
                        <a:gd name="connsiteY19" fmla="*/ 447040 h 447040"/>
                        <a:gd name="connsiteX20" fmla="*/ 4707925 w 6996430"/>
                        <a:gd name="connsiteY20" fmla="*/ 447040 h 447040"/>
                        <a:gd name="connsiteX21" fmla="*/ 4342729 w 6996430"/>
                        <a:gd name="connsiteY21" fmla="*/ 447040 h 447040"/>
                        <a:gd name="connsiteX22" fmla="*/ 3977534 w 6996430"/>
                        <a:gd name="connsiteY22" fmla="*/ 447040 h 447040"/>
                        <a:gd name="connsiteX23" fmla="*/ 3269968 w 6996430"/>
                        <a:gd name="connsiteY23" fmla="*/ 447040 h 447040"/>
                        <a:gd name="connsiteX24" fmla="*/ 2767824 w 6996430"/>
                        <a:gd name="connsiteY24" fmla="*/ 447040 h 447040"/>
                        <a:gd name="connsiteX25" fmla="*/ 2128732 w 6996430"/>
                        <a:gd name="connsiteY25" fmla="*/ 447040 h 447040"/>
                        <a:gd name="connsiteX26" fmla="*/ 1763537 w 6996430"/>
                        <a:gd name="connsiteY26" fmla="*/ 447040 h 447040"/>
                        <a:gd name="connsiteX27" fmla="*/ 1261393 w 6996430"/>
                        <a:gd name="connsiteY27" fmla="*/ 447040 h 447040"/>
                        <a:gd name="connsiteX28" fmla="*/ 622301 w 6996430"/>
                        <a:gd name="connsiteY28" fmla="*/ 447040 h 447040"/>
                        <a:gd name="connsiteX29" fmla="*/ 74508 w 6996430"/>
                        <a:gd name="connsiteY29" fmla="*/ 447040 h 447040"/>
                        <a:gd name="connsiteX30" fmla="*/ 0 w 6996430"/>
                        <a:gd name="connsiteY30" fmla="*/ 372532 h 447040"/>
                        <a:gd name="connsiteX31" fmla="*/ 0 w 6996430"/>
                        <a:gd name="connsiteY31" fmla="*/ 74508 h 447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6996430" h="447040" extrusionOk="0">
                          <a:moveTo>
                            <a:pt x="0" y="74508"/>
                          </a:moveTo>
                          <a:cubicBezTo>
                            <a:pt x="2577" y="26847"/>
                            <a:pt x="28707" y="975"/>
                            <a:pt x="74508" y="0"/>
                          </a:cubicBezTo>
                          <a:cubicBezTo>
                            <a:pt x="254257" y="-55978"/>
                            <a:pt x="544298" y="13698"/>
                            <a:pt x="782074" y="0"/>
                          </a:cubicBezTo>
                          <a:cubicBezTo>
                            <a:pt x="1019850" y="-13698"/>
                            <a:pt x="1172759" y="65463"/>
                            <a:pt x="1489640" y="0"/>
                          </a:cubicBezTo>
                          <a:cubicBezTo>
                            <a:pt x="1806521" y="-65463"/>
                            <a:pt x="1808749" y="17893"/>
                            <a:pt x="2060258" y="0"/>
                          </a:cubicBezTo>
                          <a:cubicBezTo>
                            <a:pt x="2311767" y="-17893"/>
                            <a:pt x="2439989" y="25815"/>
                            <a:pt x="2562402" y="0"/>
                          </a:cubicBezTo>
                          <a:cubicBezTo>
                            <a:pt x="2684815" y="-25815"/>
                            <a:pt x="3002255" y="47760"/>
                            <a:pt x="3269968" y="0"/>
                          </a:cubicBezTo>
                          <a:cubicBezTo>
                            <a:pt x="3537681" y="-47760"/>
                            <a:pt x="3525424" y="6197"/>
                            <a:pt x="3635163" y="0"/>
                          </a:cubicBezTo>
                          <a:cubicBezTo>
                            <a:pt x="3744902" y="-6197"/>
                            <a:pt x="3864753" y="8664"/>
                            <a:pt x="4068833" y="0"/>
                          </a:cubicBezTo>
                          <a:cubicBezTo>
                            <a:pt x="4272913" y="-8664"/>
                            <a:pt x="4451659" y="39868"/>
                            <a:pt x="4776399" y="0"/>
                          </a:cubicBezTo>
                          <a:cubicBezTo>
                            <a:pt x="5101139" y="-39868"/>
                            <a:pt x="5099025" y="20782"/>
                            <a:pt x="5210068" y="0"/>
                          </a:cubicBezTo>
                          <a:cubicBezTo>
                            <a:pt x="5321111" y="-20782"/>
                            <a:pt x="5602100" y="26283"/>
                            <a:pt x="5780686" y="0"/>
                          </a:cubicBezTo>
                          <a:cubicBezTo>
                            <a:pt x="5959272" y="-26283"/>
                            <a:pt x="6151811" y="44022"/>
                            <a:pt x="6282830" y="0"/>
                          </a:cubicBezTo>
                          <a:cubicBezTo>
                            <a:pt x="6413849" y="-44022"/>
                            <a:pt x="6681118" y="59320"/>
                            <a:pt x="6921922" y="0"/>
                          </a:cubicBezTo>
                          <a:cubicBezTo>
                            <a:pt x="6964802" y="-3836"/>
                            <a:pt x="6997122" y="34850"/>
                            <a:pt x="6996430" y="74508"/>
                          </a:cubicBezTo>
                          <a:cubicBezTo>
                            <a:pt x="7001309" y="168099"/>
                            <a:pt x="6972091" y="302105"/>
                            <a:pt x="6996430" y="372532"/>
                          </a:cubicBezTo>
                          <a:cubicBezTo>
                            <a:pt x="6999130" y="412561"/>
                            <a:pt x="6963884" y="452511"/>
                            <a:pt x="6921922" y="447040"/>
                          </a:cubicBezTo>
                          <a:cubicBezTo>
                            <a:pt x="6778588" y="453969"/>
                            <a:pt x="6515482" y="444819"/>
                            <a:pt x="6351304" y="447040"/>
                          </a:cubicBezTo>
                          <a:cubicBezTo>
                            <a:pt x="6187126" y="449261"/>
                            <a:pt x="5925244" y="443684"/>
                            <a:pt x="5712212" y="447040"/>
                          </a:cubicBezTo>
                          <a:cubicBezTo>
                            <a:pt x="5499180" y="450396"/>
                            <a:pt x="5417416" y="413153"/>
                            <a:pt x="5141594" y="447040"/>
                          </a:cubicBezTo>
                          <a:cubicBezTo>
                            <a:pt x="4865772" y="480927"/>
                            <a:pt x="4900351" y="445775"/>
                            <a:pt x="4707925" y="447040"/>
                          </a:cubicBezTo>
                          <a:cubicBezTo>
                            <a:pt x="4515499" y="448305"/>
                            <a:pt x="4455142" y="421149"/>
                            <a:pt x="4342729" y="447040"/>
                          </a:cubicBezTo>
                          <a:cubicBezTo>
                            <a:pt x="4230316" y="472931"/>
                            <a:pt x="4146090" y="440529"/>
                            <a:pt x="3977534" y="447040"/>
                          </a:cubicBezTo>
                          <a:cubicBezTo>
                            <a:pt x="3808978" y="453551"/>
                            <a:pt x="3513733" y="422116"/>
                            <a:pt x="3269968" y="447040"/>
                          </a:cubicBezTo>
                          <a:cubicBezTo>
                            <a:pt x="3026203" y="471964"/>
                            <a:pt x="3013301" y="406396"/>
                            <a:pt x="2767824" y="447040"/>
                          </a:cubicBezTo>
                          <a:cubicBezTo>
                            <a:pt x="2522347" y="487684"/>
                            <a:pt x="2427594" y="406087"/>
                            <a:pt x="2128732" y="447040"/>
                          </a:cubicBezTo>
                          <a:cubicBezTo>
                            <a:pt x="1829870" y="487993"/>
                            <a:pt x="1851247" y="403264"/>
                            <a:pt x="1763537" y="447040"/>
                          </a:cubicBezTo>
                          <a:cubicBezTo>
                            <a:pt x="1675828" y="490816"/>
                            <a:pt x="1475975" y="394528"/>
                            <a:pt x="1261393" y="447040"/>
                          </a:cubicBezTo>
                          <a:cubicBezTo>
                            <a:pt x="1046811" y="499552"/>
                            <a:pt x="785432" y="439109"/>
                            <a:pt x="622301" y="447040"/>
                          </a:cubicBezTo>
                          <a:cubicBezTo>
                            <a:pt x="459170" y="454971"/>
                            <a:pt x="285723" y="423610"/>
                            <a:pt x="74508" y="447040"/>
                          </a:cubicBezTo>
                          <a:cubicBezTo>
                            <a:pt x="32196" y="438098"/>
                            <a:pt x="-4769" y="406703"/>
                            <a:pt x="0" y="372532"/>
                          </a:cubicBezTo>
                          <a:cubicBezTo>
                            <a:pt x="-33797" y="231598"/>
                            <a:pt x="23700" y="151730"/>
                            <a:pt x="0" y="7450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New build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D5299A61-C2AD-4FE0-8B78-1CF78A1377BC}"/>
                </a:ext>
              </a:extLst>
            </p:cNvPr>
            <p:cNvSpPr/>
            <p:nvPr/>
          </p:nvSpPr>
          <p:spPr>
            <a:xfrm>
              <a:off x="7634410" y="2216227"/>
              <a:ext cx="1547446" cy="180001"/>
            </a:xfrm>
            <a:prstGeom prst="roundRect">
              <a:avLst/>
            </a:prstGeom>
            <a:solidFill>
              <a:srgbClr val="FFC000">
                <a:alpha val="85098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6996430"/>
                        <a:gd name="connsiteY0" fmla="*/ 74508 h 447040"/>
                        <a:gd name="connsiteX1" fmla="*/ 74508 w 6996430"/>
                        <a:gd name="connsiteY1" fmla="*/ 0 h 447040"/>
                        <a:gd name="connsiteX2" fmla="*/ 782074 w 6996430"/>
                        <a:gd name="connsiteY2" fmla="*/ 0 h 447040"/>
                        <a:gd name="connsiteX3" fmla="*/ 1489640 w 6996430"/>
                        <a:gd name="connsiteY3" fmla="*/ 0 h 447040"/>
                        <a:gd name="connsiteX4" fmla="*/ 2060258 w 6996430"/>
                        <a:gd name="connsiteY4" fmla="*/ 0 h 447040"/>
                        <a:gd name="connsiteX5" fmla="*/ 2562402 w 6996430"/>
                        <a:gd name="connsiteY5" fmla="*/ 0 h 447040"/>
                        <a:gd name="connsiteX6" fmla="*/ 3269968 w 6996430"/>
                        <a:gd name="connsiteY6" fmla="*/ 0 h 447040"/>
                        <a:gd name="connsiteX7" fmla="*/ 3635163 w 6996430"/>
                        <a:gd name="connsiteY7" fmla="*/ 0 h 447040"/>
                        <a:gd name="connsiteX8" fmla="*/ 4068833 w 6996430"/>
                        <a:gd name="connsiteY8" fmla="*/ 0 h 447040"/>
                        <a:gd name="connsiteX9" fmla="*/ 4776399 w 6996430"/>
                        <a:gd name="connsiteY9" fmla="*/ 0 h 447040"/>
                        <a:gd name="connsiteX10" fmla="*/ 5210068 w 6996430"/>
                        <a:gd name="connsiteY10" fmla="*/ 0 h 447040"/>
                        <a:gd name="connsiteX11" fmla="*/ 5780686 w 6996430"/>
                        <a:gd name="connsiteY11" fmla="*/ 0 h 447040"/>
                        <a:gd name="connsiteX12" fmla="*/ 6282830 w 6996430"/>
                        <a:gd name="connsiteY12" fmla="*/ 0 h 447040"/>
                        <a:gd name="connsiteX13" fmla="*/ 6921922 w 6996430"/>
                        <a:gd name="connsiteY13" fmla="*/ 0 h 447040"/>
                        <a:gd name="connsiteX14" fmla="*/ 6996430 w 6996430"/>
                        <a:gd name="connsiteY14" fmla="*/ 74508 h 447040"/>
                        <a:gd name="connsiteX15" fmla="*/ 6996430 w 6996430"/>
                        <a:gd name="connsiteY15" fmla="*/ 372532 h 447040"/>
                        <a:gd name="connsiteX16" fmla="*/ 6921922 w 6996430"/>
                        <a:gd name="connsiteY16" fmla="*/ 447040 h 447040"/>
                        <a:gd name="connsiteX17" fmla="*/ 6351304 w 6996430"/>
                        <a:gd name="connsiteY17" fmla="*/ 447040 h 447040"/>
                        <a:gd name="connsiteX18" fmla="*/ 5712212 w 6996430"/>
                        <a:gd name="connsiteY18" fmla="*/ 447040 h 447040"/>
                        <a:gd name="connsiteX19" fmla="*/ 5141594 w 6996430"/>
                        <a:gd name="connsiteY19" fmla="*/ 447040 h 447040"/>
                        <a:gd name="connsiteX20" fmla="*/ 4707925 w 6996430"/>
                        <a:gd name="connsiteY20" fmla="*/ 447040 h 447040"/>
                        <a:gd name="connsiteX21" fmla="*/ 4342729 w 6996430"/>
                        <a:gd name="connsiteY21" fmla="*/ 447040 h 447040"/>
                        <a:gd name="connsiteX22" fmla="*/ 3977534 w 6996430"/>
                        <a:gd name="connsiteY22" fmla="*/ 447040 h 447040"/>
                        <a:gd name="connsiteX23" fmla="*/ 3269968 w 6996430"/>
                        <a:gd name="connsiteY23" fmla="*/ 447040 h 447040"/>
                        <a:gd name="connsiteX24" fmla="*/ 2767824 w 6996430"/>
                        <a:gd name="connsiteY24" fmla="*/ 447040 h 447040"/>
                        <a:gd name="connsiteX25" fmla="*/ 2128732 w 6996430"/>
                        <a:gd name="connsiteY25" fmla="*/ 447040 h 447040"/>
                        <a:gd name="connsiteX26" fmla="*/ 1763537 w 6996430"/>
                        <a:gd name="connsiteY26" fmla="*/ 447040 h 447040"/>
                        <a:gd name="connsiteX27" fmla="*/ 1261393 w 6996430"/>
                        <a:gd name="connsiteY27" fmla="*/ 447040 h 447040"/>
                        <a:gd name="connsiteX28" fmla="*/ 622301 w 6996430"/>
                        <a:gd name="connsiteY28" fmla="*/ 447040 h 447040"/>
                        <a:gd name="connsiteX29" fmla="*/ 74508 w 6996430"/>
                        <a:gd name="connsiteY29" fmla="*/ 447040 h 447040"/>
                        <a:gd name="connsiteX30" fmla="*/ 0 w 6996430"/>
                        <a:gd name="connsiteY30" fmla="*/ 372532 h 447040"/>
                        <a:gd name="connsiteX31" fmla="*/ 0 w 6996430"/>
                        <a:gd name="connsiteY31" fmla="*/ 74508 h 447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6996430" h="447040" extrusionOk="0">
                          <a:moveTo>
                            <a:pt x="0" y="74508"/>
                          </a:moveTo>
                          <a:cubicBezTo>
                            <a:pt x="2577" y="26847"/>
                            <a:pt x="28707" y="975"/>
                            <a:pt x="74508" y="0"/>
                          </a:cubicBezTo>
                          <a:cubicBezTo>
                            <a:pt x="254257" y="-55978"/>
                            <a:pt x="544298" y="13698"/>
                            <a:pt x="782074" y="0"/>
                          </a:cubicBezTo>
                          <a:cubicBezTo>
                            <a:pt x="1019850" y="-13698"/>
                            <a:pt x="1172759" y="65463"/>
                            <a:pt x="1489640" y="0"/>
                          </a:cubicBezTo>
                          <a:cubicBezTo>
                            <a:pt x="1806521" y="-65463"/>
                            <a:pt x="1808749" y="17893"/>
                            <a:pt x="2060258" y="0"/>
                          </a:cubicBezTo>
                          <a:cubicBezTo>
                            <a:pt x="2311767" y="-17893"/>
                            <a:pt x="2439989" y="25815"/>
                            <a:pt x="2562402" y="0"/>
                          </a:cubicBezTo>
                          <a:cubicBezTo>
                            <a:pt x="2684815" y="-25815"/>
                            <a:pt x="3002255" y="47760"/>
                            <a:pt x="3269968" y="0"/>
                          </a:cubicBezTo>
                          <a:cubicBezTo>
                            <a:pt x="3537681" y="-47760"/>
                            <a:pt x="3525424" y="6197"/>
                            <a:pt x="3635163" y="0"/>
                          </a:cubicBezTo>
                          <a:cubicBezTo>
                            <a:pt x="3744902" y="-6197"/>
                            <a:pt x="3864753" y="8664"/>
                            <a:pt x="4068833" y="0"/>
                          </a:cubicBezTo>
                          <a:cubicBezTo>
                            <a:pt x="4272913" y="-8664"/>
                            <a:pt x="4451659" y="39868"/>
                            <a:pt x="4776399" y="0"/>
                          </a:cubicBezTo>
                          <a:cubicBezTo>
                            <a:pt x="5101139" y="-39868"/>
                            <a:pt x="5099025" y="20782"/>
                            <a:pt x="5210068" y="0"/>
                          </a:cubicBezTo>
                          <a:cubicBezTo>
                            <a:pt x="5321111" y="-20782"/>
                            <a:pt x="5602100" y="26283"/>
                            <a:pt x="5780686" y="0"/>
                          </a:cubicBezTo>
                          <a:cubicBezTo>
                            <a:pt x="5959272" y="-26283"/>
                            <a:pt x="6151811" y="44022"/>
                            <a:pt x="6282830" y="0"/>
                          </a:cubicBezTo>
                          <a:cubicBezTo>
                            <a:pt x="6413849" y="-44022"/>
                            <a:pt x="6681118" y="59320"/>
                            <a:pt x="6921922" y="0"/>
                          </a:cubicBezTo>
                          <a:cubicBezTo>
                            <a:pt x="6964802" y="-3836"/>
                            <a:pt x="6997122" y="34850"/>
                            <a:pt x="6996430" y="74508"/>
                          </a:cubicBezTo>
                          <a:cubicBezTo>
                            <a:pt x="7001309" y="168099"/>
                            <a:pt x="6972091" y="302105"/>
                            <a:pt x="6996430" y="372532"/>
                          </a:cubicBezTo>
                          <a:cubicBezTo>
                            <a:pt x="6999130" y="412561"/>
                            <a:pt x="6963884" y="452511"/>
                            <a:pt x="6921922" y="447040"/>
                          </a:cubicBezTo>
                          <a:cubicBezTo>
                            <a:pt x="6778588" y="453969"/>
                            <a:pt x="6515482" y="444819"/>
                            <a:pt x="6351304" y="447040"/>
                          </a:cubicBezTo>
                          <a:cubicBezTo>
                            <a:pt x="6187126" y="449261"/>
                            <a:pt x="5925244" y="443684"/>
                            <a:pt x="5712212" y="447040"/>
                          </a:cubicBezTo>
                          <a:cubicBezTo>
                            <a:pt x="5499180" y="450396"/>
                            <a:pt x="5417416" y="413153"/>
                            <a:pt x="5141594" y="447040"/>
                          </a:cubicBezTo>
                          <a:cubicBezTo>
                            <a:pt x="4865772" y="480927"/>
                            <a:pt x="4900351" y="445775"/>
                            <a:pt x="4707925" y="447040"/>
                          </a:cubicBezTo>
                          <a:cubicBezTo>
                            <a:pt x="4515499" y="448305"/>
                            <a:pt x="4455142" y="421149"/>
                            <a:pt x="4342729" y="447040"/>
                          </a:cubicBezTo>
                          <a:cubicBezTo>
                            <a:pt x="4230316" y="472931"/>
                            <a:pt x="4146090" y="440529"/>
                            <a:pt x="3977534" y="447040"/>
                          </a:cubicBezTo>
                          <a:cubicBezTo>
                            <a:pt x="3808978" y="453551"/>
                            <a:pt x="3513733" y="422116"/>
                            <a:pt x="3269968" y="447040"/>
                          </a:cubicBezTo>
                          <a:cubicBezTo>
                            <a:pt x="3026203" y="471964"/>
                            <a:pt x="3013301" y="406396"/>
                            <a:pt x="2767824" y="447040"/>
                          </a:cubicBezTo>
                          <a:cubicBezTo>
                            <a:pt x="2522347" y="487684"/>
                            <a:pt x="2427594" y="406087"/>
                            <a:pt x="2128732" y="447040"/>
                          </a:cubicBezTo>
                          <a:cubicBezTo>
                            <a:pt x="1829870" y="487993"/>
                            <a:pt x="1851247" y="403264"/>
                            <a:pt x="1763537" y="447040"/>
                          </a:cubicBezTo>
                          <a:cubicBezTo>
                            <a:pt x="1675828" y="490816"/>
                            <a:pt x="1475975" y="394528"/>
                            <a:pt x="1261393" y="447040"/>
                          </a:cubicBezTo>
                          <a:cubicBezTo>
                            <a:pt x="1046811" y="499552"/>
                            <a:pt x="785432" y="439109"/>
                            <a:pt x="622301" y="447040"/>
                          </a:cubicBezTo>
                          <a:cubicBezTo>
                            <a:pt x="459170" y="454971"/>
                            <a:pt x="285723" y="423610"/>
                            <a:pt x="74508" y="447040"/>
                          </a:cubicBezTo>
                          <a:cubicBezTo>
                            <a:pt x="32196" y="438098"/>
                            <a:pt x="-4769" y="406703"/>
                            <a:pt x="0" y="372532"/>
                          </a:cubicBezTo>
                          <a:cubicBezTo>
                            <a:pt x="-33797" y="231598"/>
                            <a:pt x="23700" y="151730"/>
                            <a:pt x="0" y="7450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New build (3beds)</a:t>
              </a:r>
              <a:endParaRPr lang="en-GB" sz="11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endParaRP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06825357-5679-427B-BA58-DC09F12F6549}"/>
                </a:ext>
              </a:extLst>
            </p:cNvPr>
            <p:cNvSpPr/>
            <p:nvPr/>
          </p:nvSpPr>
          <p:spPr>
            <a:xfrm>
              <a:off x="4539517" y="2772513"/>
              <a:ext cx="3868616" cy="199293"/>
            </a:xfrm>
            <a:prstGeom prst="roundRect">
              <a:avLst/>
            </a:prstGeom>
            <a:solidFill>
              <a:srgbClr val="92D050">
                <a:alpha val="85098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6996430"/>
                        <a:gd name="connsiteY0" fmla="*/ 74508 h 447040"/>
                        <a:gd name="connsiteX1" fmla="*/ 74508 w 6996430"/>
                        <a:gd name="connsiteY1" fmla="*/ 0 h 447040"/>
                        <a:gd name="connsiteX2" fmla="*/ 782074 w 6996430"/>
                        <a:gd name="connsiteY2" fmla="*/ 0 h 447040"/>
                        <a:gd name="connsiteX3" fmla="*/ 1489640 w 6996430"/>
                        <a:gd name="connsiteY3" fmla="*/ 0 h 447040"/>
                        <a:gd name="connsiteX4" fmla="*/ 2060258 w 6996430"/>
                        <a:gd name="connsiteY4" fmla="*/ 0 h 447040"/>
                        <a:gd name="connsiteX5" fmla="*/ 2562402 w 6996430"/>
                        <a:gd name="connsiteY5" fmla="*/ 0 h 447040"/>
                        <a:gd name="connsiteX6" fmla="*/ 3269968 w 6996430"/>
                        <a:gd name="connsiteY6" fmla="*/ 0 h 447040"/>
                        <a:gd name="connsiteX7" fmla="*/ 3635163 w 6996430"/>
                        <a:gd name="connsiteY7" fmla="*/ 0 h 447040"/>
                        <a:gd name="connsiteX8" fmla="*/ 4068833 w 6996430"/>
                        <a:gd name="connsiteY8" fmla="*/ 0 h 447040"/>
                        <a:gd name="connsiteX9" fmla="*/ 4776399 w 6996430"/>
                        <a:gd name="connsiteY9" fmla="*/ 0 h 447040"/>
                        <a:gd name="connsiteX10" fmla="*/ 5210068 w 6996430"/>
                        <a:gd name="connsiteY10" fmla="*/ 0 h 447040"/>
                        <a:gd name="connsiteX11" fmla="*/ 5780686 w 6996430"/>
                        <a:gd name="connsiteY11" fmla="*/ 0 h 447040"/>
                        <a:gd name="connsiteX12" fmla="*/ 6282830 w 6996430"/>
                        <a:gd name="connsiteY12" fmla="*/ 0 h 447040"/>
                        <a:gd name="connsiteX13" fmla="*/ 6921922 w 6996430"/>
                        <a:gd name="connsiteY13" fmla="*/ 0 h 447040"/>
                        <a:gd name="connsiteX14" fmla="*/ 6996430 w 6996430"/>
                        <a:gd name="connsiteY14" fmla="*/ 74508 h 447040"/>
                        <a:gd name="connsiteX15" fmla="*/ 6996430 w 6996430"/>
                        <a:gd name="connsiteY15" fmla="*/ 372532 h 447040"/>
                        <a:gd name="connsiteX16" fmla="*/ 6921922 w 6996430"/>
                        <a:gd name="connsiteY16" fmla="*/ 447040 h 447040"/>
                        <a:gd name="connsiteX17" fmla="*/ 6351304 w 6996430"/>
                        <a:gd name="connsiteY17" fmla="*/ 447040 h 447040"/>
                        <a:gd name="connsiteX18" fmla="*/ 5712212 w 6996430"/>
                        <a:gd name="connsiteY18" fmla="*/ 447040 h 447040"/>
                        <a:gd name="connsiteX19" fmla="*/ 5141594 w 6996430"/>
                        <a:gd name="connsiteY19" fmla="*/ 447040 h 447040"/>
                        <a:gd name="connsiteX20" fmla="*/ 4707925 w 6996430"/>
                        <a:gd name="connsiteY20" fmla="*/ 447040 h 447040"/>
                        <a:gd name="connsiteX21" fmla="*/ 4342729 w 6996430"/>
                        <a:gd name="connsiteY21" fmla="*/ 447040 h 447040"/>
                        <a:gd name="connsiteX22" fmla="*/ 3977534 w 6996430"/>
                        <a:gd name="connsiteY22" fmla="*/ 447040 h 447040"/>
                        <a:gd name="connsiteX23" fmla="*/ 3269968 w 6996430"/>
                        <a:gd name="connsiteY23" fmla="*/ 447040 h 447040"/>
                        <a:gd name="connsiteX24" fmla="*/ 2767824 w 6996430"/>
                        <a:gd name="connsiteY24" fmla="*/ 447040 h 447040"/>
                        <a:gd name="connsiteX25" fmla="*/ 2128732 w 6996430"/>
                        <a:gd name="connsiteY25" fmla="*/ 447040 h 447040"/>
                        <a:gd name="connsiteX26" fmla="*/ 1763537 w 6996430"/>
                        <a:gd name="connsiteY26" fmla="*/ 447040 h 447040"/>
                        <a:gd name="connsiteX27" fmla="*/ 1261393 w 6996430"/>
                        <a:gd name="connsiteY27" fmla="*/ 447040 h 447040"/>
                        <a:gd name="connsiteX28" fmla="*/ 622301 w 6996430"/>
                        <a:gd name="connsiteY28" fmla="*/ 447040 h 447040"/>
                        <a:gd name="connsiteX29" fmla="*/ 74508 w 6996430"/>
                        <a:gd name="connsiteY29" fmla="*/ 447040 h 447040"/>
                        <a:gd name="connsiteX30" fmla="*/ 0 w 6996430"/>
                        <a:gd name="connsiteY30" fmla="*/ 372532 h 447040"/>
                        <a:gd name="connsiteX31" fmla="*/ 0 w 6996430"/>
                        <a:gd name="connsiteY31" fmla="*/ 74508 h 447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6996430" h="447040" extrusionOk="0">
                          <a:moveTo>
                            <a:pt x="0" y="74508"/>
                          </a:moveTo>
                          <a:cubicBezTo>
                            <a:pt x="2577" y="26847"/>
                            <a:pt x="28707" y="975"/>
                            <a:pt x="74508" y="0"/>
                          </a:cubicBezTo>
                          <a:cubicBezTo>
                            <a:pt x="254257" y="-55978"/>
                            <a:pt x="544298" y="13698"/>
                            <a:pt x="782074" y="0"/>
                          </a:cubicBezTo>
                          <a:cubicBezTo>
                            <a:pt x="1019850" y="-13698"/>
                            <a:pt x="1172759" y="65463"/>
                            <a:pt x="1489640" y="0"/>
                          </a:cubicBezTo>
                          <a:cubicBezTo>
                            <a:pt x="1806521" y="-65463"/>
                            <a:pt x="1808749" y="17893"/>
                            <a:pt x="2060258" y="0"/>
                          </a:cubicBezTo>
                          <a:cubicBezTo>
                            <a:pt x="2311767" y="-17893"/>
                            <a:pt x="2439989" y="25815"/>
                            <a:pt x="2562402" y="0"/>
                          </a:cubicBezTo>
                          <a:cubicBezTo>
                            <a:pt x="2684815" y="-25815"/>
                            <a:pt x="3002255" y="47760"/>
                            <a:pt x="3269968" y="0"/>
                          </a:cubicBezTo>
                          <a:cubicBezTo>
                            <a:pt x="3537681" y="-47760"/>
                            <a:pt x="3525424" y="6197"/>
                            <a:pt x="3635163" y="0"/>
                          </a:cubicBezTo>
                          <a:cubicBezTo>
                            <a:pt x="3744902" y="-6197"/>
                            <a:pt x="3864753" y="8664"/>
                            <a:pt x="4068833" y="0"/>
                          </a:cubicBezTo>
                          <a:cubicBezTo>
                            <a:pt x="4272913" y="-8664"/>
                            <a:pt x="4451659" y="39868"/>
                            <a:pt x="4776399" y="0"/>
                          </a:cubicBezTo>
                          <a:cubicBezTo>
                            <a:pt x="5101139" y="-39868"/>
                            <a:pt x="5099025" y="20782"/>
                            <a:pt x="5210068" y="0"/>
                          </a:cubicBezTo>
                          <a:cubicBezTo>
                            <a:pt x="5321111" y="-20782"/>
                            <a:pt x="5602100" y="26283"/>
                            <a:pt x="5780686" y="0"/>
                          </a:cubicBezTo>
                          <a:cubicBezTo>
                            <a:pt x="5959272" y="-26283"/>
                            <a:pt x="6151811" y="44022"/>
                            <a:pt x="6282830" y="0"/>
                          </a:cubicBezTo>
                          <a:cubicBezTo>
                            <a:pt x="6413849" y="-44022"/>
                            <a:pt x="6681118" y="59320"/>
                            <a:pt x="6921922" y="0"/>
                          </a:cubicBezTo>
                          <a:cubicBezTo>
                            <a:pt x="6964802" y="-3836"/>
                            <a:pt x="6997122" y="34850"/>
                            <a:pt x="6996430" y="74508"/>
                          </a:cubicBezTo>
                          <a:cubicBezTo>
                            <a:pt x="7001309" y="168099"/>
                            <a:pt x="6972091" y="302105"/>
                            <a:pt x="6996430" y="372532"/>
                          </a:cubicBezTo>
                          <a:cubicBezTo>
                            <a:pt x="6999130" y="412561"/>
                            <a:pt x="6963884" y="452511"/>
                            <a:pt x="6921922" y="447040"/>
                          </a:cubicBezTo>
                          <a:cubicBezTo>
                            <a:pt x="6778588" y="453969"/>
                            <a:pt x="6515482" y="444819"/>
                            <a:pt x="6351304" y="447040"/>
                          </a:cubicBezTo>
                          <a:cubicBezTo>
                            <a:pt x="6187126" y="449261"/>
                            <a:pt x="5925244" y="443684"/>
                            <a:pt x="5712212" y="447040"/>
                          </a:cubicBezTo>
                          <a:cubicBezTo>
                            <a:pt x="5499180" y="450396"/>
                            <a:pt x="5417416" y="413153"/>
                            <a:pt x="5141594" y="447040"/>
                          </a:cubicBezTo>
                          <a:cubicBezTo>
                            <a:pt x="4865772" y="480927"/>
                            <a:pt x="4900351" y="445775"/>
                            <a:pt x="4707925" y="447040"/>
                          </a:cubicBezTo>
                          <a:cubicBezTo>
                            <a:pt x="4515499" y="448305"/>
                            <a:pt x="4455142" y="421149"/>
                            <a:pt x="4342729" y="447040"/>
                          </a:cubicBezTo>
                          <a:cubicBezTo>
                            <a:pt x="4230316" y="472931"/>
                            <a:pt x="4146090" y="440529"/>
                            <a:pt x="3977534" y="447040"/>
                          </a:cubicBezTo>
                          <a:cubicBezTo>
                            <a:pt x="3808978" y="453551"/>
                            <a:pt x="3513733" y="422116"/>
                            <a:pt x="3269968" y="447040"/>
                          </a:cubicBezTo>
                          <a:cubicBezTo>
                            <a:pt x="3026203" y="471964"/>
                            <a:pt x="3013301" y="406396"/>
                            <a:pt x="2767824" y="447040"/>
                          </a:cubicBezTo>
                          <a:cubicBezTo>
                            <a:pt x="2522347" y="487684"/>
                            <a:pt x="2427594" y="406087"/>
                            <a:pt x="2128732" y="447040"/>
                          </a:cubicBezTo>
                          <a:cubicBezTo>
                            <a:pt x="1829870" y="487993"/>
                            <a:pt x="1851247" y="403264"/>
                            <a:pt x="1763537" y="447040"/>
                          </a:cubicBezTo>
                          <a:cubicBezTo>
                            <a:pt x="1675828" y="490816"/>
                            <a:pt x="1475975" y="394528"/>
                            <a:pt x="1261393" y="447040"/>
                          </a:cubicBezTo>
                          <a:cubicBezTo>
                            <a:pt x="1046811" y="499552"/>
                            <a:pt x="785432" y="439109"/>
                            <a:pt x="622301" y="447040"/>
                          </a:cubicBezTo>
                          <a:cubicBezTo>
                            <a:pt x="459170" y="454971"/>
                            <a:pt x="285723" y="423610"/>
                            <a:pt x="74508" y="447040"/>
                          </a:cubicBezTo>
                          <a:cubicBezTo>
                            <a:pt x="32196" y="438098"/>
                            <a:pt x="-4769" y="406703"/>
                            <a:pt x="0" y="372532"/>
                          </a:cubicBezTo>
                          <a:cubicBezTo>
                            <a:pt x="-33797" y="231598"/>
                            <a:pt x="23700" y="151730"/>
                            <a:pt x="0" y="7450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New build</a:t>
              </a:r>
              <a:endParaRPr lang="en-GB" sz="1000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32C44C0F-F088-4C91-AD3A-CE3DB0741C50}"/>
                </a:ext>
              </a:extLst>
            </p:cNvPr>
            <p:cNvSpPr/>
            <p:nvPr/>
          </p:nvSpPr>
          <p:spPr>
            <a:xfrm>
              <a:off x="5313241" y="3344455"/>
              <a:ext cx="3868615" cy="199294"/>
            </a:xfrm>
            <a:prstGeom prst="roundRect">
              <a:avLst/>
            </a:prstGeom>
            <a:solidFill>
              <a:srgbClr val="00B050">
                <a:alpha val="85098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6996430"/>
                        <a:gd name="connsiteY0" fmla="*/ 74508 h 447040"/>
                        <a:gd name="connsiteX1" fmla="*/ 74508 w 6996430"/>
                        <a:gd name="connsiteY1" fmla="*/ 0 h 447040"/>
                        <a:gd name="connsiteX2" fmla="*/ 782074 w 6996430"/>
                        <a:gd name="connsiteY2" fmla="*/ 0 h 447040"/>
                        <a:gd name="connsiteX3" fmla="*/ 1489640 w 6996430"/>
                        <a:gd name="connsiteY3" fmla="*/ 0 h 447040"/>
                        <a:gd name="connsiteX4" fmla="*/ 2060258 w 6996430"/>
                        <a:gd name="connsiteY4" fmla="*/ 0 h 447040"/>
                        <a:gd name="connsiteX5" fmla="*/ 2562402 w 6996430"/>
                        <a:gd name="connsiteY5" fmla="*/ 0 h 447040"/>
                        <a:gd name="connsiteX6" fmla="*/ 3269968 w 6996430"/>
                        <a:gd name="connsiteY6" fmla="*/ 0 h 447040"/>
                        <a:gd name="connsiteX7" fmla="*/ 3635163 w 6996430"/>
                        <a:gd name="connsiteY7" fmla="*/ 0 h 447040"/>
                        <a:gd name="connsiteX8" fmla="*/ 4068833 w 6996430"/>
                        <a:gd name="connsiteY8" fmla="*/ 0 h 447040"/>
                        <a:gd name="connsiteX9" fmla="*/ 4776399 w 6996430"/>
                        <a:gd name="connsiteY9" fmla="*/ 0 h 447040"/>
                        <a:gd name="connsiteX10" fmla="*/ 5210068 w 6996430"/>
                        <a:gd name="connsiteY10" fmla="*/ 0 h 447040"/>
                        <a:gd name="connsiteX11" fmla="*/ 5780686 w 6996430"/>
                        <a:gd name="connsiteY11" fmla="*/ 0 h 447040"/>
                        <a:gd name="connsiteX12" fmla="*/ 6282830 w 6996430"/>
                        <a:gd name="connsiteY12" fmla="*/ 0 h 447040"/>
                        <a:gd name="connsiteX13" fmla="*/ 6921922 w 6996430"/>
                        <a:gd name="connsiteY13" fmla="*/ 0 h 447040"/>
                        <a:gd name="connsiteX14" fmla="*/ 6996430 w 6996430"/>
                        <a:gd name="connsiteY14" fmla="*/ 74508 h 447040"/>
                        <a:gd name="connsiteX15" fmla="*/ 6996430 w 6996430"/>
                        <a:gd name="connsiteY15" fmla="*/ 372532 h 447040"/>
                        <a:gd name="connsiteX16" fmla="*/ 6921922 w 6996430"/>
                        <a:gd name="connsiteY16" fmla="*/ 447040 h 447040"/>
                        <a:gd name="connsiteX17" fmla="*/ 6351304 w 6996430"/>
                        <a:gd name="connsiteY17" fmla="*/ 447040 h 447040"/>
                        <a:gd name="connsiteX18" fmla="*/ 5712212 w 6996430"/>
                        <a:gd name="connsiteY18" fmla="*/ 447040 h 447040"/>
                        <a:gd name="connsiteX19" fmla="*/ 5141594 w 6996430"/>
                        <a:gd name="connsiteY19" fmla="*/ 447040 h 447040"/>
                        <a:gd name="connsiteX20" fmla="*/ 4707925 w 6996430"/>
                        <a:gd name="connsiteY20" fmla="*/ 447040 h 447040"/>
                        <a:gd name="connsiteX21" fmla="*/ 4342729 w 6996430"/>
                        <a:gd name="connsiteY21" fmla="*/ 447040 h 447040"/>
                        <a:gd name="connsiteX22" fmla="*/ 3977534 w 6996430"/>
                        <a:gd name="connsiteY22" fmla="*/ 447040 h 447040"/>
                        <a:gd name="connsiteX23" fmla="*/ 3269968 w 6996430"/>
                        <a:gd name="connsiteY23" fmla="*/ 447040 h 447040"/>
                        <a:gd name="connsiteX24" fmla="*/ 2767824 w 6996430"/>
                        <a:gd name="connsiteY24" fmla="*/ 447040 h 447040"/>
                        <a:gd name="connsiteX25" fmla="*/ 2128732 w 6996430"/>
                        <a:gd name="connsiteY25" fmla="*/ 447040 h 447040"/>
                        <a:gd name="connsiteX26" fmla="*/ 1763537 w 6996430"/>
                        <a:gd name="connsiteY26" fmla="*/ 447040 h 447040"/>
                        <a:gd name="connsiteX27" fmla="*/ 1261393 w 6996430"/>
                        <a:gd name="connsiteY27" fmla="*/ 447040 h 447040"/>
                        <a:gd name="connsiteX28" fmla="*/ 622301 w 6996430"/>
                        <a:gd name="connsiteY28" fmla="*/ 447040 h 447040"/>
                        <a:gd name="connsiteX29" fmla="*/ 74508 w 6996430"/>
                        <a:gd name="connsiteY29" fmla="*/ 447040 h 447040"/>
                        <a:gd name="connsiteX30" fmla="*/ 0 w 6996430"/>
                        <a:gd name="connsiteY30" fmla="*/ 372532 h 447040"/>
                        <a:gd name="connsiteX31" fmla="*/ 0 w 6996430"/>
                        <a:gd name="connsiteY31" fmla="*/ 74508 h 447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6996430" h="447040" extrusionOk="0">
                          <a:moveTo>
                            <a:pt x="0" y="74508"/>
                          </a:moveTo>
                          <a:cubicBezTo>
                            <a:pt x="2577" y="26847"/>
                            <a:pt x="28707" y="975"/>
                            <a:pt x="74508" y="0"/>
                          </a:cubicBezTo>
                          <a:cubicBezTo>
                            <a:pt x="254257" y="-55978"/>
                            <a:pt x="544298" y="13698"/>
                            <a:pt x="782074" y="0"/>
                          </a:cubicBezTo>
                          <a:cubicBezTo>
                            <a:pt x="1019850" y="-13698"/>
                            <a:pt x="1172759" y="65463"/>
                            <a:pt x="1489640" y="0"/>
                          </a:cubicBezTo>
                          <a:cubicBezTo>
                            <a:pt x="1806521" y="-65463"/>
                            <a:pt x="1808749" y="17893"/>
                            <a:pt x="2060258" y="0"/>
                          </a:cubicBezTo>
                          <a:cubicBezTo>
                            <a:pt x="2311767" y="-17893"/>
                            <a:pt x="2439989" y="25815"/>
                            <a:pt x="2562402" y="0"/>
                          </a:cubicBezTo>
                          <a:cubicBezTo>
                            <a:pt x="2684815" y="-25815"/>
                            <a:pt x="3002255" y="47760"/>
                            <a:pt x="3269968" y="0"/>
                          </a:cubicBezTo>
                          <a:cubicBezTo>
                            <a:pt x="3537681" y="-47760"/>
                            <a:pt x="3525424" y="6197"/>
                            <a:pt x="3635163" y="0"/>
                          </a:cubicBezTo>
                          <a:cubicBezTo>
                            <a:pt x="3744902" y="-6197"/>
                            <a:pt x="3864753" y="8664"/>
                            <a:pt x="4068833" y="0"/>
                          </a:cubicBezTo>
                          <a:cubicBezTo>
                            <a:pt x="4272913" y="-8664"/>
                            <a:pt x="4451659" y="39868"/>
                            <a:pt x="4776399" y="0"/>
                          </a:cubicBezTo>
                          <a:cubicBezTo>
                            <a:pt x="5101139" y="-39868"/>
                            <a:pt x="5099025" y="20782"/>
                            <a:pt x="5210068" y="0"/>
                          </a:cubicBezTo>
                          <a:cubicBezTo>
                            <a:pt x="5321111" y="-20782"/>
                            <a:pt x="5602100" y="26283"/>
                            <a:pt x="5780686" y="0"/>
                          </a:cubicBezTo>
                          <a:cubicBezTo>
                            <a:pt x="5959272" y="-26283"/>
                            <a:pt x="6151811" y="44022"/>
                            <a:pt x="6282830" y="0"/>
                          </a:cubicBezTo>
                          <a:cubicBezTo>
                            <a:pt x="6413849" y="-44022"/>
                            <a:pt x="6681118" y="59320"/>
                            <a:pt x="6921922" y="0"/>
                          </a:cubicBezTo>
                          <a:cubicBezTo>
                            <a:pt x="6964802" y="-3836"/>
                            <a:pt x="6997122" y="34850"/>
                            <a:pt x="6996430" y="74508"/>
                          </a:cubicBezTo>
                          <a:cubicBezTo>
                            <a:pt x="7001309" y="168099"/>
                            <a:pt x="6972091" y="302105"/>
                            <a:pt x="6996430" y="372532"/>
                          </a:cubicBezTo>
                          <a:cubicBezTo>
                            <a:pt x="6999130" y="412561"/>
                            <a:pt x="6963884" y="452511"/>
                            <a:pt x="6921922" y="447040"/>
                          </a:cubicBezTo>
                          <a:cubicBezTo>
                            <a:pt x="6778588" y="453969"/>
                            <a:pt x="6515482" y="444819"/>
                            <a:pt x="6351304" y="447040"/>
                          </a:cubicBezTo>
                          <a:cubicBezTo>
                            <a:pt x="6187126" y="449261"/>
                            <a:pt x="5925244" y="443684"/>
                            <a:pt x="5712212" y="447040"/>
                          </a:cubicBezTo>
                          <a:cubicBezTo>
                            <a:pt x="5499180" y="450396"/>
                            <a:pt x="5417416" y="413153"/>
                            <a:pt x="5141594" y="447040"/>
                          </a:cubicBezTo>
                          <a:cubicBezTo>
                            <a:pt x="4865772" y="480927"/>
                            <a:pt x="4900351" y="445775"/>
                            <a:pt x="4707925" y="447040"/>
                          </a:cubicBezTo>
                          <a:cubicBezTo>
                            <a:pt x="4515499" y="448305"/>
                            <a:pt x="4455142" y="421149"/>
                            <a:pt x="4342729" y="447040"/>
                          </a:cubicBezTo>
                          <a:cubicBezTo>
                            <a:pt x="4230316" y="472931"/>
                            <a:pt x="4146090" y="440529"/>
                            <a:pt x="3977534" y="447040"/>
                          </a:cubicBezTo>
                          <a:cubicBezTo>
                            <a:pt x="3808978" y="453551"/>
                            <a:pt x="3513733" y="422116"/>
                            <a:pt x="3269968" y="447040"/>
                          </a:cubicBezTo>
                          <a:cubicBezTo>
                            <a:pt x="3026203" y="471964"/>
                            <a:pt x="3013301" y="406396"/>
                            <a:pt x="2767824" y="447040"/>
                          </a:cubicBezTo>
                          <a:cubicBezTo>
                            <a:pt x="2522347" y="487684"/>
                            <a:pt x="2427594" y="406087"/>
                            <a:pt x="2128732" y="447040"/>
                          </a:cubicBezTo>
                          <a:cubicBezTo>
                            <a:pt x="1829870" y="487993"/>
                            <a:pt x="1851247" y="403264"/>
                            <a:pt x="1763537" y="447040"/>
                          </a:cubicBezTo>
                          <a:cubicBezTo>
                            <a:pt x="1675828" y="490816"/>
                            <a:pt x="1475975" y="394528"/>
                            <a:pt x="1261393" y="447040"/>
                          </a:cubicBezTo>
                          <a:cubicBezTo>
                            <a:pt x="1046811" y="499552"/>
                            <a:pt x="785432" y="439109"/>
                            <a:pt x="622301" y="447040"/>
                          </a:cubicBezTo>
                          <a:cubicBezTo>
                            <a:pt x="459170" y="454971"/>
                            <a:pt x="285723" y="423610"/>
                            <a:pt x="74508" y="447040"/>
                          </a:cubicBezTo>
                          <a:cubicBezTo>
                            <a:pt x="32196" y="438098"/>
                            <a:pt x="-4769" y="406703"/>
                            <a:pt x="0" y="372532"/>
                          </a:cubicBezTo>
                          <a:cubicBezTo>
                            <a:pt x="-33797" y="231598"/>
                            <a:pt x="23700" y="151730"/>
                            <a:pt x="0" y="7450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New build</a:t>
              </a:r>
              <a:endParaRPr lang="en-GB" sz="110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endParaRP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D5D79E63-A948-4C1E-BFAF-A0258E2AF12C}"/>
                </a:ext>
              </a:extLst>
            </p:cNvPr>
            <p:cNvSpPr/>
            <p:nvPr/>
          </p:nvSpPr>
          <p:spPr>
            <a:xfrm>
              <a:off x="4539517" y="6235571"/>
              <a:ext cx="3094893" cy="183909"/>
            </a:xfrm>
            <a:prstGeom prst="roundRect">
              <a:avLst/>
            </a:prstGeom>
            <a:solidFill>
              <a:srgbClr val="7030A0">
                <a:alpha val="85098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6996430"/>
                        <a:gd name="connsiteY0" fmla="*/ 74508 h 447040"/>
                        <a:gd name="connsiteX1" fmla="*/ 74508 w 6996430"/>
                        <a:gd name="connsiteY1" fmla="*/ 0 h 447040"/>
                        <a:gd name="connsiteX2" fmla="*/ 782074 w 6996430"/>
                        <a:gd name="connsiteY2" fmla="*/ 0 h 447040"/>
                        <a:gd name="connsiteX3" fmla="*/ 1489640 w 6996430"/>
                        <a:gd name="connsiteY3" fmla="*/ 0 h 447040"/>
                        <a:gd name="connsiteX4" fmla="*/ 2060258 w 6996430"/>
                        <a:gd name="connsiteY4" fmla="*/ 0 h 447040"/>
                        <a:gd name="connsiteX5" fmla="*/ 2562402 w 6996430"/>
                        <a:gd name="connsiteY5" fmla="*/ 0 h 447040"/>
                        <a:gd name="connsiteX6" fmla="*/ 3269968 w 6996430"/>
                        <a:gd name="connsiteY6" fmla="*/ 0 h 447040"/>
                        <a:gd name="connsiteX7" fmla="*/ 3635163 w 6996430"/>
                        <a:gd name="connsiteY7" fmla="*/ 0 h 447040"/>
                        <a:gd name="connsiteX8" fmla="*/ 4068833 w 6996430"/>
                        <a:gd name="connsiteY8" fmla="*/ 0 h 447040"/>
                        <a:gd name="connsiteX9" fmla="*/ 4776399 w 6996430"/>
                        <a:gd name="connsiteY9" fmla="*/ 0 h 447040"/>
                        <a:gd name="connsiteX10" fmla="*/ 5210068 w 6996430"/>
                        <a:gd name="connsiteY10" fmla="*/ 0 h 447040"/>
                        <a:gd name="connsiteX11" fmla="*/ 5780686 w 6996430"/>
                        <a:gd name="connsiteY11" fmla="*/ 0 h 447040"/>
                        <a:gd name="connsiteX12" fmla="*/ 6282830 w 6996430"/>
                        <a:gd name="connsiteY12" fmla="*/ 0 h 447040"/>
                        <a:gd name="connsiteX13" fmla="*/ 6921922 w 6996430"/>
                        <a:gd name="connsiteY13" fmla="*/ 0 h 447040"/>
                        <a:gd name="connsiteX14" fmla="*/ 6996430 w 6996430"/>
                        <a:gd name="connsiteY14" fmla="*/ 74508 h 447040"/>
                        <a:gd name="connsiteX15" fmla="*/ 6996430 w 6996430"/>
                        <a:gd name="connsiteY15" fmla="*/ 372532 h 447040"/>
                        <a:gd name="connsiteX16" fmla="*/ 6921922 w 6996430"/>
                        <a:gd name="connsiteY16" fmla="*/ 447040 h 447040"/>
                        <a:gd name="connsiteX17" fmla="*/ 6351304 w 6996430"/>
                        <a:gd name="connsiteY17" fmla="*/ 447040 h 447040"/>
                        <a:gd name="connsiteX18" fmla="*/ 5712212 w 6996430"/>
                        <a:gd name="connsiteY18" fmla="*/ 447040 h 447040"/>
                        <a:gd name="connsiteX19" fmla="*/ 5141594 w 6996430"/>
                        <a:gd name="connsiteY19" fmla="*/ 447040 h 447040"/>
                        <a:gd name="connsiteX20" fmla="*/ 4707925 w 6996430"/>
                        <a:gd name="connsiteY20" fmla="*/ 447040 h 447040"/>
                        <a:gd name="connsiteX21" fmla="*/ 4342729 w 6996430"/>
                        <a:gd name="connsiteY21" fmla="*/ 447040 h 447040"/>
                        <a:gd name="connsiteX22" fmla="*/ 3977534 w 6996430"/>
                        <a:gd name="connsiteY22" fmla="*/ 447040 h 447040"/>
                        <a:gd name="connsiteX23" fmla="*/ 3269968 w 6996430"/>
                        <a:gd name="connsiteY23" fmla="*/ 447040 h 447040"/>
                        <a:gd name="connsiteX24" fmla="*/ 2767824 w 6996430"/>
                        <a:gd name="connsiteY24" fmla="*/ 447040 h 447040"/>
                        <a:gd name="connsiteX25" fmla="*/ 2128732 w 6996430"/>
                        <a:gd name="connsiteY25" fmla="*/ 447040 h 447040"/>
                        <a:gd name="connsiteX26" fmla="*/ 1763537 w 6996430"/>
                        <a:gd name="connsiteY26" fmla="*/ 447040 h 447040"/>
                        <a:gd name="connsiteX27" fmla="*/ 1261393 w 6996430"/>
                        <a:gd name="connsiteY27" fmla="*/ 447040 h 447040"/>
                        <a:gd name="connsiteX28" fmla="*/ 622301 w 6996430"/>
                        <a:gd name="connsiteY28" fmla="*/ 447040 h 447040"/>
                        <a:gd name="connsiteX29" fmla="*/ 74508 w 6996430"/>
                        <a:gd name="connsiteY29" fmla="*/ 447040 h 447040"/>
                        <a:gd name="connsiteX30" fmla="*/ 0 w 6996430"/>
                        <a:gd name="connsiteY30" fmla="*/ 372532 h 447040"/>
                        <a:gd name="connsiteX31" fmla="*/ 0 w 6996430"/>
                        <a:gd name="connsiteY31" fmla="*/ 74508 h 447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6996430" h="447040" extrusionOk="0">
                          <a:moveTo>
                            <a:pt x="0" y="74508"/>
                          </a:moveTo>
                          <a:cubicBezTo>
                            <a:pt x="2577" y="26847"/>
                            <a:pt x="28707" y="975"/>
                            <a:pt x="74508" y="0"/>
                          </a:cubicBezTo>
                          <a:cubicBezTo>
                            <a:pt x="254257" y="-55978"/>
                            <a:pt x="544298" y="13698"/>
                            <a:pt x="782074" y="0"/>
                          </a:cubicBezTo>
                          <a:cubicBezTo>
                            <a:pt x="1019850" y="-13698"/>
                            <a:pt x="1172759" y="65463"/>
                            <a:pt x="1489640" y="0"/>
                          </a:cubicBezTo>
                          <a:cubicBezTo>
                            <a:pt x="1806521" y="-65463"/>
                            <a:pt x="1808749" y="17893"/>
                            <a:pt x="2060258" y="0"/>
                          </a:cubicBezTo>
                          <a:cubicBezTo>
                            <a:pt x="2311767" y="-17893"/>
                            <a:pt x="2439989" y="25815"/>
                            <a:pt x="2562402" y="0"/>
                          </a:cubicBezTo>
                          <a:cubicBezTo>
                            <a:pt x="2684815" y="-25815"/>
                            <a:pt x="3002255" y="47760"/>
                            <a:pt x="3269968" y="0"/>
                          </a:cubicBezTo>
                          <a:cubicBezTo>
                            <a:pt x="3537681" y="-47760"/>
                            <a:pt x="3525424" y="6197"/>
                            <a:pt x="3635163" y="0"/>
                          </a:cubicBezTo>
                          <a:cubicBezTo>
                            <a:pt x="3744902" y="-6197"/>
                            <a:pt x="3864753" y="8664"/>
                            <a:pt x="4068833" y="0"/>
                          </a:cubicBezTo>
                          <a:cubicBezTo>
                            <a:pt x="4272913" y="-8664"/>
                            <a:pt x="4451659" y="39868"/>
                            <a:pt x="4776399" y="0"/>
                          </a:cubicBezTo>
                          <a:cubicBezTo>
                            <a:pt x="5101139" y="-39868"/>
                            <a:pt x="5099025" y="20782"/>
                            <a:pt x="5210068" y="0"/>
                          </a:cubicBezTo>
                          <a:cubicBezTo>
                            <a:pt x="5321111" y="-20782"/>
                            <a:pt x="5602100" y="26283"/>
                            <a:pt x="5780686" y="0"/>
                          </a:cubicBezTo>
                          <a:cubicBezTo>
                            <a:pt x="5959272" y="-26283"/>
                            <a:pt x="6151811" y="44022"/>
                            <a:pt x="6282830" y="0"/>
                          </a:cubicBezTo>
                          <a:cubicBezTo>
                            <a:pt x="6413849" y="-44022"/>
                            <a:pt x="6681118" y="59320"/>
                            <a:pt x="6921922" y="0"/>
                          </a:cubicBezTo>
                          <a:cubicBezTo>
                            <a:pt x="6964802" y="-3836"/>
                            <a:pt x="6997122" y="34850"/>
                            <a:pt x="6996430" y="74508"/>
                          </a:cubicBezTo>
                          <a:cubicBezTo>
                            <a:pt x="7001309" y="168099"/>
                            <a:pt x="6972091" y="302105"/>
                            <a:pt x="6996430" y="372532"/>
                          </a:cubicBezTo>
                          <a:cubicBezTo>
                            <a:pt x="6999130" y="412561"/>
                            <a:pt x="6963884" y="452511"/>
                            <a:pt x="6921922" y="447040"/>
                          </a:cubicBezTo>
                          <a:cubicBezTo>
                            <a:pt x="6778588" y="453969"/>
                            <a:pt x="6515482" y="444819"/>
                            <a:pt x="6351304" y="447040"/>
                          </a:cubicBezTo>
                          <a:cubicBezTo>
                            <a:pt x="6187126" y="449261"/>
                            <a:pt x="5925244" y="443684"/>
                            <a:pt x="5712212" y="447040"/>
                          </a:cubicBezTo>
                          <a:cubicBezTo>
                            <a:pt x="5499180" y="450396"/>
                            <a:pt x="5417416" y="413153"/>
                            <a:pt x="5141594" y="447040"/>
                          </a:cubicBezTo>
                          <a:cubicBezTo>
                            <a:pt x="4865772" y="480927"/>
                            <a:pt x="4900351" y="445775"/>
                            <a:pt x="4707925" y="447040"/>
                          </a:cubicBezTo>
                          <a:cubicBezTo>
                            <a:pt x="4515499" y="448305"/>
                            <a:pt x="4455142" y="421149"/>
                            <a:pt x="4342729" y="447040"/>
                          </a:cubicBezTo>
                          <a:cubicBezTo>
                            <a:pt x="4230316" y="472931"/>
                            <a:pt x="4146090" y="440529"/>
                            <a:pt x="3977534" y="447040"/>
                          </a:cubicBezTo>
                          <a:cubicBezTo>
                            <a:pt x="3808978" y="453551"/>
                            <a:pt x="3513733" y="422116"/>
                            <a:pt x="3269968" y="447040"/>
                          </a:cubicBezTo>
                          <a:cubicBezTo>
                            <a:pt x="3026203" y="471964"/>
                            <a:pt x="3013301" y="406396"/>
                            <a:pt x="2767824" y="447040"/>
                          </a:cubicBezTo>
                          <a:cubicBezTo>
                            <a:pt x="2522347" y="487684"/>
                            <a:pt x="2427594" y="406087"/>
                            <a:pt x="2128732" y="447040"/>
                          </a:cubicBezTo>
                          <a:cubicBezTo>
                            <a:pt x="1829870" y="487993"/>
                            <a:pt x="1851247" y="403264"/>
                            <a:pt x="1763537" y="447040"/>
                          </a:cubicBezTo>
                          <a:cubicBezTo>
                            <a:pt x="1675828" y="490816"/>
                            <a:pt x="1475975" y="394528"/>
                            <a:pt x="1261393" y="447040"/>
                          </a:cubicBezTo>
                          <a:cubicBezTo>
                            <a:pt x="1046811" y="499552"/>
                            <a:pt x="785432" y="439109"/>
                            <a:pt x="622301" y="447040"/>
                          </a:cubicBezTo>
                          <a:cubicBezTo>
                            <a:pt x="459170" y="454971"/>
                            <a:pt x="285723" y="423610"/>
                            <a:pt x="74508" y="447040"/>
                          </a:cubicBezTo>
                          <a:cubicBezTo>
                            <a:pt x="32196" y="438098"/>
                            <a:pt x="-4769" y="406703"/>
                            <a:pt x="0" y="372532"/>
                          </a:cubicBezTo>
                          <a:cubicBezTo>
                            <a:pt x="-33797" y="231598"/>
                            <a:pt x="23700" y="151730"/>
                            <a:pt x="0" y="7450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New build</a:t>
              </a:r>
              <a:endParaRPr lang="en-GB" sz="110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endParaRP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B65A8351-3A42-4070-818A-9C2B71972D2A}"/>
                </a:ext>
              </a:extLst>
            </p:cNvPr>
            <p:cNvSpPr/>
            <p:nvPr/>
          </p:nvSpPr>
          <p:spPr>
            <a:xfrm>
              <a:off x="6086964" y="4257837"/>
              <a:ext cx="3868615" cy="178972"/>
            </a:xfrm>
            <a:prstGeom prst="roundRect">
              <a:avLst/>
            </a:prstGeom>
            <a:solidFill>
              <a:srgbClr val="00B0F0">
                <a:alpha val="85098"/>
              </a:srgbClr>
            </a:solidFill>
            <a:ln w="1270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6996430"/>
                        <a:gd name="connsiteY0" fmla="*/ 74508 h 447040"/>
                        <a:gd name="connsiteX1" fmla="*/ 74508 w 6996430"/>
                        <a:gd name="connsiteY1" fmla="*/ 0 h 447040"/>
                        <a:gd name="connsiteX2" fmla="*/ 782074 w 6996430"/>
                        <a:gd name="connsiteY2" fmla="*/ 0 h 447040"/>
                        <a:gd name="connsiteX3" fmla="*/ 1489640 w 6996430"/>
                        <a:gd name="connsiteY3" fmla="*/ 0 h 447040"/>
                        <a:gd name="connsiteX4" fmla="*/ 2060258 w 6996430"/>
                        <a:gd name="connsiteY4" fmla="*/ 0 h 447040"/>
                        <a:gd name="connsiteX5" fmla="*/ 2562402 w 6996430"/>
                        <a:gd name="connsiteY5" fmla="*/ 0 h 447040"/>
                        <a:gd name="connsiteX6" fmla="*/ 3269968 w 6996430"/>
                        <a:gd name="connsiteY6" fmla="*/ 0 h 447040"/>
                        <a:gd name="connsiteX7" fmla="*/ 3635163 w 6996430"/>
                        <a:gd name="connsiteY7" fmla="*/ 0 h 447040"/>
                        <a:gd name="connsiteX8" fmla="*/ 4068833 w 6996430"/>
                        <a:gd name="connsiteY8" fmla="*/ 0 h 447040"/>
                        <a:gd name="connsiteX9" fmla="*/ 4776399 w 6996430"/>
                        <a:gd name="connsiteY9" fmla="*/ 0 h 447040"/>
                        <a:gd name="connsiteX10" fmla="*/ 5210068 w 6996430"/>
                        <a:gd name="connsiteY10" fmla="*/ 0 h 447040"/>
                        <a:gd name="connsiteX11" fmla="*/ 5780686 w 6996430"/>
                        <a:gd name="connsiteY11" fmla="*/ 0 h 447040"/>
                        <a:gd name="connsiteX12" fmla="*/ 6282830 w 6996430"/>
                        <a:gd name="connsiteY12" fmla="*/ 0 h 447040"/>
                        <a:gd name="connsiteX13" fmla="*/ 6921922 w 6996430"/>
                        <a:gd name="connsiteY13" fmla="*/ 0 h 447040"/>
                        <a:gd name="connsiteX14" fmla="*/ 6996430 w 6996430"/>
                        <a:gd name="connsiteY14" fmla="*/ 74508 h 447040"/>
                        <a:gd name="connsiteX15" fmla="*/ 6996430 w 6996430"/>
                        <a:gd name="connsiteY15" fmla="*/ 372532 h 447040"/>
                        <a:gd name="connsiteX16" fmla="*/ 6921922 w 6996430"/>
                        <a:gd name="connsiteY16" fmla="*/ 447040 h 447040"/>
                        <a:gd name="connsiteX17" fmla="*/ 6351304 w 6996430"/>
                        <a:gd name="connsiteY17" fmla="*/ 447040 h 447040"/>
                        <a:gd name="connsiteX18" fmla="*/ 5712212 w 6996430"/>
                        <a:gd name="connsiteY18" fmla="*/ 447040 h 447040"/>
                        <a:gd name="connsiteX19" fmla="*/ 5141594 w 6996430"/>
                        <a:gd name="connsiteY19" fmla="*/ 447040 h 447040"/>
                        <a:gd name="connsiteX20" fmla="*/ 4707925 w 6996430"/>
                        <a:gd name="connsiteY20" fmla="*/ 447040 h 447040"/>
                        <a:gd name="connsiteX21" fmla="*/ 4342729 w 6996430"/>
                        <a:gd name="connsiteY21" fmla="*/ 447040 h 447040"/>
                        <a:gd name="connsiteX22" fmla="*/ 3977534 w 6996430"/>
                        <a:gd name="connsiteY22" fmla="*/ 447040 h 447040"/>
                        <a:gd name="connsiteX23" fmla="*/ 3269968 w 6996430"/>
                        <a:gd name="connsiteY23" fmla="*/ 447040 h 447040"/>
                        <a:gd name="connsiteX24" fmla="*/ 2767824 w 6996430"/>
                        <a:gd name="connsiteY24" fmla="*/ 447040 h 447040"/>
                        <a:gd name="connsiteX25" fmla="*/ 2128732 w 6996430"/>
                        <a:gd name="connsiteY25" fmla="*/ 447040 h 447040"/>
                        <a:gd name="connsiteX26" fmla="*/ 1763537 w 6996430"/>
                        <a:gd name="connsiteY26" fmla="*/ 447040 h 447040"/>
                        <a:gd name="connsiteX27" fmla="*/ 1261393 w 6996430"/>
                        <a:gd name="connsiteY27" fmla="*/ 447040 h 447040"/>
                        <a:gd name="connsiteX28" fmla="*/ 622301 w 6996430"/>
                        <a:gd name="connsiteY28" fmla="*/ 447040 h 447040"/>
                        <a:gd name="connsiteX29" fmla="*/ 74508 w 6996430"/>
                        <a:gd name="connsiteY29" fmla="*/ 447040 h 447040"/>
                        <a:gd name="connsiteX30" fmla="*/ 0 w 6996430"/>
                        <a:gd name="connsiteY30" fmla="*/ 372532 h 447040"/>
                        <a:gd name="connsiteX31" fmla="*/ 0 w 6996430"/>
                        <a:gd name="connsiteY31" fmla="*/ 74508 h 447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6996430" h="447040" extrusionOk="0">
                          <a:moveTo>
                            <a:pt x="0" y="74508"/>
                          </a:moveTo>
                          <a:cubicBezTo>
                            <a:pt x="2577" y="26847"/>
                            <a:pt x="28707" y="975"/>
                            <a:pt x="74508" y="0"/>
                          </a:cubicBezTo>
                          <a:cubicBezTo>
                            <a:pt x="254257" y="-55978"/>
                            <a:pt x="544298" y="13698"/>
                            <a:pt x="782074" y="0"/>
                          </a:cubicBezTo>
                          <a:cubicBezTo>
                            <a:pt x="1019850" y="-13698"/>
                            <a:pt x="1172759" y="65463"/>
                            <a:pt x="1489640" y="0"/>
                          </a:cubicBezTo>
                          <a:cubicBezTo>
                            <a:pt x="1806521" y="-65463"/>
                            <a:pt x="1808749" y="17893"/>
                            <a:pt x="2060258" y="0"/>
                          </a:cubicBezTo>
                          <a:cubicBezTo>
                            <a:pt x="2311767" y="-17893"/>
                            <a:pt x="2439989" y="25815"/>
                            <a:pt x="2562402" y="0"/>
                          </a:cubicBezTo>
                          <a:cubicBezTo>
                            <a:pt x="2684815" y="-25815"/>
                            <a:pt x="3002255" y="47760"/>
                            <a:pt x="3269968" y="0"/>
                          </a:cubicBezTo>
                          <a:cubicBezTo>
                            <a:pt x="3537681" y="-47760"/>
                            <a:pt x="3525424" y="6197"/>
                            <a:pt x="3635163" y="0"/>
                          </a:cubicBezTo>
                          <a:cubicBezTo>
                            <a:pt x="3744902" y="-6197"/>
                            <a:pt x="3864753" y="8664"/>
                            <a:pt x="4068833" y="0"/>
                          </a:cubicBezTo>
                          <a:cubicBezTo>
                            <a:pt x="4272913" y="-8664"/>
                            <a:pt x="4451659" y="39868"/>
                            <a:pt x="4776399" y="0"/>
                          </a:cubicBezTo>
                          <a:cubicBezTo>
                            <a:pt x="5101139" y="-39868"/>
                            <a:pt x="5099025" y="20782"/>
                            <a:pt x="5210068" y="0"/>
                          </a:cubicBezTo>
                          <a:cubicBezTo>
                            <a:pt x="5321111" y="-20782"/>
                            <a:pt x="5602100" y="26283"/>
                            <a:pt x="5780686" y="0"/>
                          </a:cubicBezTo>
                          <a:cubicBezTo>
                            <a:pt x="5959272" y="-26283"/>
                            <a:pt x="6151811" y="44022"/>
                            <a:pt x="6282830" y="0"/>
                          </a:cubicBezTo>
                          <a:cubicBezTo>
                            <a:pt x="6413849" y="-44022"/>
                            <a:pt x="6681118" y="59320"/>
                            <a:pt x="6921922" y="0"/>
                          </a:cubicBezTo>
                          <a:cubicBezTo>
                            <a:pt x="6964802" y="-3836"/>
                            <a:pt x="6997122" y="34850"/>
                            <a:pt x="6996430" y="74508"/>
                          </a:cubicBezTo>
                          <a:cubicBezTo>
                            <a:pt x="7001309" y="168099"/>
                            <a:pt x="6972091" y="302105"/>
                            <a:pt x="6996430" y="372532"/>
                          </a:cubicBezTo>
                          <a:cubicBezTo>
                            <a:pt x="6999130" y="412561"/>
                            <a:pt x="6963884" y="452511"/>
                            <a:pt x="6921922" y="447040"/>
                          </a:cubicBezTo>
                          <a:cubicBezTo>
                            <a:pt x="6778588" y="453969"/>
                            <a:pt x="6515482" y="444819"/>
                            <a:pt x="6351304" y="447040"/>
                          </a:cubicBezTo>
                          <a:cubicBezTo>
                            <a:pt x="6187126" y="449261"/>
                            <a:pt x="5925244" y="443684"/>
                            <a:pt x="5712212" y="447040"/>
                          </a:cubicBezTo>
                          <a:cubicBezTo>
                            <a:pt x="5499180" y="450396"/>
                            <a:pt x="5417416" y="413153"/>
                            <a:pt x="5141594" y="447040"/>
                          </a:cubicBezTo>
                          <a:cubicBezTo>
                            <a:pt x="4865772" y="480927"/>
                            <a:pt x="4900351" y="445775"/>
                            <a:pt x="4707925" y="447040"/>
                          </a:cubicBezTo>
                          <a:cubicBezTo>
                            <a:pt x="4515499" y="448305"/>
                            <a:pt x="4455142" y="421149"/>
                            <a:pt x="4342729" y="447040"/>
                          </a:cubicBezTo>
                          <a:cubicBezTo>
                            <a:pt x="4230316" y="472931"/>
                            <a:pt x="4146090" y="440529"/>
                            <a:pt x="3977534" y="447040"/>
                          </a:cubicBezTo>
                          <a:cubicBezTo>
                            <a:pt x="3808978" y="453551"/>
                            <a:pt x="3513733" y="422116"/>
                            <a:pt x="3269968" y="447040"/>
                          </a:cubicBezTo>
                          <a:cubicBezTo>
                            <a:pt x="3026203" y="471964"/>
                            <a:pt x="3013301" y="406396"/>
                            <a:pt x="2767824" y="447040"/>
                          </a:cubicBezTo>
                          <a:cubicBezTo>
                            <a:pt x="2522347" y="487684"/>
                            <a:pt x="2427594" y="406087"/>
                            <a:pt x="2128732" y="447040"/>
                          </a:cubicBezTo>
                          <a:cubicBezTo>
                            <a:pt x="1829870" y="487993"/>
                            <a:pt x="1851247" y="403264"/>
                            <a:pt x="1763537" y="447040"/>
                          </a:cubicBezTo>
                          <a:cubicBezTo>
                            <a:pt x="1675828" y="490816"/>
                            <a:pt x="1475975" y="394528"/>
                            <a:pt x="1261393" y="447040"/>
                          </a:cubicBezTo>
                          <a:cubicBezTo>
                            <a:pt x="1046811" y="499552"/>
                            <a:pt x="785432" y="439109"/>
                            <a:pt x="622301" y="447040"/>
                          </a:cubicBezTo>
                          <a:cubicBezTo>
                            <a:pt x="459170" y="454971"/>
                            <a:pt x="285723" y="423610"/>
                            <a:pt x="74508" y="447040"/>
                          </a:cubicBezTo>
                          <a:cubicBezTo>
                            <a:pt x="32196" y="438098"/>
                            <a:pt x="-4769" y="406703"/>
                            <a:pt x="0" y="372532"/>
                          </a:cubicBezTo>
                          <a:cubicBezTo>
                            <a:pt x="-33797" y="231598"/>
                            <a:pt x="23700" y="151730"/>
                            <a:pt x="0" y="7450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New build</a:t>
              </a:r>
              <a:endParaRPr lang="en-GB" sz="110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endParaRP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206456A8-C976-46AD-ABBA-F8BB75B15F89}"/>
                </a:ext>
              </a:extLst>
            </p:cNvPr>
            <p:cNvSpPr/>
            <p:nvPr/>
          </p:nvSpPr>
          <p:spPr>
            <a:xfrm>
              <a:off x="6086964" y="5348073"/>
              <a:ext cx="3094892" cy="188468"/>
            </a:xfrm>
            <a:prstGeom prst="roundRect">
              <a:avLst/>
            </a:prstGeom>
            <a:solidFill>
              <a:srgbClr val="FF00FF">
                <a:alpha val="85098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6996430"/>
                        <a:gd name="connsiteY0" fmla="*/ 74508 h 447040"/>
                        <a:gd name="connsiteX1" fmla="*/ 74508 w 6996430"/>
                        <a:gd name="connsiteY1" fmla="*/ 0 h 447040"/>
                        <a:gd name="connsiteX2" fmla="*/ 782074 w 6996430"/>
                        <a:gd name="connsiteY2" fmla="*/ 0 h 447040"/>
                        <a:gd name="connsiteX3" fmla="*/ 1489640 w 6996430"/>
                        <a:gd name="connsiteY3" fmla="*/ 0 h 447040"/>
                        <a:gd name="connsiteX4" fmla="*/ 2060258 w 6996430"/>
                        <a:gd name="connsiteY4" fmla="*/ 0 h 447040"/>
                        <a:gd name="connsiteX5" fmla="*/ 2562402 w 6996430"/>
                        <a:gd name="connsiteY5" fmla="*/ 0 h 447040"/>
                        <a:gd name="connsiteX6" fmla="*/ 3269968 w 6996430"/>
                        <a:gd name="connsiteY6" fmla="*/ 0 h 447040"/>
                        <a:gd name="connsiteX7" fmla="*/ 3635163 w 6996430"/>
                        <a:gd name="connsiteY7" fmla="*/ 0 h 447040"/>
                        <a:gd name="connsiteX8" fmla="*/ 4068833 w 6996430"/>
                        <a:gd name="connsiteY8" fmla="*/ 0 h 447040"/>
                        <a:gd name="connsiteX9" fmla="*/ 4776399 w 6996430"/>
                        <a:gd name="connsiteY9" fmla="*/ 0 h 447040"/>
                        <a:gd name="connsiteX10" fmla="*/ 5210068 w 6996430"/>
                        <a:gd name="connsiteY10" fmla="*/ 0 h 447040"/>
                        <a:gd name="connsiteX11" fmla="*/ 5780686 w 6996430"/>
                        <a:gd name="connsiteY11" fmla="*/ 0 h 447040"/>
                        <a:gd name="connsiteX12" fmla="*/ 6282830 w 6996430"/>
                        <a:gd name="connsiteY12" fmla="*/ 0 h 447040"/>
                        <a:gd name="connsiteX13" fmla="*/ 6921922 w 6996430"/>
                        <a:gd name="connsiteY13" fmla="*/ 0 h 447040"/>
                        <a:gd name="connsiteX14" fmla="*/ 6996430 w 6996430"/>
                        <a:gd name="connsiteY14" fmla="*/ 74508 h 447040"/>
                        <a:gd name="connsiteX15" fmla="*/ 6996430 w 6996430"/>
                        <a:gd name="connsiteY15" fmla="*/ 372532 h 447040"/>
                        <a:gd name="connsiteX16" fmla="*/ 6921922 w 6996430"/>
                        <a:gd name="connsiteY16" fmla="*/ 447040 h 447040"/>
                        <a:gd name="connsiteX17" fmla="*/ 6351304 w 6996430"/>
                        <a:gd name="connsiteY17" fmla="*/ 447040 h 447040"/>
                        <a:gd name="connsiteX18" fmla="*/ 5712212 w 6996430"/>
                        <a:gd name="connsiteY18" fmla="*/ 447040 h 447040"/>
                        <a:gd name="connsiteX19" fmla="*/ 5141594 w 6996430"/>
                        <a:gd name="connsiteY19" fmla="*/ 447040 h 447040"/>
                        <a:gd name="connsiteX20" fmla="*/ 4707925 w 6996430"/>
                        <a:gd name="connsiteY20" fmla="*/ 447040 h 447040"/>
                        <a:gd name="connsiteX21" fmla="*/ 4342729 w 6996430"/>
                        <a:gd name="connsiteY21" fmla="*/ 447040 h 447040"/>
                        <a:gd name="connsiteX22" fmla="*/ 3977534 w 6996430"/>
                        <a:gd name="connsiteY22" fmla="*/ 447040 h 447040"/>
                        <a:gd name="connsiteX23" fmla="*/ 3269968 w 6996430"/>
                        <a:gd name="connsiteY23" fmla="*/ 447040 h 447040"/>
                        <a:gd name="connsiteX24" fmla="*/ 2767824 w 6996430"/>
                        <a:gd name="connsiteY24" fmla="*/ 447040 h 447040"/>
                        <a:gd name="connsiteX25" fmla="*/ 2128732 w 6996430"/>
                        <a:gd name="connsiteY25" fmla="*/ 447040 h 447040"/>
                        <a:gd name="connsiteX26" fmla="*/ 1763537 w 6996430"/>
                        <a:gd name="connsiteY26" fmla="*/ 447040 h 447040"/>
                        <a:gd name="connsiteX27" fmla="*/ 1261393 w 6996430"/>
                        <a:gd name="connsiteY27" fmla="*/ 447040 h 447040"/>
                        <a:gd name="connsiteX28" fmla="*/ 622301 w 6996430"/>
                        <a:gd name="connsiteY28" fmla="*/ 447040 h 447040"/>
                        <a:gd name="connsiteX29" fmla="*/ 74508 w 6996430"/>
                        <a:gd name="connsiteY29" fmla="*/ 447040 h 447040"/>
                        <a:gd name="connsiteX30" fmla="*/ 0 w 6996430"/>
                        <a:gd name="connsiteY30" fmla="*/ 372532 h 447040"/>
                        <a:gd name="connsiteX31" fmla="*/ 0 w 6996430"/>
                        <a:gd name="connsiteY31" fmla="*/ 74508 h 447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6996430" h="447040" extrusionOk="0">
                          <a:moveTo>
                            <a:pt x="0" y="74508"/>
                          </a:moveTo>
                          <a:cubicBezTo>
                            <a:pt x="2577" y="26847"/>
                            <a:pt x="28707" y="975"/>
                            <a:pt x="74508" y="0"/>
                          </a:cubicBezTo>
                          <a:cubicBezTo>
                            <a:pt x="254257" y="-55978"/>
                            <a:pt x="544298" y="13698"/>
                            <a:pt x="782074" y="0"/>
                          </a:cubicBezTo>
                          <a:cubicBezTo>
                            <a:pt x="1019850" y="-13698"/>
                            <a:pt x="1172759" y="65463"/>
                            <a:pt x="1489640" y="0"/>
                          </a:cubicBezTo>
                          <a:cubicBezTo>
                            <a:pt x="1806521" y="-65463"/>
                            <a:pt x="1808749" y="17893"/>
                            <a:pt x="2060258" y="0"/>
                          </a:cubicBezTo>
                          <a:cubicBezTo>
                            <a:pt x="2311767" y="-17893"/>
                            <a:pt x="2439989" y="25815"/>
                            <a:pt x="2562402" y="0"/>
                          </a:cubicBezTo>
                          <a:cubicBezTo>
                            <a:pt x="2684815" y="-25815"/>
                            <a:pt x="3002255" y="47760"/>
                            <a:pt x="3269968" y="0"/>
                          </a:cubicBezTo>
                          <a:cubicBezTo>
                            <a:pt x="3537681" y="-47760"/>
                            <a:pt x="3525424" y="6197"/>
                            <a:pt x="3635163" y="0"/>
                          </a:cubicBezTo>
                          <a:cubicBezTo>
                            <a:pt x="3744902" y="-6197"/>
                            <a:pt x="3864753" y="8664"/>
                            <a:pt x="4068833" y="0"/>
                          </a:cubicBezTo>
                          <a:cubicBezTo>
                            <a:pt x="4272913" y="-8664"/>
                            <a:pt x="4451659" y="39868"/>
                            <a:pt x="4776399" y="0"/>
                          </a:cubicBezTo>
                          <a:cubicBezTo>
                            <a:pt x="5101139" y="-39868"/>
                            <a:pt x="5099025" y="20782"/>
                            <a:pt x="5210068" y="0"/>
                          </a:cubicBezTo>
                          <a:cubicBezTo>
                            <a:pt x="5321111" y="-20782"/>
                            <a:pt x="5602100" y="26283"/>
                            <a:pt x="5780686" y="0"/>
                          </a:cubicBezTo>
                          <a:cubicBezTo>
                            <a:pt x="5959272" y="-26283"/>
                            <a:pt x="6151811" y="44022"/>
                            <a:pt x="6282830" y="0"/>
                          </a:cubicBezTo>
                          <a:cubicBezTo>
                            <a:pt x="6413849" y="-44022"/>
                            <a:pt x="6681118" y="59320"/>
                            <a:pt x="6921922" y="0"/>
                          </a:cubicBezTo>
                          <a:cubicBezTo>
                            <a:pt x="6964802" y="-3836"/>
                            <a:pt x="6997122" y="34850"/>
                            <a:pt x="6996430" y="74508"/>
                          </a:cubicBezTo>
                          <a:cubicBezTo>
                            <a:pt x="7001309" y="168099"/>
                            <a:pt x="6972091" y="302105"/>
                            <a:pt x="6996430" y="372532"/>
                          </a:cubicBezTo>
                          <a:cubicBezTo>
                            <a:pt x="6999130" y="412561"/>
                            <a:pt x="6963884" y="452511"/>
                            <a:pt x="6921922" y="447040"/>
                          </a:cubicBezTo>
                          <a:cubicBezTo>
                            <a:pt x="6778588" y="453969"/>
                            <a:pt x="6515482" y="444819"/>
                            <a:pt x="6351304" y="447040"/>
                          </a:cubicBezTo>
                          <a:cubicBezTo>
                            <a:pt x="6187126" y="449261"/>
                            <a:pt x="5925244" y="443684"/>
                            <a:pt x="5712212" y="447040"/>
                          </a:cubicBezTo>
                          <a:cubicBezTo>
                            <a:pt x="5499180" y="450396"/>
                            <a:pt x="5417416" y="413153"/>
                            <a:pt x="5141594" y="447040"/>
                          </a:cubicBezTo>
                          <a:cubicBezTo>
                            <a:pt x="4865772" y="480927"/>
                            <a:pt x="4900351" y="445775"/>
                            <a:pt x="4707925" y="447040"/>
                          </a:cubicBezTo>
                          <a:cubicBezTo>
                            <a:pt x="4515499" y="448305"/>
                            <a:pt x="4455142" y="421149"/>
                            <a:pt x="4342729" y="447040"/>
                          </a:cubicBezTo>
                          <a:cubicBezTo>
                            <a:pt x="4230316" y="472931"/>
                            <a:pt x="4146090" y="440529"/>
                            <a:pt x="3977534" y="447040"/>
                          </a:cubicBezTo>
                          <a:cubicBezTo>
                            <a:pt x="3808978" y="453551"/>
                            <a:pt x="3513733" y="422116"/>
                            <a:pt x="3269968" y="447040"/>
                          </a:cubicBezTo>
                          <a:cubicBezTo>
                            <a:pt x="3026203" y="471964"/>
                            <a:pt x="3013301" y="406396"/>
                            <a:pt x="2767824" y="447040"/>
                          </a:cubicBezTo>
                          <a:cubicBezTo>
                            <a:pt x="2522347" y="487684"/>
                            <a:pt x="2427594" y="406087"/>
                            <a:pt x="2128732" y="447040"/>
                          </a:cubicBezTo>
                          <a:cubicBezTo>
                            <a:pt x="1829870" y="487993"/>
                            <a:pt x="1851247" y="403264"/>
                            <a:pt x="1763537" y="447040"/>
                          </a:cubicBezTo>
                          <a:cubicBezTo>
                            <a:pt x="1675828" y="490816"/>
                            <a:pt x="1475975" y="394528"/>
                            <a:pt x="1261393" y="447040"/>
                          </a:cubicBezTo>
                          <a:cubicBezTo>
                            <a:pt x="1046811" y="499552"/>
                            <a:pt x="785432" y="439109"/>
                            <a:pt x="622301" y="447040"/>
                          </a:cubicBezTo>
                          <a:cubicBezTo>
                            <a:pt x="459170" y="454971"/>
                            <a:pt x="285723" y="423610"/>
                            <a:pt x="74508" y="447040"/>
                          </a:cubicBezTo>
                          <a:cubicBezTo>
                            <a:pt x="32196" y="438098"/>
                            <a:pt x="-4769" y="406703"/>
                            <a:pt x="0" y="372532"/>
                          </a:cubicBezTo>
                          <a:cubicBezTo>
                            <a:pt x="-33797" y="231598"/>
                            <a:pt x="23700" y="151730"/>
                            <a:pt x="0" y="7450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5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New build</a:t>
              </a:r>
              <a:endParaRPr lang="en-GB" sz="105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01DFB60-A842-4B3E-A501-90095CF60C10}"/>
              </a:ext>
            </a:extLst>
          </p:cNvPr>
          <p:cNvSpPr txBox="1"/>
          <p:nvPr/>
        </p:nvSpPr>
        <p:spPr>
          <a:xfrm rot="16200000">
            <a:off x="-904610" y="1413595"/>
            <a:ext cx="2735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400" dirty="0"/>
              <a:t>By tenure</a:t>
            </a:r>
          </a:p>
        </p:txBody>
      </p:sp>
    </p:spTree>
    <p:extLst>
      <p:ext uri="{BB962C8B-B14F-4D97-AF65-F5344CB8AC3E}">
        <p14:creationId xmlns:p14="http://schemas.microsoft.com/office/powerpoint/2010/main" val="287150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1313">
            <a:extLst>
              <a:ext uri="{FF2B5EF4-FFF2-40B4-BE49-F238E27FC236}">
                <a16:creationId xmlns:a16="http://schemas.microsoft.com/office/drawing/2014/main" id="{7E8117DE-3884-4D79-B828-BF2E4EAEA1D5}"/>
              </a:ext>
            </a:extLst>
          </p:cNvPr>
          <p:cNvSpPr txBox="1"/>
          <p:nvPr/>
        </p:nvSpPr>
        <p:spPr>
          <a:xfrm>
            <a:off x="10729302" y="3598984"/>
            <a:ext cx="184731" cy="26456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100" dirty="0"/>
          </a:p>
        </p:txBody>
      </p:sp>
      <p:sp>
        <p:nvSpPr>
          <p:cNvPr id="47" name="TextBox 1316">
            <a:extLst>
              <a:ext uri="{FF2B5EF4-FFF2-40B4-BE49-F238E27FC236}">
                <a16:creationId xmlns:a16="http://schemas.microsoft.com/office/drawing/2014/main" id="{9452D524-B808-46D3-83FE-CE308D5DE41D}"/>
              </a:ext>
            </a:extLst>
          </p:cNvPr>
          <p:cNvSpPr txBox="1"/>
          <p:nvPr/>
        </p:nvSpPr>
        <p:spPr>
          <a:xfrm>
            <a:off x="10729302" y="3598984"/>
            <a:ext cx="184731" cy="26456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1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BDCFCFD-4A05-4F86-A631-704E78E40A3E}"/>
              </a:ext>
            </a:extLst>
          </p:cNvPr>
          <p:cNvGrpSpPr/>
          <p:nvPr/>
        </p:nvGrpSpPr>
        <p:grpSpPr>
          <a:xfrm>
            <a:off x="1462698" y="91760"/>
            <a:ext cx="10040327" cy="1803765"/>
            <a:chOff x="1462698" y="91760"/>
            <a:chExt cx="10040327" cy="180376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785C60D-5D5E-4EFB-AF38-4CA26060D317}"/>
                </a:ext>
              </a:extLst>
            </p:cNvPr>
            <p:cNvSpPr/>
            <p:nvPr/>
          </p:nvSpPr>
          <p:spPr>
            <a:xfrm>
              <a:off x="5313241" y="95525"/>
              <a:ext cx="5416061" cy="1800000"/>
            </a:xfrm>
            <a:prstGeom prst="roundRect">
              <a:avLst/>
            </a:prstGeom>
            <a:solidFill>
              <a:srgbClr val="C00000">
                <a:alpha val="50196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5476240"/>
                        <a:gd name="connsiteY0" fmla="*/ 67735 h 406400"/>
                        <a:gd name="connsiteX1" fmla="*/ 67735 w 5476240"/>
                        <a:gd name="connsiteY1" fmla="*/ 0 h 406400"/>
                        <a:gd name="connsiteX2" fmla="*/ 767969 w 5476240"/>
                        <a:gd name="connsiteY2" fmla="*/ 0 h 406400"/>
                        <a:gd name="connsiteX3" fmla="*/ 1468204 w 5476240"/>
                        <a:gd name="connsiteY3" fmla="*/ 0 h 406400"/>
                        <a:gd name="connsiteX4" fmla="*/ 2061622 w 5476240"/>
                        <a:gd name="connsiteY4" fmla="*/ 0 h 406400"/>
                        <a:gd name="connsiteX5" fmla="*/ 2601634 w 5476240"/>
                        <a:gd name="connsiteY5" fmla="*/ 0 h 406400"/>
                        <a:gd name="connsiteX6" fmla="*/ 3301868 w 5476240"/>
                        <a:gd name="connsiteY6" fmla="*/ 0 h 406400"/>
                        <a:gd name="connsiteX7" fmla="*/ 3735064 w 5476240"/>
                        <a:gd name="connsiteY7" fmla="*/ 0 h 406400"/>
                        <a:gd name="connsiteX8" fmla="*/ 4221667 w 5476240"/>
                        <a:gd name="connsiteY8" fmla="*/ 0 h 406400"/>
                        <a:gd name="connsiteX9" fmla="*/ 5408505 w 5476240"/>
                        <a:gd name="connsiteY9" fmla="*/ 0 h 406400"/>
                        <a:gd name="connsiteX10" fmla="*/ 5476240 w 5476240"/>
                        <a:gd name="connsiteY10" fmla="*/ 67735 h 406400"/>
                        <a:gd name="connsiteX11" fmla="*/ 5476240 w 5476240"/>
                        <a:gd name="connsiteY11" fmla="*/ 338665 h 406400"/>
                        <a:gd name="connsiteX12" fmla="*/ 5408505 w 5476240"/>
                        <a:gd name="connsiteY12" fmla="*/ 406400 h 406400"/>
                        <a:gd name="connsiteX13" fmla="*/ 4868494 w 5476240"/>
                        <a:gd name="connsiteY13" fmla="*/ 406400 h 406400"/>
                        <a:gd name="connsiteX14" fmla="*/ 4381890 w 5476240"/>
                        <a:gd name="connsiteY14" fmla="*/ 406400 h 406400"/>
                        <a:gd name="connsiteX15" fmla="*/ 3841879 w 5476240"/>
                        <a:gd name="connsiteY15" fmla="*/ 406400 h 406400"/>
                        <a:gd name="connsiteX16" fmla="*/ 3301868 w 5476240"/>
                        <a:gd name="connsiteY16" fmla="*/ 406400 h 406400"/>
                        <a:gd name="connsiteX17" fmla="*/ 2815264 w 5476240"/>
                        <a:gd name="connsiteY17" fmla="*/ 406400 h 406400"/>
                        <a:gd name="connsiteX18" fmla="*/ 2168438 w 5476240"/>
                        <a:gd name="connsiteY18" fmla="*/ 406400 h 406400"/>
                        <a:gd name="connsiteX19" fmla="*/ 1575019 w 5476240"/>
                        <a:gd name="connsiteY19" fmla="*/ 406400 h 406400"/>
                        <a:gd name="connsiteX20" fmla="*/ 1088415 w 5476240"/>
                        <a:gd name="connsiteY20" fmla="*/ 406400 h 406400"/>
                        <a:gd name="connsiteX21" fmla="*/ 655220 w 5476240"/>
                        <a:gd name="connsiteY21" fmla="*/ 406400 h 406400"/>
                        <a:gd name="connsiteX22" fmla="*/ 67735 w 5476240"/>
                        <a:gd name="connsiteY22" fmla="*/ 406400 h 406400"/>
                        <a:gd name="connsiteX23" fmla="*/ 0 w 5476240"/>
                        <a:gd name="connsiteY23" fmla="*/ 338665 h 406400"/>
                        <a:gd name="connsiteX24" fmla="*/ 0 w 5476240"/>
                        <a:gd name="connsiteY24" fmla="*/ 67735 h 406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476240" h="406400" extrusionOk="0">
                          <a:moveTo>
                            <a:pt x="0" y="67735"/>
                          </a:moveTo>
                          <a:cubicBezTo>
                            <a:pt x="2804" y="23243"/>
                            <a:pt x="23281" y="1476"/>
                            <a:pt x="67735" y="0"/>
                          </a:cubicBezTo>
                          <a:cubicBezTo>
                            <a:pt x="365642" y="-45703"/>
                            <a:pt x="492687" y="28943"/>
                            <a:pt x="767969" y="0"/>
                          </a:cubicBezTo>
                          <a:cubicBezTo>
                            <a:pt x="1043251" y="-28943"/>
                            <a:pt x="1299568" y="15083"/>
                            <a:pt x="1468204" y="0"/>
                          </a:cubicBezTo>
                          <a:cubicBezTo>
                            <a:pt x="1636841" y="-15083"/>
                            <a:pt x="1789167" y="9729"/>
                            <a:pt x="2061622" y="0"/>
                          </a:cubicBezTo>
                          <a:cubicBezTo>
                            <a:pt x="2334077" y="-9729"/>
                            <a:pt x="2459876" y="57134"/>
                            <a:pt x="2601634" y="0"/>
                          </a:cubicBezTo>
                          <a:cubicBezTo>
                            <a:pt x="2743392" y="-57134"/>
                            <a:pt x="3095048" y="51756"/>
                            <a:pt x="3301868" y="0"/>
                          </a:cubicBezTo>
                          <a:cubicBezTo>
                            <a:pt x="3508688" y="-51756"/>
                            <a:pt x="3644351" y="32568"/>
                            <a:pt x="3735064" y="0"/>
                          </a:cubicBezTo>
                          <a:cubicBezTo>
                            <a:pt x="3825777" y="-32568"/>
                            <a:pt x="3983099" y="7781"/>
                            <a:pt x="4221667" y="0"/>
                          </a:cubicBezTo>
                          <a:cubicBezTo>
                            <a:pt x="4460235" y="-7781"/>
                            <a:pt x="4822549" y="21713"/>
                            <a:pt x="5408505" y="0"/>
                          </a:cubicBezTo>
                          <a:cubicBezTo>
                            <a:pt x="5437100" y="5411"/>
                            <a:pt x="5469182" y="27827"/>
                            <a:pt x="5476240" y="67735"/>
                          </a:cubicBezTo>
                          <a:cubicBezTo>
                            <a:pt x="5497062" y="185334"/>
                            <a:pt x="5465491" y="259718"/>
                            <a:pt x="5476240" y="338665"/>
                          </a:cubicBezTo>
                          <a:cubicBezTo>
                            <a:pt x="5479952" y="378517"/>
                            <a:pt x="5448944" y="414928"/>
                            <a:pt x="5408505" y="406400"/>
                          </a:cubicBezTo>
                          <a:cubicBezTo>
                            <a:pt x="5299461" y="457891"/>
                            <a:pt x="5062818" y="354103"/>
                            <a:pt x="4868494" y="406400"/>
                          </a:cubicBezTo>
                          <a:cubicBezTo>
                            <a:pt x="4674170" y="458697"/>
                            <a:pt x="4550697" y="394805"/>
                            <a:pt x="4381890" y="406400"/>
                          </a:cubicBezTo>
                          <a:cubicBezTo>
                            <a:pt x="4213083" y="417995"/>
                            <a:pt x="3954218" y="401945"/>
                            <a:pt x="3841879" y="406400"/>
                          </a:cubicBezTo>
                          <a:cubicBezTo>
                            <a:pt x="3729540" y="410855"/>
                            <a:pt x="3420510" y="380308"/>
                            <a:pt x="3301868" y="406400"/>
                          </a:cubicBezTo>
                          <a:cubicBezTo>
                            <a:pt x="3183226" y="432492"/>
                            <a:pt x="2989009" y="351417"/>
                            <a:pt x="2815264" y="406400"/>
                          </a:cubicBezTo>
                          <a:cubicBezTo>
                            <a:pt x="2641519" y="461383"/>
                            <a:pt x="2372348" y="390529"/>
                            <a:pt x="2168438" y="406400"/>
                          </a:cubicBezTo>
                          <a:cubicBezTo>
                            <a:pt x="1964528" y="422271"/>
                            <a:pt x="1806656" y="355339"/>
                            <a:pt x="1575019" y="406400"/>
                          </a:cubicBezTo>
                          <a:cubicBezTo>
                            <a:pt x="1343382" y="457461"/>
                            <a:pt x="1192887" y="377946"/>
                            <a:pt x="1088415" y="406400"/>
                          </a:cubicBezTo>
                          <a:cubicBezTo>
                            <a:pt x="983943" y="434854"/>
                            <a:pt x="832805" y="369902"/>
                            <a:pt x="655220" y="406400"/>
                          </a:cubicBezTo>
                          <a:cubicBezTo>
                            <a:pt x="477636" y="442898"/>
                            <a:pt x="194318" y="355581"/>
                            <a:pt x="67735" y="406400"/>
                          </a:cubicBezTo>
                          <a:cubicBezTo>
                            <a:pt x="39875" y="404054"/>
                            <a:pt x="-824" y="376220"/>
                            <a:pt x="0" y="338665"/>
                          </a:cubicBezTo>
                          <a:cubicBezTo>
                            <a:pt x="-19800" y="233283"/>
                            <a:pt x="2580" y="179131"/>
                            <a:pt x="0" y="6773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Home ownership (resale)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16B9B89-721E-477A-A0B8-AA736A752B24}"/>
                </a:ext>
              </a:extLst>
            </p:cNvPr>
            <p:cNvSpPr/>
            <p:nvPr/>
          </p:nvSpPr>
          <p:spPr>
            <a:xfrm>
              <a:off x="1462698" y="554996"/>
              <a:ext cx="3850543" cy="756000"/>
            </a:xfrm>
            <a:prstGeom prst="roundRect">
              <a:avLst/>
            </a:prstGeom>
            <a:solidFill>
              <a:srgbClr val="C00000">
                <a:alpha val="14902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785870"/>
                        <a:gd name="connsiteY0" fmla="*/ 135469 h 812800"/>
                        <a:gd name="connsiteX1" fmla="*/ 135469 w 3785870"/>
                        <a:gd name="connsiteY1" fmla="*/ 0 h 812800"/>
                        <a:gd name="connsiteX2" fmla="*/ 791590 w 3785870"/>
                        <a:gd name="connsiteY2" fmla="*/ 0 h 812800"/>
                        <a:gd name="connsiteX3" fmla="*/ 1447710 w 3785870"/>
                        <a:gd name="connsiteY3" fmla="*/ 0 h 812800"/>
                        <a:gd name="connsiteX4" fmla="*/ 2033532 w 3785870"/>
                        <a:gd name="connsiteY4" fmla="*/ 0 h 812800"/>
                        <a:gd name="connsiteX5" fmla="*/ 2584205 w 3785870"/>
                        <a:gd name="connsiteY5" fmla="*/ 0 h 812800"/>
                        <a:gd name="connsiteX6" fmla="*/ 3650401 w 3785870"/>
                        <a:gd name="connsiteY6" fmla="*/ 0 h 812800"/>
                        <a:gd name="connsiteX7" fmla="*/ 3785870 w 3785870"/>
                        <a:gd name="connsiteY7" fmla="*/ 135469 h 812800"/>
                        <a:gd name="connsiteX8" fmla="*/ 3785870 w 3785870"/>
                        <a:gd name="connsiteY8" fmla="*/ 677331 h 812800"/>
                        <a:gd name="connsiteX9" fmla="*/ 3650401 w 3785870"/>
                        <a:gd name="connsiteY9" fmla="*/ 812800 h 812800"/>
                        <a:gd name="connsiteX10" fmla="*/ 3064579 w 3785870"/>
                        <a:gd name="connsiteY10" fmla="*/ 812800 h 812800"/>
                        <a:gd name="connsiteX11" fmla="*/ 2478757 w 3785870"/>
                        <a:gd name="connsiteY11" fmla="*/ 812800 h 812800"/>
                        <a:gd name="connsiteX12" fmla="*/ 1998383 w 3785870"/>
                        <a:gd name="connsiteY12" fmla="*/ 812800 h 812800"/>
                        <a:gd name="connsiteX13" fmla="*/ 1377412 w 3785870"/>
                        <a:gd name="connsiteY13" fmla="*/ 812800 h 812800"/>
                        <a:gd name="connsiteX14" fmla="*/ 861888 w 3785870"/>
                        <a:gd name="connsiteY14" fmla="*/ 812800 h 812800"/>
                        <a:gd name="connsiteX15" fmla="*/ 135469 w 3785870"/>
                        <a:gd name="connsiteY15" fmla="*/ 812800 h 812800"/>
                        <a:gd name="connsiteX16" fmla="*/ 0 w 3785870"/>
                        <a:gd name="connsiteY16" fmla="*/ 677331 h 812800"/>
                        <a:gd name="connsiteX17" fmla="*/ 0 w 3785870"/>
                        <a:gd name="connsiteY17" fmla="*/ 135469 h 812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785870" h="812800" extrusionOk="0">
                          <a:moveTo>
                            <a:pt x="0" y="135469"/>
                          </a:moveTo>
                          <a:cubicBezTo>
                            <a:pt x="1639" y="56511"/>
                            <a:pt x="53255" y="1550"/>
                            <a:pt x="135469" y="0"/>
                          </a:cubicBezTo>
                          <a:cubicBezTo>
                            <a:pt x="392851" y="-64787"/>
                            <a:pt x="467868" y="30181"/>
                            <a:pt x="791590" y="0"/>
                          </a:cubicBezTo>
                          <a:cubicBezTo>
                            <a:pt x="1115312" y="-30181"/>
                            <a:pt x="1272094" y="9340"/>
                            <a:pt x="1447710" y="0"/>
                          </a:cubicBezTo>
                          <a:cubicBezTo>
                            <a:pt x="1623326" y="-9340"/>
                            <a:pt x="1879544" y="12415"/>
                            <a:pt x="2033532" y="0"/>
                          </a:cubicBezTo>
                          <a:cubicBezTo>
                            <a:pt x="2187520" y="-12415"/>
                            <a:pt x="2371285" y="25212"/>
                            <a:pt x="2584205" y="0"/>
                          </a:cubicBezTo>
                          <a:cubicBezTo>
                            <a:pt x="2797125" y="-25212"/>
                            <a:pt x="3275383" y="90703"/>
                            <a:pt x="3650401" y="0"/>
                          </a:cubicBezTo>
                          <a:cubicBezTo>
                            <a:pt x="3735621" y="-4611"/>
                            <a:pt x="3787635" y="56521"/>
                            <a:pt x="3785870" y="135469"/>
                          </a:cubicBezTo>
                          <a:cubicBezTo>
                            <a:pt x="3809651" y="359292"/>
                            <a:pt x="3738713" y="540054"/>
                            <a:pt x="3785870" y="677331"/>
                          </a:cubicBezTo>
                          <a:cubicBezTo>
                            <a:pt x="3770108" y="761824"/>
                            <a:pt x="3717101" y="809926"/>
                            <a:pt x="3650401" y="812800"/>
                          </a:cubicBezTo>
                          <a:cubicBezTo>
                            <a:pt x="3533182" y="861134"/>
                            <a:pt x="3276656" y="772454"/>
                            <a:pt x="3064579" y="812800"/>
                          </a:cubicBezTo>
                          <a:cubicBezTo>
                            <a:pt x="2852502" y="853146"/>
                            <a:pt x="2708613" y="758756"/>
                            <a:pt x="2478757" y="812800"/>
                          </a:cubicBezTo>
                          <a:cubicBezTo>
                            <a:pt x="2248901" y="866844"/>
                            <a:pt x="2183000" y="806956"/>
                            <a:pt x="1998383" y="812800"/>
                          </a:cubicBezTo>
                          <a:cubicBezTo>
                            <a:pt x="1813766" y="818644"/>
                            <a:pt x="1630058" y="809041"/>
                            <a:pt x="1377412" y="812800"/>
                          </a:cubicBezTo>
                          <a:cubicBezTo>
                            <a:pt x="1124766" y="816559"/>
                            <a:pt x="1075610" y="785950"/>
                            <a:pt x="861888" y="812800"/>
                          </a:cubicBezTo>
                          <a:cubicBezTo>
                            <a:pt x="648166" y="839650"/>
                            <a:pt x="292804" y="766190"/>
                            <a:pt x="135469" y="812800"/>
                          </a:cubicBezTo>
                          <a:cubicBezTo>
                            <a:pt x="57761" y="813079"/>
                            <a:pt x="3558" y="770587"/>
                            <a:pt x="0" y="677331"/>
                          </a:cubicBezTo>
                          <a:cubicBezTo>
                            <a:pt x="-35474" y="446678"/>
                            <a:pt x="40421" y="271473"/>
                            <a:pt x="0" y="13546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b="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Affordable &amp; social rented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F04250F-D35B-4452-981E-64CF3A872677}"/>
                </a:ext>
              </a:extLst>
            </p:cNvPr>
            <p:cNvSpPr/>
            <p:nvPr/>
          </p:nvSpPr>
          <p:spPr>
            <a:xfrm>
              <a:off x="4539517" y="91760"/>
              <a:ext cx="2321170" cy="186512"/>
            </a:xfrm>
            <a:prstGeom prst="roundRect">
              <a:avLst/>
            </a:prstGeom>
            <a:solidFill>
              <a:srgbClr val="C00000">
                <a:alpha val="25098"/>
              </a:srgbClr>
            </a:solidFill>
            <a:ln w="1905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2346960"/>
                        <a:gd name="connsiteY0" fmla="*/ 33867 h 203200"/>
                        <a:gd name="connsiteX1" fmla="*/ 33867 w 2346960"/>
                        <a:gd name="connsiteY1" fmla="*/ 0 h 203200"/>
                        <a:gd name="connsiteX2" fmla="*/ 649258 w 2346960"/>
                        <a:gd name="connsiteY2" fmla="*/ 0 h 203200"/>
                        <a:gd name="connsiteX3" fmla="*/ 1264649 w 2346960"/>
                        <a:gd name="connsiteY3" fmla="*/ 0 h 203200"/>
                        <a:gd name="connsiteX4" fmla="*/ 2313093 w 2346960"/>
                        <a:gd name="connsiteY4" fmla="*/ 0 h 203200"/>
                        <a:gd name="connsiteX5" fmla="*/ 2346960 w 2346960"/>
                        <a:gd name="connsiteY5" fmla="*/ 33867 h 203200"/>
                        <a:gd name="connsiteX6" fmla="*/ 2346960 w 2346960"/>
                        <a:gd name="connsiteY6" fmla="*/ 169333 h 203200"/>
                        <a:gd name="connsiteX7" fmla="*/ 2313093 w 2346960"/>
                        <a:gd name="connsiteY7" fmla="*/ 203200 h 203200"/>
                        <a:gd name="connsiteX8" fmla="*/ 1743287 w 2346960"/>
                        <a:gd name="connsiteY8" fmla="*/ 203200 h 203200"/>
                        <a:gd name="connsiteX9" fmla="*/ 1173480 w 2346960"/>
                        <a:gd name="connsiteY9" fmla="*/ 203200 h 203200"/>
                        <a:gd name="connsiteX10" fmla="*/ 626466 w 2346960"/>
                        <a:gd name="connsiteY10" fmla="*/ 203200 h 203200"/>
                        <a:gd name="connsiteX11" fmla="*/ 33867 w 2346960"/>
                        <a:gd name="connsiteY11" fmla="*/ 203200 h 203200"/>
                        <a:gd name="connsiteX12" fmla="*/ 0 w 2346960"/>
                        <a:gd name="connsiteY12" fmla="*/ 169333 h 203200"/>
                        <a:gd name="connsiteX13" fmla="*/ 0 w 2346960"/>
                        <a:gd name="connsiteY13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234696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264603" y="-34706"/>
                            <a:pt x="409996" y="21931"/>
                            <a:pt x="649258" y="0"/>
                          </a:cubicBezTo>
                          <a:cubicBezTo>
                            <a:pt x="888520" y="-21931"/>
                            <a:pt x="962961" y="23453"/>
                            <a:pt x="1264649" y="0"/>
                          </a:cubicBezTo>
                          <a:cubicBezTo>
                            <a:pt x="1566337" y="-23453"/>
                            <a:pt x="2019523" y="14333"/>
                            <a:pt x="2313093" y="0"/>
                          </a:cubicBezTo>
                          <a:cubicBezTo>
                            <a:pt x="2331424" y="-917"/>
                            <a:pt x="2347585" y="14273"/>
                            <a:pt x="2346960" y="33867"/>
                          </a:cubicBezTo>
                          <a:cubicBezTo>
                            <a:pt x="2360370" y="82057"/>
                            <a:pt x="2339283" y="123953"/>
                            <a:pt x="2346960" y="169333"/>
                          </a:cubicBezTo>
                          <a:cubicBezTo>
                            <a:pt x="2346593" y="187429"/>
                            <a:pt x="2335152" y="203599"/>
                            <a:pt x="2313093" y="203200"/>
                          </a:cubicBezTo>
                          <a:cubicBezTo>
                            <a:pt x="2115441" y="224856"/>
                            <a:pt x="1964456" y="191472"/>
                            <a:pt x="1743287" y="203200"/>
                          </a:cubicBezTo>
                          <a:cubicBezTo>
                            <a:pt x="1522118" y="214928"/>
                            <a:pt x="1440920" y="147182"/>
                            <a:pt x="1173480" y="203200"/>
                          </a:cubicBezTo>
                          <a:cubicBezTo>
                            <a:pt x="906040" y="259218"/>
                            <a:pt x="847301" y="171852"/>
                            <a:pt x="626466" y="203200"/>
                          </a:cubicBezTo>
                          <a:cubicBezTo>
                            <a:pt x="405631" y="234548"/>
                            <a:pt x="167399" y="191657"/>
                            <a:pt x="33867" y="203200"/>
                          </a:cubicBezTo>
                          <a:cubicBezTo>
                            <a:pt x="15958" y="201438"/>
                            <a:pt x="1627" y="191543"/>
                            <a:pt x="0" y="169333"/>
                          </a:cubicBezTo>
                          <a:cubicBezTo>
                            <a:pt x="-2149" y="140056"/>
                            <a:pt x="9758" y="87502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ysClr val="windowText" lastClr="000000"/>
                  </a:solidFill>
                  <a:latin typeface="+mj-lt"/>
                  <a:ea typeface="+mn-ea"/>
                  <a:cs typeface="MV Boli" panose="02000500030200090000" pitchFamily="2" charset="0"/>
                </a:rPr>
                <a:t>Intermediate rent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0360231-30D2-4588-AC66-F2D09F7C5D44}"/>
                </a:ext>
              </a:extLst>
            </p:cNvPr>
            <p:cNvSpPr/>
            <p:nvPr/>
          </p:nvSpPr>
          <p:spPr>
            <a:xfrm>
              <a:off x="5307379" y="278272"/>
              <a:ext cx="3106616" cy="972001"/>
            </a:xfrm>
            <a:prstGeom prst="roundRect">
              <a:avLst/>
            </a:prstGeom>
            <a:solidFill>
              <a:srgbClr val="C00000">
                <a:alpha val="40000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106420"/>
                        <a:gd name="connsiteY0" fmla="*/ 33867 h 203200"/>
                        <a:gd name="connsiteX1" fmla="*/ 33867 w 3106420"/>
                        <a:gd name="connsiteY1" fmla="*/ 0 h 203200"/>
                        <a:gd name="connsiteX2" fmla="*/ 601088 w 3106420"/>
                        <a:gd name="connsiteY2" fmla="*/ 0 h 203200"/>
                        <a:gd name="connsiteX3" fmla="*/ 1168310 w 3106420"/>
                        <a:gd name="connsiteY3" fmla="*/ 0 h 203200"/>
                        <a:gd name="connsiteX4" fmla="*/ 1674757 w 3106420"/>
                        <a:gd name="connsiteY4" fmla="*/ 0 h 203200"/>
                        <a:gd name="connsiteX5" fmla="*/ 2150818 w 3106420"/>
                        <a:gd name="connsiteY5" fmla="*/ 0 h 203200"/>
                        <a:gd name="connsiteX6" fmla="*/ 3072553 w 3106420"/>
                        <a:gd name="connsiteY6" fmla="*/ 0 h 203200"/>
                        <a:gd name="connsiteX7" fmla="*/ 3106420 w 3106420"/>
                        <a:gd name="connsiteY7" fmla="*/ 33867 h 203200"/>
                        <a:gd name="connsiteX8" fmla="*/ 3106420 w 3106420"/>
                        <a:gd name="connsiteY8" fmla="*/ 169333 h 203200"/>
                        <a:gd name="connsiteX9" fmla="*/ 3072553 w 3106420"/>
                        <a:gd name="connsiteY9" fmla="*/ 203200 h 203200"/>
                        <a:gd name="connsiteX10" fmla="*/ 2566105 w 3106420"/>
                        <a:gd name="connsiteY10" fmla="*/ 203200 h 203200"/>
                        <a:gd name="connsiteX11" fmla="*/ 2059658 w 3106420"/>
                        <a:gd name="connsiteY11" fmla="*/ 203200 h 203200"/>
                        <a:gd name="connsiteX12" fmla="*/ 1644371 w 3106420"/>
                        <a:gd name="connsiteY12" fmla="*/ 203200 h 203200"/>
                        <a:gd name="connsiteX13" fmla="*/ 1107536 w 3106420"/>
                        <a:gd name="connsiteY13" fmla="*/ 203200 h 203200"/>
                        <a:gd name="connsiteX14" fmla="*/ 661862 w 3106420"/>
                        <a:gd name="connsiteY14" fmla="*/ 203200 h 203200"/>
                        <a:gd name="connsiteX15" fmla="*/ 33867 w 3106420"/>
                        <a:gd name="connsiteY15" fmla="*/ 203200 h 203200"/>
                        <a:gd name="connsiteX16" fmla="*/ 0 w 3106420"/>
                        <a:gd name="connsiteY16" fmla="*/ 169333 h 203200"/>
                        <a:gd name="connsiteX17" fmla="*/ 0 w 3106420"/>
                        <a:gd name="connsiteY17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10642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265150" y="-31537"/>
                            <a:pt x="348740" y="31857"/>
                            <a:pt x="601088" y="0"/>
                          </a:cubicBezTo>
                          <a:cubicBezTo>
                            <a:pt x="853436" y="-31857"/>
                            <a:pt x="957239" y="67634"/>
                            <a:pt x="1168310" y="0"/>
                          </a:cubicBezTo>
                          <a:cubicBezTo>
                            <a:pt x="1379381" y="-67634"/>
                            <a:pt x="1544180" y="21741"/>
                            <a:pt x="1674757" y="0"/>
                          </a:cubicBezTo>
                          <a:cubicBezTo>
                            <a:pt x="1805334" y="-21741"/>
                            <a:pt x="2014730" y="6235"/>
                            <a:pt x="2150818" y="0"/>
                          </a:cubicBezTo>
                          <a:cubicBezTo>
                            <a:pt x="2286906" y="-6235"/>
                            <a:pt x="2808734" y="56129"/>
                            <a:pt x="3072553" y="0"/>
                          </a:cubicBezTo>
                          <a:cubicBezTo>
                            <a:pt x="3096104" y="-2149"/>
                            <a:pt x="3108023" y="11409"/>
                            <a:pt x="3106420" y="33867"/>
                          </a:cubicBezTo>
                          <a:cubicBezTo>
                            <a:pt x="3122277" y="67225"/>
                            <a:pt x="3101590" y="110600"/>
                            <a:pt x="3106420" y="169333"/>
                          </a:cubicBezTo>
                          <a:cubicBezTo>
                            <a:pt x="3105704" y="188477"/>
                            <a:pt x="3090587" y="202963"/>
                            <a:pt x="3072553" y="203200"/>
                          </a:cubicBezTo>
                          <a:cubicBezTo>
                            <a:pt x="2853703" y="239902"/>
                            <a:pt x="2812860" y="162837"/>
                            <a:pt x="2566105" y="203200"/>
                          </a:cubicBezTo>
                          <a:cubicBezTo>
                            <a:pt x="2319350" y="243563"/>
                            <a:pt x="2255447" y="190453"/>
                            <a:pt x="2059658" y="203200"/>
                          </a:cubicBezTo>
                          <a:cubicBezTo>
                            <a:pt x="1863869" y="215947"/>
                            <a:pt x="1817827" y="203097"/>
                            <a:pt x="1644371" y="203200"/>
                          </a:cubicBezTo>
                          <a:cubicBezTo>
                            <a:pt x="1470915" y="203303"/>
                            <a:pt x="1222049" y="185287"/>
                            <a:pt x="1107536" y="203200"/>
                          </a:cubicBezTo>
                          <a:cubicBezTo>
                            <a:pt x="993024" y="221113"/>
                            <a:pt x="831706" y="163004"/>
                            <a:pt x="661862" y="203200"/>
                          </a:cubicBezTo>
                          <a:cubicBezTo>
                            <a:pt x="492018" y="243396"/>
                            <a:pt x="250941" y="129988"/>
                            <a:pt x="33867" y="203200"/>
                          </a:cubicBezTo>
                          <a:cubicBezTo>
                            <a:pt x="12400" y="203467"/>
                            <a:pt x="204" y="189094"/>
                            <a:pt x="0" y="169333"/>
                          </a:cubicBezTo>
                          <a:cubicBezTo>
                            <a:pt x="-9335" y="116537"/>
                            <a:pt x="14108" y="66948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Private rent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67B48150-1BA9-485D-A100-6AB8C394FF03}"/>
                </a:ext>
              </a:extLst>
            </p:cNvPr>
            <p:cNvSpPr/>
            <p:nvPr/>
          </p:nvSpPr>
          <p:spPr>
            <a:xfrm>
              <a:off x="5313240" y="1371719"/>
              <a:ext cx="4642338" cy="180263"/>
            </a:xfrm>
            <a:prstGeom prst="roundRect">
              <a:avLst/>
            </a:prstGeom>
            <a:solidFill>
              <a:srgbClr val="C00000">
                <a:alpha val="69804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816350"/>
                        <a:gd name="connsiteY0" fmla="*/ 33867 h 203200"/>
                        <a:gd name="connsiteX1" fmla="*/ 33867 w 3816350"/>
                        <a:gd name="connsiteY1" fmla="*/ 0 h 203200"/>
                        <a:gd name="connsiteX2" fmla="*/ 644356 w 3816350"/>
                        <a:gd name="connsiteY2" fmla="*/ 0 h 203200"/>
                        <a:gd name="connsiteX3" fmla="*/ 1254845 w 3816350"/>
                        <a:gd name="connsiteY3" fmla="*/ 0 h 203200"/>
                        <a:gd name="connsiteX4" fmla="*/ 1790361 w 3816350"/>
                        <a:gd name="connsiteY4" fmla="*/ 0 h 203200"/>
                        <a:gd name="connsiteX5" fmla="*/ 2288392 w 3816350"/>
                        <a:gd name="connsiteY5" fmla="*/ 0 h 203200"/>
                        <a:gd name="connsiteX6" fmla="*/ 2898881 w 3816350"/>
                        <a:gd name="connsiteY6" fmla="*/ 0 h 203200"/>
                        <a:gd name="connsiteX7" fmla="*/ 3321939 w 3816350"/>
                        <a:gd name="connsiteY7" fmla="*/ 0 h 203200"/>
                        <a:gd name="connsiteX8" fmla="*/ 3782483 w 3816350"/>
                        <a:gd name="connsiteY8" fmla="*/ 0 h 203200"/>
                        <a:gd name="connsiteX9" fmla="*/ 3816350 w 3816350"/>
                        <a:gd name="connsiteY9" fmla="*/ 33867 h 203200"/>
                        <a:gd name="connsiteX10" fmla="*/ 3816350 w 3816350"/>
                        <a:gd name="connsiteY10" fmla="*/ 169333 h 203200"/>
                        <a:gd name="connsiteX11" fmla="*/ 3782483 w 3816350"/>
                        <a:gd name="connsiteY11" fmla="*/ 203200 h 203200"/>
                        <a:gd name="connsiteX12" fmla="*/ 3209480 w 3816350"/>
                        <a:gd name="connsiteY12" fmla="*/ 203200 h 203200"/>
                        <a:gd name="connsiteX13" fmla="*/ 2636478 w 3816350"/>
                        <a:gd name="connsiteY13" fmla="*/ 203200 h 203200"/>
                        <a:gd name="connsiteX14" fmla="*/ 2175933 w 3816350"/>
                        <a:gd name="connsiteY14" fmla="*/ 203200 h 203200"/>
                        <a:gd name="connsiteX15" fmla="*/ 1677903 w 3816350"/>
                        <a:gd name="connsiteY15" fmla="*/ 203200 h 203200"/>
                        <a:gd name="connsiteX16" fmla="*/ 1179872 w 3816350"/>
                        <a:gd name="connsiteY16" fmla="*/ 203200 h 203200"/>
                        <a:gd name="connsiteX17" fmla="*/ 719328 w 3816350"/>
                        <a:gd name="connsiteY17" fmla="*/ 203200 h 203200"/>
                        <a:gd name="connsiteX18" fmla="*/ 33867 w 3816350"/>
                        <a:gd name="connsiteY18" fmla="*/ 203200 h 203200"/>
                        <a:gd name="connsiteX19" fmla="*/ 0 w 3816350"/>
                        <a:gd name="connsiteY19" fmla="*/ 169333 h 203200"/>
                        <a:gd name="connsiteX20" fmla="*/ 0 w 3816350"/>
                        <a:gd name="connsiteY20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381635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319584" y="-58450"/>
                            <a:pt x="370376" y="47837"/>
                            <a:pt x="644356" y="0"/>
                          </a:cubicBezTo>
                          <a:cubicBezTo>
                            <a:pt x="918336" y="-47837"/>
                            <a:pt x="1079124" y="39310"/>
                            <a:pt x="1254845" y="0"/>
                          </a:cubicBezTo>
                          <a:cubicBezTo>
                            <a:pt x="1430566" y="-39310"/>
                            <a:pt x="1585750" y="60085"/>
                            <a:pt x="1790361" y="0"/>
                          </a:cubicBezTo>
                          <a:cubicBezTo>
                            <a:pt x="1994972" y="-60085"/>
                            <a:pt x="2185508" y="36985"/>
                            <a:pt x="2288392" y="0"/>
                          </a:cubicBezTo>
                          <a:cubicBezTo>
                            <a:pt x="2391276" y="-36985"/>
                            <a:pt x="2719358" y="14591"/>
                            <a:pt x="2898881" y="0"/>
                          </a:cubicBezTo>
                          <a:cubicBezTo>
                            <a:pt x="3078404" y="-14591"/>
                            <a:pt x="3172048" y="43393"/>
                            <a:pt x="3321939" y="0"/>
                          </a:cubicBezTo>
                          <a:cubicBezTo>
                            <a:pt x="3471830" y="-43393"/>
                            <a:pt x="3681646" y="11261"/>
                            <a:pt x="3782483" y="0"/>
                          </a:cubicBezTo>
                          <a:cubicBezTo>
                            <a:pt x="3801605" y="5385"/>
                            <a:pt x="3816820" y="13468"/>
                            <a:pt x="3816350" y="33867"/>
                          </a:cubicBezTo>
                          <a:cubicBezTo>
                            <a:pt x="3825356" y="72161"/>
                            <a:pt x="3801048" y="117089"/>
                            <a:pt x="3816350" y="169333"/>
                          </a:cubicBezTo>
                          <a:cubicBezTo>
                            <a:pt x="3811156" y="186311"/>
                            <a:pt x="3803646" y="200894"/>
                            <a:pt x="3782483" y="203200"/>
                          </a:cubicBezTo>
                          <a:cubicBezTo>
                            <a:pt x="3621912" y="264923"/>
                            <a:pt x="3477749" y="186101"/>
                            <a:pt x="3209480" y="203200"/>
                          </a:cubicBezTo>
                          <a:cubicBezTo>
                            <a:pt x="2941211" y="220299"/>
                            <a:pt x="2773663" y="168490"/>
                            <a:pt x="2636478" y="203200"/>
                          </a:cubicBezTo>
                          <a:cubicBezTo>
                            <a:pt x="2499293" y="237910"/>
                            <a:pt x="2292917" y="152655"/>
                            <a:pt x="2175933" y="203200"/>
                          </a:cubicBezTo>
                          <a:cubicBezTo>
                            <a:pt x="2058949" y="253745"/>
                            <a:pt x="1870229" y="174554"/>
                            <a:pt x="1677903" y="203200"/>
                          </a:cubicBezTo>
                          <a:cubicBezTo>
                            <a:pt x="1485577" y="231846"/>
                            <a:pt x="1312671" y="155807"/>
                            <a:pt x="1179872" y="203200"/>
                          </a:cubicBezTo>
                          <a:cubicBezTo>
                            <a:pt x="1047073" y="250593"/>
                            <a:pt x="940006" y="181179"/>
                            <a:pt x="719328" y="203200"/>
                          </a:cubicBezTo>
                          <a:cubicBezTo>
                            <a:pt x="498650" y="225221"/>
                            <a:pt x="288530" y="162488"/>
                            <a:pt x="33867" y="203200"/>
                          </a:cubicBezTo>
                          <a:cubicBezTo>
                            <a:pt x="16861" y="203445"/>
                            <a:pt x="2001" y="185104"/>
                            <a:pt x="0" y="169333"/>
                          </a:cubicBezTo>
                          <a:cubicBezTo>
                            <a:pt x="-3663" y="132813"/>
                            <a:pt x="1884" y="89922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Homebuy / shared ownership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B0C4B3CC-41C9-4519-8B3F-0A26A4DDAAF5}"/>
                </a:ext>
              </a:extLst>
            </p:cNvPr>
            <p:cNvSpPr/>
            <p:nvPr/>
          </p:nvSpPr>
          <p:spPr>
            <a:xfrm>
              <a:off x="6086964" y="1560933"/>
              <a:ext cx="5416061" cy="176094"/>
            </a:xfrm>
            <a:prstGeom prst="roundRect">
              <a:avLst/>
            </a:prstGeom>
            <a:solidFill>
              <a:srgbClr val="C00000">
                <a:alpha val="85098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6996430"/>
                        <a:gd name="connsiteY0" fmla="*/ 74508 h 447040"/>
                        <a:gd name="connsiteX1" fmla="*/ 74508 w 6996430"/>
                        <a:gd name="connsiteY1" fmla="*/ 0 h 447040"/>
                        <a:gd name="connsiteX2" fmla="*/ 782074 w 6996430"/>
                        <a:gd name="connsiteY2" fmla="*/ 0 h 447040"/>
                        <a:gd name="connsiteX3" fmla="*/ 1489640 w 6996430"/>
                        <a:gd name="connsiteY3" fmla="*/ 0 h 447040"/>
                        <a:gd name="connsiteX4" fmla="*/ 2060258 w 6996430"/>
                        <a:gd name="connsiteY4" fmla="*/ 0 h 447040"/>
                        <a:gd name="connsiteX5" fmla="*/ 2562402 w 6996430"/>
                        <a:gd name="connsiteY5" fmla="*/ 0 h 447040"/>
                        <a:gd name="connsiteX6" fmla="*/ 3269968 w 6996430"/>
                        <a:gd name="connsiteY6" fmla="*/ 0 h 447040"/>
                        <a:gd name="connsiteX7" fmla="*/ 3635163 w 6996430"/>
                        <a:gd name="connsiteY7" fmla="*/ 0 h 447040"/>
                        <a:gd name="connsiteX8" fmla="*/ 4068833 w 6996430"/>
                        <a:gd name="connsiteY8" fmla="*/ 0 h 447040"/>
                        <a:gd name="connsiteX9" fmla="*/ 4776399 w 6996430"/>
                        <a:gd name="connsiteY9" fmla="*/ 0 h 447040"/>
                        <a:gd name="connsiteX10" fmla="*/ 5210068 w 6996430"/>
                        <a:gd name="connsiteY10" fmla="*/ 0 h 447040"/>
                        <a:gd name="connsiteX11" fmla="*/ 5780686 w 6996430"/>
                        <a:gd name="connsiteY11" fmla="*/ 0 h 447040"/>
                        <a:gd name="connsiteX12" fmla="*/ 6282830 w 6996430"/>
                        <a:gd name="connsiteY12" fmla="*/ 0 h 447040"/>
                        <a:gd name="connsiteX13" fmla="*/ 6921922 w 6996430"/>
                        <a:gd name="connsiteY13" fmla="*/ 0 h 447040"/>
                        <a:gd name="connsiteX14" fmla="*/ 6996430 w 6996430"/>
                        <a:gd name="connsiteY14" fmla="*/ 74508 h 447040"/>
                        <a:gd name="connsiteX15" fmla="*/ 6996430 w 6996430"/>
                        <a:gd name="connsiteY15" fmla="*/ 372532 h 447040"/>
                        <a:gd name="connsiteX16" fmla="*/ 6921922 w 6996430"/>
                        <a:gd name="connsiteY16" fmla="*/ 447040 h 447040"/>
                        <a:gd name="connsiteX17" fmla="*/ 6351304 w 6996430"/>
                        <a:gd name="connsiteY17" fmla="*/ 447040 h 447040"/>
                        <a:gd name="connsiteX18" fmla="*/ 5712212 w 6996430"/>
                        <a:gd name="connsiteY18" fmla="*/ 447040 h 447040"/>
                        <a:gd name="connsiteX19" fmla="*/ 5141594 w 6996430"/>
                        <a:gd name="connsiteY19" fmla="*/ 447040 h 447040"/>
                        <a:gd name="connsiteX20" fmla="*/ 4707925 w 6996430"/>
                        <a:gd name="connsiteY20" fmla="*/ 447040 h 447040"/>
                        <a:gd name="connsiteX21" fmla="*/ 4342729 w 6996430"/>
                        <a:gd name="connsiteY21" fmla="*/ 447040 h 447040"/>
                        <a:gd name="connsiteX22" fmla="*/ 3977534 w 6996430"/>
                        <a:gd name="connsiteY22" fmla="*/ 447040 h 447040"/>
                        <a:gd name="connsiteX23" fmla="*/ 3269968 w 6996430"/>
                        <a:gd name="connsiteY23" fmla="*/ 447040 h 447040"/>
                        <a:gd name="connsiteX24" fmla="*/ 2767824 w 6996430"/>
                        <a:gd name="connsiteY24" fmla="*/ 447040 h 447040"/>
                        <a:gd name="connsiteX25" fmla="*/ 2128732 w 6996430"/>
                        <a:gd name="connsiteY25" fmla="*/ 447040 h 447040"/>
                        <a:gd name="connsiteX26" fmla="*/ 1763537 w 6996430"/>
                        <a:gd name="connsiteY26" fmla="*/ 447040 h 447040"/>
                        <a:gd name="connsiteX27" fmla="*/ 1261393 w 6996430"/>
                        <a:gd name="connsiteY27" fmla="*/ 447040 h 447040"/>
                        <a:gd name="connsiteX28" fmla="*/ 622301 w 6996430"/>
                        <a:gd name="connsiteY28" fmla="*/ 447040 h 447040"/>
                        <a:gd name="connsiteX29" fmla="*/ 74508 w 6996430"/>
                        <a:gd name="connsiteY29" fmla="*/ 447040 h 447040"/>
                        <a:gd name="connsiteX30" fmla="*/ 0 w 6996430"/>
                        <a:gd name="connsiteY30" fmla="*/ 372532 h 447040"/>
                        <a:gd name="connsiteX31" fmla="*/ 0 w 6996430"/>
                        <a:gd name="connsiteY31" fmla="*/ 74508 h 447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6996430" h="447040" extrusionOk="0">
                          <a:moveTo>
                            <a:pt x="0" y="74508"/>
                          </a:moveTo>
                          <a:cubicBezTo>
                            <a:pt x="2577" y="26847"/>
                            <a:pt x="28707" y="975"/>
                            <a:pt x="74508" y="0"/>
                          </a:cubicBezTo>
                          <a:cubicBezTo>
                            <a:pt x="254257" y="-55978"/>
                            <a:pt x="544298" y="13698"/>
                            <a:pt x="782074" y="0"/>
                          </a:cubicBezTo>
                          <a:cubicBezTo>
                            <a:pt x="1019850" y="-13698"/>
                            <a:pt x="1172759" y="65463"/>
                            <a:pt x="1489640" y="0"/>
                          </a:cubicBezTo>
                          <a:cubicBezTo>
                            <a:pt x="1806521" y="-65463"/>
                            <a:pt x="1808749" y="17893"/>
                            <a:pt x="2060258" y="0"/>
                          </a:cubicBezTo>
                          <a:cubicBezTo>
                            <a:pt x="2311767" y="-17893"/>
                            <a:pt x="2439989" y="25815"/>
                            <a:pt x="2562402" y="0"/>
                          </a:cubicBezTo>
                          <a:cubicBezTo>
                            <a:pt x="2684815" y="-25815"/>
                            <a:pt x="3002255" y="47760"/>
                            <a:pt x="3269968" y="0"/>
                          </a:cubicBezTo>
                          <a:cubicBezTo>
                            <a:pt x="3537681" y="-47760"/>
                            <a:pt x="3525424" y="6197"/>
                            <a:pt x="3635163" y="0"/>
                          </a:cubicBezTo>
                          <a:cubicBezTo>
                            <a:pt x="3744902" y="-6197"/>
                            <a:pt x="3864753" y="8664"/>
                            <a:pt x="4068833" y="0"/>
                          </a:cubicBezTo>
                          <a:cubicBezTo>
                            <a:pt x="4272913" y="-8664"/>
                            <a:pt x="4451659" y="39868"/>
                            <a:pt x="4776399" y="0"/>
                          </a:cubicBezTo>
                          <a:cubicBezTo>
                            <a:pt x="5101139" y="-39868"/>
                            <a:pt x="5099025" y="20782"/>
                            <a:pt x="5210068" y="0"/>
                          </a:cubicBezTo>
                          <a:cubicBezTo>
                            <a:pt x="5321111" y="-20782"/>
                            <a:pt x="5602100" y="26283"/>
                            <a:pt x="5780686" y="0"/>
                          </a:cubicBezTo>
                          <a:cubicBezTo>
                            <a:pt x="5959272" y="-26283"/>
                            <a:pt x="6151811" y="44022"/>
                            <a:pt x="6282830" y="0"/>
                          </a:cubicBezTo>
                          <a:cubicBezTo>
                            <a:pt x="6413849" y="-44022"/>
                            <a:pt x="6681118" y="59320"/>
                            <a:pt x="6921922" y="0"/>
                          </a:cubicBezTo>
                          <a:cubicBezTo>
                            <a:pt x="6964802" y="-3836"/>
                            <a:pt x="6997122" y="34850"/>
                            <a:pt x="6996430" y="74508"/>
                          </a:cubicBezTo>
                          <a:cubicBezTo>
                            <a:pt x="7001309" y="168099"/>
                            <a:pt x="6972091" y="302105"/>
                            <a:pt x="6996430" y="372532"/>
                          </a:cubicBezTo>
                          <a:cubicBezTo>
                            <a:pt x="6999130" y="412561"/>
                            <a:pt x="6963884" y="452511"/>
                            <a:pt x="6921922" y="447040"/>
                          </a:cubicBezTo>
                          <a:cubicBezTo>
                            <a:pt x="6778588" y="453969"/>
                            <a:pt x="6515482" y="444819"/>
                            <a:pt x="6351304" y="447040"/>
                          </a:cubicBezTo>
                          <a:cubicBezTo>
                            <a:pt x="6187126" y="449261"/>
                            <a:pt x="5925244" y="443684"/>
                            <a:pt x="5712212" y="447040"/>
                          </a:cubicBezTo>
                          <a:cubicBezTo>
                            <a:pt x="5499180" y="450396"/>
                            <a:pt x="5417416" y="413153"/>
                            <a:pt x="5141594" y="447040"/>
                          </a:cubicBezTo>
                          <a:cubicBezTo>
                            <a:pt x="4865772" y="480927"/>
                            <a:pt x="4900351" y="445775"/>
                            <a:pt x="4707925" y="447040"/>
                          </a:cubicBezTo>
                          <a:cubicBezTo>
                            <a:pt x="4515499" y="448305"/>
                            <a:pt x="4455142" y="421149"/>
                            <a:pt x="4342729" y="447040"/>
                          </a:cubicBezTo>
                          <a:cubicBezTo>
                            <a:pt x="4230316" y="472931"/>
                            <a:pt x="4146090" y="440529"/>
                            <a:pt x="3977534" y="447040"/>
                          </a:cubicBezTo>
                          <a:cubicBezTo>
                            <a:pt x="3808978" y="453551"/>
                            <a:pt x="3513733" y="422116"/>
                            <a:pt x="3269968" y="447040"/>
                          </a:cubicBezTo>
                          <a:cubicBezTo>
                            <a:pt x="3026203" y="471964"/>
                            <a:pt x="3013301" y="406396"/>
                            <a:pt x="2767824" y="447040"/>
                          </a:cubicBezTo>
                          <a:cubicBezTo>
                            <a:pt x="2522347" y="487684"/>
                            <a:pt x="2427594" y="406087"/>
                            <a:pt x="2128732" y="447040"/>
                          </a:cubicBezTo>
                          <a:cubicBezTo>
                            <a:pt x="1829870" y="487993"/>
                            <a:pt x="1851247" y="403264"/>
                            <a:pt x="1763537" y="447040"/>
                          </a:cubicBezTo>
                          <a:cubicBezTo>
                            <a:pt x="1675828" y="490816"/>
                            <a:pt x="1475975" y="394528"/>
                            <a:pt x="1261393" y="447040"/>
                          </a:cubicBezTo>
                          <a:cubicBezTo>
                            <a:pt x="1046811" y="499552"/>
                            <a:pt x="785432" y="439109"/>
                            <a:pt x="622301" y="447040"/>
                          </a:cubicBezTo>
                          <a:cubicBezTo>
                            <a:pt x="459170" y="454971"/>
                            <a:pt x="285723" y="423610"/>
                            <a:pt x="74508" y="447040"/>
                          </a:cubicBezTo>
                          <a:cubicBezTo>
                            <a:pt x="32196" y="438098"/>
                            <a:pt x="-4769" y="406703"/>
                            <a:pt x="0" y="372532"/>
                          </a:cubicBezTo>
                          <a:cubicBezTo>
                            <a:pt x="-33797" y="231598"/>
                            <a:pt x="23700" y="151730"/>
                            <a:pt x="0" y="7450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New build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38D2A1-07ED-47EF-B5DB-AF213A0E5093}"/>
              </a:ext>
            </a:extLst>
          </p:cNvPr>
          <p:cNvGrpSpPr/>
          <p:nvPr/>
        </p:nvGrpSpPr>
        <p:grpSpPr>
          <a:xfrm>
            <a:off x="2359021" y="430442"/>
            <a:ext cx="6822835" cy="2455620"/>
            <a:chOff x="2359021" y="430442"/>
            <a:chExt cx="6822835" cy="245562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9FB8C7C-5E2F-4EA7-A947-1E93E501424B}"/>
                </a:ext>
              </a:extLst>
            </p:cNvPr>
            <p:cNvSpPr/>
            <p:nvPr/>
          </p:nvSpPr>
          <p:spPr>
            <a:xfrm>
              <a:off x="2999561" y="430442"/>
              <a:ext cx="5416062" cy="2455620"/>
            </a:xfrm>
            <a:prstGeom prst="roundRect">
              <a:avLst/>
            </a:prstGeom>
            <a:solidFill>
              <a:srgbClr val="FFC000">
                <a:alpha val="50196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5476240"/>
                        <a:gd name="connsiteY0" fmla="*/ 67735 h 406400"/>
                        <a:gd name="connsiteX1" fmla="*/ 67735 w 5476240"/>
                        <a:gd name="connsiteY1" fmla="*/ 0 h 406400"/>
                        <a:gd name="connsiteX2" fmla="*/ 767969 w 5476240"/>
                        <a:gd name="connsiteY2" fmla="*/ 0 h 406400"/>
                        <a:gd name="connsiteX3" fmla="*/ 1468204 w 5476240"/>
                        <a:gd name="connsiteY3" fmla="*/ 0 h 406400"/>
                        <a:gd name="connsiteX4" fmla="*/ 2061622 w 5476240"/>
                        <a:gd name="connsiteY4" fmla="*/ 0 h 406400"/>
                        <a:gd name="connsiteX5" fmla="*/ 2601634 w 5476240"/>
                        <a:gd name="connsiteY5" fmla="*/ 0 h 406400"/>
                        <a:gd name="connsiteX6" fmla="*/ 3301868 w 5476240"/>
                        <a:gd name="connsiteY6" fmla="*/ 0 h 406400"/>
                        <a:gd name="connsiteX7" fmla="*/ 3735064 w 5476240"/>
                        <a:gd name="connsiteY7" fmla="*/ 0 h 406400"/>
                        <a:gd name="connsiteX8" fmla="*/ 4221667 w 5476240"/>
                        <a:gd name="connsiteY8" fmla="*/ 0 h 406400"/>
                        <a:gd name="connsiteX9" fmla="*/ 5408505 w 5476240"/>
                        <a:gd name="connsiteY9" fmla="*/ 0 h 406400"/>
                        <a:gd name="connsiteX10" fmla="*/ 5476240 w 5476240"/>
                        <a:gd name="connsiteY10" fmla="*/ 67735 h 406400"/>
                        <a:gd name="connsiteX11" fmla="*/ 5476240 w 5476240"/>
                        <a:gd name="connsiteY11" fmla="*/ 338665 h 406400"/>
                        <a:gd name="connsiteX12" fmla="*/ 5408505 w 5476240"/>
                        <a:gd name="connsiteY12" fmla="*/ 406400 h 406400"/>
                        <a:gd name="connsiteX13" fmla="*/ 4868494 w 5476240"/>
                        <a:gd name="connsiteY13" fmla="*/ 406400 h 406400"/>
                        <a:gd name="connsiteX14" fmla="*/ 4381890 w 5476240"/>
                        <a:gd name="connsiteY14" fmla="*/ 406400 h 406400"/>
                        <a:gd name="connsiteX15" fmla="*/ 3841879 w 5476240"/>
                        <a:gd name="connsiteY15" fmla="*/ 406400 h 406400"/>
                        <a:gd name="connsiteX16" fmla="*/ 3301868 w 5476240"/>
                        <a:gd name="connsiteY16" fmla="*/ 406400 h 406400"/>
                        <a:gd name="connsiteX17" fmla="*/ 2815264 w 5476240"/>
                        <a:gd name="connsiteY17" fmla="*/ 406400 h 406400"/>
                        <a:gd name="connsiteX18" fmla="*/ 2168438 w 5476240"/>
                        <a:gd name="connsiteY18" fmla="*/ 406400 h 406400"/>
                        <a:gd name="connsiteX19" fmla="*/ 1575019 w 5476240"/>
                        <a:gd name="connsiteY19" fmla="*/ 406400 h 406400"/>
                        <a:gd name="connsiteX20" fmla="*/ 1088415 w 5476240"/>
                        <a:gd name="connsiteY20" fmla="*/ 406400 h 406400"/>
                        <a:gd name="connsiteX21" fmla="*/ 655220 w 5476240"/>
                        <a:gd name="connsiteY21" fmla="*/ 406400 h 406400"/>
                        <a:gd name="connsiteX22" fmla="*/ 67735 w 5476240"/>
                        <a:gd name="connsiteY22" fmla="*/ 406400 h 406400"/>
                        <a:gd name="connsiteX23" fmla="*/ 0 w 5476240"/>
                        <a:gd name="connsiteY23" fmla="*/ 338665 h 406400"/>
                        <a:gd name="connsiteX24" fmla="*/ 0 w 5476240"/>
                        <a:gd name="connsiteY24" fmla="*/ 67735 h 406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476240" h="406400" extrusionOk="0">
                          <a:moveTo>
                            <a:pt x="0" y="67735"/>
                          </a:moveTo>
                          <a:cubicBezTo>
                            <a:pt x="2804" y="23243"/>
                            <a:pt x="23281" y="1476"/>
                            <a:pt x="67735" y="0"/>
                          </a:cubicBezTo>
                          <a:cubicBezTo>
                            <a:pt x="365642" y="-45703"/>
                            <a:pt x="492687" y="28943"/>
                            <a:pt x="767969" y="0"/>
                          </a:cubicBezTo>
                          <a:cubicBezTo>
                            <a:pt x="1043251" y="-28943"/>
                            <a:pt x="1299568" y="15083"/>
                            <a:pt x="1468204" y="0"/>
                          </a:cubicBezTo>
                          <a:cubicBezTo>
                            <a:pt x="1636841" y="-15083"/>
                            <a:pt x="1789167" y="9729"/>
                            <a:pt x="2061622" y="0"/>
                          </a:cubicBezTo>
                          <a:cubicBezTo>
                            <a:pt x="2334077" y="-9729"/>
                            <a:pt x="2459876" y="57134"/>
                            <a:pt x="2601634" y="0"/>
                          </a:cubicBezTo>
                          <a:cubicBezTo>
                            <a:pt x="2743392" y="-57134"/>
                            <a:pt x="3095048" y="51756"/>
                            <a:pt x="3301868" y="0"/>
                          </a:cubicBezTo>
                          <a:cubicBezTo>
                            <a:pt x="3508688" y="-51756"/>
                            <a:pt x="3644351" y="32568"/>
                            <a:pt x="3735064" y="0"/>
                          </a:cubicBezTo>
                          <a:cubicBezTo>
                            <a:pt x="3825777" y="-32568"/>
                            <a:pt x="3983099" y="7781"/>
                            <a:pt x="4221667" y="0"/>
                          </a:cubicBezTo>
                          <a:cubicBezTo>
                            <a:pt x="4460235" y="-7781"/>
                            <a:pt x="4822549" y="21713"/>
                            <a:pt x="5408505" y="0"/>
                          </a:cubicBezTo>
                          <a:cubicBezTo>
                            <a:pt x="5437100" y="5411"/>
                            <a:pt x="5469182" y="27827"/>
                            <a:pt x="5476240" y="67735"/>
                          </a:cubicBezTo>
                          <a:cubicBezTo>
                            <a:pt x="5497062" y="185334"/>
                            <a:pt x="5465491" y="259718"/>
                            <a:pt x="5476240" y="338665"/>
                          </a:cubicBezTo>
                          <a:cubicBezTo>
                            <a:pt x="5479952" y="378517"/>
                            <a:pt x="5448944" y="414928"/>
                            <a:pt x="5408505" y="406400"/>
                          </a:cubicBezTo>
                          <a:cubicBezTo>
                            <a:pt x="5299461" y="457891"/>
                            <a:pt x="5062818" y="354103"/>
                            <a:pt x="4868494" y="406400"/>
                          </a:cubicBezTo>
                          <a:cubicBezTo>
                            <a:pt x="4674170" y="458697"/>
                            <a:pt x="4550697" y="394805"/>
                            <a:pt x="4381890" y="406400"/>
                          </a:cubicBezTo>
                          <a:cubicBezTo>
                            <a:pt x="4213083" y="417995"/>
                            <a:pt x="3954218" y="401945"/>
                            <a:pt x="3841879" y="406400"/>
                          </a:cubicBezTo>
                          <a:cubicBezTo>
                            <a:pt x="3729540" y="410855"/>
                            <a:pt x="3420510" y="380308"/>
                            <a:pt x="3301868" y="406400"/>
                          </a:cubicBezTo>
                          <a:cubicBezTo>
                            <a:pt x="3183226" y="432492"/>
                            <a:pt x="2989009" y="351417"/>
                            <a:pt x="2815264" y="406400"/>
                          </a:cubicBezTo>
                          <a:cubicBezTo>
                            <a:pt x="2641519" y="461383"/>
                            <a:pt x="2372348" y="390529"/>
                            <a:pt x="2168438" y="406400"/>
                          </a:cubicBezTo>
                          <a:cubicBezTo>
                            <a:pt x="1964528" y="422271"/>
                            <a:pt x="1806656" y="355339"/>
                            <a:pt x="1575019" y="406400"/>
                          </a:cubicBezTo>
                          <a:cubicBezTo>
                            <a:pt x="1343382" y="457461"/>
                            <a:pt x="1192887" y="377946"/>
                            <a:pt x="1088415" y="406400"/>
                          </a:cubicBezTo>
                          <a:cubicBezTo>
                            <a:pt x="983943" y="434854"/>
                            <a:pt x="832805" y="369902"/>
                            <a:pt x="655220" y="406400"/>
                          </a:cubicBezTo>
                          <a:cubicBezTo>
                            <a:pt x="477636" y="442898"/>
                            <a:pt x="194318" y="355581"/>
                            <a:pt x="67735" y="406400"/>
                          </a:cubicBezTo>
                          <a:cubicBezTo>
                            <a:pt x="39875" y="404054"/>
                            <a:pt x="-824" y="376220"/>
                            <a:pt x="0" y="338665"/>
                          </a:cubicBezTo>
                          <a:cubicBezTo>
                            <a:pt x="-19800" y="233283"/>
                            <a:pt x="2580" y="179131"/>
                            <a:pt x="0" y="6773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Home ownership (resale)</a:t>
              </a:r>
              <a:endParaRPr lang="en-GB" dirty="0">
                <a:solidFill>
                  <a:schemeClr val="tx1"/>
                </a:solidFill>
                <a:effectLst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40E1325-AA07-4BDB-90FD-068D48A79085}"/>
                </a:ext>
              </a:extLst>
            </p:cNvPr>
            <p:cNvSpPr/>
            <p:nvPr/>
          </p:nvSpPr>
          <p:spPr>
            <a:xfrm>
              <a:off x="2359021" y="1352823"/>
              <a:ext cx="2321169" cy="468000"/>
            </a:xfrm>
            <a:prstGeom prst="roundRect">
              <a:avLst/>
            </a:prstGeom>
            <a:solidFill>
              <a:srgbClr val="FFC000">
                <a:alpha val="14902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785870"/>
                        <a:gd name="connsiteY0" fmla="*/ 135469 h 812800"/>
                        <a:gd name="connsiteX1" fmla="*/ 135469 w 3785870"/>
                        <a:gd name="connsiteY1" fmla="*/ 0 h 812800"/>
                        <a:gd name="connsiteX2" fmla="*/ 791590 w 3785870"/>
                        <a:gd name="connsiteY2" fmla="*/ 0 h 812800"/>
                        <a:gd name="connsiteX3" fmla="*/ 1447710 w 3785870"/>
                        <a:gd name="connsiteY3" fmla="*/ 0 h 812800"/>
                        <a:gd name="connsiteX4" fmla="*/ 2033532 w 3785870"/>
                        <a:gd name="connsiteY4" fmla="*/ 0 h 812800"/>
                        <a:gd name="connsiteX5" fmla="*/ 2584205 w 3785870"/>
                        <a:gd name="connsiteY5" fmla="*/ 0 h 812800"/>
                        <a:gd name="connsiteX6" fmla="*/ 3650401 w 3785870"/>
                        <a:gd name="connsiteY6" fmla="*/ 0 h 812800"/>
                        <a:gd name="connsiteX7" fmla="*/ 3785870 w 3785870"/>
                        <a:gd name="connsiteY7" fmla="*/ 135469 h 812800"/>
                        <a:gd name="connsiteX8" fmla="*/ 3785870 w 3785870"/>
                        <a:gd name="connsiteY8" fmla="*/ 677331 h 812800"/>
                        <a:gd name="connsiteX9" fmla="*/ 3650401 w 3785870"/>
                        <a:gd name="connsiteY9" fmla="*/ 812800 h 812800"/>
                        <a:gd name="connsiteX10" fmla="*/ 3064579 w 3785870"/>
                        <a:gd name="connsiteY10" fmla="*/ 812800 h 812800"/>
                        <a:gd name="connsiteX11" fmla="*/ 2478757 w 3785870"/>
                        <a:gd name="connsiteY11" fmla="*/ 812800 h 812800"/>
                        <a:gd name="connsiteX12" fmla="*/ 1998383 w 3785870"/>
                        <a:gd name="connsiteY12" fmla="*/ 812800 h 812800"/>
                        <a:gd name="connsiteX13" fmla="*/ 1377412 w 3785870"/>
                        <a:gd name="connsiteY13" fmla="*/ 812800 h 812800"/>
                        <a:gd name="connsiteX14" fmla="*/ 861888 w 3785870"/>
                        <a:gd name="connsiteY14" fmla="*/ 812800 h 812800"/>
                        <a:gd name="connsiteX15" fmla="*/ 135469 w 3785870"/>
                        <a:gd name="connsiteY15" fmla="*/ 812800 h 812800"/>
                        <a:gd name="connsiteX16" fmla="*/ 0 w 3785870"/>
                        <a:gd name="connsiteY16" fmla="*/ 677331 h 812800"/>
                        <a:gd name="connsiteX17" fmla="*/ 0 w 3785870"/>
                        <a:gd name="connsiteY17" fmla="*/ 135469 h 812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785870" h="812800" extrusionOk="0">
                          <a:moveTo>
                            <a:pt x="0" y="135469"/>
                          </a:moveTo>
                          <a:cubicBezTo>
                            <a:pt x="1639" y="56511"/>
                            <a:pt x="53255" y="1550"/>
                            <a:pt x="135469" y="0"/>
                          </a:cubicBezTo>
                          <a:cubicBezTo>
                            <a:pt x="392851" y="-64787"/>
                            <a:pt x="467868" y="30181"/>
                            <a:pt x="791590" y="0"/>
                          </a:cubicBezTo>
                          <a:cubicBezTo>
                            <a:pt x="1115312" y="-30181"/>
                            <a:pt x="1272094" y="9340"/>
                            <a:pt x="1447710" y="0"/>
                          </a:cubicBezTo>
                          <a:cubicBezTo>
                            <a:pt x="1623326" y="-9340"/>
                            <a:pt x="1879544" y="12415"/>
                            <a:pt x="2033532" y="0"/>
                          </a:cubicBezTo>
                          <a:cubicBezTo>
                            <a:pt x="2187520" y="-12415"/>
                            <a:pt x="2371285" y="25212"/>
                            <a:pt x="2584205" y="0"/>
                          </a:cubicBezTo>
                          <a:cubicBezTo>
                            <a:pt x="2797125" y="-25212"/>
                            <a:pt x="3275383" y="90703"/>
                            <a:pt x="3650401" y="0"/>
                          </a:cubicBezTo>
                          <a:cubicBezTo>
                            <a:pt x="3735621" y="-4611"/>
                            <a:pt x="3787635" y="56521"/>
                            <a:pt x="3785870" y="135469"/>
                          </a:cubicBezTo>
                          <a:cubicBezTo>
                            <a:pt x="3809651" y="359292"/>
                            <a:pt x="3738713" y="540054"/>
                            <a:pt x="3785870" y="677331"/>
                          </a:cubicBezTo>
                          <a:cubicBezTo>
                            <a:pt x="3770108" y="761824"/>
                            <a:pt x="3717101" y="809926"/>
                            <a:pt x="3650401" y="812800"/>
                          </a:cubicBezTo>
                          <a:cubicBezTo>
                            <a:pt x="3533182" y="861134"/>
                            <a:pt x="3276656" y="772454"/>
                            <a:pt x="3064579" y="812800"/>
                          </a:cubicBezTo>
                          <a:cubicBezTo>
                            <a:pt x="2852502" y="853146"/>
                            <a:pt x="2708613" y="758756"/>
                            <a:pt x="2478757" y="812800"/>
                          </a:cubicBezTo>
                          <a:cubicBezTo>
                            <a:pt x="2248901" y="866844"/>
                            <a:pt x="2183000" y="806956"/>
                            <a:pt x="1998383" y="812800"/>
                          </a:cubicBezTo>
                          <a:cubicBezTo>
                            <a:pt x="1813766" y="818644"/>
                            <a:pt x="1630058" y="809041"/>
                            <a:pt x="1377412" y="812800"/>
                          </a:cubicBezTo>
                          <a:cubicBezTo>
                            <a:pt x="1124766" y="816559"/>
                            <a:pt x="1075610" y="785950"/>
                            <a:pt x="861888" y="812800"/>
                          </a:cubicBezTo>
                          <a:cubicBezTo>
                            <a:pt x="648166" y="839650"/>
                            <a:pt x="292804" y="766190"/>
                            <a:pt x="135469" y="812800"/>
                          </a:cubicBezTo>
                          <a:cubicBezTo>
                            <a:pt x="57761" y="813079"/>
                            <a:pt x="3558" y="770587"/>
                            <a:pt x="0" y="677331"/>
                          </a:cubicBezTo>
                          <a:cubicBezTo>
                            <a:pt x="-35474" y="446678"/>
                            <a:pt x="40421" y="271473"/>
                            <a:pt x="0" y="13546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b="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Affordable &amp; social rented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B3A4129-F9C5-49F0-B745-DC517F899DB3}"/>
                </a:ext>
              </a:extLst>
            </p:cNvPr>
            <p:cNvSpPr/>
            <p:nvPr/>
          </p:nvSpPr>
          <p:spPr>
            <a:xfrm>
              <a:off x="2992071" y="430806"/>
              <a:ext cx="2321170" cy="189639"/>
            </a:xfrm>
            <a:prstGeom prst="roundRect">
              <a:avLst/>
            </a:prstGeom>
            <a:solidFill>
              <a:srgbClr val="FFC000">
                <a:alpha val="25098"/>
              </a:srgbClr>
            </a:solidFill>
            <a:ln w="1905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2346960"/>
                        <a:gd name="connsiteY0" fmla="*/ 33867 h 203200"/>
                        <a:gd name="connsiteX1" fmla="*/ 33867 w 2346960"/>
                        <a:gd name="connsiteY1" fmla="*/ 0 h 203200"/>
                        <a:gd name="connsiteX2" fmla="*/ 649258 w 2346960"/>
                        <a:gd name="connsiteY2" fmla="*/ 0 h 203200"/>
                        <a:gd name="connsiteX3" fmla="*/ 1264649 w 2346960"/>
                        <a:gd name="connsiteY3" fmla="*/ 0 h 203200"/>
                        <a:gd name="connsiteX4" fmla="*/ 2313093 w 2346960"/>
                        <a:gd name="connsiteY4" fmla="*/ 0 h 203200"/>
                        <a:gd name="connsiteX5" fmla="*/ 2346960 w 2346960"/>
                        <a:gd name="connsiteY5" fmla="*/ 33867 h 203200"/>
                        <a:gd name="connsiteX6" fmla="*/ 2346960 w 2346960"/>
                        <a:gd name="connsiteY6" fmla="*/ 169333 h 203200"/>
                        <a:gd name="connsiteX7" fmla="*/ 2313093 w 2346960"/>
                        <a:gd name="connsiteY7" fmla="*/ 203200 h 203200"/>
                        <a:gd name="connsiteX8" fmla="*/ 1743287 w 2346960"/>
                        <a:gd name="connsiteY8" fmla="*/ 203200 h 203200"/>
                        <a:gd name="connsiteX9" fmla="*/ 1173480 w 2346960"/>
                        <a:gd name="connsiteY9" fmla="*/ 203200 h 203200"/>
                        <a:gd name="connsiteX10" fmla="*/ 626466 w 2346960"/>
                        <a:gd name="connsiteY10" fmla="*/ 203200 h 203200"/>
                        <a:gd name="connsiteX11" fmla="*/ 33867 w 2346960"/>
                        <a:gd name="connsiteY11" fmla="*/ 203200 h 203200"/>
                        <a:gd name="connsiteX12" fmla="*/ 0 w 2346960"/>
                        <a:gd name="connsiteY12" fmla="*/ 169333 h 203200"/>
                        <a:gd name="connsiteX13" fmla="*/ 0 w 2346960"/>
                        <a:gd name="connsiteY13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234696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264603" y="-34706"/>
                            <a:pt x="409996" y="21931"/>
                            <a:pt x="649258" y="0"/>
                          </a:cubicBezTo>
                          <a:cubicBezTo>
                            <a:pt x="888520" y="-21931"/>
                            <a:pt x="962961" y="23453"/>
                            <a:pt x="1264649" y="0"/>
                          </a:cubicBezTo>
                          <a:cubicBezTo>
                            <a:pt x="1566337" y="-23453"/>
                            <a:pt x="2019523" y="14333"/>
                            <a:pt x="2313093" y="0"/>
                          </a:cubicBezTo>
                          <a:cubicBezTo>
                            <a:pt x="2331424" y="-917"/>
                            <a:pt x="2347585" y="14273"/>
                            <a:pt x="2346960" y="33867"/>
                          </a:cubicBezTo>
                          <a:cubicBezTo>
                            <a:pt x="2360370" y="82057"/>
                            <a:pt x="2339283" y="123953"/>
                            <a:pt x="2346960" y="169333"/>
                          </a:cubicBezTo>
                          <a:cubicBezTo>
                            <a:pt x="2346593" y="187429"/>
                            <a:pt x="2335152" y="203599"/>
                            <a:pt x="2313093" y="203200"/>
                          </a:cubicBezTo>
                          <a:cubicBezTo>
                            <a:pt x="2115441" y="224856"/>
                            <a:pt x="1964456" y="191472"/>
                            <a:pt x="1743287" y="203200"/>
                          </a:cubicBezTo>
                          <a:cubicBezTo>
                            <a:pt x="1522118" y="214928"/>
                            <a:pt x="1440920" y="147182"/>
                            <a:pt x="1173480" y="203200"/>
                          </a:cubicBezTo>
                          <a:cubicBezTo>
                            <a:pt x="906040" y="259218"/>
                            <a:pt x="847301" y="171852"/>
                            <a:pt x="626466" y="203200"/>
                          </a:cubicBezTo>
                          <a:cubicBezTo>
                            <a:pt x="405631" y="234548"/>
                            <a:pt x="167399" y="191657"/>
                            <a:pt x="33867" y="203200"/>
                          </a:cubicBezTo>
                          <a:cubicBezTo>
                            <a:pt x="15958" y="201438"/>
                            <a:pt x="1627" y="191543"/>
                            <a:pt x="0" y="169333"/>
                          </a:cubicBezTo>
                          <a:cubicBezTo>
                            <a:pt x="-2149" y="140056"/>
                            <a:pt x="9758" y="87502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1100" dirty="0">
                  <a:solidFill>
                    <a:sysClr val="windowText" lastClr="000000"/>
                  </a:solidFill>
                  <a:latin typeface="+mj-lt"/>
                  <a:ea typeface="+mn-ea"/>
                  <a:cs typeface="MV Boli" panose="02000500030200090000" pitchFamily="2" charset="0"/>
                </a:rPr>
                <a:t>Intermediate rent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033E792-4AAC-4358-82A7-5F225D019B00}"/>
                </a:ext>
              </a:extLst>
            </p:cNvPr>
            <p:cNvSpPr/>
            <p:nvPr/>
          </p:nvSpPr>
          <p:spPr>
            <a:xfrm>
              <a:off x="3800630" y="637881"/>
              <a:ext cx="2286587" cy="576001"/>
            </a:xfrm>
            <a:prstGeom prst="roundRect">
              <a:avLst/>
            </a:prstGeom>
            <a:solidFill>
              <a:srgbClr val="FFC000">
                <a:alpha val="40000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106420"/>
                        <a:gd name="connsiteY0" fmla="*/ 33867 h 203200"/>
                        <a:gd name="connsiteX1" fmla="*/ 33867 w 3106420"/>
                        <a:gd name="connsiteY1" fmla="*/ 0 h 203200"/>
                        <a:gd name="connsiteX2" fmla="*/ 601088 w 3106420"/>
                        <a:gd name="connsiteY2" fmla="*/ 0 h 203200"/>
                        <a:gd name="connsiteX3" fmla="*/ 1168310 w 3106420"/>
                        <a:gd name="connsiteY3" fmla="*/ 0 h 203200"/>
                        <a:gd name="connsiteX4" fmla="*/ 1674757 w 3106420"/>
                        <a:gd name="connsiteY4" fmla="*/ 0 h 203200"/>
                        <a:gd name="connsiteX5" fmla="*/ 2150818 w 3106420"/>
                        <a:gd name="connsiteY5" fmla="*/ 0 h 203200"/>
                        <a:gd name="connsiteX6" fmla="*/ 3072553 w 3106420"/>
                        <a:gd name="connsiteY6" fmla="*/ 0 h 203200"/>
                        <a:gd name="connsiteX7" fmla="*/ 3106420 w 3106420"/>
                        <a:gd name="connsiteY7" fmla="*/ 33867 h 203200"/>
                        <a:gd name="connsiteX8" fmla="*/ 3106420 w 3106420"/>
                        <a:gd name="connsiteY8" fmla="*/ 169333 h 203200"/>
                        <a:gd name="connsiteX9" fmla="*/ 3072553 w 3106420"/>
                        <a:gd name="connsiteY9" fmla="*/ 203200 h 203200"/>
                        <a:gd name="connsiteX10" fmla="*/ 2566105 w 3106420"/>
                        <a:gd name="connsiteY10" fmla="*/ 203200 h 203200"/>
                        <a:gd name="connsiteX11" fmla="*/ 2059658 w 3106420"/>
                        <a:gd name="connsiteY11" fmla="*/ 203200 h 203200"/>
                        <a:gd name="connsiteX12" fmla="*/ 1644371 w 3106420"/>
                        <a:gd name="connsiteY12" fmla="*/ 203200 h 203200"/>
                        <a:gd name="connsiteX13" fmla="*/ 1107536 w 3106420"/>
                        <a:gd name="connsiteY13" fmla="*/ 203200 h 203200"/>
                        <a:gd name="connsiteX14" fmla="*/ 661862 w 3106420"/>
                        <a:gd name="connsiteY14" fmla="*/ 203200 h 203200"/>
                        <a:gd name="connsiteX15" fmla="*/ 33867 w 3106420"/>
                        <a:gd name="connsiteY15" fmla="*/ 203200 h 203200"/>
                        <a:gd name="connsiteX16" fmla="*/ 0 w 3106420"/>
                        <a:gd name="connsiteY16" fmla="*/ 169333 h 203200"/>
                        <a:gd name="connsiteX17" fmla="*/ 0 w 3106420"/>
                        <a:gd name="connsiteY17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10642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265150" y="-31537"/>
                            <a:pt x="348740" y="31857"/>
                            <a:pt x="601088" y="0"/>
                          </a:cubicBezTo>
                          <a:cubicBezTo>
                            <a:pt x="853436" y="-31857"/>
                            <a:pt x="957239" y="67634"/>
                            <a:pt x="1168310" y="0"/>
                          </a:cubicBezTo>
                          <a:cubicBezTo>
                            <a:pt x="1379381" y="-67634"/>
                            <a:pt x="1544180" y="21741"/>
                            <a:pt x="1674757" y="0"/>
                          </a:cubicBezTo>
                          <a:cubicBezTo>
                            <a:pt x="1805334" y="-21741"/>
                            <a:pt x="2014730" y="6235"/>
                            <a:pt x="2150818" y="0"/>
                          </a:cubicBezTo>
                          <a:cubicBezTo>
                            <a:pt x="2286906" y="-6235"/>
                            <a:pt x="2808734" y="56129"/>
                            <a:pt x="3072553" y="0"/>
                          </a:cubicBezTo>
                          <a:cubicBezTo>
                            <a:pt x="3096104" y="-2149"/>
                            <a:pt x="3108023" y="11409"/>
                            <a:pt x="3106420" y="33867"/>
                          </a:cubicBezTo>
                          <a:cubicBezTo>
                            <a:pt x="3122277" y="67225"/>
                            <a:pt x="3101590" y="110600"/>
                            <a:pt x="3106420" y="169333"/>
                          </a:cubicBezTo>
                          <a:cubicBezTo>
                            <a:pt x="3105704" y="188477"/>
                            <a:pt x="3090587" y="202963"/>
                            <a:pt x="3072553" y="203200"/>
                          </a:cubicBezTo>
                          <a:cubicBezTo>
                            <a:pt x="2853703" y="239902"/>
                            <a:pt x="2812860" y="162837"/>
                            <a:pt x="2566105" y="203200"/>
                          </a:cubicBezTo>
                          <a:cubicBezTo>
                            <a:pt x="2319350" y="243563"/>
                            <a:pt x="2255447" y="190453"/>
                            <a:pt x="2059658" y="203200"/>
                          </a:cubicBezTo>
                          <a:cubicBezTo>
                            <a:pt x="1863869" y="215947"/>
                            <a:pt x="1817827" y="203097"/>
                            <a:pt x="1644371" y="203200"/>
                          </a:cubicBezTo>
                          <a:cubicBezTo>
                            <a:pt x="1470915" y="203303"/>
                            <a:pt x="1222049" y="185287"/>
                            <a:pt x="1107536" y="203200"/>
                          </a:cubicBezTo>
                          <a:cubicBezTo>
                            <a:pt x="993024" y="221113"/>
                            <a:pt x="831706" y="163004"/>
                            <a:pt x="661862" y="203200"/>
                          </a:cubicBezTo>
                          <a:cubicBezTo>
                            <a:pt x="492018" y="243396"/>
                            <a:pt x="250941" y="129988"/>
                            <a:pt x="33867" y="203200"/>
                          </a:cubicBezTo>
                          <a:cubicBezTo>
                            <a:pt x="12400" y="203467"/>
                            <a:pt x="204" y="189094"/>
                            <a:pt x="0" y="169333"/>
                          </a:cubicBezTo>
                          <a:cubicBezTo>
                            <a:pt x="-9335" y="116537"/>
                            <a:pt x="14108" y="66948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Private rent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C9C77B4-42B2-4ACF-8DC4-D21FB478BE54}"/>
                </a:ext>
              </a:extLst>
            </p:cNvPr>
            <p:cNvSpPr/>
            <p:nvPr/>
          </p:nvSpPr>
          <p:spPr>
            <a:xfrm>
              <a:off x="2999561" y="2133888"/>
              <a:ext cx="4634849" cy="183126"/>
            </a:xfrm>
            <a:prstGeom prst="roundRect">
              <a:avLst/>
            </a:prstGeom>
            <a:solidFill>
              <a:srgbClr val="FFC000">
                <a:alpha val="69804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816350"/>
                        <a:gd name="connsiteY0" fmla="*/ 33867 h 203200"/>
                        <a:gd name="connsiteX1" fmla="*/ 33867 w 3816350"/>
                        <a:gd name="connsiteY1" fmla="*/ 0 h 203200"/>
                        <a:gd name="connsiteX2" fmla="*/ 644356 w 3816350"/>
                        <a:gd name="connsiteY2" fmla="*/ 0 h 203200"/>
                        <a:gd name="connsiteX3" fmla="*/ 1254845 w 3816350"/>
                        <a:gd name="connsiteY3" fmla="*/ 0 h 203200"/>
                        <a:gd name="connsiteX4" fmla="*/ 1790361 w 3816350"/>
                        <a:gd name="connsiteY4" fmla="*/ 0 h 203200"/>
                        <a:gd name="connsiteX5" fmla="*/ 2288392 w 3816350"/>
                        <a:gd name="connsiteY5" fmla="*/ 0 h 203200"/>
                        <a:gd name="connsiteX6" fmla="*/ 2898881 w 3816350"/>
                        <a:gd name="connsiteY6" fmla="*/ 0 h 203200"/>
                        <a:gd name="connsiteX7" fmla="*/ 3321939 w 3816350"/>
                        <a:gd name="connsiteY7" fmla="*/ 0 h 203200"/>
                        <a:gd name="connsiteX8" fmla="*/ 3782483 w 3816350"/>
                        <a:gd name="connsiteY8" fmla="*/ 0 h 203200"/>
                        <a:gd name="connsiteX9" fmla="*/ 3816350 w 3816350"/>
                        <a:gd name="connsiteY9" fmla="*/ 33867 h 203200"/>
                        <a:gd name="connsiteX10" fmla="*/ 3816350 w 3816350"/>
                        <a:gd name="connsiteY10" fmla="*/ 169333 h 203200"/>
                        <a:gd name="connsiteX11" fmla="*/ 3782483 w 3816350"/>
                        <a:gd name="connsiteY11" fmla="*/ 203200 h 203200"/>
                        <a:gd name="connsiteX12" fmla="*/ 3209480 w 3816350"/>
                        <a:gd name="connsiteY12" fmla="*/ 203200 h 203200"/>
                        <a:gd name="connsiteX13" fmla="*/ 2636478 w 3816350"/>
                        <a:gd name="connsiteY13" fmla="*/ 203200 h 203200"/>
                        <a:gd name="connsiteX14" fmla="*/ 2175933 w 3816350"/>
                        <a:gd name="connsiteY14" fmla="*/ 203200 h 203200"/>
                        <a:gd name="connsiteX15" fmla="*/ 1677903 w 3816350"/>
                        <a:gd name="connsiteY15" fmla="*/ 203200 h 203200"/>
                        <a:gd name="connsiteX16" fmla="*/ 1179872 w 3816350"/>
                        <a:gd name="connsiteY16" fmla="*/ 203200 h 203200"/>
                        <a:gd name="connsiteX17" fmla="*/ 719328 w 3816350"/>
                        <a:gd name="connsiteY17" fmla="*/ 203200 h 203200"/>
                        <a:gd name="connsiteX18" fmla="*/ 33867 w 3816350"/>
                        <a:gd name="connsiteY18" fmla="*/ 203200 h 203200"/>
                        <a:gd name="connsiteX19" fmla="*/ 0 w 3816350"/>
                        <a:gd name="connsiteY19" fmla="*/ 169333 h 203200"/>
                        <a:gd name="connsiteX20" fmla="*/ 0 w 3816350"/>
                        <a:gd name="connsiteY20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381635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319584" y="-58450"/>
                            <a:pt x="370376" y="47837"/>
                            <a:pt x="644356" y="0"/>
                          </a:cubicBezTo>
                          <a:cubicBezTo>
                            <a:pt x="918336" y="-47837"/>
                            <a:pt x="1079124" y="39310"/>
                            <a:pt x="1254845" y="0"/>
                          </a:cubicBezTo>
                          <a:cubicBezTo>
                            <a:pt x="1430566" y="-39310"/>
                            <a:pt x="1585750" y="60085"/>
                            <a:pt x="1790361" y="0"/>
                          </a:cubicBezTo>
                          <a:cubicBezTo>
                            <a:pt x="1994972" y="-60085"/>
                            <a:pt x="2185508" y="36985"/>
                            <a:pt x="2288392" y="0"/>
                          </a:cubicBezTo>
                          <a:cubicBezTo>
                            <a:pt x="2391276" y="-36985"/>
                            <a:pt x="2719358" y="14591"/>
                            <a:pt x="2898881" y="0"/>
                          </a:cubicBezTo>
                          <a:cubicBezTo>
                            <a:pt x="3078404" y="-14591"/>
                            <a:pt x="3172048" y="43393"/>
                            <a:pt x="3321939" y="0"/>
                          </a:cubicBezTo>
                          <a:cubicBezTo>
                            <a:pt x="3471830" y="-43393"/>
                            <a:pt x="3681646" y="11261"/>
                            <a:pt x="3782483" y="0"/>
                          </a:cubicBezTo>
                          <a:cubicBezTo>
                            <a:pt x="3801605" y="5385"/>
                            <a:pt x="3816820" y="13468"/>
                            <a:pt x="3816350" y="33867"/>
                          </a:cubicBezTo>
                          <a:cubicBezTo>
                            <a:pt x="3825356" y="72161"/>
                            <a:pt x="3801048" y="117089"/>
                            <a:pt x="3816350" y="169333"/>
                          </a:cubicBezTo>
                          <a:cubicBezTo>
                            <a:pt x="3811156" y="186311"/>
                            <a:pt x="3803646" y="200894"/>
                            <a:pt x="3782483" y="203200"/>
                          </a:cubicBezTo>
                          <a:cubicBezTo>
                            <a:pt x="3621912" y="264923"/>
                            <a:pt x="3477749" y="186101"/>
                            <a:pt x="3209480" y="203200"/>
                          </a:cubicBezTo>
                          <a:cubicBezTo>
                            <a:pt x="2941211" y="220299"/>
                            <a:pt x="2773663" y="168490"/>
                            <a:pt x="2636478" y="203200"/>
                          </a:cubicBezTo>
                          <a:cubicBezTo>
                            <a:pt x="2499293" y="237910"/>
                            <a:pt x="2292917" y="152655"/>
                            <a:pt x="2175933" y="203200"/>
                          </a:cubicBezTo>
                          <a:cubicBezTo>
                            <a:pt x="2058949" y="253745"/>
                            <a:pt x="1870229" y="174554"/>
                            <a:pt x="1677903" y="203200"/>
                          </a:cubicBezTo>
                          <a:cubicBezTo>
                            <a:pt x="1485577" y="231846"/>
                            <a:pt x="1312671" y="155807"/>
                            <a:pt x="1179872" y="203200"/>
                          </a:cubicBezTo>
                          <a:cubicBezTo>
                            <a:pt x="1047073" y="250593"/>
                            <a:pt x="940006" y="181179"/>
                            <a:pt x="719328" y="203200"/>
                          </a:cubicBezTo>
                          <a:cubicBezTo>
                            <a:pt x="498650" y="225221"/>
                            <a:pt x="288530" y="162488"/>
                            <a:pt x="33867" y="203200"/>
                          </a:cubicBezTo>
                          <a:cubicBezTo>
                            <a:pt x="16861" y="203445"/>
                            <a:pt x="2001" y="185104"/>
                            <a:pt x="0" y="169333"/>
                          </a:cubicBezTo>
                          <a:cubicBezTo>
                            <a:pt x="-3663" y="132813"/>
                            <a:pt x="1884" y="89922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Homebuy / shared ownership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F15AFF7-41EB-41B0-BD21-133ABD790680}"/>
                </a:ext>
              </a:extLst>
            </p:cNvPr>
            <p:cNvSpPr/>
            <p:nvPr/>
          </p:nvSpPr>
          <p:spPr>
            <a:xfrm>
              <a:off x="7634410" y="2341957"/>
              <a:ext cx="1547446" cy="180001"/>
            </a:xfrm>
            <a:prstGeom prst="roundRect">
              <a:avLst/>
            </a:prstGeom>
            <a:solidFill>
              <a:srgbClr val="FFC000">
                <a:alpha val="85098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6996430"/>
                        <a:gd name="connsiteY0" fmla="*/ 74508 h 447040"/>
                        <a:gd name="connsiteX1" fmla="*/ 74508 w 6996430"/>
                        <a:gd name="connsiteY1" fmla="*/ 0 h 447040"/>
                        <a:gd name="connsiteX2" fmla="*/ 782074 w 6996430"/>
                        <a:gd name="connsiteY2" fmla="*/ 0 h 447040"/>
                        <a:gd name="connsiteX3" fmla="*/ 1489640 w 6996430"/>
                        <a:gd name="connsiteY3" fmla="*/ 0 h 447040"/>
                        <a:gd name="connsiteX4" fmla="*/ 2060258 w 6996430"/>
                        <a:gd name="connsiteY4" fmla="*/ 0 h 447040"/>
                        <a:gd name="connsiteX5" fmla="*/ 2562402 w 6996430"/>
                        <a:gd name="connsiteY5" fmla="*/ 0 h 447040"/>
                        <a:gd name="connsiteX6" fmla="*/ 3269968 w 6996430"/>
                        <a:gd name="connsiteY6" fmla="*/ 0 h 447040"/>
                        <a:gd name="connsiteX7" fmla="*/ 3635163 w 6996430"/>
                        <a:gd name="connsiteY7" fmla="*/ 0 h 447040"/>
                        <a:gd name="connsiteX8" fmla="*/ 4068833 w 6996430"/>
                        <a:gd name="connsiteY8" fmla="*/ 0 h 447040"/>
                        <a:gd name="connsiteX9" fmla="*/ 4776399 w 6996430"/>
                        <a:gd name="connsiteY9" fmla="*/ 0 h 447040"/>
                        <a:gd name="connsiteX10" fmla="*/ 5210068 w 6996430"/>
                        <a:gd name="connsiteY10" fmla="*/ 0 h 447040"/>
                        <a:gd name="connsiteX11" fmla="*/ 5780686 w 6996430"/>
                        <a:gd name="connsiteY11" fmla="*/ 0 h 447040"/>
                        <a:gd name="connsiteX12" fmla="*/ 6282830 w 6996430"/>
                        <a:gd name="connsiteY12" fmla="*/ 0 h 447040"/>
                        <a:gd name="connsiteX13" fmla="*/ 6921922 w 6996430"/>
                        <a:gd name="connsiteY13" fmla="*/ 0 h 447040"/>
                        <a:gd name="connsiteX14" fmla="*/ 6996430 w 6996430"/>
                        <a:gd name="connsiteY14" fmla="*/ 74508 h 447040"/>
                        <a:gd name="connsiteX15" fmla="*/ 6996430 w 6996430"/>
                        <a:gd name="connsiteY15" fmla="*/ 372532 h 447040"/>
                        <a:gd name="connsiteX16" fmla="*/ 6921922 w 6996430"/>
                        <a:gd name="connsiteY16" fmla="*/ 447040 h 447040"/>
                        <a:gd name="connsiteX17" fmla="*/ 6351304 w 6996430"/>
                        <a:gd name="connsiteY17" fmla="*/ 447040 h 447040"/>
                        <a:gd name="connsiteX18" fmla="*/ 5712212 w 6996430"/>
                        <a:gd name="connsiteY18" fmla="*/ 447040 h 447040"/>
                        <a:gd name="connsiteX19" fmla="*/ 5141594 w 6996430"/>
                        <a:gd name="connsiteY19" fmla="*/ 447040 h 447040"/>
                        <a:gd name="connsiteX20" fmla="*/ 4707925 w 6996430"/>
                        <a:gd name="connsiteY20" fmla="*/ 447040 h 447040"/>
                        <a:gd name="connsiteX21" fmla="*/ 4342729 w 6996430"/>
                        <a:gd name="connsiteY21" fmla="*/ 447040 h 447040"/>
                        <a:gd name="connsiteX22" fmla="*/ 3977534 w 6996430"/>
                        <a:gd name="connsiteY22" fmla="*/ 447040 h 447040"/>
                        <a:gd name="connsiteX23" fmla="*/ 3269968 w 6996430"/>
                        <a:gd name="connsiteY23" fmla="*/ 447040 h 447040"/>
                        <a:gd name="connsiteX24" fmla="*/ 2767824 w 6996430"/>
                        <a:gd name="connsiteY24" fmla="*/ 447040 h 447040"/>
                        <a:gd name="connsiteX25" fmla="*/ 2128732 w 6996430"/>
                        <a:gd name="connsiteY25" fmla="*/ 447040 h 447040"/>
                        <a:gd name="connsiteX26" fmla="*/ 1763537 w 6996430"/>
                        <a:gd name="connsiteY26" fmla="*/ 447040 h 447040"/>
                        <a:gd name="connsiteX27" fmla="*/ 1261393 w 6996430"/>
                        <a:gd name="connsiteY27" fmla="*/ 447040 h 447040"/>
                        <a:gd name="connsiteX28" fmla="*/ 622301 w 6996430"/>
                        <a:gd name="connsiteY28" fmla="*/ 447040 h 447040"/>
                        <a:gd name="connsiteX29" fmla="*/ 74508 w 6996430"/>
                        <a:gd name="connsiteY29" fmla="*/ 447040 h 447040"/>
                        <a:gd name="connsiteX30" fmla="*/ 0 w 6996430"/>
                        <a:gd name="connsiteY30" fmla="*/ 372532 h 447040"/>
                        <a:gd name="connsiteX31" fmla="*/ 0 w 6996430"/>
                        <a:gd name="connsiteY31" fmla="*/ 74508 h 447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6996430" h="447040" extrusionOk="0">
                          <a:moveTo>
                            <a:pt x="0" y="74508"/>
                          </a:moveTo>
                          <a:cubicBezTo>
                            <a:pt x="2577" y="26847"/>
                            <a:pt x="28707" y="975"/>
                            <a:pt x="74508" y="0"/>
                          </a:cubicBezTo>
                          <a:cubicBezTo>
                            <a:pt x="254257" y="-55978"/>
                            <a:pt x="544298" y="13698"/>
                            <a:pt x="782074" y="0"/>
                          </a:cubicBezTo>
                          <a:cubicBezTo>
                            <a:pt x="1019850" y="-13698"/>
                            <a:pt x="1172759" y="65463"/>
                            <a:pt x="1489640" y="0"/>
                          </a:cubicBezTo>
                          <a:cubicBezTo>
                            <a:pt x="1806521" y="-65463"/>
                            <a:pt x="1808749" y="17893"/>
                            <a:pt x="2060258" y="0"/>
                          </a:cubicBezTo>
                          <a:cubicBezTo>
                            <a:pt x="2311767" y="-17893"/>
                            <a:pt x="2439989" y="25815"/>
                            <a:pt x="2562402" y="0"/>
                          </a:cubicBezTo>
                          <a:cubicBezTo>
                            <a:pt x="2684815" y="-25815"/>
                            <a:pt x="3002255" y="47760"/>
                            <a:pt x="3269968" y="0"/>
                          </a:cubicBezTo>
                          <a:cubicBezTo>
                            <a:pt x="3537681" y="-47760"/>
                            <a:pt x="3525424" y="6197"/>
                            <a:pt x="3635163" y="0"/>
                          </a:cubicBezTo>
                          <a:cubicBezTo>
                            <a:pt x="3744902" y="-6197"/>
                            <a:pt x="3864753" y="8664"/>
                            <a:pt x="4068833" y="0"/>
                          </a:cubicBezTo>
                          <a:cubicBezTo>
                            <a:pt x="4272913" y="-8664"/>
                            <a:pt x="4451659" y="39868"/>
                            <a:pt x="4776399" y="0"/>
                          </a:cubicBezTo>
                          <a:cubicBezTo>
                            <a:pt x="5101139" y="-39868"/>
                            <a:pt x="5099025" y="20782"/>
                            <a:pt x="5210068" y="0"/>
                          </a:cubicBezTo>
                          <a:cubicBezTo>
                            <a:pt x="5321111" y="-20782"/>
                            <a:pt x="5602100" y="26283"/>
                            <a:pt x="5780686" y="0"/>
                          </a:cubicBezTo>
                          <a:cubicBezTo>
                            <a:pt x="5959272" y="-26283"/>
                            <a:pt x="6151811" y="44022"/>
                            <a:pt x="6282830" y="0"/>
                          </a:cubicBezTo>
                          <a:cubicBezTo>
                            <a:pt x="6413849" y="-44022"/>
                            <a:pt x="6681118" y="59320"/>
                            <a:pt x="6921922" y="0"/>
                          </a:cubicBezTo>
                          <a:cubicBezTo>
                            <a:pt x="6964802" y="-3836"/>
                            <a:pt x="6997122" y="34850"/>
                            <a:pt x="6996430" y="74508"/>
                          </a:cubicBezTo>
                          <a:cubicBezTo>
                            <a:pt x="7001309" y="168099"/>
                            <a:pt x="6972091" y="302105"/>
                            <a:pt x="6996430" y="372532"/>
                          </a:cubicBezTo>
                          <a:cubicBezTo>
                            <a:pt x="6999130" y="412561"/>
                            <a:pt x="6963884" y="452511"/>
                            <a:pt x="6921922" y="447040"/>
                          </a:cubicBezTo>
                          <a:cubicBezTo>
                            <a:pt x="6778588" y="453969"/>
                            <a:pt x="6515482" y="444819"/>
                            <a:pt x="6351304" y="447040"/>
                          </a:cubicBezTo>
                          <a:cubicBezTo>
                            <a:pt x="6187126" y="449261"/>
                            <a:pt x="5925244" y="443684"/>
                            <a:pt x="5712212" y="447040"/>
                          </a:cubicBezTo>
                          <a:cubicBezTo>
                            <a:pt x="5499180" y="450396"/>
                            <a:pt x="5417416" y="413153"/>
                            <a:pt x="5141594" y="447040"/>
                          </a:cubicBezTo>
                          <a:cubicBezTo>
                            <a:pt x="4865772" y="480927"/>
                            <a:pt x="4900351" y="445775"/>
                            <a:pt x="4707925" y="447040"/>
                          </a:cubicBezTo>
                          <a:cubicBezTo>
                            <a:pt x="4515499" y="448305"/>
                            <a:pt x="4455142" y="421149"/>
                            <a:pt x="4342729" y="447040"/>
                          </a:cubicBezTo>
                          <a:cubicBezTo>
                            <a:pt x="4230316" y="472931"/>
                            <a:pt x="4146090" y="440529"/>
                            <a:pt x="3977534" y="447040"/>
                          </a:cubicBezTo>
                          <a:cubicBezTo>
                            <a:pt x="3808978" y="453551"/>
                            <a:pt x="3513733" y="422116"/>
                            <a:pt x="3269968" y="447040"/>
                          </a:cubicBezTo>
                          <a:cubicBezTo>
                            <a:pt x="3026203" y="471964"/>
                            <a:pt x="3013301" y="406396"/>
                            <a:pt x="2767824" y="447040"/>
                          </a:cubicBezTo>
                          <a:cubicBezTo>
                            <a:pt x="2522347" y="487684"/>
                            <a:pt x="2427594" y="406087"/>
                            <a:pt x="2128732" y="447040"/>
                          </a:cubicBezTo>
                          <a:cubicBezTo>
                            <a:pt x="1829870" y="487993"/>
                            <a:pt x="1851247" y="403264"/>
                            <a:pt x="1763537" y="447040"/>
                          </a:cubicBezTo>
                          <a:cubicBezTo>
                            <a:pt x="1675828" y="490816"/>
                            <a:pt x="1475975" y="394528"/>
                            <a:pt x="1261393" y="447040"/>
                          </a:cubicBezTo>
                          <a:cubicBezTo>
                            <a:pt x="1046811" y="499552"/>
                            <a:pt x="785432" y="439109"/>
                            <a:pt x="622301" y="447040"/>
                          </a:cubicBezTo>
                          <a:cubicBezTo>
                            <a:pt x="459170" y="454971"/>
                            <a:pt x="285723" y="423610"/>
                            <a:pt x="74508" y="447040"/>
                          </a:cubicBezTo>
                          <a:cubicBezTo>
                            <a:pt x="32196" y="438098"/>
                            <a:pt x="-4769" y="406703"/>
                            <a:pt x="0" y="372532"/>
                          </a:cubicBezTo>
                          <a:cubicBezTo>
                            <a:pt x="-33797" y="231598"/>
                            <a:pt x="23700" y="151730"/>
                            <a:pt x="0" y="7450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New build (3beds)</a:t>
              </a:r>
              <a:endParaRPr lang="en-GB" sz="11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19FD842-1CF9-4450-8748-0A31C35C8A48}"/>
              </a:ext>
            </a:extLst>
          </p:cNvPr>
          <p:cNvGrpSpPr/>
          <p:nvPr/>
        </p:nvGrpSpPr>
        <p:grpSpPr>
          <a:xfrm>
            <a:off x="1462698" y="1109825"/>
            <a:ext cx="6955253" cy="2484000"/>
            <a:chOff x="1462698" y="1109825"/>
            <a:chExt cx="6955253" cy="24840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36F2827-CB70-458A-97A6-B2CDCEFFE5E8}"/>
                </a:ext>
              </a:extLst>
            </p:cNvPr>
            <p:cNvSpPr/>
            <p:nvPr/>
          </p:nvSpPr>
          <p:spPr>
            <a:xfrm>
              <a:off x="1462698" y="1109825"/>
              <a:ext cx="6189785" cy="2484000"/>
            </a:xfrm>
            <a:prstGeom prst="roundRect">
              <a:avLst/>
            </a:prstGeom>
            <a:solidFill>
              <a:srgbClr val="92D050">
                <a:alpha val="50196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5476240"/>
                        <a:gd name="connsiteY0" fmla="*/ 67735 h 406400"/>
                        <a:gd name="connsiteX1" fmla="*/ 67735 w 5476240"/>
                        <a:gd name="connsiteY1" fmla="*/ 0 h 406400"/>
                        <a:gd name="connsiteX2" fmla="*/ 767969 w 5476240"/>
                        <a:gd name="connsiteY2" fmla="*/ 0 h 406400"/>
                        <a:gd name="connsiteX3" fmla="*/ 1468204 w 5476240"/>
                        <a:gd name="connsiteY3" fmla="*/ 0 h 406400"/>
                        <a:gd name="connsiteX4" fmla="*/ 2061622 w 5476240"/>
                        <a:gd name="connsiteY4" fmla="*/ 0 h 406400"/>
                        <a:gd name="connsiteX5" fmla="*/ 2601634 w 5476240"/>
                        <a:gd name="connsiteY5" fmla="*/ 0 h 406400"/>
                        <a:gd name="connsiteX6" fmla="*/ 3301868 w 5476240"/>
                        <a:gd name="connsiteY6" fmla="*/ 0 h 406400"/>
                        <a:gd name="connsiteX7" fmla="*/ 3735064 w 5476240"/>
                        <a:gd name="connsiteY7" fmla="*/ 0 h 406400"/>
                        <a:gd name="connsiteX8" fmla="*/ 4221667 w 5476240"/>
                        <a:gd name="connsiteY8" fmla="*/ 0 h 406400"/>
                        <a:gd name="connsiteX9" fmla="*/ 5408505 w 5476240"/>
                        <a:gd name="connsiteY9" fmla="*/ 0 h 406400"/>
                        <a:gd name="connsiteX10" fmla="*/ 5476240 w 5476240"/>
                        <a:gd name="connsiteY10" fmla="*/ 67735 h 406400"/>
                        <a:gd name="connsiteX11" fmla="*/ 5476240 w 5476240"/>
                        <a:gd name="connsiteY11" fmla="*/ 338665 h 406400"/>
                        <a:gd name="connsiteX12" fmla="*/ 5408505 w 5476240"/>
                        <a:gd name="connsiteY12" fmla="*/ 406400 h 406400"/>
                        <a:gd name="connsiteX13" fmla="*/ 4868494 w 5476240"/>
                        <a:gd name="connsiteY13" fmla="*/ 406400 h 406400"/>
                        <a:gd name="connsiteX14" fmla="*/ 4381890 w 5476240"/>
                        <a:gd name="connsiteY14" fmla="*/ 406400 h 406400"/>
                        <a:gd name="connsiteX15" fmla="*/ 3841879 w 5476240"/>
                        <a:gd name="connsiteY15" fmla="*/ 406400 h 406400"/>
                        <a:gd name="connsiteX16" fmla="*/ 3301868 w 5476240"/>
                        <a:gd name="connsiteY16" fmla="*/ 406400 h 406400"/>
                        <a:gd name="connsiteX17" fmla="*/ 2815264 w 5476240"/>
                        <a:gd name="connsiteY17" fmla="*/ 406400 h 406400"/>
                        <a:gd name="connsiteX18" fmla="*/ 2168438 w 5476240"/>
                        <a:gd name="connsiteY18" fmla="*/ 406400 h 406400"/>
                        <a:gd name="connsiteX19" fmla="*/ 1575019 w 5476240"/>
                        <a:gd name="connsiteY19" fmla="*/ 406400 h 406400"/>
                        <a:gd name="connsiteX20" fmla="*/ 1088415 w 5476240"/>
                        <a:gd name="connsiteY20" fmla="*/ 406400 h 406400"/>
                        <a:gd name="connsiteX21" fmla="*/ 655220 w 5476240"/>
                        <a:gd name="connsiteY21" fmla="*/ 406400 h 406400"/>
                        <a:gd name="connsiteX22" fmla="*/ 67735 w 5476240"/>
                        <a:gd name="connsiteY22" fmla="*/ 406400 h 406400"/>
                        <a:gd name="connsiteX23" fmla="*/ 0 w 5476240"/>
                        <a:gd name="connsiteY23" fmla="*/ 338665 h 406400"/>
                        <a:gd name="connsiteX24" fmla="*/ 0 w 5476240"/>
                        <a:gd name="connsiteY24" fmla="*/ 67735 h 406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476240" h="406400" extrusionOk="0">
                          <a:moveTo>
                            <a:pt x="0" y="67735"/>
                          </a:moveTo>
                          <a:cubicBezTo>
                            <a:pt x="2804" y="23243"/>
                            <a:pt x="23281" y="1476"/>
                            <a:pt x="67735" y="0"/>
                          </a:cubicBezTo>
                          <a:cubicBezTo>
                            <a:pt x="365642" y="-45703"/>
                            <a:pt x="492687" y="28943"/>
                            <a:pt x="767969" y="0"/>
                          </a:cubicBezTo>
                          <a:cubicBezTo>
                            <a:pt x="1043251" y="-28943"/>
                            <a:pt x="1299568" y="15083"/>
                            <a:pt x="1468204" y="0"/>
                          </a:cubicBezTo>
                          <a:cubicBezTo>
                            <a:pt x="1636841" y="-15083"/>
                            <a:pt x="1789167" y="9729"/>
                            <a:pt x="2061622" y="0"/>
                          </a:cubicBezTo>
                          <a:cubicBezTo>
                            <a:pt x="2334077" y="-9729"/>
                            <a:pt x="2459876" y="57134"/>
                            <a:pt x="2601634" y="0"/>
                          </a:cubicBezTo>
                          <a:cubicBezTo>
                            <a:pt x="2743392" y="-57134"/>
                            <a:pt x="3095048" y="51756"/>
                            <a:pt x="3301868" y="0"/>
                          </a:cubicBezTo>
                          <a:cubicBezTo>
                            <a:pt x="3508688" y="-51756"/>
                            <a:pt x="3644351" y="32568"/>
                            <a:pt x="3735064" y="0"/>
                          </a:cubicBezTo>
                          <a:cubicBezTo>
                            <a:pt x="3825777" y="-32568"/>
                            <a:pt x="3983099" y="7781"/>
                            <a:pt x="4221667" y="0"/>
                          </a:cubicBezTo>
                          <a:cubicBezTo>
                            <a:pt x="4460235" y="-7781"/>
                            <a:pt x="4822549" y="21713"/>
                            <a:pt x="5408505" y="0"/>
                          </a:cubicBezTo>
                          <a:cubicBezTo>
                            <a:pt x="5437100" y="5411"/>
                            <a:pt x="5469182" y="27827"/>
                            <a:pt x="5476240" y="67735"/>
                          </a:cubicBezTo>
                          <a:cubicBezTo>
                            <a:pt x="5497062" y="185334"/>
                            <a:pt x="5465491" y="259718"/>
                            <a:pt x="5476240" y="338665"/>
                          </a:cubicBezTo>
                          <a:cubicBezTo>
                            <a:pt x="5479952" y="378517"/>
                            <a:pt x="5448944" y="414928"/>
                            <a:pt x="5408505" y="406400"/>
                          </a:cubicBezTo>
                          <a:cubicBezTo>
                            <a:pt x="5299461" y="457891"/>
                            <a:pt x="5062818" y="354103"/>
                            <a:pt x="4868494" y="406400"/>
                          </a:cubicBezTo>
                          <a:cubicBezTo>
                            <a:pt x="4674170" y="458697"/>
                            <a:pt x="4550697" y="394805"/>
                            <a:pt x="4381890" y="406400"/>
                          </a:cubicBezTo>
                          <a:cubicBezTo>
                            <a:pt x="4213083" y="417995"/>
                            <a:pt x="3954218" y="401945"/>
                            <a:pt x="3841879" y="406400"/>
                          </a:cubicBezTo>
                          <a:cubicBezTo>
                            <a:pt x="3729540" y="410855"/>
                            <a:pt x="3420510" y="380308"/>
                            <a:pt x="3301868" y="406400"/>
                          </a:cubicBezTo>
                          <a:cubicBezTo>
                            <a:pt x="3183226" y="432492"/>
                            <a:pt x="2989009" y="351417"/>
                            <a:pt x="2815264" y="406400"/>
                          </a:cubicBezTo>
                          <a:cubicBezTo>
                            <a:pt x="2641519" y="461383"/>
                            <a:pt x="2372348" y="390529"/>
                            <a:pt x="2168438" y="406400"/>
                          </a:cubicBezTo>
                          <a:cubicBezTo>
                            <a:pt x="1964528" y="422271"/>
                            <a:pt x="1806656" y="355339"/>
                            <a:pt x="1575019" y="406400"/>
                          </a:cubicBezTo>
                          <a:cubicBezTo>
                            <a:pt x="1343382" y="457461"/>
                            <a:pt x="1192887" y="377946"/>
                            <a:pt x="1088415" y="406400"/>
                          </a:cubicBezTo>
                          <a:cubicBezTo>
                            <a:pt x="983943" y="434854"/>
                            <a:pt x="832805" y="369902"/>
                            <a:pt x="655220" y="406400"/>
                          </a:cubicBezTo>
                          <a:cubicBezTo>
                            <a:pt x="477636" y="442898"/>
                            <a:pt x="194318" y="355581"/>
                            <a:pt x="67735" y="406400"/>
                          </a:cubicBezTo>
                          <a:cubicBezTo>
                            <a:pt x="39875" y="404054"/>
                            <a:pt x="-824" y="376220"/>
                            <a:pt x="0" y="338665"/>
                          </a:cubicBezTo>
                          <a:cubicBezTo>
                            <a:pt x="-19800" y="233283"/>
                            <a:pt x="2580" y="179131"/>
                            <a:pt x="0" y="6773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Home ownership (resale)</a:t>
              </a:r>
              <a:endParaRPr lang="en-GB" dirty="0">
                <a:solidFill>
                  <a:schemeClr val="tx1"/>
                </a:solidFill>
                <a:effectLst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878C537-0B4C-41A7-ADF6-E385794BAD08}"/>
                </a:ext>
              </a:extLst>
            </p:cNvPr>
            <p:cNvSpPr/>
            <p:nvPr/>
          </p:nvSpPr>
          <p:spPr>
            <a:xfrm>
              <a:off x="1462698" y="2262229"/>
              <a:ext cx="3850543" cy="431999"/>
            </a:xfrm>
            <a:prstGeom prst="roundRect">
              <a:avLst/>
            </a:prstGeom>
            <a:solidFill>
              <a:srgbClr val="92D050">
                <a:alpha val="14902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785870"/>
                        <a:gd name="connsiteY0" fmla="*/ 135469 h 812800"/>
                        <a:gd name="connsiteX1" fmla="*/ 135469 w 3785870"/>
                        <a:gd name="connsiteY1" fmla="*/ 0 h 812800"/>
                        <a:gd name="connsiteX2" fmla="*/ 791590 w 3785870"/>
                        <a:gd name="connsiteY2" fmla="*/ 0 h 812800"/>
                        <a:gd name="connsiteX3" fmla="*/ 1447710 w 3785870"/>
                        <a:gd name="connsiteY3" fmla="*/ 0 h 812800"/>
                        <a:gd name="connsiteX4" fmla="*/ 2033532 w 3785870"/>
                        <a:gd name="connsiteY4" fmla="*/ 0 h 812800"/>
                        <a:gd name="connsiteX5" fmla="*/ 2584205 w 3785870"/>
                        <a:gd name="connsiteY5" fmla="*/ 0 h 812800"/>
                        <a:gd name="connsiteX6" fmla="*/ 3650401 w 3785870"/>
                        <a:gd name="connsiteY6" fmla="*/ 0 h 812800"/>
                        <a:gd name="connsiteX7" fmla="*/ 3785870 w 3785870"/>
                        <a:gd name="connsiteY7" fmla="*/ 135469 h 812800"/>
                        <a:gd name="connsiteX8" fmla="*/ 3785870 w 3785870"/>
                        <a:gd name="connsiteY8" fmla="*/ 677331 h 812800"/>
                        <a:gd name="connsiteX9" fmla="*/ 3650401 w 3785870"/>
                        <a:gd name="connsiteY9" fmla="*/ 812800 h 812800"/>
                        <a:gd name="connsiteX10" fmla="*/ 3064579 w 3785870"/>
                        <a:gd name="connsiteY10" fmla="*/ 812800 h 812800"/>
                        <a:gd name="connsiteX11" fmla="*/ 2478757 w 3785870"/>
                        <a:gd name="connsiteY11" fmla="*/ 812800 h 812800"/>
                        <a:gd name="connsiteX12" fmla="*/ 1998383 w 3785870"/>
                        <a:gd name="connsiteY12" fmla="*/ 812800 h 812800"/>
                        <a:gd name="connsiteX13" fmla="*/ 1377412 w 3785870"/>
                        <a:gd name="connsiteY13" fmla="*/ 812800 h 812800"/>
                        <a:gd name="connsiteX14" fmla="*/ 861888 w 3785870"/>
                        <a:gd name="connsiteY14" fmla="*/ 812800 h 812800"/>
                        <a:gd name="connsiteX15" fmla="*/ 135469 w 3785870"/>
                        <a:gd name="connsiteY15" fmla="*/ 812800 h 812800"/>
                        <a:gd name="connsiteX16" fmla="*/ 0 w 3785870"/>
                        <a:gd name="connsiteY16" fmla="*/ 677331 h 812800"/>
                        <a:gd name="connsiteX17" fmla="*/ 0 w 3785870"/>
                        <a:gd name="connsiteY17" fmla="*/ 135469 h 812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785870" h="812800" extrusionOk="0">
                          <a:moveTo>
                            <a:pt x="0" y="135469"/>
                          </a:moveTo>
                          <a:cubicBezTo>
                            <a:pt x="1639" y="56511"/>
                            <a:pt x="53255" y="1550"/>
                            <a:pt x="135469" y="0"/>
                          </a:cubicBezTo>
                          <a:cubicBezTo>
                            <a:pt x="392851" y="-64787"/>
                            <a:pt x="467868" y="30181"/>
                            <a:pt x="791590" y="0"/>
                          </a:cubicBezTo>
                          <a:cubicBezTo>
                            <a:pt x="1115312" y="-30181"/>
                            <a:pt x="1272094" y="9340"/>
                            <a:pt x="1447710" y="0"/>
                          </a:cubicBezTo>
                          <a:cubicBezTo>
                            <a:pt x="1623326" y="-9340"/>
                            <a:pt x="1879544" y="12415"/>
                            <a:pt x="2033532" y="0"/>
                          </a:cubicBezTo>
                          <a:cubicBezTo>
                            <a:pt x="2187520" y="-12415"/>
                            <a:pt x="2371285" y="25212"/>
                            <a:pt x="2584205" y="0"/>
                          </a:cubicBezTo>
                          <a:cubicBezTo>
                            <a:pt x="2797125" y="-25212"/>
                            <a:pt x="3275383" y="90703"/>
                            <a:pt x="3650401" y="0"/>
                          </a:cubicBezTo>
                          <a:cubicBezTo>
                            <a:pt x="3735621" y="-4611"/>
                            <a:pt x="3787635" y="56521"/>
                            <a:pt x="3785870" y="135469"/>
                          </a:cubicBezTo>
                          <a:cubicBezTo>
                            <a:pt x="3809651" y="359292"/>
                            <a:pt x="3738713" y="540054"/>
                            <a:pt x="3785870" y="677331"/>
                          </a:cubicBezTo>
                          <a:cubicBezTo>
                            <a:pt x="3770108" y="761824"/>
                            <a:pt x="3717101" y="809926"/>
                            <a:pt x="3650401" y="812800"/>
                          </a:cubicBezTo>
                          <a:cubicBezTo>
                            <a:pt x="3533182" y="861134"/>
                            <a:pt x="3276656" y="772454"/>
                            <a:pt x="3064579" y="812800"/>
                          </a:cubicBezTo>
                          <a:cubicBezTo>
                            <a:pt x="2852502" y="853146"/>
                            <a:pt x="2708613" y="758756"/>
                            <a:pt x="2478757" y="812800"/>
                          </a:cubicBezTo>
                          <a:cubicBezTo>
                            <a:pt x="2248901" y="866844"/>
                            <a:pt x="2183000" y="806956"/>
                            <a:pt x="1998383" y="812800"/>
                          </a:cubicBezTo>
                          <a:cubicBezTo>
                            <a:pt x="1813766" y="818644"/>
                            <a:pt x="1630058" y="809041"/>
                            <a:pt x="1377412" y="812800"/>
                          </a:cubicBezTo>
                          <a:cubicBezTo>
                            <a:pt x="1124766" y="816559"/>
                            <a:pt x="1075610" y="785950"/>
                            <a:pt x="861888" y="812800"/>
                          </a:cubicBezTo>
                          <a:cubicBezTo>
                            <a:pt x="648166" y="839650"/>
                            <a:pt x="292804" y="766190"/>
                            <a:pt x="135469" y="812800"/>
                          </a:cubicBezTo>
                          <a:cubicBezTo>
                            <a:pt x="57761" y="813079"/>
                            <a:pt x="3558" y="770587"/>
                            <a:pt x="0" y="677331"/>
                          </a:cubicBezTo>
                          <a:cubicBezTo>
                            <a:pt x="-35474" y="446678"/>
                            <a:pt x="40421" y="271473"/>
                            <a:pt x="0" y="13546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b="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Affordable &amp; social rented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91EE7EE-EF03-470E-8B9A-34B5F6DB3701}"/>
                </a:ext>
              </a:extLst>
            </p:cNvPr>
            <p:cNvSpPr/>
            <p:nvPr/>
          </p:nvSpPr>
          <p:spPr>
            <a:xfrm>
              <a:off x="3027435" y="1132548"/>
              <a:ext cx="3094893" cy="178437"/>
            </a:xfrm>
            <a:prstGeom prst="roundRect">
              <a:avLst/>
            </a:prstGeom>
            <a:solidFill>
              <a:srgbClr val="92D050">
                <a:alpha val="25098"/>
              </a:srgbClr>
            </a:solidFill>
            <a:ln w="1905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2346960"/>
                        <a:gd name="connsiteY0" fmla="*/ 33867 h 203200"/>
                        <a:gd name="connsiteX1" fmla="*/ 33867 w 2346960"/>
                        <a:gd name="connsiteY1" fmla="*/ 0 h 203200"/>
                        <a:gd name="connsiteX2" fmla="*/ 649258 w 2346960"/>
                        <a:gd name="connsiteY2" fmla="*/ 0 h 203200"/>
                        <a:gd name="connsiteX3" fmla="*/ 1264649 w 2346960"/>
                        <a:gd name="connsiteY3" fmla="*/ 0 h 203200"/>
                        <a:gd name="connsiteX4" fmla="*/ 2313093 w 2346960"/>
                        <a:gd name="connsiteY4" fmla="*/ 0 h 203200"/>
                        <a:gd name="connsiteX5" fmla="*/ 2346960 w 2346960"/>
                        <a:gd name="connsiteY5" fmla="*/ 33867 h 203200"/>
                        <a:gd name="connsiteX6" fmla="*/ 2346960 w 2346960"/>
                        <a:gd name="connsiteY6" fmla="*/ 169333 h 203200"/>
                        <a:gd name="connsiteX7" fmla="*/ 2313093 w 2346960"/>
                        <a:gd name="connsiteY7" fmla="*/ 203200 h 203200"/>
                        <a:gd name="connsiteX8" fmla="*/ 1743287 w 2346960"/>
                        <a:gd name="connsiteY8" fmla="*/ 203200 h 203200"/>
                        <a:gd name="connsiteX9" fmla="*/ 1173480 w 2346960"/>
                        <a:gd name="connsiteY9" fmla="*/ 203200 h 203200"/>
                        <a:gd name="connsiteX10" fmla="*/ 626466 w 2346960"/>
                        <a:gd name="connsiteY10" fmla="*/ 203200 h 203200"/>
                        <a:gd name="connsiteX11" fmla="*/ 33867 w 2346960"/>
                        <a:gd name="connsiteY11" fmla="*/ 203200 h 203200"/>
                        <a:gd name="connsiteX12" fmla="*/ 0 w 2346960"/>
                        <a:gd name="connsiteY12" fmla="*/ 169333 h 203200"/>
                        <a:gd name="connsiteX13" fmla="*/ 0 w 2346960"/>
                        <a:gd name="connsiteY13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234696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264603" y="-34706"/>
                            <a:pt x="409996" y="21931"/>
                            <a:pt x="649258" y="0"/>
                          </a:cubicBezTo>
                          <a:cubicBezTo>
                            <a:pt x="888520" y="-21931"/>
                            <a:pt x="962961" y="23453"/>
                            <a:pt x="1264649" y="0"/>
                          </a:cubicBezTo>
                          <a:cubicBezTo>
                            <a:pt x="1566337" y="-23453"/>
                            <a:pt x="2019523" y="14333"/>
                            <a:pt x="2313093" y="0"/>
                          </a:cubicBezTo>
                          <a:cubicBezTo>
                            <a:pt x="2331424" y="-917"/>
                            <a:pt x="2347585" y="14273"/>
                            <a:pt x="2346960" y="33867"/>
                          </a:cubicBezTo>
                          <a:cubicBezTo>
                            <a:pt x="2360370" y="82057"/>
                            <a:pt x="2339283" y="123953"/>
                            <a:pt x="2346960" y="169333"/>
                          </a:cubicBezTo>
                          <a:cubicBezTo>
                            <a:pt x="2346593" y="187429"/>
                            <a:pt x="2335152" y="203599"/>
                            <a:pt x="2313093" y="203200"/>
                          </a:cubicBezTo>
                          <a:cubicBezTo>
                            <a:pt x="2115441" y="224856"/>
                            <a:pt x="1964456" y="191472"/>
                            <a:pt x="1743287" y="203200"/>
                          </a:cubicBezTo>
                          <a:cubicBezTo>
                            <a:pt x="1522118" y="214928"/>
                            <a:pt x="1440920" y="147182"/>
                            <a:pt x="1173480" y="203200"/>
                          </a:cubicBezTo>
                          <a:cubicBezTo>
                            <a:pt x="906040" y="259218"/>
                            <a:pt x="847301" y="171852"/>
                            <a:pt x="626466" y="203200"/>
                          </a:cubicBezTo>
                          <a:cubicBezTo>
                            <a:pt x="405631" y="234548"/>
                            <a:pt x="167399" y="191657"/>
                            <a:pt x="33867" y="203200"/>
                          </a:cubicBezTo>
                          <a:cubicBezTo>
                            <a:pt x="15958" y="201438"/>
                            <a:pt x="1627" y="191543"/>
                            <a:pt x="0" y="169333"/>
                          </a:cubicBezTo>
                          <a:cubicBezTo>
                            <a:pt x="-2149" y="140056"/>
                            <a:pt x="9758" y="87502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00" dirty="0">
                  <a:solidFill>
                    <a:sysClr val="windowText" lastClr="000000"/>
                  </a:solidFill>
                  <a:latin typeface="+mj-lt"/>
                  <a:ea typeface="+mn-ea"/>
                  <a:cs typeface="MV Boli" panose="02000500030200090000" pitchFamily="2" charset="0"/>
                </a:rPr>
                <a:t>Intermediate rent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9325389-D5B0-439F-8ED7-A3CC78FDD3A0}"/>
                </a:ext>
              </a:extLst>
            </p:cNvPr>
            <p:cNvSpPr/>
            <p:nvPr/>
          </p:nvSpPr>
          <p:spPr>
            <a:xfrm>
              <a:off x="4574882" y="1328268"/>
              <a:ext cx="2319607" cy="611999"/>
            </a:xfrm>
            <a:prstGeom prst="roundRect">
              <a:avLst/>
            </a:prstGeom>
            <a:solidFill>
              <a:srgbClr val="92D050">
                <a:alpha val="40000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106420"/>
                        <a:gd name="connsiteY0" fmla="*/ 33867 h 203200"/>
                        <a:gd name="connsiteX1" fmla="*/ 33867 w 3106420"/>
                        <a:gd name="connsiteY1" fmla="*/ 0 h 203200"/>
                        <a:gd name="connsiteX2" fmla="*/ 601088 w 3106420"/>
                        <a:gd name="connsiteY2" fmla="*/ 0 h 203200"/>
                        <a:gd name="connsiteX3" fmla="*/ 1168310 w 3106420"/>
                        <a:gd name="connsiteY3" fmla="*/ 0 h 203200"/>
                        <a:gd name="connsiteX4" fmla="*/ 1674757 w 3106420"/>
                        <a:gd name="connsiteY4" fmla="*/ 0 h 203200"/>
                        <a:gd name="connsiteX5" fmla="*/ 2150818 w 3106420"/>
                        <a:gd name="connsiteY5" fmla="*/ 0 h 203200"/>
                        <a:gd name="connsiteX6" fmla="*/ 3072553 w 3106420"/>
                        <a:gd name="connsiteY6" fmla="*/ 0 h 203200"/>
                        <a:gd name="connsiteX7" fmla="*/ 3106420 w 3106420"/>
                        <a:gd name="connsiteY7" fmla="*/ 33867 h 203200"/>
                        <a:gd name="connsiteX8" fmla="*/ 3106420 w 3106420"/>
                        <a:gd name="connsiteY8" fmla="*/ 169333 h 203200"/>
                        <a:gd name="connsiteX9" fmla="*/ 3072553 w 3106420"/>
                        <a:gd name="connsiteY9" fmla="*/ 203200 h 203200"/>
                        <a:gd name="connsiteX10" fmla="*/ 2566105 w 3106420"/>
                        <a:gd name="connsiteY10" fmla="*/ 203200 h 203200"/>
                        <a:gd name="connsiteX11" fmla="*/ 2059658 w 3106420"/>
                        <a:gd name="connsiteY11" fmla="*/ 203200 h 203200"/>
                        <a:gd name="connsiteX12" fmla="*/ 1644371 w 3106420"/>
                        <a:gd name="connsiteY12" fmla="*/ 203200 h 203200"/>
                        <a:gd name="connsiteX13" fmla="*/ 1107536 w 3106420"/>
                        <a:gd name="connsiteY13" fmla="*/ 203200 h 203200"/>
                        <a:gd name="connsiteX14" fmla="*/ 661862 w 3106420"/>
                        <a:gd name="connsiteY14" fmla="*/ 203200 h 203200"/>
                        <a:gd name="connsiteX15" fmla="*/ 33867 w 3106420"/>
                        <a:gd name="connsiteY15" fmla="*/ 203200 h 203200"/>
                        <a:gd name="connsiteX16" fmla="*/ 0 w 3106420"/>
                        <a:gd name="connsiteY16" fmla="*/ 169333 h 203200"/>
                        <a:gd name="connsiteX17" fmla="*/ 0 w 3106420"/>
                        <a:gd name="connsiteY17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10642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265150" y="-31537"/>
                            <a:pt x="348740" y="31857"/>
                            <a:pt x="601088" y="0"/>
                          </a:cubicBezTo>
                          <a:cubicBezTo>
                            <a:pt x="853436" y="-31857"/>
                            <a:pt x="957239" y="67634"/>
                            <a:pt x="1168310" y="0"/>
                          </a:cubicBezTo>
                          <a:cubicBezTo>
                            <a:pt x="1379381" y="-67634"/>
                            <a:pt x="1544180" y="21741"/>
                            <a:pt x="1674757" y="0"/>
                          </a:cubicBezTo>
                          <a:cubicBezTo>
                            <a:pt x="1805334" y="-21741"/>
                            <a:pt x="2014730" y="6235"/>
                            <a:pt x="2150818" y="0"/>
                          </a:cubicBezTo>
                          <a:cubicBezTo>
                            <a:pt x="2286906" y="-6235"/>
                            <a:pt x="2808734" y="56129"/>
                            <a:pt x="3072553" y="0"/>
                          </a:cubicBezTo>
                          <a:cubicBezTo>
                            <a:pt x="3096104" y="-2149"/>
                            <a:pt x="3108023" y="11409"/>
                            <a:pt x="3106420" y="33867"/>
                          </a:cubicBezTo>
                          <a:cubicBezTo>
                            <a:pt x="3122277" y="67225"/>
                            <a:pt x="3101590" y="110600"/>
                            <a:pt x="3106420" y="169333"/>
                          </a:cubicBezTo>
                          <a:cubicBezTo>
                            <a:pt x="3105704" y="188477"/>
                            <a:pt x="3090587" y="202963"/>
                            <a:pt x="3072553" y="203200"/>
                          </a:cubicBezTo>
                          <a:cubicBezTo>
                            <a:pt x="2853703" y="239902"/>
                            <a:pt x="2812860" y="162837"/>
                            <a:pt x="2566105" y="203200"/>
                          </a:cubicBezTo>
                          <a:cubicBezTo>
                            <a:pt x="2319350" y="243563"/>
                            <a:pt x="2255447" y="190453"/>
                            <a:pt x="2059658" y="203200"/>
                          </a:cubicBezTo>
                          <a:cubicBezTo>
                            <a:pt x="1863869" y="215947"/>
                            <a:pt x="1817827" y="203097"/>
                            <a:pt x="1644371" y="203200"/>
                          </a:cubicBezTo>
                          <a:cubicBezTo>
                            <a:pt x="1470915" y="203303"/>
                            <a:pt x="1222049" y="185287"/>
                            <a:pt x="1107536" y="203200"/>
                          </a:cubicBezTo>
                          <a:cubicBezTo>
                            <a:pt x="993024" y="221113"/>
                            <a:pt x="831706" y="163004"/>
                            <a:pt x="661862" y="203200"/>
                          </a:cubicBezTo>
                          <a:cubicBezTo>
                            <a:pt x="492018" y="243396"/>
                            <a:pt x="250941" y="129988"/>
                            <a:pt x="33867" y="203200"/>
                          </a:cubicBezTo>
                          <a:cubicBezTo>
                            <a:pt x="12400" y="203467"/>
                            <a:pt x="204" y="189094"/>
                            <a:pt x="0" y="169333"/>
                          </a:cubicBezTo>
                          <a:cubicBezTo>
                            <a:pt x="-9335" y="116537"/>
                            <a:pt x="14108" y="66948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Private rent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2DB762CF-2C70-472A-BB61-7F66F1C38F35}"/>
                </a:ext>
              </a:extLst>
            </p:cNvPr>
            <p:cNvSpPr/>
            <p:nvPr/>
          </p:nvSpPr>
          <p:spPr>
            <a:xfrm>
              <a:off x="2989970" y="2896491"/>
              <a:ext cx="3868616" cy="170818"/>
            </a:xfrm>
            <a:prstGeom prst="roundRect">
              <a:avLst/>
            </a:prstGeom>
            <a:solidFill>
              <a:srgbClr val="92D050">
                <a:alpha val="69804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816350"/>
                        <a:gd name="connsiteY0" fmla="*/ 33867 h 203200"/>
                        <a:gd name="connsiteX1" fmla="*/ 33867 w 3816350"/>
                        <a:gd name="connsiteY1" fmla="*/ 0 h 203200"/>
                        <a:gd name="connsiteX2" fmla="*/ 644356 w 3816350"/>
                        <a:gd name="connsiteY2" fmla="*/ 0 h 203200"/>
                        <a:gd name="connsiteX3" fmla="*/ 1254845 w 3816350"/>
                        <a:gd name="connsiteY3" fmla="*/ 0 h 203200"/>
                        <a:gd name="connsiteX4" fmla="*/ 1790361 w 3816350"/>
                        <a:gd name="connsiteY4" fmla="*/ 0 h 203200"/>
                        <a:gd name="connsiteX5" fmla="*/ 2288392 w 3816350"/>
                        <a:gd name="connsiteY5" fmla="*/ 0 h 203200"/>
                        <a:gd name="connsiteX6" fmla="*/ 2898881 w 3816350"/>
                        <a:gd name="connsiteY6" fmla="*/ 0 h 203200"/>
                        <a:gd name="connsiteX7" fmla="*/ 3321939 w 3816350"/>
                        <a:gd name="connsiteY7" fmla="*/ 0 h 203200"/>
                        <a:gd name="connsiteX8" fmla="*/ 3782483 w 3816350"/>
                        <a:gd name="connsiteY8" fmla="*/ 0 h 203200"/>
                        <a:gd name="connsiteX9" fmla="*/ 3816350 w 3816350"/>
                        <a:gd name="connsiteY9" fmla="*/ 33867 h 203200"/>
                        <a:gd name="connsiteX10" fmla="*/ 3816350 w 3816350"/>
                        <a:gd name="connsiteY10" fmla="*/ 169333 h 203200"/>
                        <a:gd name="connsiteX11" fmla="*/ 3782483 w 3816350"/>
                        <a:gd name="connsiteY11" fmla="*/ 203200 h 203200"/>
                        <a:gd name="connsiteX12" fmla="*/ 3209480 w 3816350"/>
                        <a:gd name="connsiteY12" fmla="*/ 203200 h 203200"/>
                        <a:gd name="connsiteX13" fmla="*/ 2636478 w 3816350"/>
                        <a:gd name="connsiteY13" fmla="*/ 203200 h 203200"/>
                        <a:gd name="connsiteX14" fmla="*/ 2175933 w 3816350"/>
                        <a:gd name="connsiteY14" fmla="*/ 203200 h 203200"/>
                        <a:gd name="connsiteX15" fmla="*/ 1677903 w 3816350"/>
                        <a:gd name="connsiteY15" fmla="*/ 203200 h 203200"/>
                        <a:gd name="connsiteX16" fmla="*/ 1179872 w 3816350"/>
                        <a:gd name="connsiteY16" fmla="*/ 203200 h 203200"/>
                        <a:gd name="connsiteX17" fmla="*/ 719328 w 3816350"/>
                        <a:gd name="connsiteY17" fmla="*/ 203200 h 203200"/>
                        <a:gd name="connsiteX18" fmla="*/ 33867 w 3816350"/>
                        <a:gd name="connsiteY18" fmla="*/ 203200 h 203200"/>
                        <a:gd name="connsiteX19" fmla="*/ 0 w 3816350"/>
                        <a:gd name="connsiteY19" fmla="*/ 169333 h 203200"/>
                        <a:gd name="connsiteX20" fmla="*/ 0 w 3816350"/>
                        <a:gd name="connsiteY20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381635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319584" y="-58450"/>
                            <a:pt x="370376" y="47837"/>
                            <a:pt x="644356" y="0"/>
                          </a:cubicBezTo>
                          <a:cubicBezTo>
                            <a:pt x="918336" y="-47837"/>
                            <a:pt x="1079124" y="39310"/>
                            <a:pt x="1254845" y="0"/>
                          </a:cubicBezTo>
                          <a:cubicBezTo>
                            <a:pt x="1430566" y="-39310"/>
                            <a:pt x="1585750" y="60085"/>
                            <a:pt x="1790361" y="0"/>
                          </a:cubicBezTo>
                          <a:cubicBezTo>
                            <a:pt x="1994972" y="-60085"/>
                            <a:pt x="2185508" y="36985"/>
                            <a:pt x="2288392" y="0"/>
                          </a:cubicBezTo>
                          <a:cubicBezTo>
                            <a:pt x="2391276" y="-36985"/>
                            <a:pt x="2719358" y="14591"/>
                            <a:pt x="2898881" y="0"/>
                          </a:cubicBezTo>
                          <a:cubicBezTo>
                            <a:pt x="3078404" y="-14591"/>
                            <a:pt x="3172048" y="43393"/>
                            <a:pt x="3321939" y="0"/>
                          </a:cubicBezTo>
                          <a:cubicBezTo>
                            <a:pt x="3471830" y="-43393"/>
                            <a:pt x="3681646" y="11261"/>
                            <a:pt x="3782483" y="0"/>
                          </a:cubicBezTo>
                          <a:cubicBezTo>
                            <a:pt x="3801605" y="5385"/>
                            <a:pt x="3816820" y="13468"/>
                            <a:pt x="3816350" y="33867"/>
                          </a:cubicBezTo>
                          <a:cubicBezTo>
                            <a:pt x="3825356" y="72161"/>
                            <a:pt x="3801048" y="117089"/>
                            <a:pt x="3816350" y="169333"/>
                          </a:cubicBezTo>
                          <a:cubicBezTo>
                            <a:pt x="3811156" y="186311"/>
                            <a:pt x="3803646" y="200894"/>
                            <a:pt x="3782483" y="203200"/>
                          </a:cubicBezTo>
                          <a:cubicBezTo>
                            <a:pt x="3621912" y="264923"/>
                            <a:pt x="3477749" y="186101"/>
                            <a:pt x="3209480" y="203200"/>
                          </a:cubicBezTo>
                          <a:cubicBezTo>
                            <a:pt x="2941211" y="220299"/>
                            <a:pt x="2773663" y="168490"/>
                            <a:pt x="2636478" y="203200"/>
                          </a:cubicBezTo>
                          <a:cubicBezTo>
                            <a:pt x="2499293" y="237910"/>
                            <a:pt x="2292917" y="152655"/>
                            <a:pt x="2175933" y="203200"/>
                          </a:cubicBezTo>
                          <a:cubicBezTo>
                            <a:pt x="2058949" y="253745"/>
                            <a:pt x="1870229" y="174554"/>
                            <a:pt x="1677903" y="203200"/>
                          </a:cubicBezTo>
                          <a:cubicBezTo>
                            <a:pt x="1485577" y="231846"/>
                            <a:pt x="1312671" y="155807"/>
                            <a:pt x="1179872" y="203200"/>
                          </a:cubicBezTo>
                          <a:cubicBezTo>
                            <a:pt x="1047073" y="250593"/>
                            <a:pt x="940006" y="181179"/>
                            <a:pt x="719328" y="203200"/>
                          </a:cubicBezTo>
                          <a:cubicBezTo>
                            <a:pt x="498650" y="225221"/>
                            <a:pt x="288530" y="162488"/>
                            <a:pt x="33867" y="203200"/>
                          </a:cubicBezTo>
                          <a:cubicBezTo>
                            <a:pt x="16861" y="203445"/>
                            <a:pt x="2001" y="185104"/>
                            <a:pt x="0" y="169333"/>
                          </a:cubicBezTo>
                          <a:cubicBezTo>
                            <a:pt x="-3663" y="132813"/>
                            <a:pt x="1884" y="89922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Homebuy / shared ownership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3727555-80A1-480F-90C9-B9F17A5B5C50}"/>
                </a:ext>
              </a:extLst>
            </p:cNvPr>
            <p:cNvSpPr/>
            <p:nvPr/>
          </p:nvSpPr>
          <p:spPr>
            <a:xfrm>
              <a:off x="4549335" y="3107184"/>
              <a:ext cx="3868616" cy="199293"/>
            </a:xfrm>
            <a:prstGeom prst="roundRect">
              <a:avLst/>
            </a:prstGeom>
            <a:solidFill>
              <a:srgbClr val="92D050">
                <a:alpha val="85098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6996430"/>
                        <a:gd name="connsiteY0" fmla="*/ 74508 h 447040"/>
                        <a:gd name="connsiteX1" fmla="*/ 74508 w 6996430"/>
                        <a:gd name="connsiteY1" fmla="*/ 0 h 447040"/>
                        <a:gd name="connsiteX2" fmla="*/ 782074 w 6996430"/>
                        <a:gd name="connsiteY2" fmla="*/ 0 h 447040"/>
                        <a:gd name="connsiteX3" fmla="*/ 1489640 w 6996430"/>
                        <a:gd name="connsiteY3" fmla="*/ 0 h 447040"/>
                        <a:gd name="connsiteX4" fmla="*/ 2060258 w 6996430"/>
                        <a:gd name="connsiteY4" fmla="*/ 0 h 447040"/>
                        <a:gd name="connsiteX5" fmla="*/ 2562402 w 6996430"/>
                        <a:gd name="connsiteY5" fmla="*/ 0 h 447040"/>
                        <a:gd name="connsiteX6" fmla="*/ 3269968 w 6996430"/>
                        <a:gd name="connsiteY6" fmla="*/ 0 h 447040"/>
                        <a:gd name="connsiteX7" fmla="*/ 3635163 w 6996430"/>
                        <a:gd name="connsiteY7" fmla="*/ 0 h 447040"/>
                        <a:gd name="connsiteX8" fmla="*/ 4068833 w 6996430"/>
                        <a:gd name="connsiteY8" fmla="*/ 0 h 447040"/>
                        <a:gd name="connsiteX9" fmla="*/ 4776399 w 6996430"/>
                        <a:gd name="connsiteY9" fmla="*/ 0 h 447040"/>
                        <a:gd name="connsiteX10" fmla="*/ 5210068 w 6996430"/>
                        <a:gd name="connsiteY10" fmla="*/ 0 h 447040"/>
                        <a:gd name="connsiteX11" fmla="*/ 5780686 w 6996430"/>
                        <a:gd name="connsiteY11" fmla="*/ 0 h 447040"/>
                        <a:gd name="connsiteX12" fmla="*/ 6282830 w 6996430"/>
                        <a:gd name="connsiteY12" fmla="*/ 0 h 447040"/>
                        <a:gd name="connsiteX13" fmla="*/ 6921922 w 6996430"/>
                        <a:gd name="connsiteY13" fmla="*/ 0 h 447040"/>
                        <a:gd name="connsiteX14" fmla="*/ 6996430 w 6996430"/>
                        <a:gd name="connsiteY14" fmla="*/ 74508 h 447040"/>
                        <a:gd name="connsiteX15" fmla="*/ 6996430 w 6996430"/>
                        <a:gd name="connsiteY15" fmla="*/ 372532 h 447040"/>
                        <a:gd name="connsiteX16" fmla="*/ 6921922 w 6996430"/>
                        <a:gd name="connsiteY16" fmla="*/ 447040 h 447040"/>
                        <a:gd name="connsiteX17" fmla="*/ 6351304 w 6996430"/>
                        <a:gd name="connsiteY17" fmla="*/ 447040 h 447040"/>
                        <a:gd name="connsiteX18" fmla="*/ 5712212 w 6996430"/>
                        <a:gd name="connsiteY18" fmla="*/ 447040 h 447040"/>
                        <a:gd name="connsiteX19" fmla="*/ 5141594 w 6996430"/>
                        <a:gd name="connsiteY19" fmla="*/ 447040 h 447040"/>
                        <a:gd name="connsiteX20" fmla="*/ 4707925 w 6996430"/>
                        <a:gd name="connsiteY20" fmla="*/ 447040 h 447040"/>
                        <a:gd name="connsiteX21" fmla="*/ 4342729 w 6996430"/>
                        <a:gd name="connsiteY21" fmla="*/ 447040 h 447040"/>
                        <a:gd name="connsiteX22" fmla="*/ 3977534 w 6996430"/>
                        <a:gd name="connsiteY22" fmla="*/ 447040 h 447040"/>
                        <a:gd name="connsiteX23" fmla="*/ 3269968 w 6996430"/>
                        <a:gd name="connsiteY23" fmla="*/ 447040 h 447040"/>
                        <a:gd name="connsiteX24" fmla="*/ 2767824 w 6996430"/>
                        <a:gd name="connsiteY24" fmla="*/ 447040 h 447040"/>
                        <a:gd name="connsiteX25" fmla="*/ 2128732 w 6996430"/>
                        <a:gd name="connsiteY25" fmla="*/ 447040 h 447040"/>
                        <a:gd name="connsiteX26" fmla="*/ 1763537 w 6996430"/>
                        <a:gd name="connsiteY26" fmla="*/ 447040 h 447040"/>
                        <a:gd name="connsiteX27" fmla="*/ 1261393 w 6996430"/>
                        <a:gd name="connsiteY27" fmla="*/ 447040 h 447040"/>
                        <a:gd name="connsiteX28" fmla="*/ 622301 w 6996430"/>
                        <a:gd name="connsiteY28" fmla="*/ 447040 h 447040"/>
                        <a:gd name="connsiteX29" fmla="*/ 74508 w 6996430"/>
                        <a:gd name="connsiteY29" fmla="*/ 447040 h 447040"/>
                        <a:gd name="connsiteX30" fmla="*/ 0 w 6996430"/>
                        <a:gd name="connsiteY30" fmla="*/ 372532 h 447040"/>
                        <a:gd name="connsiteX31" fmla="*/ 0 w 6996430"/>
                        <a:gd name="connsiteY31" fmla="*/ 74508 h 447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6996430" h="447040" extrusionOk="0">
                          <a:moveTo>
                            <a:pt x="0" y="74508"/>
                          </a:moveTo>
                          <a:cubicBezTo>
                            <a:pt x="2577" y="26847"/>
                            <a:pt x="28707" y="975"/>
                            <a:pt x="74508" y="0"/>
                          </a:cubicBezTo>
                          <a:cubicBezTo>
                            <a:pt x="254257" y="-55978"/>
                            <a:pt x="544298" y="13698"/>
                            <a:pt x="782074" y="0"/>
                          </a:cubicBezTo>
                          <a:cubicBezTo>
                            <a:pt x="1019850" y="-13698"/>
                            <a:pt x="1172759" y="65463"/>
                            <a:pt x="1489640" y="0"/>
                          </a:cubicBezTo>
                          <a:cubicBezTo>
                            <a:pt x="1806521" y="-65463"/>
                            <a:pt x="1808749" y="17893"/>
                            <a:pt x="2060258" y="0"/>
                          </a:cubicBezTo>
                          <a:cubicBezTo>
                            <a:pt x="2311767" y="-17893"/>
                            <a:pt x="2439989" y="25815"/>
                            <a:pt x="2562402" y="0"/>
                          </a:cubicBezTo>
                          <a:cubicBezTo>
                            <a:pt x="2684815" y="-25815"/>
                            <a:pt x="3002255" y="47760"/>
                            <a:pt x="3269968" y="0"/>
                          </a:cubicBezTo>
                          <a:cubicBezTo>
                            <a:pt x="3537681" y="-47760"/>
                            <a:pt x="3525424" y="6197"/>
                            <a:pt x="3635163" y="0"/>
                          </a:cubicBezTo>
                          <a:cubicBezTo>
                            <a:pt x="3744902" y="-6197"/>
                            <a:pt x="3864753" y="8664"/>
                            <a:pt x="4068833" y="0"/>
                          </a:cubicBezTo>
                          <a:cubicBezTo>
                            <a:pt x="4272913" y="-8664"/>
                            <a:pt x="4451659" y="39868"/>
                            <a:pt x="4776399" y="0"/>
                          </a:cubicBezTo>
                          <a:cubicBezTo>
                            <a:pt x="5101139" y="-39868"/>
                            <a:pt x="5099025" y="20782"/>
                            <a:pt x="5210068" y="0"/>
                          </a:cubicBezTo>
                          <a:cubicBezTo>
                            <a:pt x="5321111" y="-20782"/>
                            <a:pt x="5602100" y="26283"/>
                            <a:pt x="5780686" y="0"/>
                          </a:cubicBezTo>
                          <a:cubicBezTo>
                            <a:pt x="5959272" y="-26283"/>
                            <a:pt x="6151811" y="44022"/>
                            <a:pt x="6282830" y="0"/>
                          </a:cubicBezTo>
                          <a:cubicBezTo>
                            <a:pt x="6413849" y="-44022"/>
                            <a:pt x="6681118" y="59320"/>
                            <a:pt x="6921922" y="0"/>
                          </a:cubicBezTo>
                          <a:cubicBezTo>
                            <a:pt x="6964802" y="-3836"/>
                            <a:pt x="6997122" y="34850"/>
                            <a:pt x="6996430" y="74508"/>
                          </a:cubicBezTo>
                          <a:cubicBezTo>
                            <a:pt x="7001309" y="168099"/>
                            <a:pt x="6972091" y="302105"/>
                            <a:pt x="6996430" y="372532"/>
                          </a:cubicBezTo>
                          <a:cubicBezTo>
                            <a:pt x="6999130" y="412561"/>
                            <a:pt x="6963884" y="452511"/>
                            <a:pt x="6921922" y="447040"/>
                          </a:cubicBezTo>
                          <a:cubicBezTo>
                            <a:pt x="6778588" y="453969"/>
                            <a:pt x="6515482" y="444819"/>
                            <a:pt x="6351304" y="447040"/>
                          </a:cubicBezTo>
                          <a:cubicBezTo>
                            <a:pt x="6187126" y="449261"/>
                            <a:pt x="5925244" y="443684"/>
                            <a:pt x="5712212" y="447040"/>
                          </a:cubicBezTo>
                          <a:cubicBezTo>
                            <a:pt x="5499180" y="450396"/>
                            <a:pt x="5417416" y="413153"/>
                            <a:pt x="5141594" y="447040"/>
                          </a:cubicBezTo>
                          <a:cubicBezTo>
                            <a:pt x="4865772" y="480927"/>
                            <a:pt x="4900351" y="445775"/>
                            <a:pt x="4707925" y="447040"/>
                          </a:cubicBezTo>
                          <a:cubicBezTo>
                            <a:pt x="4515499" y="448305"/>
                            <a:pt x="4455142" y="421149"/>
                            <a:pt x="4342729" y="447040"/>
                          </a:cubicBezTo>
                          <a:cubicBezTo>
                            <a:pt x="4230316" y="472931"/>
                            <a:pt x="4146090" y="440529"/>
                            <a:pt x="3977534" y="447040"/>
                          </a:cubicBezTo>
                          <a:cubicBezTo>
                            <a:pt x="3808978" y="453551"/>
                            <a:pt x="3513733" y="422116"/>
                            <a:pt x="3269968" y="447040"/>
                          </a:cubicBezTo>
                          <a:cubicBezTo>
                            <a:pt x="3026203" y="471964"/>
                            <a:pt x="3013301" y="406396"/>
                            <a:pt x="2767824" y="447040"/>
                          </a:cubicBezTo>
                          <a:cubicBezTo>
                            <a:pt x="2522347" y="487684"/>
                            <a:pt x="2427594" y="406087"/>
                            <a:pt x="2128732" y="447040"/>
                          </a:cubicBezTo>
                          <a:cubicBezTo>
                            <a:pt x="1829870" y="487993"/>
                            <a:pt x="1851247" y="403264"/>
                            <a:pt x="1763537" y="447040"/>
                          </a:cubicBezTo>
                          <a:cubicBezTo>
                            <a:pt x="1675828" y="490816"/>
                            <a:pt x="1475975" y="394528"/>
                            <a:pt x="1261393" y="447040"/>
                          </a:cubicBezTo>
                          <a:cubicBezTo>
                            <a:pt x="1046811" y="499552"/>
                            <a:pt x="785432" y="439109"/>
                            <a:pt x="622301" y="447040"/>
                          </a:cubicBezTo>
                          <a:cubicBezTo>
                            <a:pt x="459170" y="454971"/>
                            <a:pt x="285723" y="423610"/>
                            <a:pt x="74508" y="447040"/>
                          </a:cubicBezTo>
                          <a:cubicBezTo>
                            <a:pt x="32196" y="438098"/>
                            <a:pt x="-4769" y="406703"/>
                            <a:pt x="0" y="372532"/>
                          </a:cubicBezTo>
                          <a:cubicBezTo>
                            <a:pt x="-33797" y="231598"/>
                            <a:pt x="23700" y="151730"/>
                            <a:pt x="0" y="7450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New build</a:t>
              </a:r>
              <a:endParaRPr lang="en-GB" sz="1000" dirty="0"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FAE9CD4-26F1-4786-98DE-DCB17E76260B}"/>
              </a:ext>
            </a:extLst>
          </p:cNvPr>
          <p:cNvGrpSpPr/>
          <p:nvPr/>
        </p:nvGrpSpPr>
        <p:grpSpPr>
          <a:xfrm>
            <a:off x="688973" y="1809247"/>
            <a:ext cx="8492882" cy="2497386"/>
            <a:chOff x="688973" y="1809247"/>
            <a:chExt cx="8492882" cy="249738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9C6BBF86-98CA-446F-AEBE-8AF2B845A41A}"/>
                </a:ext>
              </a:extLst>
            </p:cNvPr>
            <p:cNvSpPr/>
            <p:nvPr/>
          </p:nvSpPr>
          <p:spPr>
            <a:xfrm>
              <a:off x="2992071" y="1822634"/>
              <a:ext cx="4642339" cy="2483999"/>
            </a:xfrm>
            <a:prstGeom prst="roundRect">
              <a:avLst/>
            </a:prstGeom>
            <a:solidFill>
              <a:srgbClr val="00B050">
                <a:alpha val="50196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5476240"/>
                        <a:gd name="connsiteY0" fmla="*/ 67735 h 406400"/>
                        <a:gd name="connsiteX1" fmla="*/ 67735 w 5476240"/>
                        <a:gd name="connsiteY1" fmla="*/ 0 h 406400"/>
                        <a:gd name="connsiteX2" fmla="*/ 767969 w 5476240"/>
                        <a:gd name="connsiteY2" fmla="*/ 0 h 406400"/>
                        <a:gd name="connsiteX3" fmla="*/ 1468204 w 5476240"/>
                        <a:gd name="connsiteY3" fmla="*/ 0 h 406400"/>
                        <a:gd name="connsiteX4" fmla="*/ 2061622 w 5476240"/>
                        <a:gd name="connsiteY4" fmla="*/ 0 h 406400"/>
                        <a:gd name="connsiteX5" fmla="*/ 2601634 w 5476240"/>
                        <a:gd name="connsiteY5" fmla="*/ 0 h 406400"/>
                        <a:gd name="connsiteX6" fmla="*/ 3301868 w 5476240"/>
                        <a:gd name="connsiteY6" fmla="*/ 0 h 406400"/>
                        <a:gd name="connsiteX7" fmla="*/ 3735064 w 5476240"/>
                        <a:gd name="connsiteY7" fmla="*/ 0 h 406400"/>
                        <a:gd name="connsiteX8" fmla="*/ 4221667 w 5476240"/>
                        <a:gd name="connsiteY8" fmla="*/ 0 h 406400"/>
                        <a:gd name="connsiteX9" fmla="*/ 5408505 w 5476240"/>
                        <a:gd name="connsiteY9" fmla="*/ 0 h 406400"/>
                        <a:gd name="connsiteX10" fmla="*/ 5476240 w 5476240"/>
                        <a:gd name="connsiteY10" fmla="*/ 67735 h 406400"/>
                        <a:gd name="connsiteX11" fmla="*/ 5476240 w 5476240"/>
                        <a:gd name="connsiteY11" fmla="*/ 338665 h 406400"/>
                        <a:gd name="connsiteX12" fmla="*/ 5408505 w 5476240"/>
                        <a:gd name="connsiteY12" fmla="*/ 406400 h 406400"/>
                        <a:gd name="connsiteX13" fmla="*/ 4868494 w 5476240"/>
                        <a:gd name="connsiteY13" fmla="*/ 406400 h 406400"/>
                        <a:gd name="connsiteX14" fmla="*/ 4381890 w 5476240"/>
                        <a:gd name="connsiteY14" fmla="*/ 406400 h 406400"/>
                        <a:gd name="connsiteX15" fmla="*/ 3841879 w 5476240"/>
                        <a:gd name="connsiteY15" fmla="*/ 406400 h 406400"/>
                        <a:gd name="connsiteX16" fmla="*/ 3301868 w 5476240"/>
                        <a:gd name="connsiteY16" fmla="*/ 406400 h 406400"/>
                        <a:gd name="connsiteX17" fmla="*/ 2815264 w 5476240"/>
                        <a:gd name="connsiteY17" fmla="*/ 406400 h 406400"/>
                        <a:gd name="connsiteX18" fmla="*/ 2168438 w 5476240"/>
                        <a:gd name="connsiteY18" fmla="*/ 406400 h 406400"/>
                        <a:gd name="connsiteX19" fmla="*/ 1575019 w 5476240"/>
                        <a:gd name="connsiteY19" fmla="*/ 406400 h 406400"/>
                        <a:gd name="connsiteX20" fmla="*/ 1088415 w 5476240"/>
                        <a:gd name="connsiteY20" fmla="*/ 406400 h 406400"/>
                        <a:gd name="connsiteX21" fmla="*/ 655220 w 5476240"/>
                        <a:gd name="connsiteY21" fmla="*/ 406400 h 406400"/>
                        <a:gd name="connsiteX22" fmla="*/ 67735 w 5476240"/>
                        <a:gd name="connsiteY22" fmla="*/ 406400 h 406400"/>
                        <a:gd name="connsiteX23" fmla="*/ 0 w 5476240"/>
                        <a:gd name="connsiteY23" fmla="*/ 338665 h 406400"/>
                        <a:gd name="connsiteX24" fmla="*/ 0 w 5476240"/>
                        <a:gd name="connsiteY24" fmla="*/ 67735 h 406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476240" h="406400" extrusionOk="0">
                          <a:moveTo>
                            <a:pt x="0" y="67735"/>
                          </a:moveTo>
                          <a:cubicBezTo>
                            <a:pt x="2804" y="23243"/>
                            <a:pt x="23281" y="1476"/>
                            <a:pt x="67735" y="0"/>
                          </a:cubicBezTo>
                          <a:cubicBezTo>
                            <a:pt x="365642" y="-45703"/>
                            <a:pt x="492687" y="28943"/>
                            <a:pt x="767969" y="0"/>
                          </a:cubicBezTo>
                          <a:cubicBezTo>
                            <a:pt x="1043251" y="-28943"/>
                            <a:pt x="1299568" y="15083"/>
                            <a:pt x="1468204" y="0"/>
                          </a:cubicBezTo>
                          <a:cubicBezTo>
                            <a:pt x="1636841" y="-15083"/>
                            <a:pt x="1789167" y="9729"/>
                            <a:pt x="2061622" y="0"/>
                          </a:cubicBezTo>
                          <a:cubicBezTo>
                            <a:pt x="2334077" y="-9729"/>
                            <a:pt x="2459876" y="57134"/>
                            <a:pt x="2601634" y="0"/>
                          </a:cubicBezTo>
                          <a:cubicBezTo>
                            <a:pt x="2743392" y="-57134"/>
                            <a:pt x="3095048" y="51756"/>
                            <a:pt x="3301868" y="0"/>
                          </a:cubicBezTo>
                          <a:cubicBezTo>
                            <a:pt x="3508688" y="-51756"/>
                            <a:pt x="3644351" y="32568"/>
                            <a:pt x="3735064" y="0"/>
                          </a:cubicBezTo>
                          <a:cubicBezTo>
                            <a:pt x="3825777" y="-32568"/>
                            <a:pt x="3983099" y="7781"/>
                            <a:pt x="4221667" y="0"/>
                          </a:cubicBezTo>
                          <a:cubicBezTo>
                            <a:pt x="4460235" y="-7781"/>
                            <a:pt x="4822549" y="21713"/>
                            <a:pt x="5408505" y="0"/>
                          </a:cubicBezTo>
                          <a:cubicBezTo>
                            <a:pt x="5437100" y="5411"/>
                            <a:pt x="5469182" y="27827"/>
                            <a:pt x="5476240" y="67735"/>
                          </a:cubicBezTo>
                          <a:cubicBezTo>
                            <a:pt x="5497062" y="185334"/>
                            <a:pt x="5465491" y="259718"/>
                            <a:pt x="5476240" y="338665"/>
                          </a:cubicBezTo>
                          <a:cubicBezTo>
                            <a:pt x="5479952" y="378517"/>
                            <a:pt x="5448944" y="414928"/>
                            <a:pt x="5408505" y="406400"/>
                          </a:cubicBezTo>
                          <a:cubicBezTo>
                            <a:pt x="5299461" y="457891"/>
                            <a:pt x="5062818" y="354103"/>
                            <a:pt x="4868494" y="406400"/>
                          </a:cubicBezTo>
                          <a:cubicBezTo>
                            <a:pt x="4674170" y="458697"/>
                            <a:pt x="4550697" y="394805"/>
                            <a:pt x="4381890" y="406400"/>
                          </a:cubicBezTo>
                          <a:cubicBezTo>
                            <a:pt x="4213083" y="417995"/>
                            <a:pt x="3954218" y="401945"/>
                            <a:pt x="3841879" y="406400"/>
                          </a:cubicBezTo>
                          <a:cubicBezTo>
                            <a:pt x="3729540" y="410855"/>
                            <a:pt x="3420510" y="380308"/>
                            <a:pt x="3301868" y="406400"/>
                          </a:cubicBezTo>
                          <a:cubicBezTo>
                            <a:pt x="3183226" y="432492"/>
                            <a:pt x="2989009" y="351417"/>
                            <a:pt x="2815264" y="406400"/>
                          </a:cubicBezTo>
                          <a:cubicBezTo>
                            <a:pt x="2641519" y="461383"/>
                            <a:pt x="2372348" y="390529"/>
                            <a:pt x="2168438" y="406400"/>
                          </a:cubicBezTo>
                          <a:cubicBezTo>
                            <a:pt x="1964528" y="422271"/>
                            <a:pt x="1806656" y="355339"/>
                            <a:pt x="1575019" y="406400"/>
                          </a:cubicBezTo>
                          <a:cubicBezTo>
                            <a:pt x="1343382" y="457461"/>
                            <a:pt x="1192887" y="377946"/>
                            <a:pt x="1088415" y="406400"/>
                          </a:cubicBezTo>
                          <a:cubicBezTo>
                            <a:pt x="983943" y="434854"/>
                            <a:pt x="832805" y="369902"/>
                            <a:pt x="655220" y="406400"/>
                          </a:cubicBezTo>
                          <a:cubicBezTo>
                            <a:pt x="477636" y="442898"/>
                            <a:pt x="194318" y="355581"/>
                            <a:pt x="67735" y="406400"/>
                          </a:cubicBezTo>
                          <a:cubicBezTo>
                            <a:pt x="39875" y="404054"/>
                            <a:pt x="-824" y="376220"/>
                            <a:pt x="0" y="338665"/>
                          </a:cubicBezTo>
                          <a:cubicBezTo>
                            <a:pt x="-19800" y="233283"/>
                            <a:pt x="2580" y="179131"/>
                            <a:pt x="0" y="6773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Home ownership (resale)</a:t>
              </a:r>
              <a:endParaRPr lang="en-GB" dirty="0">
                <a:solidFill>
                  <a:schemeClr val="tx1"/>
                </a:solidFill>
                <a:effectLst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sz="110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122BB78C-24F7-4B0B-B2F8-5E0BC3E25C06}"/>
                </a:ext>
              </a:extLst>
            </p:cNvPr>
            <p:cNvSpPr/>
            <p:nvPr/>
          </p:nvSpPr>
          <p:spPr>
            <a:xfrm>
              <a:off x="688973" y="2694228"/>
              <a:ext cx="4624267" cy="468000"/>
            </a:xfrm>
            <a:prstGeom prst="roundRect">
              <a:avLst/>
            </a:prstGeom>
            <a:solidFill>
              <a:srgbClr val="00B050">
                <a:alpha val="14902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785870"/>
                        <a:gd name="connsiteY0" fmla="*/ 135469 h 812800"/>
                        <a:gd name="connsiteX1" fmla="*/ 135469 w 3785870"/>
                        <a:gd name="connsiteY1" fmla="*/ 0 h 812800"/>
                        <a:gd name="connsiteX2" fmla="*/ 791590 w 3785870"/>
                        <a:gd name="connsiteY2" fmla="*/ 0 h 812800"/>
                        <a:gd name="connsiteX3" fmla="*/ 1447710 w 3785870"/>
                        <a:gd name="connsiteY3" fmla="*/ 0 h 812800"/>
                        <a:gd name="connsiteX4" fmla="*/ 2033532 w 3785870"/>
                        <a:gd name="connsiteY4" fmla="*/ 0 h 812800"/>
                        <a:gd name="connsiteX5" fmla="*/ 2584205 w 3785870"/>
                        <a:gd name="connsiteY5" fmla="*/ 0 h 812800"/>
                        <a:gd name="connsiteX6" fmla="*/ 3650401 w 3785870"/>
                        <a:gd name="connsiteY6" fmla="*/ 0 h 812800"/>
                        <a:gd name="connsiteX7" fmla="*/ 3785870 w 3785870"/>
                        <a:gd name="connsiteY7" fmla="*/ 135469 h 812800"/>
                        <a:gd name="connsiteX8" fmla="*/ 3785870 w 3785870"/>
                        <a:gd name="connsiteY8" fmla="*/ 677331 h 812800"/>
                        <a:gd name="connsiteX9" fmla="*/ 3650401 w 3785870"/>
                        <a:gd name="connsiteY9" fmla="*/ 812800 h 812800"/>
                        <a:gd name="connsiteX10" fmla="*/ 3064579 w 3785870"/>
                        <a:gd name="connsiteY10" fmla="*/ 812800 h 812800"/>
                        <a:gd name="connsiteX11" fmla="*/ 2478757 w 3785870"/>
                        <a:gd name="connsiteY11" fmla="*/ 812800 h 812800"/>
                        <a:gd name="connsiteX12" fmla="*/ 1998383 w 3785870"/>
                        <a:gd name="connsiteY12" fmla="*/ 812800 h 812800"/>
                        <a:gd name="connsiteX13" fmla="*/ 1377412 w 3785870"/>
                        <a:gd name="connsiteY13" fmla="*/ 812800 h 812800"/>
                        <a:gd name="connsiteX14" fmla="*/ 861888 w 3785870"/>
                        <a:gd name="connsiteY14" fmla="*/ 812800 h 812800"/>
                        <a:gd name="connsiteX15" fmla="*/ 135469 w 3785870"/>
                        <a:gd name="connsiteY15" fmla="*/ 812800 h 812800"/>
                        <a:gd name="connsiteX16" fmla="*/ 0 w 3785870"/>
                        <a:gd name="connsiteY16" fmla="*/ 677331 h 812800"/>
                        <a:gd name="connsiteX17" fmla="*/ 0 w 3785870"/>
                        <a:gd name="connsiteY17" fmla="*/ 135469 h 812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785870" h="812800" extrusionOk="0">
                          <a:moveTo>
                            <a:pt x="0" y="135469"/>
                          </a:moveTo>
                          <a:cubicBezTo>
                            <a:pt x="1639" y="56511"/>
                            <a:pt x="53255" y="1550"/>
                            <a:pt x="135469" y="0"/>
                          </a:cubicBezTo>
                          <a:cubicBezTo>
                            <a:pt x="392851" y="-64787"/>
                            <a:pt x="467868" y="30181"/>
                            <a:pt x="791590" y="0"/>
                          </a:cubicBezTo>
                          <a:cubicBezTo>
                            <a:pt x="1115312" y="-30181"/>
                            <a:pt x="1272094" y="9340"/>
                            <a:pt x="1447710" y="0"/>
                          </a:cubicBezTo>
                          <a:cubicBezTo>
                            <a:pt x="1623326" y="-9340"/>
                            <a:pt x="1879544" y="12415"/>
                            <a:pt x="2033532" y="0"/>
                          </a:cubicBezTo>
                          <a:cubicBezTo>
                            <a:pt x="2187520" y="-12415"/>
                            <a:pt x="2371285" y="25212"/>
                            <a:pt x="2584205" y="0"/>
                          </a:cubicBezTo>
                          <a:cubicBezTo>
                            <a:pt x="2797125" y="-25212"/>
                            <a:pt x="3275383" y="90703"/>
                            <a:pt x="3650401" y="0"/>
                          </a:cubicBezTo>
                          <a:cubicBezTo>
                            <a:pt x="3735621" y="-4611"/>
                            <a:pt x="3787635" y="56521"/>
                            <a:pt x="3785870" y="135469"/>
                          </a:cubicBezTo>
                          <a:cubicBezTo>
                            <a:pt x="3809651" y="359292"/>
                            <a:pt x="3738713" y="540054"/>
                            <a:pt x="3785870" y="677331"/>
                          </a:cubicBezTo>
                          <a:cubicBezTo>
                            <a:pt x="3770108" y="761824"/>
                            <a:pt x="3717101" y="809926"/>
                            <a:pt x="3650401" y="812800"/>
                          </a:cubicBezTo>
                          <a:cubicBezTo>
                            <a:pt x="3533182" y="861134"/>
                            <a:pt x="3276656" y="772454"/>
                            <a:pt x="3064579" y="812800"/>
                          </a:cubicBezTo>
                          <a:cubicBezTo>
                            <a:pt x="2852502" y="853146"/>
                            <a:pt x="2708613" y="758756"/>
                            <a:pt x="2478757" y="812800"/>
                          </a:cubicBezTo>
                          <a:cubicBezTo>
                            <a:pt x="2248901" y="866844"/>
                            <a:pt x="2183000" y="806956"/>
                            <a:pt x="1998383" y="812800"/>
                          </a:cubicBezTo>
                          <a:cubicBezTo>
                            <a:pt x="1813766" y="818644"/>
                            <a:pt x="1630058" y="809041"/>
                            <a:pt x="1377412" y="812800"/>
                          </a:cubicBezTo>
                          <a:cubicBezTo>
                            <a:pt x="1124766" y="816559"/>
                            <a:pt x="1075610" y="785950"/>
                            <a:pt x="861888" y="812800"/>
                          </a:cubicBezTo>
                          <a:cubicBezTo>
                            <a:pt x="648166" y="839650"/>
                            <a:pt x="292804" y="766190"/>
                            <a:pt x="135469" y="812800"/>
                          </a:cubicBezTo>
                          <a:cubicBezTo>
                            <a:pt x="57761" y="813079"/>
                            <a:pt x="3558" y="770587"/>
                            <a:pt x="0" y="677331"/>
                          </a:cubicBezTo>
                          <a:cubicBezTo>
                            <a:pt x="-35474" y="446678"/>
                            <a:pt x="40421" y="271473"/>
                            <a:pt x="0" y="13546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1100" b="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Affordable &amp; social rented</a:t>
              </a:r>
              <a:endParaRPr lang="en-GB" dirty="0"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sz="1100" b="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AACF736-6815-46BD-9DCC-EAA794CAE318}"/>
                </a:ext>
              </a:extLst>
            </p:cNvPr>
            <p:cNvSpPr/>
            <p:nvPr/>
          </p:nvSpPr>
          <p:spPr>
            <a:xfrm>
              <a:off x="2992071" y="1809247"/>
              <a:ext cx="2321170" cy="181560"/>
            </a:xfrm>
            <a:prstGeom prst="roundRect">
              <a:avLst/>
            </a:prstGeom>
            <a:solidFill>
              <a:srgbClr val="00B050">
                <a:alpha val="25098"/>
              </a:srgbClr>
            </a:solidFill>
            <a:ln w="1905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2346960"/>
                        <a:gd name="connsiteY0" fmla="*/ 33867 h 203200"/>
                        <a:gd name="connsiteX1" fmla="*/ 33867 w 2346960"/>
                        <a:gd name="connsiteY1" fmla="*/ 0 h 203200"/>
                        <a:gd name="connsiteX2" fmla="*/ 649258 w 2346960"/>
                        <a:gd name="connsiteY2" fmla="*/ 0 h 203200"/>
                        <a:gd name="connsiteX3" fmla="*/ 1264649 w 2346960"/>
                        <a:gd name="connsiteY3" fmla="*/ 0 h 203200"/>
                        <a:gd name="connsiteX4" fmla="*/ 2313093 w 2346960"/>
                        <a:gd name="connsiteY4" fmla="*/ 0 h 203200"/>
                        <a:gd name="connsiteX5" fmla="*/ 2346960 w 2346960"/>
                        <a:gd name="connsiteY5" fmla="*/ 33867 h 203200"/>
                        <a:gd name="connsiteX6" fmla="*/ 2346960 w 2346960"/>
                        <a:gd name="connsiteY6" fmla="*/ 169333 h 203200"/>
                        <a:gd name="connsiteX7" fmla="*/ 2313093 w 2346960"/>
                        <a:gd name="connsiteY7" fmla="*/ 203200 h 203200"/>
                        <a:gd name="connsiteX8" fmla="*/ 1743287 w 2346960"/>
                        <a:gd name="connsiteY8" fmla="*/ 203200 h 203200"/>
                        <a:gd name="connsiteX9" fmla="*/ 1173480 w 2346960"/>
                        <a:gd name="connsiteY9" fmla="*/ 203200 h 203200"/>
                        <a:gd name="connsiteX10" fmla="*/ 626466 w 2346960"/>
                        <a:gd name="connsiteY10" fmla="*/ 203200 h 203200"/>
                        <a:gd name="connsiteX11" fmla="*/ 33867 w 2346960"/>
                        <a:gd name="connsiteY11" fmla="*/ 203200 h 203200"/>
                        <a:gd name="connsiteX12" fmla="*/ 0 w 2346960"/>
                        <a:gd name="connsiteY12" fmla="*/ 169333 h 203200"/>
                        <a:gd name="connsiteX13" fmla="*/ 0 w 2346960"/>
                        <a:gd name="connsiteY13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234696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264603" y="-34706"/>
                            <a:pt x="409996" y="21931"/>
                            <a:pt x="649258" y="0"/>
                          </a:cubicBezTo>
                          <a:cubicBezTo>
                            <a:pt x="888520" y="-21931"/>
                            <a:pt x="962961" y="23453"/>
                            <a:pt x="1264649" y="0"/>
                          </a:cubicBezTo>
                          <a:cubicBezTo>
                            <a:pt x="1566337" y="-23453"/>
                            <a:pt x="2019523" y="14333"/>
                            <a:pt x="2313093" y="0"/>
                          </a:cubicBezTo>
                          <a:cubicBezTo>
                            <a:pt x="2331424" y="-917"/>
                            <a:pt x="2347585" y="14273"/>
                            <a:pt x="2346960" y="33867"/>
                          </a:cubicBezTo>
                          <a:cubicBezTo>
                            <a:pt x="2360370" y="82057"/>
                            <a:pt x="2339283" y="123953"/>
                            <a:pt x="2346960" y="169333"/>
                          </a:cubicBezTo>
                          <a:cubicBezTo>
                            <a:pt x="2346593" y="187429"/>
                            <a:pt x="2335152" y="203599"/>
                            <a:pt x="2313093" y="203200"/>
                          </a:cubicBezTo>
                          <a:cubicBezTo>
                            <a:pt x="2115441" y="224856"/>
                            <a:pt x="1964456" y="191472"/>
                            <a:pt x="1743287" y="203200"/>
                          </a:cubicBezTo>
                          <a:cubicBezTo>
                            <a:pt x="1522118" y="214928"/>
                            <a:pt x="1440920" y="147182"/>
                            <a:pt x="1173480" y="203200"/>
                          </a:cubicBezTo>
                          <a:cubicBezTo>
                            <a:pt x="906040" y="259218"/>
                            <a:pt x="847301" y="171852"/>
                            <a:pt x="626466" y="203200"/>
                          </a:cubicBezTo>
                          <a:cubicBezTo>
                            <a:pt x="405631" y="234548"/>
                            <a:pt x="167399" y="191657"/>
                            <a:pt x="33867" y="203200"/>
                          </a:cubicBezTo>
                          <a:cubicBezTo>
                            <a:pt x="15958" y="201438"/>
                            <a:pt x="1627" y="191543"/>
                            <a:pt x="0" y="169333"/>
                          </a:cubicBezTo>
                          <a:cubicBezTo>
                            <a:pt x="-2149" y="140056"/>
                            <a:pt x="9758" y="87502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ysClr val="windowText" lastClr="000000"/>
                  </a:solidFill>
                  <a:latin typeface="+mj-lt"/>
                  <a:ea typeface="+mn-ea"/>
                  <a:cs typeface="MV Boli" panose="02000500030200090000" pitchFamily="2" charset="0"/>
                </a:rPr>
                <a:t>Intermediate rent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E6F32718-0600-4649-BFA9-867760E96C5F}"/>
                </a:ext>
              </a:extLst>
            </p:cNvPr>
            <p:cNvSpPr/>
            <p:nvPr/>
          </p:nvSpPr>
          <p:spPr>
            <a:xfrm>
              <a:off x="3788654" y="1996406"/>
              <a:ext cx="2298310" cy="575996"/>
            </a:xfrm>
            <a:prstGeom prst="roundRect">
              <a:avLst/>
            </a:prstGeom>
            <a:solidFill>
              <a:srgbClr val="00B050">
                <a:alpha val="40000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106420"/>
                        <a:gd name="connsiteY0" fmla="*/ 33867 h 203200"/>
                        <a:gd name="connsiteX1" fmla="*/ 33867 w 3106420"/>
                        <a:gd name="connsiteY1" fmla="*/ 0 h 203200"/>
                        <a:gd name="connsiteX2" fmla="*/ 601088 w 3106420"/>
                        <a:gd name="connsiteY2" fmla="*/ 0 h 203200"/>
                        <a:gd name="connsiteX3" fmla="*/ 1168310 w 3106420"/>
                        <a:gd name="connsiteY3" fmla="*/ 0 h 203200"/>
                        <a:gd name="connsiteX4" fmla="*/ 1674757 w 3106420"/>
                        <a:gd name="connsiteY4" fmla="*/ 0 h 203200"/>
                        <a:gd name="connsiteX5" fmla="*/ 2150818 w 3106420"/>
                        <a:gd name="connsiteY5" fmla="*/ 0 h 203200"/>
                        <a:gd name="connsiteX6" fmla="*/ 3072553 w 3106420"/>
                        <a:gd name="connsiteY6" fmla="*/ 0 h 203200"/>
                        <a:gd name="connsiteX7" fmla="*/ 3106420 w 3106420"/>
                        <a:gd name="connsiteY7" fmla="*/ 33867 h 203200"/>
                        <a:gd name="connsiteX8" fmla="*/ 3106420 w 3106420"/>
                        <a:gd name="connsiteY8" fmla="*/ 169333 h 203200"/>
                        <a:gd name="connsiteX9" fmla="*/ 3072553 w 3106420"/>
                        <a:gd name="connsiteY9" fmla="*/ 203200 h 203200"/>
                        <a:gd name="connsiteX10" fmla="*/ 2566105 w 3106420"/>
                        <a:gd name="connsiteY10" fmla="*/ 203200 h 203200"/>
                        <a:gd name="connsiteX11" fmla="*/ 2059658 w 3106420"/>
                        <a:gd name="connsiteY11" fmla="*/ 203200 h 203200"/>
                        <a:gd name="connsiteX12" fmla="*/ 1644371 w 3106420"/>
                        <a:gd name="connsiteY12" fmla="*/ 203200 h 203200"/>
                        <a:gd name="connsiteX13" fmla="*/ 1107536 w 3106420"/>
                        <a:gd name="connsiteY13" fmla="*/ 203200 h 203200"/>
                        <a:gd name="connsiteX14" fmla="*/ 661862 w 3106420"/>
                        <a:gd name="connsiteY14" fmla="*/ 203200 h 203200"/>
                        <a:gd name="connsiteX15" fmla="*/ 33867 w 3106420"/>
                        <a:gd name="connsiteY15" fmla="*/ 203200 h 203200"/>
                        <a:gd name="connsiteX16" fmla="*/ 0 w 3106420"/>
                        <a:gd name="connsiteY16" fmla="*/ 169333 h 203200"/>
                        <a:gd name="connsiteX17" fmla="*/ 0 w 3106420"/>
                        <a:gd name="connsiteY17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10642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265150" y="-31537"/>
                            <a:pt x="348740" y="31857"/>
                            <a:pt x="601088" y="0"/>
                          </a:cubicBezTo>
                          <a:cubicBezTo>
                            <a:pt x="853436" y="-31857"/>
                            <a:pt x="957239" y="67634"/>
                            <a:pt x="1168310" y="0"/>
                          </a:cubicBezTo>
                          <a:cubicBezTo>
                            <a:pt x="1379381" y="-67634"/>
                            <a:pt x="1544180" y="21741"/>
                            <a:pt x="1674757" y="0"/>
                          </a:cubicBezTo>
                          <a:cubicBezTo>
                            <a:pt x="1805334" y="-21741"/>
                            <a:pt x="2014730" y="6235"/>
                            <a:pt x="2150818" y="0"/>
                          </a:cubicBezTo>
                          <a:cubicBezTo>
                            <a:pt x="2286906" y="-6235"/>
                            <a:pt x="2808734" y="56129"/>
                            <a:pt x="3072553" y="0"/>
                          </a:cubicBezTo>
                          <a:cubicBezTo>
                            <a:pt x="3096104" y="-2149"/>
                            <a:pt x="3108023" y="11409"/>
                            <a:pt x="3106420" y="33867"/>
                          </a:cubicBezTo>
                          <a:cubicBezTo>
                            <a:pt x="3122277" y="67225"/>
                            <a:pt x="3101590" y="110600"/>
                            <a:pt x="3106420" y="169333"/>
                          </a:cubicBezTo>
                          <a:cubicBezTo>
                            <a:pt x="3105704" y="188477"/>
                            <a:pt x="3090587" y="202963"/>
                            <a:pt x="3072553" y="203200"/>
                          </a:cubicBezTo>
                          <a:cubicBezTo>
                            <a:pt x="2853703" y="239902"/>
                            <a:pt x="2812860" y="162837"/>
                            <a:pt x="2566105" y="203200"/>
                          </a:cubicBezTo>
                          <a:cubicBezTo>
                            <a:pt x="2319350" y="243563"/>
                            <a:pt x="2255447" y="190453"/>
                            <a:pt x="2059658" y="203200"/>
                          </a:cubicBezTo>
                          <a:cubicBezTo>
                            <a:pt x="1863869" y="215947"/>
                            <a:pt x="1817827" y="203097"/>
                            <a:pt x="1644371" y="203200"/>
                          </a:cubicBezTo>
                          <a:cubicBezTo>
                            <a:pt x="1470915" y="203303"/>
                            <a:pt x="1222049" y="185287"/>
                            <a:pt x="1107536" y="203200"/>
                          </a:cubicBezTo>
                          <a:cubicBezTo>
                            <a:pt x="993024" y="221113"/>
                            <a:pt x="831706" y="163004"/>
                            <a:pt x="661862" y="203200"/>
                          </a:cubicBezTo>
                          <a:cubicBezTo>
                            <a:pt x="492018" y="243396"/>
                            <a:pt x="250941" y="129988"/>
                            <a:pt x="33867" y="203200"/>
                          </a:cubicBezTo>
                          <a:cubicBezTo>
                            <a:pt x="12400" y="203467"/>
                            <a:pt x="204" y="189094"/>
                            <a:pt x="0" y="169333"/>
                          </a:cubicBezTo>
                          <a:cubicBezTo>
                            <a:pt x="-9335" y="116537"/>
                            <a:pt x="14108" y="66948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Private rent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52018EA-F170-47DA-AAEC-3F2BD62025B2}"/>
                </a:ext>
              </a:extLst>
            </p:cNvPr>
            <p:cNvSpPr/>
            <p:nvPr/>
          </p:nvSpPr>
          <p:spPr>
            <a:xfrm>
              <a:off x="2992070" y="3521899"/>
              <a:ext cx="3868616" cy="180000"/>
            </a:xfrm>
            <a:prstGeom prst="roundRect">
              <a:avLst/>
            </a:prstGeom>
            <a:solidFill>
              <a:srgbClr val="00B050">
                <a:alpha val="69804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816350"/>
                        <a:gd name="connsiteY0" fmla="*/ 33867 h 203200"/>
                        <a:gd name="connsiteX1" fmla="*/ 33867 w 3816350"/>
                        <a:gd name="connsiteY1" fmla="*/ 0 h 203200"/>
                        <a:gd name="connsiteX2" fmla="*/ 644356 w 3816350"/>
                        <a:gd name="connsiteY2" fmla="*/ 0 h 203200"/>
                        <a:gd name="connsiteX3" fmla="*/ 1254845 w 3816350"/>
                        <a:gd name="connsiteY3" fmla="*/ 0 h 203200"/>
                        <a:gd name="connsiteX4" fmla="*/ 1790361 w 3816350"/>
                        <a:gd name="connsiteY4" fmla="*/ 0 h 203200"/>
                        <a:gd name="connsiteX5" fmla="*/ 2288392 w 3816350"/>
                        <a:gd name="connsiteY5" fmla="*/ 0 h 203200"/>
                        <a:gd name="connsiteX6" fmla="*/ 2898881 w 3816350"/>
                        <a:gd name="connsiteY6" fmla="*/ 0 h 203200"/>
                        <a:gd name="connsiteX7" fmla="*/ 3321939 w 3816350"/>
                        <a:gd name="connsiteY7" fmla="*/ 0 h 203200"/>
                        <a:gd name="connsiteX8" fmla="*/ 3782483 w 3816350"/>
                        <a:gd name="connsiteY8" fmla="*/ 0 h 203200"/>
                        <a:gd name="connsiteX9" fmla="*/ 3816350 w 3816350"/>
                        <a:gd name="connsiteY9" fmla="*/ 33867 h 203200"/>
                        <a:gd name="connsiteX10" fmla="*/ 3816350 w 3816350"/>
                        <a:gd name="connsiteY10" fmla="*/ 169333 h 203200"/>
                        <a:gd name="connsiteX11" fmla="*/ 3782483 w 3816350"/>
                        <a:gd name="connsiteY11" fmla="*/ 203200 h 203200"/>
                        <a:gd name="connsiteX12" fmla="*/ 3209480 w 3816350"/>
                        <a:gd name="connsiteY12" fmla="*/ 203200 h 203200"/>
                        <a:gd name="connsiteX13" fmla="*/ 2636478 w 3816350"/>
                        <a:gd name="connsiteY13" fmla="*/ 203200 h 203200"/>
                        <a:gd name="connsiteX14" fmla="*/ 2175933 w 3816350"/>
                        <a:gd name="connsiteY14" fmla="*/ 203200 h 203200"/>
                        <a:gd name="connsiteX15" fmla="*/ 1677903 w 3816350"/>
                        <a:gd name="connsiteY15" fmla="*/ 203200 h 203200"/>
                        <a:gd name="connsiteX16" fmla="*/ 1179872 w 3816350"/>
                        <a:gd name="connsiteY16" fmla="*/ 203200 h 203200"/>
                        <a:gd name="connsiteX17" fmla="*/ 719328 w 3816350"/>
                        <a:gd name="connsiteY17" fmla="*/ 203200 h 203200"/>
                        <a:gd name="connsiteX18" fmla="*/ 33867 w 3816350"/>
                        <a:gd name="connsiteY18" fmla="*/ 203200 h 203200"/>
                        <a:gd name="connsiteX19" fmla="*/ 0 w 3816350"/>
                        <a:gd name="connsiteY19" fmla="*/ 169333 h 203200"/>
                        <a:gd name="connsiteX20" fmla="*/ 0 w 3816350"/>
                        <a:gd name="connsiteY20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381635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319584" y="-58450"/>
                            <a:pt x="370376" y="47837"/>
                            <a:pt x="644356" y="0"/>
                          </a:cubicBezTo>
                          <a:cubicBezTo>
                            <a:pt x="918336" y="-47837"/>
                            <a:pt x="1079124" y="39310"/>
                            <a:pt x="1254845" y="0"/>
                          </a:cubicBezTo>
                          <a:cubicBezTo>
                            <a:pt x="1430566" y="-39310"/>
                            <a:pt x="1585750" y="60085"/>
                            <a:pt x="1790361" y="0"/>
                          </a:cubicBezTo>
                          <a:cubicBezTo>
                            <a:pt x="1994972" y="-60085"/>
                            <a:pt x="2185508" y="36985"/>
                            <a:pt x="2288392" y="0"/>
                          </a:cubicBezTo>
                          <a:cubicBezTo>
                            <a:pt x="2391276" y="-36985"/>
                            <a:pt x="2719358" y="14591"/>
                            <a:pt x="2898881" y="0"/>
                          </a:cubicBezTo>
                          <a:cubicBezTo>
                            <a:pt x="3078404" y="-14591"/>
                            <a:pt x="3172048" y="43393"/>
                            <a:pt x="3321939" y="0"/>
                          </a:cubicBezTo>
                          <a:cubicBezTo>
                            <a:pt x="3471830" y="-43393"/>
                            <a:pt x="3681646" y="11261"/>
                            <a:pt x="3782483" y="0"/>
                          </a:cubicBezTo>
                          <a:cubicBezTo>
                            <a:pt x="3801605" y="5385"/>
                            <a:pt x="3816820" y="13468"/>
                            <a:pt x="3816350" y="33867"/>
                          </a:cubicBezTo>
                          <a:cubicBezTo>
                            <a:pt x="3825356" y="72161"/>
                            <a:pt x="3801048" y="117089"/>
                            <a:pt x="3816350" y="169333"/>
                          </a:cubicBezTo>
                          <a:cubicBezTo>
                            <a:pt x="3811156" y="186311"/>
                            <a:pt x="3803646" y="200894"/>
                            <a:pt x="3782483" y="203200"/>
                          </a:cubicBezTo>
                          <a:cubicBezTo>
                            <a:pt x="3621912" y="264923"/>
                            <a:pt x="3477749" y="186101"/>
                            <a:pt x="3209480" y="203200"/>
                          </a:cubicBezTo>
                          <a:cubicBezTo>
                            <a:pt x="2941211" y="220299"/>
                            <a:pt x="2773663" y="168490"/>
                            <a:pt x="2636478" y="203200"/>
                          </a:cubicBezTo>
                          <a:cubicBezTo>
                            <a:pt x="2499293" y="237910"/>
                            <a:pt x="2292917" y="152655"/>
                            <a:pt x="2175933" y="203200"/>
                          </a:cubicBezTo>
                          <a:cubicBezTo>
                            <a:pt x="2058949" y="253745"/>
                            <a:pt x="1870229" y="174554"/>
                            <a:pt x="1677903" y="203200"/>
                          </a:cubicBezTo>
                          <a:cubicBezTo>
                            <a:pt x="1485577" y="231846"/>
                            <a:pt x="1312671" y="155807"/>
                            <a:pt x="1179872" y="203200"/>
                          </a:cubicBezTo>
                          <a:cubicBezTo>
                            <a:pt x="1047073" y="250593"/>
                            <a:pt x="940006" y="181179"/>
                            <a:pt x="719328" y="203200"/>
                          </a:cubicBezTo>
                          <a:cubicBezTo>
                            <a:pt x="498650" y="225221"/>
                            <a:pt x="288530" y="162488"/>
                            <a:pt x="33867" y="203200"/>
                          </a:cubicBezTo>
                          <a:cubicBezTo>
                            <a:pt x="16861" y="203445"/>
                            <a:pt x="2001" y="185104"/>
                            <a:pt x="0" y="169333"/>
                          </a:cubicBezTo>
                          <a:cubicBezTo>
                            <a:pt x="-3663" y="132813"/>
                            <a:pt x="1884" y="89922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Homebuy / shared ownership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5A84113-B578-4814-90C8-68B725A26754}"/>
                </a:ext>
              </a:extLst>
            </p:cNvPr>
            <p:cNvSpPr/>
            <p:nvPr/>
          </p:nvSpPr>
          <p:spPr>
            <a:xfrm>
              <a:off x="5313240" y="3713782"/>
              <a:ext cx="3868615" cy="199294"/>
            </a:xfrm>
            <a:prstGeom prst="roundRect">
              <a:avLst/>
            </a:prstGeom>
            <a:solidFill>
              <a:srgbClr val="00B050">
                <a:alpha val="85098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6996430"/>
                        <a:gd name="connsiteY0" fmla="*/ 74508 h 447040"/>
                        <a:gd name="connsiteX1" fmla="*/ 74508 w 6996430"/>
                        <a:gd name="connsiteY1" fmla="*/ 0 h 447040"/>
                        <a:gd name="connsiteX2" fmla="*/ 782074 w 6996430"/>
                        <a:gd name="connsiteY2" fmla="*/ 0 h 447040"/>
                        <a:gd name="connsiteX3" fmla="*/ 1489640 w 6996430"/>
                        <a:gd name="connsiteY3" fmla="*/ 0 h 447040"/>
                        <a:gd name="connsiteX4" fmla="*/ 2060258 w 6996430"/>
                        <a:gd name="connsiteY4" fmla="*/ 0 h 447040"/>
                        <a:gd name="connsiteX5" fmla="*/ 2562402 w 6996430"/>
                        <a:gd name="connsiteY5" fmla="*/ 0 h 447040"/>
                        <a:gd name="connsiteX6" fmla="*/ 3269968 w 6996430"/>
                        <a:gd name="connsiteY6" fmla="*/ 0 h 447040"/>
                        <a:gd name="connsiteX7" fmla="*/ 3635163 w 6996430"/>
                        <a:gd name="connsiteY7" fmla="*/ 0 h 447040"/>
                        <a:gd name="connsiteX8" fmla="*/ 4068833 w 6996430"/>
                        <a:gd name="connsiteY8" fmla="*/ 0 h 447040"/>
                        <a:gd name="connsiteX9" fmla="*/ 4776399 w 6996430"/>
                        <a:gd name="connsiteY9" fmla="*/ 0 h 447040"/>
                        <a:gd name="connsiteX10" fmla="*/ 5210068 w 6996430"/>
                        <a:gd name="connsiteY10" fmla="*/ 0 h 447040"/>
                        <a:gd name="connsiteX11" fmla="*/ 5780686 w 6996430"/>
                        <a:gd name="connsiteY11" fmla="*/ 0 h 447040"/>
                        <a:gd name="connsiteX12" fmla="*/ 6282830 w 6996430"/>
                        <a:gd name="connsiteY12" fmla="*/ 0 h 447040"/>
                        <a:gd name="connsiteX13" fmla="*/ 6921922 w 6996430"/>
                        <a:gd name="connsiteY13" fmla="*/ 0 h 447040"/>
                        <a:gd name="connsiteX14" fmla="*/ 6996430 w 6996430"/>
                        <a:gd name="connsiteY14" fmla="*/ 74508 h 447040"/>
                        <a:gd name="connsiteX15" fmla="*/ 6996430 w 6996430"/>
                        <a:gd name="connsiteY15" fmla="*/ 372532 h 447040"/>
                        <a:gd name="connsiteX16" fmla="*/ 6921922 w 6996430"/>
                        <a:gd name="connsiteY16" fmla="*/ 447040 h 447040"/>
                        <a:gd name="connsiteX17" fmla="*/ 6351304 w 6996430"/>
                        <a:gd name="connsiteY17" fmla="*/ 447040 h 447040"/>
                        <a:gd name="connsiteX18" fmla="*/ 5712212 w 6996430"/>
                        <a:gd name="connsiteY18" fmla="*/ 447040 h 447040"/>
                        <a:gd name="connsiteX19" fmla="*/ 5141594 w 6996430"/>
                        <a:gd name="connsiteY19" fmla="*/ 447040 h 447040"/>
                        <a:gd name="connsiteX20" fmla="*/ 4707925 w 6996430"/>
                        <a:gd name="connsiteY20" fmla="*/ 447040 h 447040"/>
                        <a:gd name="connsiteX21" fmla="*/ 4342729 w 6996430"/>
                        <a:gd name="connsiteY21" fmla="*/ 447040 h 447040"/>
                        <a:gd name="connsiteX22" fmla="*/ 3977534 w 6996430"/>
                        <a:gd name="connsiteY22" fmla="*/ 447040 h 447040"/>
                        <a:gd name="connsiteX23" fmla="*/ 3269968 w 6996430"/>
                        <a:gd name="connsiteY23" fmla="*/ 447040 h 447040"/>
                        <a:gd name="connsiteX24" fmla="*/ 2767824 w 6996430"/>
                        <a:gd name="connsiteY24" fmla="*/ 447040 h 447040"/>
                        <a:gd name="connsiteX25" fmla="*/ 2128732 w 6996430"/>
                        <a:gd name="connsiteY25" fmla="*/ 447040 h 447040"/>
                        <a:gd name="connsiteX26" fmla="*/ 1763537 w 6996430"/>
                        <a:gd name="connsiteY26" fmla="*/ 447040 h 447040"/>
                        <a:gd name="connsiteX27" fmla="*/ 1261393 w 6996430"/>
                        <a:gd name="connsiteY27" fmla="*/ 447040 h 447040"/>
                        <a:gd name="connsiteX28" fmla="*/ 622301 w 6996430"/>
                        <a:gd name="connsiteY28" fmla="*/ 447040 h 447040"/>
                        <a:gd name="connsiteX29" fmla="*/ 74508 w 6996430"/>
                        <a:gd name="connsiteY29" fmla="*/ 447040 h 447040"/>
                        <a:gd name="connsiteX30" fmla="*/ 0 w 6996430"/>
                        <a:gd name="connsiteY30" fmla="*/ 372532 h 447040"/>
                        <a:gd name="connsiteX31" fmla="*/ 0 w 6996430"/>
                        <a:gd name="connsiteY31" fmla="*/ 74508 h 447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6996430" h="447040" extrusionOk="0">
                          <a:moveTo>
                            <a:pt x="0" y="74508"/>
                          </a:moveTo>
                          <a:cubicBezTo>
                            <a:pt x="2577" y="26847"/>
                            <a:pt x="28707" y="975"/>
                            <a:pt x="74508" y="0"/>
                          </a:cubicBezTo>
                          <a:cubicBezTo>
                            <a:pt x="254257" y="-55978"/>
                            <a:pt x="544298" y="13698"/>
                            <a:pt x="782074" y="0"/>
                          </a:cubicBezTo>
                          <a:cubicBezTo>
                            <a:pt x="1019850" y="-13698"/>
                            <a:pt x="1172759" y="65463"/>
                            <a:pt x="1489640" y="0"/>
                          </a:cubicBezTo>
                          <a:cubicBezTo>
                            <a:pt x="1806521" y="-65463"/>
                            <a:pt x="1808749" y="17893"/>
                            <a:pt x="2060258" y="0"/>
                          </a:cubicBezTo>
                          <a:cubicBezTo>
                            <a:pt x="2311767" y="-17893"/>
                            <a:pt x="2439989" y="25815"/>
                            <a:pt x="2562402" y="0"/>
                          </a:cubicBezTo>
                          <a:cubicBezTo>
                            <a:pt x="2684815" y="-25815"/>
                            <a:pt x="3002255" y="47760"/>
                            <a:pt x="3269968" y="0"/>
                          </a:cubicBezTo>
                          <a:cubicBezTo>
                            <a:pt x="3537681" y="-47760"/>
                            <a:pt x="3525424" y="6197"/>
                            <a:pt x="3635163" y="0"/>
                          </a:cubicBezTo>
                          <a:cubicBezTo>
                            <a:pt x="3744902" y="-6197"/>
                            <a:pt x="3864753" y="8664"/>
                            <a:pt x="4068833" y="0"/>
                          </a:cubicBezTo>
                          <a:cubicBezTo>
                            <a:pt x="4272913" y="-8664"/>
                            <a:pt x="4451659" y="39868"/>
                            <a:pt x="4776399" y="0"/>
                          </a:cubicBezTo>
                          <a:cubicBezTo>
                            <a:pt x="5101139" y="-39868"/>
                            <a:pt x="5099025" y="20782"/>
                            <a:pt x="5210068" y="0"/>
                          </a:cubicBezTo>
                          <a:cubicBezTo>
                            <a:pt x="5321111" y="-20782"/>
                            <a:pt x="5602100" y="26283"/>
                            <a:pt x="5780686" y="0"/>
                          </a:cubicBezTo>
                          <a:cubicBezTo>
                            <a:pt x="5959272" y="-26283"/>
                            <a:pt x="6151811" y="44022"/>
                            <a:pt x="6282830" y="0"/>
                          </a:cubicBezTo>
                          <a:cubicBezTo>
                            <a:pt x="6413849" y="-44022"/>
                            <a:pt x="6681118" y="59320"/>
                            <a:pt x="6921922" y="0"/>
                          </a:cubicBezTo>
                          <a:cubicBezTo>
                            <a:pt x="6964802" y="-3836"/>
                            <a:pt x="6997122" y="34850"/>
                            <a:pt x="6996430" y="74508"/>
                          </a:cubicBezTo>
                          <a:cubicBezTo>
                            <a:pt x="7001309" y="168099"/>
                            <a:pt x="6972091" y="302105"/>
                            <a:pt x="6996430" y="372532"/>
                          </a:cubicBezTo>
                          <a:cubicBezTo>
                            <a:pt x="6999130" y="412561"/>
                            <a:pt x="6963884" y="452511"/>
                            <a:pt x="6921922" y="447040"/>
                          </a:cubicBezTo>
                          <a:cubicBezTo>
                            <a:pt x="6778588" y="453969"/>
                            <a:pt x="6515482" y="444819"/>
                            <a:pt x="6351304" y="447040"/>
                          </a:cubicBezTo>
                          <a:cubicBezTo>
                            <a:pt x="6187126" y="449261"/>
                            <a:pt x="5925244" y="443684"/>
                            <a:pt x="5712212" y="447040"/>
                          </a:cubicBezTo>
                          <a:cubicBezTo>
                            <a:pt x="5499180" y="450396"/>
                            <a:pt x="5417416" y="413153"/>
                            <a:pt x="5141594" y="447040"/>
                          </a:cubicBezTo>
                          <a:cubicBezTo>
                            <a:pt x="4865772" y="480927"/>
                            <a:pt x="4900351" y="445775"/>
                            <a:pt x="4707925" y="447040"/>
                          </a:cubicBezTo>
                          <a:cubicBezTo>
                            <a:pt x="4515499" y="448305"/>
                            <a:pt x="4455142" y="421149"/>
                            <a:pt x="4342729" y="447040"/>
                          </a:cubicBezTo>
                          <a:cubicBezTo>
                            <a:pt x="4230316" y="472931"/>
                            <a:pt x="4146090" y="440529"/>
                            <a:pt x="3977534" y="447040"/>
                          </a:cubicBezTo>
                          <a:cubicBezTo>
                            <a:pt x="3808978" y="453551"/>
                            <a:pt x="3513733" y="422116"/>
                            <a:pt x="3269968" y="447040"/>
                          </a:cubicBezTo>
                          <a:cubicBezTo>
                            <a:pt x="3026203" y="471964"/>
                            <a:pt x="3013301" y="406396"/>
                            <a:pt x="2767824" y="447040"/>
                          </a:cubicBezTo>
                          <a:cubicBezTo>
                            <a:pt x="2522347" y="487684"/>
                            <a:pt x="2427594" y="406087"/>
                            <a:pt x="2128732" y="447040"/>
                          </a:cubicBezTo>
                          <a:cubicBezTo>
                            <a:pt x="1829870" y="487993"/>
                            <a:pt x="1851247" y="403264"/>
                            <a:pt x="1763537" y="447040"/>
                          </a:cubicBezTo>
                          <a:cubicBezTo>
                            <a:pt x="1675828" y="490816"/>
                            <a:pt x="1475975" y="394528"/>
                            <a:pt x="1261393" y="447040"/>
                          </a:cubicBezTo>
                          <a:cubicBezTo>
                            <a:pt x="1046811" y="499552"/>
                            <a:pt x="785432" y="439109"/>
                            <a:pt x="622301" y="447040"/>
                          </a:cubicBezTo>
                          <a:cubicBezTo>
                            <a:pt x="459170" y="454971"/>
                            <a:pt x="285723" y="423610"/>
                            <a:pt x="74508" y="447040"/>
                          </a:cubicBezTo>
                          <a:cubicBezTo>
                            <a:pt x="32196" y="438098"/>
                            <a:pt x="-4769" y="406703"/>
                            <a:pt x="0" y="372532"/>
                          </a:cubicBezTo>
                          <a:cubicBezTo>
                            <a:pt x="-33797" y="231598"/>
                            <a:pt x="23700" y="151730"/>
                            <a:pt x="0" y="7450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New build</a:t>
              </a:r>
              <a:endParaRPr lang="en-GB" sz="110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48B0C4-B387-47C8-ACC1-8B55F998B06B}"/>
              </a:ext>
            </a:extLst>
          </p:cNvPr>
          <p:cNvGrpSpPr/>
          <p:nvPr/>
        </p:nvGrpSpPr>
        <p:grpSpPr>
          <a:xfrm>
            <a:off x="1444625" y="2435083"/>
            <a:ext cx="8510954" cy="2519999"/>
            <a:chOff x="1444625" y="2435083"/>
            <a:chExt cx="8510954" cy="2519999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21CBFF4-9655-43B8-939E-5F929543EFD8}"/>
                </a:ext>
              </a:extLst>
            </p:cNvPr>
            <p:cNvSpPr/>
            <p:nvPr/>
          </p:nvSpPr>
          <p:spPr>
            <a:xfrm>
              <a:off x="2992071" y="2435083"/>
              <a:ext cx="5416062" cy="2519999"/>
            </a:xfrm>
            <a:prstGeom prst="roundRect">
              <a:avLst/>
            </a:prstGeom>
            <a:solidFill>
              <a:srgbClr val="00B0F0">
                <a:alpha val="50196"/>
              </a:srgbClr>
            </a:solidFill>
            <a:ln w="1270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5476240"/>
                        <a:gd name="connsiteY0" fmla="*/ 67735 h 406400"/>
                        <a:gd name="connsiteX1" fmla="*/ 67735 w 5476240"/>
                        <a:gd name="connsiteY1" fmla="*/ 0 h 406400"/>
                        <a:gd name="connsiteX2" fmla="*/ 767969 w 5476240"/>
                        <a:gd name="connsiteY2" fmla="*/ 0 h 406400"/>
                        <a:gd name="connsiteX3" fmla="*/ 1468204 w 5476240"/>
                        <a:gd name="connsiteY3" fmla="*/ 0 h 406400"/>
                        <a:gd name="connsiteX4" fmla="*/ 2061622 w 5476240"/>
                        <a:gd name="connsiteY4" fmla="*/ 0 h 406400"/>
                        <a:gd name="connsiteX5" fmla="*/ 2601634 w 5476240"/>
                        <a:gd name="connsiteY5" fmla="*/ 0 h 406400"/>
                        <a:gd name="connsiteX6" fmla="*/ 3301868 w 5476240"/>
                        <a:gd name="connsiteY6" fmla="*/ 0 h 406400"/>
                        <a:gd name="connsiteX7" fmla="*/ 3735064 w 5476240"/>
                        <a:gd name="connsiteY7" fmla="*/ 0 h 406400"/>
                        <a:gd name="connsiteX8" fmla="*/ 4221667 w 5476240"/>
                        <a:gd name="connsiteY8" fmla="*/ 0 h 406400"/>
                        <a:gd name="connsiteX9" fmla="*/ 5408505 w 5476240"/>
                        <a:gd name="connsiteY9" fmla="*/ 0 h 406400"/>
                        <a:gd name="connsiteX10" fmla="*/ 5476240 w 5476240"/>
                        <a:gd name="connsiteY10" fmla="*/ 67735 h 406400"/>
                        <a:gd name="connsiteX11" fmla="*/ 5476240 w 5476240"/>
                        <a:gd name="connsiteY11" fmla="*/ 338665 h 406400"/>
                        <a:gd name="connsiteX12" fmla="*/ 5408505 w 5476240"/>
                        <a:gd name="connsiteY12" fmla="*/ 406400 h 406400"/>
                        <a:gd name="connsiteX13" fmla="*/ 4868494 w 5476240"/>
                        <a:gd name="connsiteY13" fmla="*/ 406400 h 406400"/>
                        <a:gd name="connsiteX14" fmla="*/ 4381890 w 5476240"/>
                        <a:gd name="connsiteY14" fmla="*/ 406400 h 406400"/>
                        <a:gd name="connsiteX15" fmla="*/ 3841879 w 5476240"/>
                        <a:gd name="connsiteY15" fmla="*/ 406400 h 406400"/>
                        <a:gd name="connsiteX16" fmla="*/ 3301868 w 5476240"/>
                        <a:gd name="connsiteY16" fmla="*/ 406400 h 406400"/>
                        <a:gd name="connsiteX17" fmla="*/ 2815264 w 5476240"/>
                        <a:gd name="connsiteY17" fmla="*/ 406400 h 406400"/>
                        <a:gd name="connsiteX18" fmla="*/ 2168438 w 5476240"/>
                        <a:gd name="connsiteY18" fmla="*/ 406400 h 406400"/>
                        <a:gd name="connsiteX19" fmla="*/ 1575019 w 5476240"/>
                        <a:gd name="connsiteY19" fmla="*/ 406400 h 406400"/>
                        <a:gd name="connsiteX20" fmla="*/ 1088415 w 5476240"/>
                        <a:gd name="connsiteY20" fmla="*/ 406400 h 406400"/>
                        <a:gd name="connsiteX21" fmla="*/ 655220 w 5476240"/>
                        <a:gd name="connsiteY21" fmla="*/ 406400 h 406400"/>
                        <a:gd name="connsiteX22" fmla="*/ 67735 w 5476240"/>
                        <a:gd name="connsiteY22" fmla="*/ 406400 h 406400"/>
                        <a:gd name="connsiteX23" fmla="*/ 0 w 5476240"/>
                        <a:gd name="connsiteY23" fmla="*/ 338665 h 406400"/>
                        <a:gd name="connsiteX24" fmla="*/ 0 w 5476240"/>
                        <a:gd name="connsiteY24" fmla="*/ 67735 h 406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476240" h="406400" extrusionOk="0">
                          <a:moveTo>
                            <a:pt x="0" y="67735"/>
                          </a:moveTo>
                          <a:cubicBezTo>
                            <a:pt x="2804" y="23243"/>
                            <a:pt x="23281" y="1476"/>
                            <a:pt x="67735" y="0"/>
                          </a:cubicBezTo>
                          <a:cubicBezTo>
                            <a:pt x="365642" y="-45703"/>
                            <a:pt x="492687" y="28943"/>
                            <a:pt x="767969" y="0"/>
                          </a:cubicBezTo>
                          <a:cubicBezTo>
                            <a:pt x="1043251" y="-28943"/>
                            <a:pt x="1299568" y="15083"/>
                            <a:pt x="1468204" y="0"/>
                          </a:cubicBezTo>
                          <a:cubicBezTo>
                            <a:pt x="1636841" y="-15083"/>
                            <a:pt x="1789167" y="9729"/>
                            <a:pt x="2061622" y="0"/>
                          </a:cubicBezTo>
                          <a:cubicBezTo>
                            <a:pt x="2334077" y="-9729"/>
                            <a:pt x="2459876" y="57134"/>
                            <a:pt x="2601634" y="0"/>
                          </a:cubicBezTo>
                          <a:cubicBezTo>
                            <a:pt x="2743392" y="-57134"/>
                            <a:pt x="3095048" y="51756"/>
                            <a:pt x="3301868" y="0"/>
                          </a:cubicBezTo>
                          <a:cubicBezTo>
                            <a:pt x="3508688" y="-51756"/>
                            <a:pt x="3644351" y="32568"/>
                            <a:pt x="3735064" y="0"/>
                          </a:cubicBezTo>
                          <a:cubicBezTo>
                            <a:pt x="3825777" y="-32568"/>
                            <a:pt x="3983099" y="7781"/>
                            <a:pt x="4221667" y="0"/>
                          </a:cubicBezTo>
                          <a:cubicBezTo>
                            <a:pt x="4460235" y="-7781"/>
                            <a:pt x="4822549" y="21713"/>
                            <a:pt x="5408505" y="0"/>
                          </a:cubicBezTo>
                          <a:cubicBezTo>
                            <a:pt x="5437100" y="5411"/>
                            <a:pt x="5469182" y="27827"/>
                            <a:pt x="5476240" y="67735"/>
                          </a:cubicBezTo>
                          <a:cubicBezTo>
                            <a:pt x="5497062" y="185334"/>
                            <a:pt x="5465491" y="259718"/>
                            <a:pt x="5476240" y="338665"/>
                          </a:cubicBezTo>
                          <a:cubicBezTo>
                            <a:pt x="5479952" y="378517"/>
                            <a:pt x="5448944" y="414928"/>
                            <a:pt x="5408505" y="406400"/>
                          </a:cubicBezTo>
                          <a:cubicBezTo>
                            <a:pt x="5299461" y="457891"/>
                            <a:pt x="5062818" y="354103"/>
                            <a:pt x="4868494" y="406400"/>
                          </a:cubicBezTo>
                          <a:cubicBezTo>
                            <a:pt x="4674170" y="458697"/>
                            <a:pt x="4550697" y="394805"/>
                            <a:pt x="4381890" y="406400"/>
                          </a:cubicBezTo>
                          <a:cubicBezTo>
                            <a:pt x="4213083" y="417995"/>
                            <a:pt x="3954218" y="401945"/>
                            <a:pt x="3841879" y="406400"/>
                          </a:cubicBezTo>
                          <a:cubicBezTo>
                            <a:pt x="3729540" y="410855"/>
                            <a:pt x="3420510" y="380308"/>
                            <a:pt x="3301868" y="406400"/>
                          </a:cubicBezTo>
                          <a:cubicBezTo>
                            <a:pt x="3183226" y="432492"/>
                            <a:pt x="2989009" y="351417"/>
                            <a:pt x="2815264" y="406400"/>
                          </a:cubicBezTo>
                          <a:cubicBezTo>
                            <a:pt x="2641519" y="461383"/>
                            <a:pt x="2372348" y="390529"/>
                            <a:pt x="2168438" y="406400"/>
                          </a:cubicBezTo>
                          <a:cubicBezTo>
                            <a:pt x="1964528" y="422271"/>
                            <a:pt x="1806656" y="355339"/>
                            <a:pt x="1575019" y="406400"/>
                          </a:cubicBezTo>
                          <a:cubicBezTo>
                            <a:pt x="1343382" y="457461"/>
                            <a:pt x="1192887" y="377946"/>
                            <a:pt x="1088415" y="406400"/>
                          </a:cubicBezTo>
                          <a:cubicBezTo>
                            <a:pt x="983943" y="434854"/>
                            <a:pt x="832805" y="369902"/>
                            <a:pt x="655220" y="406400"/>
                          </a:cubicBezTo>
                          <a:cubicBezTo>
                            <a:pt x="477636" y="442898"/>
                            <a:pt x="194318" y="355581"/>
                            <a:pt x="67735" y="406400"/>
                          </a:cubicBezTo>
                          <a:cubicBezTo>
                            <a:pt x="39875" y="404054"/>
                            <a:pt x="-824" y="376220"/>
                            <a:pt x="0" y="338665"/>
                          </a:cubicBezTo>
                          <a:cubicBezTo>
                            <a:pt x="-19800" y="233283"/>
                            <a:pt x="2580" y="179131"/>
                            <a:pt x="0" y="6773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Home ownership (resale)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3FEE0739-0D83-4FBC-8D42-4D4DED7243D6}"/>
                </a:ext>
              </a:extLst>
            </p:cNvPr>
            <p:cNvSpPr/>
            <p:nvPr/>
          </p:nvSpPr>
          <p:spPr>
            <a:xfrm>
              <a:off x="1444625" y="3425979"/>
              <a:ext cx="3094892" cy="468000"/>
            </a:xfrm>
            <a:prstGeom prst="roundRect">
              <a:avLst/>
            </a:prstGeom>
            <a:solidFill>
              <a:srgbClr val="00B0F0">
                <a:alpha val="14902"/>
              </a:srgbClr>
            </a:solidFill>
            <a:ln w="1270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785870"/>
                        <a:gd name="connsiteY0" fmla="*/ 135469 h 812800"/>
                        <a:gd name="connsiteX1" fmla="*/ 135469 w 3785870"/>
                        <a:gd name="connsiteY1" fmla="*/ 0 h 812800"/>
                        <a:gd name="connsiteX2" fmla="*/ 791590 w 3785870"/>
                        <a:gd name="connsiteY2" fmla="*/ 0 h 812800"/>
                        <a:gd name="connsiteX3" fmla="*/ 1447710 w 3785870"/>
                        <a:gd name="connsiteY3" fmla="*/ 0 h 812800"/>
                        <a:gd name="connsiteX4" fmla="*/ 2033532 w 3785870"/>
                        <a:gd name="connsiteY4" fmla="*/ 0 h 812800"/>
                        <a:gd name="connsiteX5" fmla="*/ 2584205 w 3785870"/>
                        <a:gd name="connsiteY5" fmla="*/ 0 h 812800"/>
                        <a:gd name="connsiteX6" fmla="*/ 3650401 w 3785870"/>
                        <a:gd name="connsiteY6" fmla="*/ 0 h 812800"/>
                        <a:gd name="connsiteX7" fmla="*/ 3785870 w 3785870"/>
                        <a:gd name="connsiteY7" fmla="*/ 135469 h 812800"/>
                        <a:gd name="connsiteX8" fmla="*/ 3785870 w 3785870"/>
                        <a:gd name="connsiteY8" fmla="*/ 677331 h 812800"/>
                        <a:gd name="connsiteX9" fmla="*/ 3650401 w 3785870"/>
                        <a:gd name="connsiteY9" fmla="*/ 812800 h 812800"/>
                        <a:gd name="connsiteX10" fmla="*/ 3064579 w 3785870"/>
                        <a:gd name="connsiteY10" fmla="*/ 812800 h 812800"/>
                        <a:gd name="connsiteX11" fmla="*/ 2478757 w 3785870"/>
                        <a:gd name="connsiteY11" fmla="*/ 812800 h 812800"/>
                        <a:gd name="connsiteX12" fmla="*/ 1998383 w 3785870"/>
                        <a:gd name="connsiteY12" fmla="*/ 812800 h 812800"/>
                        <a:gd name="connsiteX13" fmla="*/ 1377412 w 3785870"/>
                        <a:gd name="connsiteY13" fmla="*/ 812800 h 812800"/>
                        <a:gd name="connsiteX14" fmla="*/ 861888 w 3785870"/>
                        <a:gd name="connsiteY14" fmla="*/ 812800 h 812800"/>
                        <a:gd name="connsiteX15" fmla="*/ 135469 w 3785870"/>
                        <a:gd name="connsiteY15" fmla="*/ 812800 h 812800"/>
                        <a:gd name="connsiteX16" fmla="*/ 0 w 3785870"/>
                        <a:gd name="connsiteY16" fmla="*/ 677331 h 812800"/>
                        <a:gd name="connsiteX17" fmla="*/ 0 w 3785870"/>
                        <a:gd name="connsiteY17" fmla="*/ 135469 h 812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785870" h="812800" extrusionOk="0">
                          <a:moveTo>
                            <a:pt x="0" y="135469"/>
                          </a:moveTo>
                          <a:cubicBezTo>
                            <a:pt x="1639" y="56511"/>
                            <a:pt x="53255" y="1550"/>
                            <a:pt x="135469" y="0"/>
                          </a:cubicBezTo>
                          <a:cubicBezTo>
                            <a:pt x="392851" y="-64787"/>
                            <a:pt x="467868" y="30181"/>
                            <a:pt x="791590" y="0"/>
                          </a:cubicBezTo>
                          <a:cubicBezTo>
                            <a:pt x="1115312" y="-30181"/>
                            <a:pt x="1272094" y="9340"/>
                            <a:pt x="1447710" y="0"/>
                          </a:cubicBezTo>
                          <a:cubicBezTo>
                            <a:pt x="1623326" y="-9340"/>
                            <a:pt x="1879544" y="12415"/>
                            <a:pt x="2033532" y="0"/>
                          </a:cubicBezTo>
                          <a:cubicBezTo>
                            <a:pt x="2187520" y="-12415"/>
                            <a:pt x="2371285" y="25212"/>
                            <a:pt x="2584205" y="0"/>
                          </a:cubicBezTo>
                          <a:cubicBezTo>
                            <a:pt x="2797125" y="-25212"/>
                            <a:pt x="3275383" y="90703"/>
                            <a:pt x="3650401" y="0"/>
                          </a:cubicBezTo>
                          <a:cubicBezTo>
                            <a:pt x="3735621" y="-4611"/>
                            <a:pt x="3787635" y="56521"/>
                            <a:pt x="3785870" y="135469"/>
                          </a:cubicBezTo>
                          <a:cubicBezTo>
                            <a:pt x="3809651" y="359292"/>
                            <a:pt x="3738713" y="540054"/>
                            <a:pt x="3785870" y="677331"/>
                          </a:cubicBezTo>
                          <a:cubicBezTo>
                            <a:pt x="3770108" y="761824"/>
                            <a:pt x="3717101" y="809926"/>
                            <a:pt x="3650401" y="812800"/>
                          </a:cubicBezTo>
                          <a:cubicBezTo>
                            <a:pt x="3533182" y="861134"/>
                            <a:pt x="3276656" y="772454"/>
                            <a:pt x="3064579" y="812800"/>
                          </a:cubicBezTo>
                          <a:cubicBezTo>
                            <a:pt x="2852502" y="853146"/>
                            <a:pt x="2708613" y="758756"/>
                            <a:pt x="2478757" y="812800"/>
                          </a:cubicBezTo>
                          <a:cubicBezTo>
                            <a:pt x="2248901" y="866844"/>
                            <a:pt x="2183000" y="806956"/>
                            <a:pt x="1998383" y="812800"/>
                          </a:cubicBezTo>
                          <a:cubicBezTo>
                            <a:pt x="1813766" y="818644"/>
                            <a:pt x="1630058" y="809041"/>
                            <a:pt x="1377412" y="812800"/>
                          </a:cubicBezTo>
                          <a:cubicBezTo>
                            <a:pt x="1124766" y="816559"/>
                            <a:pt x="1075610" y="785950"/>
                            <a:pt x="861888" y="812800"/>
                          </a:cubicBezTo>
                          <a:cubicBezTo>
                            <a:pt x="648166" y="839650"/>
                            <a:pt x="292804" y="766190"/>
                            <a:pt x="135469" y="812800"/>
                          </a:cubicBezTo>
                          <a:cubicBezTo>
                            <a:pt x="57761" y="813079"/>
                            <a:pt x="3558" y="770587"/>
                            <a:pt x="0" y="677331"/>
                          </a:cubicBezTo>
                          <a:cubicBezTo>
                            <a:pt x="-35474" y="446678"/>
                            <a:pt x="40421" y="271473"/>
                            <a:pt x="0" y="13546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b="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Affordable &amp; social rented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EA76C07-94FF-46BD-BA97-28CB8F5BFE49}"/>
                </a:ext>
              </a:extLst>
            </p:cNvPr>
            <p:cNvSpPr/>
            <p:nvPr/>
          </p:nvSpPr>
          <p:spPr>
            <a:xfrm>
              <a:off x="2992071" y="2458614"/>
              <a:ext cx="2321169" cy="175846"/>
            </a:xfrm>
            <a:prstGeom prst="roundRect">
              <a:avLst/>
            </a:prstGeom>
            <a:solidFill>
              <a:srgbClr val="00B0F0">
                <a:alpha val="25098"/>
              </a:srgbClr>
            </a:solidFill>
            <a:ln w="127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2346960"/>
                        <a:gd name="connsiteY0" fmla="*/ 33867 h 203200"/>
                        <a:gd name="connsiteX1" fmla="*/ 33867 w 2346960"/>
                        <a:gd name="connsiteY1" fmla="*/ 0 h 203200"/>
                        <a:gd name="connsiteX2" fmla="*/ 649258 w 2346960"/>
                        <a:gd name="connsiteY2" fmla="*/ 0 h 203200"/>
                        <a:gd name="connsiteX3" fmla="*/ 1264649 w 2346960"/>
                        <a:gd name="connsiteY3" fmla="*/ 0 h 203200"/>
                        <a:gd name="connsiteX4" fmla="*/ 2313093 w 2346960"/>
                        <a:gd name="connsiteY4" fmla="*/ 0 h 203200"/>
                        <a:gd name="connsiteX5" fmla="*/ 2346960 w 2346960"/>
                        <a:gd name="connsiteY5" fmla="*/ 33867 h 203200"/>
                        <a:gd name="connsiteX6" fmla="*/ 2346960 w 2346960"/>
                        <a:gd name="connsiteY6" fmla="*/ 169333 h 203200"/>
                        <a:gd name="connsiteX7" fmla="*/ 2313093 w 2346960"/>
                        <a:gd name="connsiteY7" fmla="*/ 203200 h 203200"/>
                        <a:gd name="connsiteX8" fmla="*/ 1743287 w 2346960"/>
                        <a:gd name="connsiteY8" fmla="*/ 203200 h 203200"/>
                        <a:gd name="connsiteX9" fmla="*/ 1173480 w 2346960"/>
                        <a:gd name="connsiteY9" fmla="*/ 203200 h 203200"/>
                        <a:gd name="connsiteX10" fmla="*/ 626466 w 2346960"/>
                        <a:gd name="connsiteY10" fmla="*/ 203200 h 203200"/>
                        <a:gd name="connsiteX11" fmla="*/ 33867 w 2346960"/>
                        <a:gd name="connsiteY11" fmla="*/ 203200 h 203200"/>
                        <a:gd name="connsiteX12" fmla="*/ 0 w 2346960"/>
                        <a:gd name="connsiteY12" fmla="*/ 169333 h 203200"/>
                        <a:gd name="connsiteX13" fmla="*/ 0 w 2346960"/>
                        <a:gd name="connsiteY13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234696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264603" y="-34706"/>
                            <a:pt x="409996" y="21931"/>
                            <a:pt x="649258" y="0"/>
                          </a:cubicBezTo>
                          <a:cubicBezTo>
                            <a:pt x="888520" y="-21931"/>
                            <a:pt x="962961" y="23453"/>
                            <a:pt x="1264649" y="0"/>
                          </a:cubicBezTo>
                          <a:cubicBezTo>
                            <a:pt x="1566337" y="-23453"/>
                            <a:pt x="2019523" y="14333"/>
                            <a:pt x="2313093" y="0"/>
                          </a:cubicBezTo>
                          <a:cubicBezTo>
                            <a:pt x="2331424" y="-917"/>
                            <a:pt x="2347585" y="14273"/>
                            <a:pt x="2346960" y="33867"/>
                          </a:cubicBezTo>
                          <a:cubicBezTo>
                            <a:pt x="2360370" y="82057"/>
                            <a:pt x="2339283" y="123953"/>
                            <a:pt x="2346960" y="169333"/>
                          </a:cubicBezTo>
                          <a:cubicBezTo>
                            <a:pt x="2346593" y="187429"/>
                            <a:pt x="2335152" y="203599"/>
                            <a:pt x="2313093" y="203200"/>
                          </a:cubicBezTo>
                          <a:cubicBezTo>
                            <a:pt x="2115441" y="224856"/>
                            <a:pt x="1964456" y="191472"/>
                            <a:pt x="1743287" y="203200"/>
                          </a:cubicBezTo>
                          <a:cubicBezTo>
                            <a:pt x="1522118" y="214928"/>
                            <a:pt x="1440920" y="147182"/>
                            <a:pt x="1173480" y="203200"/>
                          </a:cubicBezTo>
                          <a:cubicBezTo>
                            <a:pt x="906040" y="259218"/>
                            <a:pt x="847301" y="171852"/>
                            <a:pt x="626466" y="203200"/>
                          </a:cubicBezTo>
                          <a:cubicBezTo>
                            <a:pt x="405631" y="234548"/>
                            <a:pt x="167399" y="191657"/>
                            <a:pt x="33867" y="203200"/>
                          </a:cubicBezTo>
                          <a:cubicBezTo>
                            <a:pt x="15958" y="201438"/>
                            <a:pt x="1627" y="191543"/>
                            <a:pt x="0" y="169333"/>
                          </a:cubicBezTo>
                          <a:cubicBezTo>
                            <a:pt x="-2149" y="140056"/>
                            <a:pt x="9758" y="87502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ysClr val="windowText" lastClr="000000"/>
                  </a:solidFill>
                  <a:latin typeface="+mj-lt"/>
                  <a:ea typeface="+mn-ea"/>
                  <a:cs typeface="MV Boli" panose="02000500030200090000" pitchFamily="2" charset="0"/>
                </a:rPr>
                <a:t>Intermediate rent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3199818-0827-4F1E-AA40-27CC14366B17}"/>
                </a:ext>
              </a:extLst>
            </p:cNvPr>
            <p:cNvSpPr/>
            <p:nvPr/>
          </p:nvSpPr>
          <p:spPr>
            <a:xfrm>
              <a:off x="3765793" y="2641596"/>
              <a:ext cx="3094893" cy="504001"/>
            </a:xfrm>
            <a:prstGeom prst="roundRect">
              <a:avLst/>
            </a:prstGeom>
            <a:solidFill>
              <a:srgbClr val="00B0F0">
                <a:alpha val="40000"/>
              </a:srgbClr>
            </a:solidFill>
            <a:ln w="1270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106420"/>
                        <a:gd name="connsiteY0" fmla="*/ 33867 h 203200"/>
                        <a:gd name="connsiteX1" fmla="*/ 33867 w 3106420"/>
                        <a:gd name="connsiteY1" fmla="*/ 0 h 203200"/>
                        <a:gd name="connsiteX2" fmla="*/ 601088 w 3106420"/>
                        <a:gd name="connsiteY2" fmla="*/ 0 h 203200"/>
                        <a:gd name="connsiteX3" fmla="*/ 1168310 w 3106420"/>
                        <a:gd name="connsiteY3" fmla="*/ 0 h 203200"/>
                        <a:gd name="connsiteX4" fmla="*/ 1674757 w 3106420"/>
                        <a:gd name="connsiteY4" fmla="*/ 0 h 203200"/>
                        <a:gd name="connsiteX5" fmla="*/ 2150818 w 3106420"/>
                        <a:gd name="connsiteY5" fmla="*/ 0 h 203200"/>
                        <a:gd name="connsiteX6" fmla="*/ 3072553 w 3106420"/>
                        <a:gd name="connsiteY6" fmla="*/ 0 h 203200"/>
                        <a:gd name="connsiteX7" fmla="*/ 3106420 w 3106420"/>
                        <a:gd name="connsiteY7" fmla="*/ 33867 h 203200"/>
                        <a:gd name="connsiteX8" fmla="*/ 3106420 w 3106420"/>
                        <a:gd name="connsiteY8" fmla="*/ 169333 h 203200"/>
                        <a:gd name="connsiteX9" fmla="*/ 3072553 w 3106420"/>
                        <a:gd name="connsiteY9" fmla="*/ 203200 h 203200"/>
                        <a:gd name="connsiteX10" fmla="*/ 2566105 w 3106420"/>
                        <a:gd name="connsiteY10" fmla="*/ 203200 h 203200"/>
                        <a:gd name="connsiteX11" fmla="*/ 2059658 w 3106420"/>
                        <a:gd name="connsiteY11" fmla="*/ 203200 h 203200"/>
                        <a:gd name="connsiteX12" fmla="*/ 1644371 w 3106420"/>
                        <a:gd name="connsiteY12" fmla="*/ 203200 h 203200"/>
                        <a:gd name="connsiteX13" fmla="*/ 1107536 w 3106420"/>
                        <a:gd name="connsiteY13" fmla="*/ 203200 h 203200"/>
                        <a:gd name="connsiteX14" fmla="*/ 661862 w 3106420"/>
                        <a:gd name="connsiteY14" fmla="*/ 203200 h 203200"/>
                        <a:gd name="connsiteX15" fmla="*/ 33867 w 3106420"/>
                        <a:gd name="connsiteY15" fmla="*/ 203200 h 203200"/>
                        <a:gd name="connsiteX16" fmla="*/ 0 w 3106420"/>
                        <a:gd name="connsiteY16" fmla="*/ 169333 h 203200"/>
                        <a:gd name="connsiteX17" fmla="*/ 0 w 3106420"/>
                        <a:gd name="connsiteY17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10642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265150" y="-31537"/>
                            <a:pt x="348740" y="31857"/>
                            <a:pt x="601088" y="0"/>
                          </a:cubicBezTo>
                          <a:cubicBezTo>
                            <a:pt x="853436" y="-31857"/>
                            <a:pt x="957239" y="67634"/>
                            <a:pt x="1168310" y="0"/>
                          </a:cubicBezTo>
                          <a:cubicBezTo>
                            <a:pt x="1379381" y="-67634"/>
                            <a:pt x="1544180" y="21741"/>
                            <a:pt x="1674757" y="0"/>
                          </a:cubicBezTo>
                          <a:cubicBezTo>
                            <a:pt x="1805334" y="-21741"/>
                            <a:pt x="2014730" y="6235"/>
                            <a:pt x="2150818" y="0"/>
                          </a:cubicBezTo>
                          <a:cubicBezTo>
                            <a:pt x="2286906" y="-6235"/>
                            <a:pt x="2808734" y="56129"/>
                            <a:pt x="3072553" y="0"/>
                          </a:cubicBezTo>
                          <a:cubicBezTo>
                            <a:pt x="3096104" y="-2149"/>
                            <a:pt x="3108023" y="11409"/>
                            <a:pt x="3106420" y="33867"/>
                          </a:cubicBezTo>
                          <a:cubicBezTo>
                            <a:pt x="3122277" y="67225"/>
                            <a:pt x="3101590" y="110600"/>
                            <a:pt x="3106420" y="169333"/>
                          </a:cubicBezTo>
                          <a:cubicBezTo>
                            <a:pt x="3105704" y="188477"/>
                            <a:pt x="3090587" y="202963"/>
                            <a:pt x="3072553" y="203200"/>
                          </a:cubicBezTo>
                          <a:cubicBezTo>
                            <a:pt x="2853703" y="239902"/>
                            <a:pt x="2812860" y="162837"/>
                            <a:pt x="2566105" y="203200"/>
                          </a:cubicBezTo>
                          <a:cubicBezTo>
                            <a:pt x="2319350" y="243563"/>
                            <a:pt x="2255447" y="190453"/>
                            <a:pt x="2059658" y="203200"/>
                          </a:cubicBezTo>
                          <a:cubicBezTo>
                            <a:pt x="1863869" y="215947"/>
                            <a:pt x="1817827" y="203097"/>
                            <a:pt x="1644371" y="203200"/>
                          </a:cubicBezTo>
                          <a:cubicBezTo>
                            <a:pt x="1470915" y="203303"/>
                            <a:pt x="1222049" y="185287"/>
                            <a:pt x="1107536" y="203200"/>
                          </a:cubicBezTo>
                          <a:cubicBezTo>
                            <a:pt x="993024" y="221113"/>
                            <a:pt x="831706" y="163004"/>
                            <a:pt x="661862" y="203200"/>
                          </a:cubicBezTo>
                          <a:cubicBezTo>
                            <a:pt x="492018" y="243396"/>
                            <a:pt x="250941" y="129988"/>
                            <a:pt x="33867" y="203200"/>
                          </a:cubicBezTo>
                          <a:cubicBezTo>
                            <a:pt x="12400" y="203467"/>
                            <a:pt x="204" y="189094"/>
                            <a:pt x="0" y="169333"/>
                          </a:cubicBezTo>
                          <a:cubicBezTo>
                            <a:pt x="-9335" y="116537"/>
                            <a:pt x="14108" y="66948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Private rent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35768C47-3932-4CEC-9464-770430BB2F32}"/>
                </a:ext>
              </a:extLst>
            </p:cNvPr>
            <p:cNvSpPr/>
            <p:nvPr/>
          </p:nvSpPr>
          <p:spPr>
            <a:xfrm>
              <a:off x="3765793" y="4346114"/>
              <a:ext cx="3868616" cy="179949"/>
            </a:xfrm>
            <a:prstGeom prst="roundRect">
              <a:avLst/>
            </a:prstGeom>
            <a:solidFill>
              <a:srgbClr val="00B0F0">
                <a:alpha val="69804"/>
              </a:srgbClr>
            </a:solidFill>
            <a:ln w="1270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816350"/>
                        <a:gd name="connsiteY0" fmla="*/ 33867 h 203200"/>
                        <a:gd name="connsiteX1" fmla="*/ 33867 w 3816350"/>
                        <a:gd name="connsiteY1" fmla="*/ 0 h 203200"/>
                        <a:gd name="connsiteX2" fmla="*/ 644356 w 3816350"/>
                        <a:gd name="connsiteY2" fmla="*/ 0 h 203200"/>
                        <a:gd name="connsiteX3" fmla="*/ 1254845 w 3816350"/>
                        <a:gd name="connsiteY3" fmla="*/ 0 h 203200"/>
                        <a:gd name="connsiteX4" fmla="*/ 1790361 w 3816350"/>
                        <a:gd name="connsiteY4" fmla="*/ 0 h 203200"/>
                        <a:gd name="connsiteX5" fmla="*/ 2288392 w 3816350"/>
                        <a:gd name="connsiteY5" fmla="*/ 0 h 203200"/>
                        <a:gd name="connsiteX6" fmla="*/ 2898881 w 3816350"/>
                        <a:gd name="connsiteY6" fmla="*/ 0 h 203200"/>
                        <a:gd name="connsiteX7" fmla="*/ 3321939 w 3816350"/>
                        <a:gd name="connsiteY7" fmla="*/ 0 h 203200"/>
                        <a:gd name="connsiteX8" fmla="*/ 3782483 w 3816350"/>
                        <a:gd name="connsiteY8" fmla="*/ 0 h 203200"/>
                        <a:gd name="connsiteX9" fmla="*/ 3816350 w 3816350"/>
                        <a:gd name="connsiteY9" fmla="*/ 33867 h 203200"/>
                        <a:gd name="connsiteX10" fmla="*/ 3816350 w 3816350"/>
                        <a:gd name="connsiteY10" fmla="*/ 169333 h 203200"/>
                        <a:gd name="connsiteX11" fmla="*/ 3782483 w 3816350"/>
                        <a:gd name="connsiteY11" fmla="*/ 203200 h 203200"/>
                        <a:gd name="connsiteX12" fmla="*/ 3209480 w 3816350"/>
                        <a:gd name="connsiteY12" fmla="*/ 203200 h 203200"/>
                        <a:gd name="connsiteX13" fmla="*/ 2636478 w 3816350"/>
                        <a:gd name="connsiteY13" fmla="*/ 203200 h 203200"/>
                        <a:gd name="connsiteX14" fmla="*/ 2175933 w 3816350"/>
                        <a:gd name="connsiteY14" fmla="*/ 203200 h 203200"/>
                        <a:gd name="connsiteX15" fmla="*/ 1677903 w 3816350"/>
                        <a:gd name="connsiteY15" fmla="*/ 203200 h 203200"/>
                        <a:gd name="connsiteX16" fmla="*/ 1179872 w 3816350"/>
                        <a:gd name="connsiteY16" fmla="*/ 203200 h 203200"/>
                        <a:gd name="connsiteX17" fmla="*/ 719328 w 3816350"/>
                        <a:gd name="connsiteY17" fmla="*/ 203200 h 203200"/>
                        <a:gd name="connsiteX18" fmla="*/ 33867 w 3816350"/>
                        <a:gd name="connsiteY18" fmla="*/ 203200 h 203200"/>
                        <a:gd name="connsiteX19" fmla="*/ 0 w 3816350"/>
                        <a:gd name="connsiteY19" fmla="*/ 169333 h 203200"/>
                        <a:gd name="connsiteX20" fmla="*/ 0 w 3816350"/>
                        <a:gd name="connsiteY20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381635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319584" y="-58450"/>
                            <a:pt x="370376" y="47837"/>
                            <a:pt x="644356" y="0"/>
                          </a:cubicBezTo>
                          <a:cubicBezTo>
                            <a:pt x="918336" y="-47837"/>
                            <a:pt x="1079124" y="39310"/>
                            <a:pt x="1254845" y="0"/>
                          </a:cubicBezTo>
                          <a:cubicBezTo>
                            <a:pt x="1430566" y="-39310"/>
                            <a:pt x="1585750" y="60085"/>
                            <a:pt x="1790361" y="0"/>
                          </a:cubicBezTo>
                          <a:cubicBezTo>
                            <a:pt x="1994972" y="-60085"/>
                            <a:pt x="2185508" y="36985"/>
                            <a:pt x="2288392" y="0"/>
                          </a:cubicBezTo>
                          <a:cubicBezTo>
                            <a:pt x="2391276" y="-36985"/>
                            <a:pt x="2719358" y="14591"/>
                            <a:pt x="2898881" y="0"/>
                          </a:cubicBezTo>
                          <a:cubicBezTo>
                            <a:pt x="3078404" y="-14591"/>
                            <a:pt x="3172048" y="43393"/>
                            <a:pt x="3321939" y="0"/>
                          </a:cubicBezTo>
                          <a:cubicBezTo>
                            <a:pt x="3471830" y="-43393"/>
                            <a:pt x="3681646" y="11261"/>
                            <a:pt x="3782483" y="0"/>
                          </a:cubicBezTo>
                          <a:cubicBezTo>
                            <a:pt x="3801605" y="5385"/>
                            <a:pt x="3816820" y="13468"/>
                            <a:pt x="3816350" y="33867"/>
                          </a:cubicBezTo>
                          <a:cubicBezTo>
                            <a:pt x="3825356" y="72161"/>
                            <a:pt x="3801048" y="117089"/>
                            <a:pt x="3816350" y="169333"/>
                          </a:cubicBezTo>
                          <a:cubicBezTo>
                            <a:pt x="3811156" y="186311"/>
                            <a:pt x="3803646" y="200894"/>
                            <a:pt x="3782483" y="203200"/>
                          </a:cubicBezTo>
                          <a:cubicBezTo>
                            <a:pt x="3621912" y="264923"/>
                            <a:pt x="3477749" y="186101"/>
                            <a:pt x="3209480" y="203200"/>
                          </a:cubicBezTo>
                          <a:cubicBezTo>
                            <a:pt x="2941211" y="220299"/>
                            <a:pt x="2773663" y="168490"/>
                            <a:pt x="2636478" y="203200"/>
                          </a:cubicBezTo>
                          <a:cubicBezTo>
                            <a:pt x="2499293" y="237910"/>
                            <a:pt x="2292917" y="152655"/>
                            <a:pt x="2175933" y="203200"/>
                          </a:cubicBezTo>
                          <a:cubicBezTo>
                            <a:pt x="2058949" y="253745"/>
                            <a:pt x="1870229" y="174554"/>
                            <a:pt x="1677903" y="203200"/>
                          </a:cubicBezTo>
                          <a:cubicBezTo>
                            <a:pt x="1485577" y="231846"/>
                            <a:pt x="1312671" y="155807"/>
                            <a:pt x="1179872" y="203200"/>
                          </a:cubicBezTo>
                          <a:cubicBezTo>
                            <a:pt x="1047073" y="250593"/>
                            <a:pt x="940006" y="181179"/>
                            <a:pt x="719328" y="203200"/>
                          </a:cubicBezTo>
                          <a:cubicBezTo>
                            <a:pt x="498650" y="225221"/>
                            <a:pt x="288530" y="162488"/>
                            <a:pt x="33867" y="203200"/>
                          </a:cubicBezTo>
                          <a:cubicBezTo>
                            <a:pt x="16861" y="203445"/>
                            <a:pt x="2001" y="185104"/>
                            <a:pt x="0" y="169333"/>
                          </a:cubicBezTo>
                          <a:cubicBezTo>
                            <a:pt x="-3663" y="132813"/>
                            <a:pt x="1884" y="89922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Homebuy / shared ownership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34B1E2C-B0A0-4345-A816-CFD8674B9CC6}"/>
                </a:ext>
              </a:extLst>
            </p:cNvPr>
            <p:cNvSpPr/>
            <p:nvPr/>
          </p:nvSpPr>
          <p:spPr>
            <a:xfrm>
              <a:off x="6086964" y="4532157"/>
              <a:ext cx="3868615" cy="178972"/>
            </a:xfrm>
            <a:prstGeom prst="roundRect">
              <a:avLst/>
            </a:prstGeom>
            <a:solidFill>
              <a:srgbClr val="00B0F0">
                <a:alpha val="85098"/>
              </a:srgbClr>
            </a:solidFill>
            <a:ln w="1270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6996430"/>
                        <a:gd name="connsiteY0" fmla="*/ 74508 h 447040"/>
                        <a:gd name="connsiteX1" fmla="*/ 74508 w 6996430"/>
                        <a:gd name="connsiteY1" fmla="*/ 0 h 447040"/>
                        <a:gd name="connsiteX2" fmla="*/ 782074 w 6996430"/>
                        <a:gd name="connsiteY2" fmla="*/ 0 h 447040"/>
                        <a:gd name="connsiteX3" fmla="*/ 1489640 w 6996430"/>
                        <a:gd name="connsiteY3" fmla="*/ 0 h 447040"/>
                        <a:gd name="connsiteX4" fmla="*/ 2060258 w 6996430"/>
                        <a:gd name="connsiteY4" fmla="*/ 0 h 447040"/>
                        <a:gd name="connsiteX5" fmla="*/ 2562402 w 6996430"/>
                        <a:gd name="connsiteY5" fmla="*/ 0 h 447040"/>
                        <a:gd name="connsiteX6" fmla="*/ 3269968 w 6996430"/>
                        <a:gd name="connsiteY6" fmla="*/ 0 h 447040"/>
                        <a:gd name="connsiteX7" fmla="*/ 3635163 w 6996430"/>
                        <a:gd name="connsiteY7" fmla="*/ 0 h 447040"/>
                        <a:gd name="connsiteX8" fmla="*/ 4068833 w 6996430"/>
                        <a:gd name="connsiteY8" fmla="*/ 0 h 447040"/>
                        <a:gd name="connsiteX9" fmla="*/ 4776399 w 6996430"/>
                        <a:gd name="connsiteY9" fmla="*/ 0 h 447040"/>
                        <a:gd name="connsiteX10" fmla="*/ 5210068 w 6996430"/>
                        <a:gd name="connsiteY10" fmla="*/ 0 h 447040"/>
                        <a:gd name="connsiteX11" fmla="*/ 5780686 w 6996430"/>
                        <a:gd name="connsiteY11" fmla="*/ 0 h 447040"/>
                        <a:gd name="connsiteX12" fmla="*/ 6282830 w 6996430"/>
                        <a:gd name="connsiteY12" fmla="*/ 0 h 447040"/>
                        <a:gd name="connsiteX13" fmla="*/ 6921922 w 6996430"/>
                        <a:gd name="connsiteY13" fmla="*/ 0 h 447040"/>
                        <a:gd name="connsiteX14" fmla="*/ 6996430 w 6996430"/>
                        <a:gd name="connsiteY14" fmla="*/ 74508 h 447040"/>
                        <a:gd name="connsiteX15" fmla="*/ 6996430 w 6996430"/>
                        <a:gd name="connsiteY15" fmla="*/ 372532 h 447040"/>
                        <a:gd name="connsiteX16" fmla="*/ 6921922 w 6996430"/>
                        <a:gd name="connsiteY16" fmla="*/ 447040 h 447040"/>
                        <a:gd name="connsiteX17" fmla="*/ 6351304 w 6996430"/>
                        <a:gd name="connsiteY17" fmla="*/ 447040 h 447040"/>
                        <a:gd name="connsiteX18" fmla="*/ 5712212 w 6996430"/>
                        <a:gd name="connsiteY18" fmla="*/ 447040 h 447040"/>
                        <a:gd name="connsiteX19" fmla="*/ 5141594 w 6996430"/>
                        <a:gd name="connsiteY19" fmla="*/ 447040 h 447040"/>
                        <a:gd name="connsiteX20" fmla="*/ 4707925 w 6996430"/>
                        <a:gd name="connsiteY20" fmla="*/ 447040 h 447040"/>
                        <a:gd name="connsiteX21" fmla="*/ 4342729 w 6996430"/>
                        <a:gd name="connsiteY21" fmla="*/ 447040 h 447040"/>
                        <a:gd name="connsiteX22" fmla="*/ 3977534 w 6996430"/>
                        <a:gd name="connsiteY22" fmla="*/ 447040 h 447040"/>
                        <a:gd name="connsiteX23" fmla="*/ 3269968 w 6996430"/>
                        <a:gd name="connsiteY23" fmla="*/ 447040 h 447040"/>
                        <a:gd name="connsiteX24" fmla="*/ 2767824 w 6996430"/>
                        <a:gd name="connsiteY24" fmla="*/ 447040 h 447040"/>
                        <a:gd name="connsiteX25" fmla="*/ 2128732 w 6996430"/>
                        <a:gd name="connsiteY25" fmla="*/ 447040 h 447040"/>
                        <a:gd name="connsiteX26" fmla="*/ 1763537 w 6996430"/>
                        <a:gd name="connsiteY26" fmla="*/ 447040 h 447040"/>
                        <a:gd name="connsiteX27" fmla="*/ 1261393 w 6996430"/>
                        <a:gd name="connsiteY27" fmla="*/ 447040 h 447040"/>
                        <a:gd name="connsiteX28" fmla="*/ 622301 w 6996430"/>
                        <a:gd name="connsiteY28" fmla="*/ 447040 h 447040"/>
                        <a:gd name="connsiteX29" fmla="*/ 74508 w 6996430"/>
                        <a:gd name="connsiteY29" fmla="*/ 447040 h 447040"/>
                        <a:gd name="connsiteX30" fmla="*/ 0 w 6996430"/>
                        <a:gd name="connsiteY30" fmla="*/ 372532 h 447040"/>
                        <a:gd name="connsiteX31" fmla="*/ 0 w 6996430"/>
                        <a:gd name="connsiteY31" fmla="*/ 74508 h 447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6996430" h="447040" extrusionOk="0">
                          <a:moveTo>
                            <a:pt x="0" y="74508"/>
                          </a:moveTo>
                          <a:cubicBezTo>
                            <a:pt x="2577" y="26847"/>
                            <a:pt x="28707" y="975"/>
                            <a:pt x="74508" y="0"/>
                          </a:cubicBezTo>
                          <a:cubicBezTo>
                            <a:pt x="254257" y="-55978"/>
                            <a:pt x="544298" y="13698"/>
                            <a:pt x="782074" y="0"/>
                          </a:cubicBezTo>
                          <a:cubicBezTo>
                            <a:pt x="1019850" y="-13698"/>
                            <a:pt x="1172759" y="65463"/>
                            <a:pt x="1489640" y="0"/>
                          </a:cubicBezTo>
                          <a:cubicBezTo>
                            <a:pt x="1806521" y="-65463"/>
                            <a:pt x="1808749" y="17893"/>
                            <a:pt x="2060258" y="0"/>
                          </a:cubicBezTo>
                          <a:cubicBezTo>
                            <a:pt x="2311767" y="-17893"/>
                            <a:pt x="2439989" y="25815"/>
                            <a:pt x="2562402" y="0"/>
                          </a:cubicBezTo>
                          <a:cubicBezTo>
                            <a:pt x="2684815" y="-25815"/>
                            <a:pt x="3002255" y="47760"/>
                            <a:pt x="3269968" y="0"/>
                          </a:cubicBezTo>
                          <a:cubicBezTo>
                            <a:pt x="3537681" y="-47760"/>
                            <a:pt x="3525424" y="6197"/>
                            <a:pt x="3635163" y="0"/>
                          </a:cubicBezTo>
                          <a:cubicBezTo>
                            <a:pt x="3744902" y="-6197"/>
                            <a:pt x="3864753" y="8664"/>
                            <a:pt x="4068833" y="0"/>
                          </a:cubicBezTo>
                          <a:cubicBezTo>
                            <a:pt x="4272913" y="-8664"/>
                            <a:pt x="4451659" y="39868"/>
                            <a:pt x="4776399" y="0"/>
                          </a:cubicBezTo>
                          <a:cubicBezTo>
                            <a:pt x="5101139" y="-39868"/>
                            <a:pt x="5099025" y="20782"/>
                            <a:pt x="5210068" y="0"/>
                          </a:cubicBezTo>
                          <a:cubicBezTo>
                            <a:pt x="5321111" y="-20782"/>
                            <a:pt x="5602100" y="26283"/>
                            <a:pt x="5780686" y="0"/>
                          </a:cubicBezTo>
                          <a:cubicBezTo>
                            <a:pt x="5959272" y="-26283"/>
                            <a:pt x="6151811" y="44022"/>
                            <a:pt x="6282830" y="0"/>
                          </a:cubicBezTo>
                          <a:cubicBezTo>
                            <a:pt x="6413849" y="-44022"/>
                            <a:pt x="6681118" y="59320"/>
                            <a:pt x="6921922" y="0"/>
                          </a:cubicBezTo>
                          <a:cubicBezTo>
                            <a:pt x="6964802" y="-3836"/>
                            <a:pt x="6997122" y="34850"/>
                            <a:pt x="6996430" y="74508"/>
                          </a:cubicBezTo>
                          <a:cubicBezTo>
                            <a:pt x="7001309" y="168099"/>
                            <a:pt x="6972091" y="302105"/>
                            <a:pt x="6996430" y="372532"/>
                          </a:cubicBezTo>
                          <a:cubicBezTo>
                            <a:pt x="6999130" y="412561"/>
                            <a:pt x="6963884" y="452511"/>
                            <a:pt x="6921922" y="447040"/>
                          </a:cubicBezTo>
                          <a:cubicBezTo>
                            <a:pt x="6778588" y="453969"/>
                            <a:pt x="6515482" y="444819"/>
                            <a:pt x="6351304" y="447040"/>
                          </a:cubicBezTo>
                          <a:cubicBezTo>
                            <a:pt x="6187126" y="449261"/>
                            <a:pt x="5925244" y="443684"/>
                            <a:pt x="5712212" y="447040"/>
                          </a:cubicBezTo>
                          <a:cubicBezTo>
                            <a:pt x="5499180" y="450396"/>
                            <a:pt x="5417416" y="413153"/>
                            <a:pt x="5141594" y="447040"/>
                          </a:cubicBezTo>
                          <a:cubicBezTo>
                            <a:pt x="4865772" y="480927"/>
                            <a:pt x="4900351" y="445775"/>
                            <a:pt x="4707925" y="447040"/>
                          </a:cubicBezTo>
                          <a:cubicBezTo>
                            <a:pt x="4515499" y="448305"/>
                            <a:pt x="4455142" y="421149"/>
                            <a:pt x="4342729" y="447040"/>
                          </a:cubicBezTo>
                          <a:cubicBezTo>
                            <a:pt x="4230316" y="472931"/>
                            <a:pt x="4146090" y="440529"/>
                            <a:pt x="3977534" y="447040"/>
                          </a:cubicBezTo>
                          <a:cubicBezTo>
                            <a:pt x="3808978" y="453551"/>
                            <a:pt x="3513733" y="422116"/>
                            <a:pt x="3269968" y="447040"/>
                          </a:cubicBezTo>
                          <a:cubicBezTo>
                            <a:pt x="3026203" y="471964"/>
                            <a:pt x="3013301" y="406396"/>
                            <a:pt x="2767824" y="447040"/>
                          </a:cubicBezTo>
                          <a:cubicBezTo>
                            <a:pt x="2522347" y="487684"/>
                            <a:pt x="2427594" y="406087"/>
                            <a:pt x="2128732" y="447040"/>
                          </a:cubicBezTo>
                          <a:cubicBezTo>
                            <a:pt x="1829870" y="487993"/>
                            <a:pt x="1851247" y="403264"/>
                            <a:pt x="1763537" y="447040"/>
                          </a:cubicBezTo>
                          <a:cubicBezTo>
                            <a:pt x="1675828" y="490816"/>
                            <a:pt x="1475975" y="394528"/>
                            <a:pt x="1261393" y="447040"/>
                          </a:cubicBezTo>
                          <a:cubicBezTo>
                            <a:pt x="1046811" y="499552"/>
                            <a:pt x="785432" y="439109"/>
                            <a:pt x="622301" y="447040"/>
                          </a:cubicBezTo>
                          <a:cubicBezTo>
                            <a:pt x="459170" y="454971"/>
                            <a:pt x="285723" y="423610"/>
                            <a:pt x="74508" y="447040"/>
                          </a:cubicBezTo>
                          <a:cubicBezTo>
                            <a:pt x="32196" y="438098"/>
                            <a:pt x="-4769" y="406703"/>
                            <a:pt x="0" y="372532"/>
                          </a:cubicBezTo>
                          <a:cubicBezTo>
                            <a:pt x="-33797" y="231598"/>
                            <a:pt x="23700" y="151730"/>
                            <a:pt x="0" y="7450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New build</a:t>
              </a:r>
              <a:endParaRPr lang="en-GB" sz="110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2EAB0BC-6A4B-482E-88EB-0144694B92AA}"/>
              </a:ext>
            </a:extLst>
          </p:cNvPr>
          <p:cNvGrpSpPr/>
          <p:nvPr/>
        </p:nvGrpSpPr>
        <p:grpSpPr>
          <a:xfrm>
            <a:off x="1465385" y="3597214"/>
            <a:ext cx="7716471" cy="2268000"/>
            <a:chOff x="1465385" y="3597214"/>
            <a:chExt cx="7716471" cy="2268000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9D7938AE-1DC4-48BA-BAFE-B038B11DAEC5}"/>
                </a:ext>
              </a:extLst>
            </p:cNvPr>
            <p:cNvSpPr/>
            <p:nvPr/>
          </p:nvSpPr>
          <p:spPr>
            <a:xfrm>
              <a:off x="3765794" y="3597214"/>
              <a:ext cx="3868616" cy="2268000"/>
            </a:xfrm>
            <a:prstGeom prst="roundRect">
              <a:avLst/>
            </a:prstGeom>
            <a:solidFill>
              <a:srgbClr val="FF00FF">
                <a:alpha val="50196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5476240"/>
                        <a:gd name="connsiteY0" fmla="*/ 67735 h 406400"/>
                        <a:gd name="connsiteX1" fmla="*/ 67735 w 5476240"/>
                        <a:gd name="connsiteY1" fmla="*/ 0 h 406400"/>
                        <a:gd name="connsiteX2" fmla="*/ 767969 w 5476240"/>
                        <a:gd name="connsiteY2" fmla="*/ 0 h 406400"/>
                        <a:gd name="connsiteX3" fmla="*/ 1468204 w 5476240"/>
                        <a:gd name="connsiteY3" fmla="*/ 0 h 406400"/>
                        <a:gd name="connsiteX4" fmla="*/ 2061622 w 5476240"/>
                        <a:gd name="connsiteY4" fmla="*/ 0 h 406400"/>
                        <a:gd name="connsiteX5" fmla="*/ 2601634 w 5476240"/>
                        <a:gd name="connsiteY5" fmla="*/ 0 h 406400"/>
                        <a:gd name="connsiteX6" fmla="*/ 3301868 w 5476240"/>
                        <a:gd name="connsiteY6" fmla="*/ 0 h 406400"/>
                        <a:gd name="connsiteX7" fmla="*/ 3735064 w 5476240"/>
                        <a:gd name="connsiteY7" fmla="*/ 0 h 406400"/>
                        <a:gd name="connsiteX8" fmla="*/ 4221667 w 5476240"/>
                        <a:gd name="connsiteY8" fmla="*/ 0 h 406400"/>
                        <a:gd name="connsiteX9" fmla="*/ 5408505 w 5476240"/>
                        <a:gd name="connsiteY9" fmla="*/ 0 h 406400"/>
                        <a:gd name="connsiteX10" fmla="*/ 5476240 w 5476240"/>
                        <a:gd name="connsiteY10" fmla="*/ 67735 h 406400"/>
                        <a:gd name="connsiteX11" fmla="*/ 5476240 w 5476240"/>
                        <a:gd name="connsiteY11" fmla="*/ 338665 h 406400"/>
                        <a:gd name="connsiteX12" fmla="*/ 5408505 w 5476240"/>
                        <a:gd name="connsiteY12" fmla="*/ 406400 h 406400"/>
                        <a:gd name="connsiteX13" fmla="*/ 4868494 w 5476240"/>
                        <a:gd name="connsiteY13" fmla="*/ 406400 h 406400"/>
                        <a:gd name="connsiteX14" fmla="*/ 4381890 w 5476240"/>
                        <a:gd name="connsiteY14" fmla="*/ 406400 h 406400"/>
                        <a:gd name="connsiteX15" fmla="*/ 3841879 w 5476240"/>
                        <a:gd name="connsiteY15" fmla="*/ 406400 h 406400"/>
                        <a:gd name="connsiteX16" fmla="*/ 3301868 w 5476240"/>
                        <a:gd name="connsiteY16" fmla="*/ 406400 h 406400"/>
                        <a:gd name="connsiteX17" fmla="*/ 2815264 w 5476240"/>
                        <a:gd name="connsiteY17" fmla="*/ 406400 h 406400"/>
                        <a:gd name="connsiteX18" fmla="*/ 2168438 w 5476240"/>
                        <a:gd name="connsiteY18" fmla="*/ 406400 h 406400"/>
                        <a:gd name="connsiteX19" fmla="*/ 1575019 w 5476240"/>
                        <a:gd name="connsiteY19" fmla="*/ 406400 h 406400"/>
                        <a:gd name="connsiteX20" fmla="*/ 1088415 w 5476240"/>
                        <a:gd name="connsiteY20" fmla="*/ 406400 h 406400"/>
                        <a:gd name="connsiteX21" fmla="*/ 655220 w 5476240"/>
                        <a:gd name="connsiteY21" fmla="*/ 406400 h 406400"/>
                        <a:gd name="connsiteX22" fmla="*/ 67735 w 5476240"/>
                        <a:gd name="connsiteY22" fmla="*/ 406400 h 406400"/>
                        <a:gd name="connsiteX23" fmla="*/ 0 w 5476240"/>
                        <a:gd name="connsiteY23" fmla="*/ 338665 h 406400"/>
                        <a:gd name="connsiteX24" fmla="*/ 0 w 5476240"/>
                        <a:gd name="connsiteY24" fmla="*/ 67735 h 406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476240" h="406400" extrusionOk="0">
                          <a:moveTo>
                            <a:pt x="0" y="67735"/>
                          </a:moveTo>
                          <a:cubicBezTo>
                            <a:pt x="2804" y="23243"/>
                            <a:pt x="23281" y="1476"/>
                            <a:pt x="67735" y="0"/>
                          </a:cubicBezTo>
                          <a:cubicBezTo>
                            <a:pt x="365642" y="-45703"/>
                            <a:pt x="492687" y="28943"/>
                            <a:pt x="767969" y="0"/>
                          </a:cubicBezTo>
                          <a:cubicBezTo>
                            <a:pt x="1043251" y="-28943"/>
                            <a:pt x="1299568" y="15083"/>
                            <a:pt x="1468204" y="0"/>
                          </a:cubicBezTo>
                          <a:cubicBezTo>
                            <a:pt x="1636841" y="-15083"/>
                            <a:pt x="1789167" y="9729"/>
                            <a:pt x="2061622" y="0"/>
                          </a:cubicBezTo>
                          <a:cubicBezTo>
                            <a:pt x="2334077" y="-9729"/>
                            <a:pt x="2459876" y="57134"/>
                            <a:pt x="2601634" y="0"/>
                          </a:cubicBezTo>
                          <a:cubicBezTo>
                            <a:pt x="2743392" y="-57134"/>
                            <a:pt x="3095048" y="51756"/>
                            <a:pt x="3301868" y="0"/>
                          </a:cubicBezTo>
                          <a:cubicBezTo>
                            <a:pt x="3508688" y="-51756"/>
                            <a:pt x="3644351" y="32568"/>
                            <a:pt x="3735064" y="0"/>
                          </a:cubicBezTo>
                          <a:cubicBezTo>
                            <a:pt x="3825777" y="-32568"/>
                            <a:pt x="3983099" y="7781"/>
                            <a:pt x="4221667" y="0"/>
                          </a:cubicBezTo>
                          <a:cubicBezTo>
                            <a:pt x="4460235" y="-7781"/>
                            <a:pt x="4822549" y="21713"/>
                            <a:pt x="5408505" y="0"/>
                          </a:cubicBezTo>
                          <a:cubicBezTo>
                            <a:pt x="5437100" y="5411"/>
                            <a:pt x="5469182" y="27827"/>
                            <a:pt x="5476240" y="67735"/>
                          </a:cubicBezTo>
                          <a:cubicBezTo>
                            <a:pt x="5497062" y="185334"/>
                            <a:pt x="5465491" y="259718"/>
                            <a:pt x="5476240" y="338665"/>
                          </a:cubicBezTo>
                          <a:cubicBezTo>
                            <a:pt x="5479952" y="378517"/>
                            <a:pt x="5448944" y="414928"/>
                            <a:pt x="5408505" y="406400"/>
                          </a:cubicBezTo>
                          <a:cubicBezTo>
                            <a:pt x="5299461" y="457891"/>
                            <a:pt x="5062818" y="354103"/>
                            <a:pt x="4868494" y="406400"/>
                          </a:cubicBezTo>
                          <a:cubicBezTo>
                            <a:pt x="4674170" y="458697"/>
                            <a:pt x="4550697" y="394805"/>
                            <a:pt x="4381890" y="406400"/>
                          </a:cubicBezTo>
                          <a:cubicBezTo>
                            <a:pt x="4213083" y="417995"/>
                            <a:pt x="3954218" y="401945"/>
                            <a:pt x="3841879" y="406400"/>
                          </a:cubicBezTo>
                          <a:cubicBezTo>
                            <a:pt x="3729540" y="410855"/>
                            <a:pt x="3420510" y="380308"/>
                            <a:pt x="3301868" y="406400"/>
                          </a:cubicBezTo>
                          <a:cubicBezTo>
                            <a:pt x="3183226" y="432492"/>
                            <a:pt x="2989009" y="351417"/>
                            <a:pt x="2815264" y="406400"/>
                          </a:cubicBezTo>
                          <a:cubicBezTo>
                            <a:pt x="2641519" y="461383"/>
                            <a:pt x="2372348" y="390529"/>
                            <a:pt x="2168438" y="406400"/>
                          </a:cubicBezTo>
                          <a:cubicBezTo>
                            <a:pt x="1964528" y="422271"/>
                            <a:pt x="1806656" y="355339"/>
                            <a:pt x="1575019" y="406400"/>
                          </a:cubicBezTo>
                          <a:cubicBezTo>
                            <a:pt x="1343382" y="457461"/>
                            <a:pt x="1192887" y="377946"/>
                            <a:pt x="1088415" y="406400"/>
                          </a:cubicBezTo>
                          <a:cubicBezTo>
                            <a:pt x="983943" y="434854"/>
                            <a:pt x="832805" y="369902"/>
                            <a:pt x="655220" y="406400"/>
                          </a:cubicBezTo>
                          <a:cubicBezTo>
                            <a:pt x="477636" y="442898"/>
                            <a:pt x="194318" y="355581"/>
                            <a:pt x="67735" y="406400"/>
                          </a:cubicBezTo>
                          <a:cubicBezTo>
                            <a:pt x="39875" y="404054"/>
                            <a:pt x="-824" y="376220"/>
                            <a:pt x="0" y="338665"/>
                          </a:cubicBezTo>
                          <a:cubicBezTo>
                            <a:pt x="-19800" y="233283"/>
                            <a:pt x="2580" y="179131"/>
                            <a:pt x="0" y="6773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GB" sz="105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Home ownership (resale)</a:t>
              </a:r>
              <a:endParaRPr lang="en-GB" sz="1600" dirty="0">
                <a:solidFill>
                  <a:schemeClr val="tx1"/>
                </a:solidFill>
                <a:effectLst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sz="105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7E5031F-FC26-43BD-92B5-CB2226FFFCED}"/>
                </a:ext>
              </a:extLst>
            </p:cNvPr>
            <p:cNvSpPr/>
            <p:nvPr/>
          </p:nvSpPr>
          <p:spPr>
            <a:xfrm>
              <a:off x="1465385" y="4586118"/>
              <a:ext cx="4630615" cy="540000"/>
            </a:xfrm>
            <a:prstGeom prst="roundRect">
              <a:avLst/>
            </a:prstGeom>
            <a:solidFill>
              <a:srgbClr val="FF00FF">
                <a:alpha val="14902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785870"/>
                        <a:gd name="connsiteY0" fmla="*/ 135469 h 812800"/>
                        <a:gd name="connsiteX1" fmla="*/ 135469 w 3785870"/>
                        <a:gd name="connsiteY1" fmla="*/ 0 h 812800"/>
                        <a:gd name="connsiteX2" fmla="*/ 791590 w 3785870"/>
                        <a:gd name="connsiteY2" fmla="*/ 0 h 812800"/>
                        <a:gd name="connsiteX3" fmla="*/ 1447710 w 3785870"/>
                        <a:gd name="connsiteY3" fmla="*/ 0 h 812800"/>
                        <a:gd name="connsiteX4" fmla="*/ 2033532 w 3785870"/>
                        <a:gd name="connsiteY4" fmla="*/ 0 h 812800"/>
                        <a:gd name="connsiteX5" fmla="*/ 2584205 w 3785870"/>
                        <a:gd name="connsiteY5" fmla="*/ 0 h 812800"/>
                        <a:gd name="connsiteX6" fmla="*/ 3650401 w 3785870"/>
                        <a:gd name="connsiteY6" fmla="*/ 0 h 812800"/>
                        <a:gd name="connsiteX7" fmla="*/ 3785870 w 3785870"/>
                        <a:gd name="connsiteY7" fmla="*/ 135469 h 812800"/>
                        <a:gd name="connsiteX8" fmla="*/ 3785870 w 3785870"/>
                        <a:gd name="connsiteY8" fmla="*/ 677331 h 812800"/>
                        <a:gd name="connsiteX9" fmla="*/ 3650401 w 3785870"/>
                        <a:gd name="connsiteY9" fmla="*/ 812800 h 812800"/>
                        <a:gd name="connsiteX10" fmla="*/ 3064579 w 3785870"/>
                        <a:gd name="connsiteY10" fmla="*/ 812800 h 812800"/>
                        <a:gd name="connsiteX11" fmla="*/ 2478757 w 3785870"/>
                        <a:gd name="connsiteY11" fmla="*/ 812800 h 812800"/>
                        <a:gd name="connsiteX12" fmla="*/ 1998383 w 3785870"/>
                        <a:gd name="connsiteY12" fmla="*/ 812800 h 812800"/>
                        <a:gd name="connsiteX13" fmla="*/ 1377412 w 3785870"/>
                        <a:gd name="connsiteY13" fmla="*/ 812800 h 812800"/>
                        <a:gd name="connsiteX14" fmla="*/ 861888 w 3785870"/>
                        <a:gd name="connsiteY14" fmla="*/ 812800 h 812800"/>
                        <a:gd name="connsiteX15" fmla="*/ 135469 w 3785870"/>
                        <a:gd name="connsiteY15" fmla="*/ 812800 h 812800"/>
                        <a:gd name="connsiteX16" fmla="*/ 0 w 3785870"/>
                        <a:gd name="connsiteY16" fmla="*/ 677331 h 812800"/>
                        <a:gd name="connsiteX17" fmla="*/ 0 w 3785870"/>
                        <a:gd name="connsiteY17" fmla="*/ 135469 h 812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785870" h="812800" extrusionOk="0">
                          <a:moveTo>
                            <a:pt x="0" y="135469"/>
                          </a:moveTo>
                          <a:cubicBezTo>
                            <a:pt x="1639" y="56511"/>
                            <a:pt x="53255" y="1550"/>
                            <a:pt x="135469" y="0"/>
                          </a:cubicBezTo>
                          <a:cubicBezTo>
                            <a:pt x="392851" y="-64787"/>
                            <a:pt x="467868" y="30181"/>
                            <a:pt x="791590" y="0"/>
                          </a:cubicBezTo>
                          <a:cubicBezTo>
                            <a:pt x="1115312" y="-30181"/>
                            <a:pt x="1272094" y="9340"/>
                            <a:pt x="1447710" y="0"/>
                          </a:cubicBezTo>
                          <a:cubicBezTo>
                            <a:pt x="1623326" y="-9340"/>
                            <a:pt x="1879544" y="12415"/>
                            <a:pt x="2033532" y="0"/>
                          </a:cubicBezTo>
                          <a:cubicBezTo>
                            <a:pt x="2187520" y="-12415"/>
                            <a:pt x="2371285" y="25212"/>
                            <a:pt x="2584205" y="0"/>
                          </a:cubicBezTo>
                          <a:cubicBezTo>
                            <a:pt x="2797125" y="-25212"/>
                            <a:pt x="3275383" y="90703"/>
                            <a:pt x="3650401" y="0"/>
                          </a:cubicBezTo>
                          <a:cubicBezTo>
                            <a:pt x="3735621" y="-4611"/>
                            <a:pt x="3787635" y="56521"/>
                            <a:pt x="3785870" y="135469"/>
                          </a:cubicBezTo>
                          <a:cubicBezTo>
                            <a:pt x="3809651" y="359292"/>
                            <a:pt x="3738713" y="540054"/>
                            <a:pt x="3785870" y="677331"/>
                          </a:cubicBezTo>
                          <a:cubicBezTo>
                            <a:pt x="3770108" y="761824"/>
                            <a:pt x="3717101" y="809926"/>
                            <a:pt x="3650401" y="812800"/>
                          </a:cubicBezTo>
                          <a:cubicBezTo>
                            <a:pt x="3533182" y="861134"/>
                            <a:pt x="3276656" y="772454"/>
                            <a:pt x="3064579" y="812800"/>
                          </a:cubicBezTo>
                          <a:cubicBezTo>
                            <a:pt x="2852502" y="853146"/>
                            <a:pt x="2708613" y="758756"/>
                            <a:pt x="2478757" y="812800"/>
                          </a:cubicBezTo>
                          <a:cubicBezTo>
                            <a:pt x="2248901" y="866844"/>
                            <a:pt x="2183000" y="806956"/>
                            <a:pt x="1998383" y="812800"/>
                          </a:cubicBezTo>
                          <a:cubicBezTo>
                            <a:pt x="1813766" y="818644"/>
                            <a:pt x="1630058" y="809041"/>
                            <a:pt x="1377412" y="812800"/>
                          </a:cubicBezTo>
                          <a:cubicBezTo>
                            <a:pt x="1124766" y="816559"/>
                            <a:pt x="1075610" y="785950"/>
                            <a:pt x="861888" y="812800"/>
                          </a:cubicBezTo>
                          <a:cubicBezTo>
                            <a:pt x="648166" y="839650"/>
                            <a:pt x="292804" y="766190"/>
                            <a:pt x="135469" y="812800"/>
                          </a:cubicBezTo>
                          <a:cubicBezTo>
                            <a:pt x="57761" y="813079"/>
                            <a:pt x="3558" y="770587"/>
                            <a:pt x="0" y="677331"/>
                          </a:cubicBezTo>
                          <a:cubicBezTo>
                            <a:pt x="-35474" y="446678"/>
                            <a:pt x="40421" y="271473"/>
                            <a:pt x="0" y="13546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50" b="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Affordable &amp; social rented</a:t>
              </a:r>
              <a:endParaRPr lang="en-GB" sz="1600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F474C420-23D1-48EC-A5BE-2C7BEA07E048}"/>
                </a:ext>
              </a:extLst>
            </p:cNvPr>
            <p:cNvSpPr/>
            <p:nvPr/>
          </p:nvSpPr>
          <p:spPr>
            <a:xfrm>
              <a:off x="3765794" y="3608912"/>
              <a:ext cx="2321170" cy="181304"/>
            </a:xfrm>
            <a:prstGeom prst="roundRect">
              <a:avLst/>
            </a:prstGeom>
            <a:solidFill>
              <a:srgbClr val="FF00FF">
                <a:alpha val="25098"/>
              </a:srgbClr>
            </a:solidFill>
            <a:ln w="1905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2346960"/>
                        <a:gd name="connsiteY0" fmla="*/ 33867 h 203200"/>
                        <a:gd name="connsiteX1" fmla="*/ 33867 w 2346960"/>
                        <a:gd name="connsiteY1" fmla="*/ 0 h 203200"/>
                        <a:gd name="connsiteX2" fmla="*/ 649258 w 2346960"/>
                        <a:gd name="connsiteY2" fmla="*/ 0 h 203200"/>
                        <a:gd name="connsiteX3" fmla="*/ 1264649 w 2346960"/>
                        <a:gd name="connsiteY3" fmla="*/ 0 h 203200"/>
                        <a:gd name="connsiteX4" fmla="*/ 2313093 w 2346960"/>
                        <a:gd name="connsiteY4" fmla="*/ 0 h 203200"/>
                        <a:gd name="connsiteX5" fmla="*/ 2346960 w 2346960"/>
                        <a:gd name="connsiteY5" fmla="*/ 33867 h 203200"/>
                        <a:gd name="connsiteX6" fmla="*/ 2346960 w 2346960"/>
                        <a:gd name="connsiteY6" fmla="*/ 169333 h 203200"/>
                        <a:gd name="connsiteX7" fmla="*/ 2313093 w 2346960"/>
                        <a:gd name="connsiteY7" fmla="*/ 203200 h 203200"/>
                        <a:gd name="connsiteX8" fmla="*/ 1743287 w 2346960"/>
                        <a:gd name="connsiteY8" fmla="*/ 203200 h 203200"/>
                        <a:gd name="connsiteX9" fmla="*/ 1173480 w 2346960"/>
                        <a:gd name="connsiteY9" fmla="*/ 203200 h 203200"/>
                        <a:gd name="connsiteX10" fmla="*/ 626466 w 2346960"/>
                        <a:gd name="connsiteY10" fmla="*/ 203200 h 203200"/>
                        <a:gd name="connsiteX11" fmla="*/ 33867 w 2346960"/>
                        <a:gd name="connsiteY11" fmla="*/ 203200 h 203200"/>
                        <a:gd name="connsiteX12" fmla="*/ 0 w 2346960"/>
                        <a:gd name="connsiteY12" fmla="*/ 169333 h 203200"/>
                        <a:gd name="connsiteX13" fmla="*/ 0 w 2346960"/>
                        <a:gd name="connsiteY13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234696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264603" y="-34706"/>
                            <a:pt x="409996" y="21931"/>
                            <a:pt x="649258" y="0"/>
                          </a:cubicBezTo>
                          <a:cubicBezTo>
                            <a:pt x="888520" y="-21931"/>
                            <a:pt x="962961" y="23453"/>
                            <a:pt x="1264649" y="0"/>
                          </a:cubicBezTo>
                          <a:cubicBezTo>
                            <a:pt x="1566337" y="-23453"/>
                            <a:pt x="2019523" y="14333"/>
                            <a:pt x="2313093" y="0"/>
                          </a:cubicBezTo>
                          <a:cubicBezTo>
                            <a:pt x="2331424" y="-917"/>
                            <a:pt x="2347585" y="14273"/>
                            <a:pt x="2346960" y="33867"/>
                          </a:cubicBezTo>
                          <a:cubicBezTo>
                            <a:pt x="2360370" y="82057"/>
                            <a:pt x="2339283" y="123953"/>
                            <a:pt x="2346960" y="169333"/>
                          </a:cubicBezTo>
                          <a:cubicBezTo>
                            <a:pt x="2346593" y="187429"/>
                            <a:pt x="2335152" y="203599"/>
                            <a:pt x="2313093" y="203200"/>
                          </a:cubicBezTo>
                          <a:cubicBezTo>
                            <a:pt x="2115441" y="224856"/>
                            <a:pt x="1964456" y="191472"/>
                            <a:pt x="1743287" y="203200"/>
                          </a:cubicBezTo>
                          <a:cubicBezTo>
                            <a:pt x="1522118" y="214928"/>
                            <a:pt x="1440920" y="147182"/>
                            <a:pt x="1173480" y="203200"/>
                          </a:cubicBezTo>
                          <a:cubicBezTo>
                            <a:pt x="906040" y="259218"/>
                            <a:pt x="847301" y="171852"/>
                            <a:pt x="626466" y="203200"/>
                          </a:cubicBezTo>
                          <a:cubicBezTo>
                            <a:pt x="405631" y="234548"/>
                            <a:pt x="167399" y="191657"/>
                            <a:pt x="33867" y="203200"/>
                          </a:cubicBezTo>
                          <a:cubicBezTo>
                            <a:pt x="15958" y="201438"/>
                            <a:pt x="1627" y="191543"/>
                            <a:pt x="0" y="169333"/>
                          </a:cubicBezTo>
                          <a:cubicBezTo>
                            <a:pt x="-2149" y="140056"/>
                            <a:pt x="9758" y="87502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50" dirty="0">
                  <a:solidFill>
                    <a:sysClr val="windowText" lastClr="000000"/>
                  </a:solidFill>
                  <a:latin typeface="+mj-lt"/>
                  <a:ea typeface="+mn-ea"/>
                  <a:cs typeface="MV Boli" panose="02000500030200090000" pitchFamily="2" charset="0"/>
                </a:rPr>
                <a:t>Intermediate rent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C2E6DD1C-43B3-44D3-89A8-957CBBE37B9F}"/>
                </a:ext>
              </a:extLst>
            </p:cNvPr>
            <p:cNvSpPr/>
            <p:nvPr/>
          </p:nvSpPr>
          <p:spPr>
            <a:xfrm>
              <a:off x="4586409" y="3791974"/>
              <a:ext cx="2274277" cy="720523"/>
            </a:xfrm>
            <a:prstGeom prst="roundRect">
              <a:avLst/>
            </a:prstGeom>
            <a:solidFill>
              <a:srgbClr val="FF00FF">
                <a:alpha val="40000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106420"/>
                        <a:gd name="connsiteY0" fmla="*/ 33867 h 203200"/>
                        <a:gd name="connsiteX1" fmla="*/ 33867 w 3106420"/>
                        <a:gd name="connsiteY1" fmla="*/ 0 h 203200"/>
                        <a:gd name="connsiteX2" fmla="*/ 601088 w 3106420"/>
                        <a:gd name="connsiteY2" fmla="*/ 0 h 203200"/>
                        <a:gd name="connsiteX3" fmla="*/ 1168310 w 3106420"/>
                        <a:gd name="connsiteY3" fmla="*/ 0 h 203200"/>
                        <a:gd name="connsiteX4" fmla="*/ 1674757 w 3106420"/>
                        <a:gd name="connsiteY4" fmla="*/ 0 h 203200"/>
                        <a:gd name="connsiteX5" fmla="*/ 2150818 w 3106420"/>
                        <a:gd name="connsiteY5" fmla="*/ 0 h 203200"/>
                        <a:gd name="connsiteX6" fmla="*/ 3072553 w 3106420"/>
                        <a:gd name="connsiteY6" fmla="*/ 0 h 203200"/>
                        <a:gd name="connsiteX7" fmla="*/ 3106420 w 3106420"/>
                        <a:gd name="connsiteY7" fmla="*/ 33867 h 203200"/>
                        <a:gd name="connsiteX8" fmla="*/ 3106420 w 3106420"/>
                        <a:gd name="connsiteY8" fmla="*/ 169333 h 203200"/>
                        <a:gd name="connsiteX9" fmla="*/ 3072553 w 3106420"/>
                        <a:gd name="connsiteY9" fmla="*/ 203200 h 203200"/>
                        <a:gd name="connsiteX10" fmla="*/ 2566105 w 3106420"/>
                        <a:gd name="connsiteY10" fmla="*/ 203200 h 203200"/>
                        <a:gd name="connsiteX11" fmla="*/ 2059658 w 3106420"/>
                        <a:gd name="connsiteY11" fmla="*/ 203200 h 203200"/>
                        <a:gd name="connsiteX12" fmla="*/ 1644371 w 3106420"/>
                        <a:gd name="connsiteY12" fmla="*/ 203200 h 203200"/>
                        <a:gd name="connsiteX13" fmla="*/ 1107536 w 3106420"/>
                        <a:gd name="connsiteY13" fmla="*/ 203200 h 203200"/>
                        <a:gd name="connsiteX14" fmla="*/ 661862 w 3106420"/>
                        <a:gd name="connsiteY14" fmla="*/ 203200 h 203200"/>
                        <a:gd name="connsiteX15" fmla="*/ 33867 w 3106420"/>
                        <a:gd name="connsiteY15" fmla="*/ 203200 h 203200"/>
                        <a:gd name="connsiteX16" fmla="*/ 0 w 3106420"/>
                        <a:gd name="connsiteY16" fmla="*/ 169333 h 203200"/>
                        <a:gd name="connsiteX17" fmla="*/ 0 w 3106420"/>
                        <a:gd name="connsiteY17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10642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265150" y="-31537"/>
                            <a:pt x="348740" y="31857"/>
                            <a:pt x="601088" y="0"/>
                          </a:cubicBezTo>
                          <a:cubicBezTo>
                            <a:pt x="853436" y="-31857"/>
                            <a:pt x="957239" y="67634"/>
                            <a:pt x="1168310" y="0"/>
                          </a:cubicBezTo>
                          <a:cubicBezTo>
                            <a:pt x="1379381" y="-67634"/>
                            <a:pt x="1544180" y="21741"/>
                            <a:pt x="1674757" y="0"/>
                          </a:cubicBezTo>
                          <a:cubicBezTo>
                            <a:pt x="1805334" y="-21741"/>
                            <a:pt x="2014730" y="6235"/>
                            <a:pt x="2150818" y="0"/>
                          </a:cubicBezTo>
                          <a:cubicBezTo>
                            <a:pt x="2286906" y="-6235"/>
                            <a:pt x="2808734" y="56129"/>
                            <a:pt x="3072553" y="0"/>
                          </a:cubicBezTo>
                          <a:cubicBezTo>
                            <a:pt x="3096104" y="-2149"/>
                            <a:pt x="3108023" y="11409"/>
                            <a:pt x="3106420" y="33867"/>
                          </a:cubicBezTo>
                          <a:cubicBezTo>
                            <a:pt x="3122277" y="67225"/>
                            <a:pt x="3101590" y="110600"/>
                            <a:pt x="3106420" y="169333"/>
                          </a:cubicBezTo>
                          <a:cubicBezTo>
                            <a:pt x="3105704" y="188477"/>
                            <a:pt x="3090587" y="202963"/>
                            <a:pt x="3072553" y="203200"/>
                          </a:cubicBezTo>
                          <a:cubicBezTo>
                            <a:pt x="2853703" y="239902"/>
                            <a:pt x="2812860" y="162837"/>
                            <a:pt x="2566105" y="203200"/>
                          </a:cubicBezTo>
                          <a:cubicBezTo>
                            <a:pt x="2319350" y="243563"/>
                            <a:pt x="2255447" y="190453"/>
                            <a:pt x="2059658" y="203200"/>
                          </a:cubicBezTo>
                          <a:cubicBezTo>
                            <a:pt x="1863869" y="215947"/>
                            <a:pt x="1817827" y="203097"/>
                            <a:pt x="1644371" y="203200"/>
                          </a:cubicBezTo>
                          <a:cubicBezTo>
                            <a:pt x="1470915" y="203303"/>
                            <a:pt x="1222049" y="185287"/>
                            <a:pt x="1107536" y="203200"/>
                          </a:cubicBezTo>
                          <a:cubicBezTo>
                            <a:pt x="993024" y="221113"/>
                            <a:pt x="831706" y="163004"/>
                            <a:pt x="661862" y="203200"/>
                          </a:cubicBezTo>
                          <a:cubicBezTo>
                            <a:pt x="492018" y="243396"/>
                            <a:pt x="250941" y="129988"/>
                            <a:pt x="33867" y="203200"/>
                          </a:cubicBezTo>
                          <a:cubicBezTo>
                            <a:pt x="12400" y="203467"/>
                            <a:pt x="204" y="189094"/>
                            <a:pt x="0" y="169333"/>
                          </a:cubicBezTo>
                          <a:cubicBezTo>
                            <a:pt x="-9335" y="116537"/>
                            <a:pt x="14108" y="66948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5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Private rent</a:t>
              </a:r>
              <a:endParaRPr lang="en-GB" sz="1600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FDB01ED1-DF13-4089-8AD5-073EB4C4EC41}"/>
                </a:ext>
              </a:extLst>
            </p:cNvPr>
            <p:cNvSpPr/>
            <p:nvPr/>
          </p:nvSpPr>
          <p:spPr>
            <a:xfrm>
              <a:off x="3765794" y="5244215"/>
              <a:ext cx="3094893" cy="176614"/>
            </a:xfrm>
            <a:prstGeom prst="roundRect">
              <a:avLst/>
            </a:prstGeom>
            <a:solidFill>
              <a:srgbClr val="FF00FF">
                <a:alpha val="69804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816350"/>
                        <a:gd name="connsiteY0" fmla="*/ 33867 h 203200"/>
                        <a:gd name="connsiteX1" fmla="*/ 33867 w 3816350"/>
                        <a:gd name="connsiteY1" fmla="*/ 0 h 203200"/>
                        <a:gd name="connsiteX2" fmla="*/ 644356 w 3816350"/>
                        <a:gd name="connsiteY2" fmla="*/ 0 h 203200"/>
                        <a:gd name="connsiteX3" fmla="*/ 1254845 w 3816350"/>
                        <a:gd name="connsiteY3" fmla="*/ 0 h 203200"/>
                        <a:gd name="connsiteX4" fmla="*/ 1790361 w 3816350"/>
                        <a:gd name="connsiteY4" fmla="*/ 0 h 203200"/>
                        <a:gd name="connsiteX5" fmla="*/ 2288392 w 3816350"/>
                        <a:gd name="connsiteY5" fmla="*/ 0 h 203200"/>
                        <a:gd name="connsiteX6" fmla="*/ 2898881 w 3816350"/>
                        <a:gd name="connsiteY6" fmla="*/ 0 h 203200"/>
                        <a:gd name="connsiteX7" fmla="*/ 3321939 w 3816350"/>
                        <a:gd name="connsiteY7" fmla="*/ 0 h 203200"/>
                        <a:gd name="connsiteX8" fmla="*/ 3782483 w 3816350"/>
                        <a:gd name="connsiteY8" fmla="*/ 0 h 203200"/>
                        <a:gd name="connsiteX9" fmla="*/ 3816350 w 3816350"/>
                        <a:gd name="connsiteY9" fmla="*/ 33867 h 203200"/>
                        <a:gd name="connsiteX10" fmla="*/ 3816350 w 3816350"/>
                        <a:gd name="connsiteY10" fmla="*/ 169333 h 203200"/>
                        <a:gd name="connsiteX11" fmla="*/ 3782483 w 3816350"/>
                        <a:gd name="connsiteY11" fmla="*/ 203200 h 203200"/>
                        <a:gd name="connsiteX12" fmla="*/ 3209480 w 3816350"/>
                        <a:gd name="connsiteY12" fmla="*/ 203200 h 203200"/>
                        <a:gd name="connsiteX13" fmla="*/ 2636478 w 3816350"/>
                        <a:gd name="connsiteY13" fmla="*/ 203200 h 203200"/>
                        <a:gd name="connsiteX14" fmla="*/ 2175933 w 3816350"/>
                        <a:gd name="connsiteY14" fmla="*/ 203200 h 203200"/>
                        <a:gd name="connsiteX15" fmla="*/ 1677903 w 3816350"/>
                        <a:gd name="connsiteY15" fmla="*/ 203200 h 203200"/>
                        <a:gd name="connsiteX16" fmla="*/ 1179872 w 3816350"/>
                        <a:gd name="connsiteY16" fmla="*/ 203200 h 203200"/>
                        <a:gd name="connsiteX17" fmla="*/ 719328 w 3816350"/>
                        <a:gd name="connsiteY17" fmla="*/ 203200 h 203200"/>
                        <a:gd name="connsiteX18" fmla="*/ 33867 w 3816350"/>
                        <a:gd name="connsiteY18" fmla="*/ 203200 h 203200"/>
                        <a:gd name="connsiteX19" fmla="*/ 0 w 3816350"/>
                        <a:gd name="connsiteY19" fmla="*/ 169333 h 203200"/>
                        <a:gd name="connsiteX20" fmla="*/ 0 w 3816350"/>
                        <a:gd name="connsiteY20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381635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319584" y="-58450"/>
                            <a:pt x="370376" y="47837"/>
                            <a:pt x="644356" y="0"/>
                          </a:cubicBezTo>
                          <a:cubicBezTo>
                            <a:pt x="918336" y="-47837"/>
                            <a:pt x="1079124" y="39310"/>
                            <a:pt x="1254845" y="0"/>
                          </a:cubicBezTo>
                          <a:cubicBezTo>
                            <a:pt x="1430566" y="-39310"/>
                            <a:pt x="1585750" y="60085"/>
                            <a:pt x="1790361" y="0"/>
                          </a:cubicBezTo>
                          <a:cubicBezTo>
                            <a:pt x="1994972" y="-60085"/>
                            <a:pt x="2185508" y="36985"/>
                            <a:pt x="2288392" y="0"/>
                          </a:cubicBezTo>
                          <a:cubicBezTo>
                            <a:pt x="2391276" y="-36985"/>
                            <a:pt x="2719358" y="14591"/>
                            <a:pt x="2898881" y="0"/>
                          </a:cubicBezTo>
                          <a:cubicBezTo>
                            <a:pt x="3078404" y="-14591"/>
                            <a:pt x="3172048" y="43393"/>
                            <a:pt x="3321939" y="0"/>
                          </a:cubicBezTo>
                          <a:cubicBezTo>
                            <a:pt x="3471830" y="-43393"/>
                            <a:pt x="3681646" y="11261"/>
                            <a:pt x="3782483" y="0"/>
                          </a:cubicBezTo>
                          <a:cubicBezTo>
                            <a:pt x="3801605" y="5385"/>
                            <a:pt x="3816820" y="13468"/>
                            <a:pt x="3816350" y="33867"/>
                          </a:cubicBezTo>
                          <a:cubicBezTo>
                            <a:pt x="3825356" y="72161"/>
                            <a:pt x="3801048" y="117089"/>
                            <a:pt x="3816350" y="169333"/>
                          </a:cubicBezTo>
                          <a:cubicBezTo>
                            <a:pt x="3811156" y="186311"/>
                            <a:pt x="3803646" y="200894"/>
                            <a:pt x="3782483" y="203200"/>
                          </a:cubicBezTo>
                          <a:cubicBezTo>
                            <a:pt x="3621912" y="264923"/>
                            <a:pt x="3477749" y="186101"/>
                            <a:pt x="3209480" y="203200"/>
                          </a:cubicBezTo>
                          <a:cubicBezTo>
                            <a:pt x="2941211" y="220299"/>
                            <a:pt x="2773663" y="168490"/>
                            <a:pt x="2636478" y="203200"/>
                          </a:cubicBezTo>
                          <a:cubicBezTo>
                            <a:pt x="2499293" y="237910"/>
                            <a:pt x="2292917" y="152655"/>
                            <a:pt x="2175933" y="203200"/>
                          </a:cubicBezTo>
                          <a:cubicBezTo>
                            <a:pt x="2058949" y="253745"/>
                            <a:pt x="1870229" y="174554"/>
                            <a:pt x="1677903" y="203200"/>
                          </a:cubicBezTo>
                          <a:cubicBezTo>
                            <a:pt x="1485577" y="231846"/>
                            <a:pt x="1312671" y="155807"/>
                            <a:pt x="1179872" y="203200"/>
                          </a:cubicBezTo>
                          <a:cubicBezTo>
                            <a:pt x="1047073" y="250593"/>
                            <a:pt x="940006" y="181179"/>
                            <a:pt x="719328" y="203200"/>
                          </a:cubicBezTo>
                          <a:cubicBezTo>
                            <a:pt x="498650" y="225221"/>
                            <a:pt x="288530" y="162488"/>
                            <a:pt x="33867" y="203200"/>
                          </a:cubicBezTo>
                          <a:cubicBezTo>
                            <a:pt x="16861" y="203445"/>
                            <a:pt x="2001" y="185104"/>
                            <a:pt x="0" y="169333"/>
                          </a:cubicBezTo>
                          <a:cubicBezTo>
                            <a:pt x="-3663" y="132813"/>
                            <a:pt x="1884" y="89922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5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Homebuy / shared ownership</a:t>
              </a:r>
              <a:endParaRPr lang="en-GB" sz="1600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F1978A38-1656-400F-89A0-8D888F1605A3}"/>
                </a:ext>
              </a:extLst>
            </p:cNvPr>
            <p:cNvSpPr/>
            <p:nvPr/>
          </p:nvSpPr>
          <p:spPr>
            <a:xfrm>
              <a:off x="6086964" y="5428083"/>
              <a:ext cx="3094892" cy="188468"/>
            </a:xfrm>
            <a:prstGeom prst="roundRect">
              <a:avLst/>
            </a:prstGeom>
            <a:solidFill>
              <a:srgbClr val="FF00FF">
                <a:alpha val="85098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6996430"/>
                        <a:gd name="connsiteY0" fmla="*/ 74508 h 447040"/>
                        <a:gd name="connsiteX1" fmla="*/ 74508 w 6996430"/>
                        <a:gd name="connsiteY1" fmla="*/ 0 h 447040"/>
                        <a:gd name="connsiteX2" fmla="*/ 782074 w 6996430"/>
                        <a:gd name="connsiteY2" fmla="*/ 0 h 447040"/>
                        <a:gd name="connsiteX3" fmla="*/ 1489640 w 6996430"/>
                        <a:gd name="connsiteY3" fmla="*/ 0 h 447040"/>
                        <a:gd name="connsiteX4" fmla="*/ 2060258 w 6996430"/>
                        <a:gd name="connsiteY4" fmla="*/ 0 h 447040"/>
                        <a:gd name="connsiteX5" fmla="*/ 2562402 w 6996430"/>
                        <a:gd name="connsiteY5" fmla="*/ 0 h 447040"/>
                        <a:gd name="connsiteX6" fmla="*/ 3269968 w 6996430"/>
                        <a:gd name="connsiteY6" fmla="*/ 0 h 447040"/>
                        <a:gd name="connsiteX7" fmla="*/ 3635163 w 6996430"/>
                        <a:gd name="connsiteY7" fmla="*/ 0 h 447040"/>
                        <a:gd name="connsiteX8" fmla="*/ 4068833 w 6996430"/>
                        <a:gd name="connsiteY8" fmla="*/ 0 h 447040"/>
                        <a:gd name="connsiteX9" fmla="*/ 4776399 w 6996430"/>
                        <a:gd name="connsiteY9" fmla="*/ 0 h 447040"/>
                        <a:gd name="connsiteX10" fmla="*/ 5210068 w 6996430"/>
                        <a:gd name="connsiteY10" fmla="*/ 0 h 447040"/>
                        <a:gd name="connsiteX11" fmla="*/ 5780686 w 6996430"/>
                        <a:gd name="connsiteY11" fmla="*/ 0 h 447040"/>
                        <a:gd name="connsiteX12" fmla="*/ 6282830 w 6996430"/>
                        <a:gd name="connsiteY12" fmla="*/ 0 h 447040"/>
                        <a:gd name="connsiteX13" fmla="*/ 6921922 w 6996430"/>
                        <a:gd name="connsiteY13" fmla="*/ 0 h 447040"/>
                        <a:gd name="connsiteX14" fmla="*/ 6996430 w 6996430"/>
                        <a:gd name="connsiteY14" fmla="*/ 74508 h 447040"/>
                        <a:gd name="connsiteX15" fmla="*/ 6996430 w 6996430"/>
                        <a:gd name="connsiteY15" fmla="*/ 372532 h 447040"/>
                        <a:gd name="connsiteX16" fmla="*/ 6921922 w 6996430"/>
                        <a:gd name="connsiteY16" fmla="*/ 447040 h 447040"/>
                        <a:gd name="connsiteX17" fmla="*/ 6351304 w 6996430"/>
                        <a:gd name="connsiteY17" fmla="*/ 447040 h 447040"/>
                        <a:gd name="connsiteX18" fmla="*/ 5712212 w 6996430"/>
                        <a:gd name="connsiteY18" fmla="*/ 447040 h 447040"/>
                        <a:gd name="connsiteX19" fmla="*/ 5141594 w 6996430"/>
                        <a:gd name="connsiteY19" fmla="*/ 447040 h 447040"/>
                        <a:gd name="connsiteX20" fmla="*/ 4707925 w 6996430"/>
                        <a:gd name="connsiteY20" fmla="*/ 447040 h 447040"/>
                        <a:gd name="connsiteX21" fmla="*/ 4342729 w 6996430"/>
                        <a:gd name="connsiteY21" fmla="*/ 447040 h 447040"/>
                        <a:gd name="connsiteX22" fmla="*/ 3977534 w 6996430"/>
                        <a:gd name="connsiteY22" fmla="*/ 447040 h 447040"/>
                        <a:gd name="connsiteX23" fmla="*/ 3269968 w 6996430"/>
                        <a:gd name="connsiteY23" fmla="*/ 447040 h 447040"/>
                        <a:gd name="connsiteX24" fmla="*/ 2767824 w 6996430"/>
                        <a:gd name="connsiteY24" fmla="*/ 447040 h 447040"/>
                        <a:gd name="connsiteX25" fmla="*/ 2128732 w 6996430"/>
                        <a:gd name="connsiteY25" fmla="*/ 447040 h 447040"/>
                        <a:gd name="connsiteX26" fmla="*/ 1763537 w 6996430"/>
                        <a:gd name="connsiteY26" fmla="*/ 447040 h 447040"/>
                        <a:gd name="connsiteX27" fmla="*/ 1261393 w 6996430"/>
                        <a:gd name="connsiteY27" fmla="*/ 447040 h 447040"/>
                        <a:gd name="connsiteX28" fmla="*/ 622301 w 6996430"/>
                        <a:gd name="connsiteY28" fmla="*/ 447040 h 447040"/>
                        <a:gd name="connsiteX29" fmla="*/ 74508 w 6996430"/>
                        <a:gd name="connsiteY29" fmla="*/ 447040 h 447040"/>
                        <a:gd name="connsiteX30" fmla="*/ 0 w 6996430"/>
                        <a:gd name="connsiteY30" fmla="*/ 372532 h 447040"/>
                        <a:gd name="connsiteX31" fmla="*/ 0 w 6996430"/>
                        <a:gd name="connsiteY31" fmla="*/ 74508 h 447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6996430" h="447040" extrusionOk="0">
                          <a:moveTo>
                            <a:pt x="0" y="74508"/>
                          </a:moveTo>
                          <a:cubicBezTo>
                            <a:pt x="2577" y="26847"/>
                            <a:pt x="28707" y="975"/>
                            <a:pt x="74508" y="0"/>
                          </a:cubicBezTo>
                          <a:cubicBezTo>
                            <a:pt x="254257" y="-55978"/>
                            <a:pt x="544298" y="13698"/>
                            <a:pt x="782074" y="0"/>
                          </a:cubicBezTo>
                          <a:cubicBezTo>
                            <a:pt x="1019850" y="-13698"/>
                            <a:pt x="1172759" y="65463"/>
                            <a:pt x="1489640" y="0"/>
                          </a:cubicBezTo>
                          <a:cubicBezTo>
                            <a:pt x="1806521" y="-65463"/>
                            <a:pt x="1808749" y="17893"/>
                            <a:pt x="2060258" y="0"/>
                          </a:cubicBezTo>
                          <a:cubicBezTo>
                            <a:pt x="2311767" y="-17893"/>
                            <a:pt x="2439989" y="25815"/>
                            <a:pt x="2562402" y="0"/>
                          </a:cubicBezTo>
                          <a:cubicBezTo>
                            <a:pt x="2684815" y="-25815"/>
                            <a:pt x="3002255" y="47760"/>
                            <a:pt x="3269968" y="0"/>
                          </a:cubicBezTo>
                          <a:cubicBezTo>
                            <a:pt x="3537681" y="-47760"/>
                            <a:pt x="3525424" y="6197"/>
                            <a:pt x="3635163" y="0"/>
                          </a:cubicBezTo>
                          <a:cubicBezTo>
                            <a:pt x="3744902" y="-6197"/>
                            <a:pt x="3864753" y="8664"/>
                            <a:pt x="4068833" y="0"/>
                          </a:cubicBezTo>
                          <a:cubicBezTo>
                            <a:pt x="4272913" y="-8664"/>
                            <a:pt x="4451659" y="39868"/>
                            <a:pt x="4776399" y="0"/>
                          </a:cubicBezTo>
                          <a:cubicBezTo>
                            <a:pt x="5101139" y="-39868"/>
                            <a:pt x="5099025" y="20782"/>
                            <a:pt x="5210068" y="0"/>
                          </a:cubicBezTo>
                          <a:cubicBezTo>
                            <a:pt x="5321111" y="-20782"/>
                            <a:pt x="5602100" y="26283"/>
                            <a:pt x="5780686" y="0"/>
                          </a:cubicBezTo>
                          <a:cubicBezTo>
                            <a:pt x="5959272" y="-26283"/>
                            <a:pt x="6151811" y="44022"/>
                            <a:pt x="6282830" y="0"/>
                          </a:cubicBezTo>
                          <a:cubicBezTo>
                            <a:pt x="6413849" y="-44022"/>
                            <a:pt x="6681118" y="59320"/>
                            <a:pt x="6921922" y="0"/>
                          </a:cubicBezTo>
                          <a:cubicBezTo>
                            <a:pt x="6964802" y="-3836"/>
                            <a:pt x="6997122" y="34850"/>
                            <a:pt x="6996430" y="74508"/>
                          </a:cubicBezTo>
                          <a:cubicBezTo>
                            <a:pt x="7001309" y="168099"/>
                            <a:pt x="6972091" y="302105"/>
                            <a:pt x="6996430" y="372532"/>
                          </a:cubicBezTo>
                          <a:cubicBezTo>
                            <a:pt x="6999130" y="412561"/>
                            <a:pt x="6963884" y="452511"/>
                            <a:pt x="6921922" y="447040"/>
                          </a:cubicBezTo>
                          <a:cubicBezTo>
                            <a:pt x="6778588" y="453969"/>
                            <a:pt x="6515482" y="444819"/>
                            <a:pt x="6351304" y="447040"/>
                          </a:cubicBezTo>
                          <a:cubicBezTo>
                            <a:pt x="6187126" y="449261"/>
                            <a:pt x="5925244" y="443684"/>
                            <a:pt x="5712212" y="447040"/>
                          </a:cubicBezTo>
                          <a:cubicBezTo>
                            <a:pt x="5499180" y="450396"/>
                            <a:pt x="5417416" y="413153"/>
                            <a:pt x="5141594" y="447040"/>
                          </a:cubicBezTo>
                          <a:cubicBezTo>
                            <a:pt x="4865772" y="480927"/>
                            <a:pt x="4900351" y="445775"/>
                            <a:pt x="4707925" y="447040"/>
                          </a:cubicBezTo>
                          <a:cubicBezTo>
                            <a:pt x="4515499" y="448305"/>
                            <a:pt x="4455142" y="421149"/>
                            <a:pt x="4342729" y="447040"/>
                          </a:cubicBezTo>
                          <a:cubicBezTo>
                            <a:pt x="4230316" y="472931"/>
                            <a:pt x="4146090" y="440529"/>
                            <a:pt x="3977534" y="447040"/>
                          </a:cubicBezTo>
                          <a:cubicBezTo>
                            <a:pt x="3808978" y="453551"/>
                            <a:pt x="3513733" y="422116"/>
                            <a:pt x="3269968" y="447040"/>
                          </a:cubicBezTo>
                          <a:cubicBezTo>
                            <a:pt x="3026203" y="471964"/>
                            <a:pt x="3013301" y="406396"/>
                            <a:pt x="2767824" y="447040"/>
                          </a:cubicBezTo>
                          <a:cubicBezTo>
                            <a:pt x="2522347" y="487684"/>
                            <a:pt x="2427594" y="406087"/>
                            <a:pt x="2128732" y="447040"/>
                          </a:cubicBezTo>
                          <a:cubicBezTo>
                            <a:pt x="1829870" y="487993"/>
                            <a:pt x="1851247" y="403264"/>
                            <a:pt x="1763537" y="447040"/>
                          </a:cubicBezTo>
                          <a:cubicBezTo>
                            <a:pt x="1675828" y="490816"/>
                            <a:pt x="1475975" y="394528"/>
                            <a:pt x="1261393" y="447040"/>
                          </a:cubicBezTo>
                          <a:cubicBezTo>
                            <a:pt x="1046811" y="499552"/>
                            <a:pt x="785432" y="439109"/>
                            <a:pt x="622301" y="447040"/>
                          </a:cubicBezTo>
                          <a:cubicBezTo>
                            <a:pt x="459170" y="454971"/>
                            <a:pt x="285723" y="423610"/>
                            <a:pt x="74508" y="447040"/>
                          </a:cubicBezTo>
                          <a:cubicBezTo>
                            <a:pt x="32196" y="438098"/>
                            <a:pt x="-4769" y="406703"/>
                            <a:pt x="0" y="372532"/>
                          </a:cubicBezTo>
                          <a:cubicBezTo>
                            <a:pt x="-33797" y="231598"/>
                            <a:pt x="23700" y="151730"/>
                            <a:pt x="0" y="7450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5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New build</a:t>
              </a:r>
              <a:endParaRPr lang="en-GB" sz="105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0C0B6F0-1A9C-4B56-A87B-95A2A4AB8FA2}"/>
              </a:ext>
            </a:extLst>
          </p:cNvPr>
          <p:cNvGrpSpPr/>
          <p:nvPr/>
        </p:nvGrpSpPr>
        <p:grpSpPr>
          <a:xfrm>
            <a:off x="1446335" y="4494520"/>
            <a:ext cx="6188075" cy="2124000"/>
            <a:chOff x="1446335" y="4494520"/>
            <a:chExt cx="6188075" cy="2124000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81AAF6A7-F5C7-4BA0-8C15-D1B49251E694}"/>
                </a:ext>
              </a:extLst>
            </p:cNvPr>
            <p:cNvSpPr/>
            <p:nvPr/>
          </p:nvSpPr>
          <p:spPr>
            <a:xfrm>
              <a:off x="2992071" y="4494520"/>
              <a:ext cx="4642339" cy="2124000"/>
            </a:xfrm>
            <a:prstGeom prst="roundRect">
              <a:avLst/>
            </a:prstGeom>
            <a:solidFill>
              <a:srgbClr val="7030A0">
                <a:alpha val="50196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5476240"/>
                        <a:gd name="connsiteY0" fmla="*/ 67735 h 406400"/>
                        <a:gd name="connsiteX1" fmla="*/ 67735 w 5476240"/>
                        <a:gd name="connsiteY1" fmla="*/ 0 h 406400"/>
                        <a:gd name="connsiteX2" fmla="*/ 767969 w 5476240"/>
                        <a:gd name="connsiteY2" fmla="*/ 0 h 406400"/>
                        <a:gd name="connsiteX3" fmla="*/ 1468204 w 5476240"/>
                        <a:gd name="connsiteY3" fmla="*/ 0 h 406400"/>
                        <a:gd name="connsiteX4" fmla="*/ 2061622 w 5476240"/>
                        <a:gd name="connsiteY4" fmla="*/ 0 h 406400"/>
                        <a:gd name="connsiteX5" fmla="*/ 2601634 w 5476240"/>
                        <a:gd name="connsiteY5" fmla="*/ 0 h 406400"/>
                        <a:gd name="connsiteX6" fmla="*/ 3301868 w 5476240"/>
                        <a:gd name="connsiteY6" fmla="*/ 0 h 406400"/>
                        <a:gd name="connsiteX7" fmla="*/ 3735064 w 5476240"/>
                        <a:gd name="connsiteY7" fmla="*/ 0 h 406400"/>
                        <a:gd name="connsiteX8" fmla="*/ 4221667 w 5476240"/>
                        <a:gd name="connsiteY8" fmla="*/ 0 h 406400"/>
                        <a:gd name="connsiteX9" fmla="*/ 5408505 w 5476240"/>
                        <a:gd name="connsiteY9" fmla="*/ 0 h 406400"/>
                        <a:gd name="connsiteX10" fmla="*/ 5476240 w 5476240"/>
                        <a:gd name="connsiteY10" fmla="*/ 67735 h 406400"/>
                        <a:gd name="connsiteX11" fmla="*/ 5476240 w 5476240"/>
                        <a:gd name="connsiteY11" fmla="*/ 338665 h 406400"/>
                        <a:gd name="connsiteX12" fmla="*/ 5408505 w 5476240"/>
                        <a:gd name="connsiteY12" fmla="*/ 406400 h 406400"/>
                        <a:gd name="connsiteX13" fmla="*/ 4868494 w 5476240"/>
                        <a:gd name="connsiteY13" fmla="*/ 406400 h 406400"/>
                        <a:gd name="connsiteX14" fmla="*/ 4381890 w 5476240"/>
                        <a:gd name="connsiteY14" fmla="*/ 406400 h 406400"/>
                        <a:gd name="connsiteX15" fmla="*/ 3841879 w 5476240"/>
                        <a:gd name="connsiteY15" fmla="*/ 406400 h 406400"/>
                        <a:gd name="connsiteX16" fmla="*/ 3301868 w 5476240"/>
                        <a:gd name="connsiteY16" fmla="*/ 406400 h 406400"/>
                        <a:gd name="connsiteX17" fmla="*/ 2815264 w 5476240"/>
                        <a:gd name="connsiteY17" fmla="*/ 406400 h 406400"/>
                        <a:gd name="connsiteX18" fmla="*/ 2168438 w 5476240"/>
                        <a:gd name="connsiteY18" fmla="*/ 406400 h 406400"/>
                        <a:gd name="connsiteX19" fmla="*/ 1575019 w 5476240"/>
                        <a:gd name="connsiteY19" fmla="*/ 406400 h 406400"/>
                        <a:gd name="connsiteX20" fmla="*/ 1088415 w 5476240"/>
                        <a:gd name="connsiteY20" fmla="*/ 406400 h 406400"/>
                        <a:gd name="connsiteX21" fmla="*/ 655220 w 5476240"/>
                        <a:gd name="connsiteY21" fmla="*/ 406400 h 406400"/>
                        <a:gd name="connsiteX22" fmla="*/ 67735 w 5476240"/>
                        <a:gd name="connsiteY22" fmla="*/ 406400 h 406400"/>
                        <a:gd name="connsiteX23" fmla="*/ 0 w 5476240"/>
                        <a:gd name="connsiteY23" fmla="*/ 338665 h 406400"/>
                        <a:gd name="connsiteX24" fmla="*/ 0 w 5476240"/>
                        <a:gd name="connsiteY24" fmla="*/ 67735 h 406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476240" h="406400" extrusionOk="0">
                          <a:moveTo>
                            <a:pt x="0" y="67735"/>
                          </a:moveTo>
                          <a:cubicBezTo>
                            <a:pt x="2804" y="23243"/>
                            <a:pt x="23281" y="1476"/>
                            <a:pt x="67735" y="0"/>
                          </a:cubicBezTo>
                          <a:cubicBezTo>
                            <a:pt x="365642" y="-45703"/>
                            <a:pt x="492687" y="28943"/>
                            <a:pt x="767969" y="0"/>
                          </a:cubicBezTo>
                          <a:cubicBezTo>
                            <a:pt x="1043251" y="-28943"/>
                            <a:pt x="1299568" y="15083"/>
                            <a:pt x="1468204" y="0"/>
                          </a:cubicBezTo>
                          <a:cubicBezTo>
                            <a:pt x="1636841" y="-15083"/>
                            <a:pt x="1789167" y="9729"/>
                            <a:pt x="2061622" y="0"/>
                          </a:cubicBezTo>
                          <a:cubicBezTo>
                            <a:pt x="2334077" y="-9729"/>
                            <a:pt x="2459876" y="57134"/>
                            <a:pt x="2601634" y="0"/>
                          </a:cubicBezTo>
                          <a:cubicBezTo>
                            <a:pt x="2743392" y="-57134"/>
                            <a:pt x="3095048" y="51756"/>
                            <a:pt x="3301868" y="0"/>
                          </a:cubicBezTo>
                          <a:cubicBezTo>
                            <a:pt x="3508688" y="-51756"/>
                            <a:pt x="3644351" y="32568"/>
                            <a:pt x="3735064" y="0"/>
                          </a:cubicBezTo>
                          <a:cubicBezTo>
                            <a:pt x="3825777" y="-32568"/>
                            <a:pt x="3983099" y="7781"/>
                            <a:pt x="4221667" y="0"/>
                          </a:cubicBezTo>
                          <a:cubicBezTo>
                            <a:pt x="4460235" y="-7781"/>
                            <a:pt x="4822549" y="21713"/>
                            <a:pt x="5408505" y="0"/>
                          </a:cubicBezTo>
                          <a:cubicBezTo>
                            <a:pt x="5437100" y="5411"/>
                            <a:pt x="5469182" y="27827"/>
                            <a:pt x="5476240" y="67735"/>
                          </a:cubicBezTo>
                          <a:cubicBezTo>
                            <a:pt x="5497062" y="185334"/>
                            <a:pt x="5465491" y="259718"/>
                            <a:pt x="5476240" y="338665"/>
                          </a:cubicBezTo>
                          <a:cubicBezTo>
                            <a:pt x="5479952" y="378517"/>
                            <a:pt x="5448944" y="414928"/>
                            <a:pt x="5408505" y="406400"/>
                          </a:cubicBezTo>
                          <a:cubicBezTo>
                            <a:pt x="5299461" y="457891"/>
                            <a:pt x="5062818" y="354103"/>
                            <a:pt x="4868494" y="406400"/>
                          </a:cubicBezTo>
                          <a:cubicBezTo>
                            <a:pt x="4674170" y="458697"/>
                            <a:pt x="4550697" y="394805"/>
                            <a:pt x="4381890" y="406400"/>
                          </a:cubicBezTo>
                          <a:cubicBezTo>
                            <a:pt x="4213083" y="417995"/>
                            <a:pt x="3954218" y="401945"/>
                            <a:pt x="3841879" y="406400"/>
                          </a:cubicBezTo>
                          <a:cubicBezTo>
                            <a:pt x="3729540" y="410855"/>
                            <a:pt x="3420510" y="380308"/>
                            <a:pt x="3301868" y="406400"/>
                          </a:cubicBezTo>
                          <a:cubicBezTo>
                            <a:pt x="3183226" y="432492"/>
                            <a:pt x="2989009" y="351417"/>
                            <a:pt x="2815264" y="406400"/>
                          </a:cubicBezTo>
                          <a:cubicBezTo>
                            <a:pt x="2641519" y="461383"/>
                            <a:pt x="2372348" y="390529"/>
                            <a:pt x="2168438" y="406400"/>
                          </a:cubicBezTo>
                          <a:cubicBezTo>
                            <a:pt x="1964528" y="422271"/>
                            <a:pt x="1806656" y="355339"/>
                            <a:pt x="1575019" y="406400"/>
                          </a:cubicBezTo>
                          <a:cubicBezTo>
                            <a:pt x="1343382" y="457461"/>
                            <a:pt x="1192887" y="377946"/>
                            <a:pt x="1088415" y="406400"/>
                          </a:cubicBezTo>
                          <a:cubicBezTo>
                            <a:pt x="983943" y="434854"/>
                            <a:pt x="832805" y="369902"/>
                            <a:pt x="655220" y="406400"/>
                          </a:cubicBezTo>
                          <a:cubicBezTo>
                            <a:pt x="477636" y="442898"/>
                            <a:pt x="194318" y="355581"/>
                            <a:pt x="67735" y="406400"/>
                          </a:cubicBezTo>
                          <a:cubicBezTo>
                            <a:pt x="39875" y="404054"/>
                            <a:pt x="-824" y="376220"/>
                            <a:pt x="0" y="338665"/>
                          </a:cubicBezTo>
                          <a:cubicBezTo>
                            <a:pt x="-19800" y="233283"/>
                            <a:pt x="2580" y="179131"/>
                            <a:pt x="0" y="6773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Home ownership (resale)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2B0AEDC9-588A-4741-8126-ED5DC1DF306B}"/>
                </a:ext>
              </a:extLst>
            </p:cNvPr>
            <p:cNvSpPr/>
            <p:nvPr/>
          </p:nvSpPr>
          <p:spPr>
            <a:xfrm>
              <a:off x="1446335" y="5440701"/>
              <a:ext cx="4642339" cy="648000"/>
            </a:xfrm>
            <a:prstGeom prst="roundRect">
              <a:avLst/>
            </a:prstGeom>
            <a:solidFill>
              <a:srgbClr val="7030A0">
                <a:alpha val="14902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785870"/>
                        <a:gd name="connsiteY0" fmla="*/ 135469 h 812800"/>
                        <a:gd name="connsiteX1" fmla="*/ 135469 w 3785870"/>
                        <a:gd name="connsiteY1" fmla="*/ 0 h 812800"/>
                        <a:gd name="connsiteX2" fmla="*/ 791590 w 3785870"/>
                        <a:gd name="connsiteY2" fmla="*/ 0 h 812800"/>
                        <a:gd name="connsiteX3" fmla="*/ 1447710 w 3785870"/>
                        <a:gd name="connsiteY3" fmla="*/ 0 h 812800"/>
                        <a:gd name="connsiteX4" fmla="*/ 2033532 w 3785870"/>
                        <a:gd name="connsiteY4" fmla="*/ 0 h 812800"/>
                        <a:gd name="connsiteX5" fmla="*/ 2584205 w 3785870"/>
                        <a:gd name="connsiteY5" fmla="*/ 0 h 812800"/>
                        <a:gd name="connsiteX6" fmla="*/ 3650401 w 3785870"/>
                        <a:gd name="connsiteY6" fmla="*/ 0 h 812800"/>
                        <a:gd name="connsiteX7" fmla="*/ 3785870 w 3785870"/>
                        <a:gd name="connsiteY7" fmla="*/ 135469 h 812800"/>
                        <a:gd name="connsiteX8" fmla="*/ 3785870 w 3785870"/>
                        <a:gd name="connsiteY8" fmla="*/ 677331 h 812800"/>
                        <a:gd name="connsiteX9" fmla="*/ 3650401 w 3785870"/>
                        <a:gd name="connsiteY9" fmla="*/ 812800 h 812800"/>
                        <a:gd name="connsiteX10" fmla="*/ 3064579 w 3785870"/>
                        <a:gd name="connsiteY10" fmla="*/ 812800 h 812800"/>
                        <a:gd name="connsiteX11" fmla="*/ 2478757 w 3785870"/>
                        <a:gd name="connsiteY11" fmla="*/ 812800 h 812800"/>
                        <a:gd name="connsiteX12" fmla="*/ 1998383 w 3785870"/>
                        <a:gd name="connsiteY12" fmla="*/ 812800 h 812800"/>
                        <a:gd name="connsiteX13" fmla="*/ 1377412 w 3785870"/>
                        <a:gd name="connsiteY13" fmla="*/ 812800 h 812800"/>
                        <a:gd name="connsiteX14" fmla="*/ 861888 w 3785870"/>
                        <a:gd name="connsiteY14" fmla="*/ 812800 h 812800"/>
                        <a:gd name="connsiteX15" fmla="*/ 135469 w 3785870"/>
                        <a:gd name="connsiteY15" fmla="*/ 812800 h 812800"/>
                        <a:gd name="connsiteX16" fmla="*/ 0 w 3785870"/>
                        <a:gd name="connsiteY16" fmla="*/ 677331 h 812800"/>
                        <a:gd name="connsiteX17" fmla="*/ 0 w 3785870"/>
                        <a:gd name="connsiteY17" fmla="*/ 135469 h 812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785870" h="812800" extrusionOk="0">
                          <a:moveTo>
                            <a:pt x="0" y="135469"/>
                          </a:moveTo>
                          <a:cubicBezTo>
                            <a:pt x="1639" y="56511"/>
                            <a:pt x="53255" y="1550"/>
                            <a:pt x="135469" y="0"/>
                          </a:cubicBezTo>
                          <a:cubicBezTo>
                            <a:pt x="392851" y="-64787"/>
                            <a:pt x="467868" y="30181"/>
                            <a:pt x="791590" y="0"/>
                          </a:cubicBezTo>
                          <a:cubicBezTo>
                            <a:pt x="1115312" y="-30181"/>
                            <a:pt x="1272094" y="9340"/>
                            <a:pt x="1447710" y="0"/>
                          </a:cubicBezTo>
                          <a:cubicBezTo>
                            <a:pt x="1623326" y="-9340"/>
                            <a:pt x="1879544" y="12415"/>
                            <a:pt x="2033532" y="0"/>
                          </a:cubicBezTo>
                          <a:cubicBezTo>
                            <a:pt x="2187520" y="-12415"/>
                            <a:pt x="2371285" y="25212"/>
                            <a:pt x="2584205" y="0"/>
                          </a:cubicBezTo>
                          <a:cubicBezTo>
                            <a:pt x="2797125" y="-25212"/>
                            <a:pt x="3275383" y="90703"/>
                            <a:pt x="3650401" y="0"/>
                          </a:cubicBezTo>
                          <a:cubicBezTo>
                            <a:pt x="3735621" y="-4611"/>
                            <a:pt x="3787635" y="56521"/>
                            <a:pt x="3785870" y="135469"/>
                          </a:cubicBezTo>
                          <a:cubicBezTo>
                            <a:pt x="3809651" y="359292"/>
                            <a:pt x="3738713" y="540054"/>
                            <a:pt x="3785870" y="677331"/>
                          </a:cubicBezTo>
                          <a:cubicBezTo>
                            <a:pt x="3770108" y="761824"/>
                            <a:pt x="3717101" y="809926"/>
                            <a:pt x="3650401" y="812800"/>
                          </a:cubicBezTo>
                          <a:cubicBezTo>
                            <a:pt x="3533182" y="861134"/>
                            <a:pt x="3276656" y="772454"/>
                            <a:pt x="3064579" y="812800"/>
                          </a:cubicBezTo>
                          <a:cubicBezTo>
                            <a:pt x="2852502" y="853146"/>
                            <a:pt x="2708613" y="758756"/>
                            <a:pt x="2478757" y="812800"/>
                          </a:cubicBezTo>
                          <a:cubicBezTo>
                            <a:pt x="2248901" y="866844"/>
                            <a:pt x="2183000" y="806956"/>
                            <a:pt x="1998383" y="812800"/>
                          </a:cubicBezTo>
                          <a:cubicBezTo>
                            <a:pt x="1813766" y="818644"/>
                            <a:pt x="1630058" y="809041"/>
                            <a:pt x="1377412" y="812800"/>
                          </a:cubicBezTo>
                          <a:cubicBezTo>
                            <a:pt x="1124766" y="816559"/>
                            <a:pt x="1075610" y="785950"/>
                            <a:pt x="861888" y="812800"/>
                          </a:cubicBezTo>
                          <a:cubicBezTo>
                            <a:pt x="648166" y="839650"/>
                            <a:pt x="292804" y="766190"/>
                            <a:pt x="135469" y="812800"/>
                          </a:cubicBezTo>
                          <a:cubicBezTo>
                            <a:pt x="57761" y="813079"/>
                            <a:pt x="3558" y="770587"/>
                            <a:pt x="0" y="677331"/>
                          </a:cubicBezTo>
                          <a:cubicBezTo>
                            <a:pt x="-35474" y="446678"/>
                            <a:pt x="40421" y="271473"/>
                            <a:pt x="0" y="13546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1100" b="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Affordable &amp; social rented</a:t>
              </a:r>
              <a:endParaRPr lang="en-GB" dirty="0"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sz="1100" b="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endParaRP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BC4D848B-1039-4399-A6E1-0E81A92FD540}"/>
                </a:ext>
              </a:extLst>
            </p:cNvPr>
            <p:cNvSpPr/>
            <p:nvPr/>
          </p:nvSpPr>
          <p:spPr>
            <a:xfrm>
              <a:off x="2992071" y="4507321"/>
              <a:ext cx="3094893" cy="180651"/>
            </a:xfrm>
            <a:prstGeom prst="roundRect">
              <a:avLst/>
            </a:prstGeom>
            <a:solidFill>
              <a:srgbClr val="7030A0">
                <a:alpha val="25098"/>
              </a:srgbClr>
            </a:solidFill>
            <a:ln w="1905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2346960"/>
                        <a:gd name="connsiteY0" fmla="*/ 33867 h 203200"/>
                        <a:gd name="connsiteX1" fmla="*/ 33867 w 2346960"/>
                        <a:gd name="connsiteY1" fmla="*/ 0 h 203200"/>
                        <a:gd name="connsiteX2" fmla="*/ 649258 w 2346960"/>
                        <a:gd name="connsiteY2" fmla="*/ 0 h 203200"/>
                        <a:gd name="connsiteX3" fmla="*/ 1264649 w 2346960"/>
                        <a:gd name="connsiteY3" fmla="*/ 0 h 203200"/>
                        <a:gd name="connsiteX4" fmla="*/ 2313093 w 2346960"/>
                        <a:gd name="connsiteY4" fmla="*/ 0 h 203200"/>
                        <a:gd name="connsiteX5" fmla="*/ 2346960 w 2346960"/>
                        <a:gd name="connsiteY5" fmla="*/ 33867 h 203200"/>
                        <a:gd name="connsiteX6" fmla="*/ 2346960 w 2346960"/>
                        <a:gd name="connsiteY6" fmla="*/ 169333 h 203200"/>
                        <a:gd name="connsiteX7" fmla="*/ 2313093 w 2346960"/>
                        <a:gd name="connsiteY7" fmla="*/ 203200 h 203200"/>
                        <a:gd name="connsiteX8" fmla="*/ 1743287 w 2346960"/>
                        <a:gd name="connsiteY8" fmla="*/ 203200 h 203200"/>
                        <a:gd name="connsiteX9" fmla="*/ 1173480 w 2346960"/>
                        <a:gd name="connsiteY9" fmla="*/ 203200 h 203200"/>
                        <a:gd name="connsiteX10" fmla="*/ 626466 w 2346960"/>
                        <a:gd name="connsiteY10" fmla="*/ 203200 h 203200"/>
                        <a:gd name="connsiteX11" fmla="*/ 33867 w 2346960"/>
                        <a:gd name="connsiteY11" fmla="*/ 203200 h 203200"/>
                        <a:gd name="connsiteX12" fmla="*/ 0 w 2346960"/>
                        <a:gd name="connsiteY12" fmla="*/ 169333 h 203200"/>
                        <a:gd name="connsiteX13" fmla="*/ 0 w 2346960"/>
                        <a:gd name="connsiteY13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234696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264603" y="-34706"/>
                            <a:pt x="409996" y="21931"/>
                            <a:pt x="649258" y="0"/>
                          </a:cubicBezTo>
                          <a:cubicBezTo>
                            <a:pt x="888520" y="-21931"/>
                            <a:pt x="962961" y="23453"/>
                            <a:pt x="1264649" y="0"/>
                          </a:cubicBezTo>
                          <a:cubicBezTo>
                            <a:pt x="1566337" y="-23453"/>
                            <a:pt x="2019523" y="14333"/>
                            <a:pt x="2313093" y="0"/>
                          </a:cubicBezTo>
                          <a:cubicBezTo>
                            <a:pt x="2331424" y="-917"/>
                            <a:pt x="2347585" y="14273"/>
                            <a:pt x="2346960" y="33867"/>
                          </a:cubicBezTo>
                          <a:cubicBezTo>
                            <a:pt x="2360370" y="82057"/>
                            <a:pt x="2339283" y="123953"/>
                            <a:pt x="2346960" y="169333"/>
                          </a:cubicBezTo>
                          <a:cubicBezTo>
                            <a:pt x="2346593" y="187429"/>
                            <a:pt x="2335152" y="203599"/>
                            <a:pt x="2313093" y="203200"/>
                          </a:cubicBezTo>
                          <a:cubicBezTo>
                            <a:pt x="2115441" y="224856"/>
                            <a:pt x="1964456" y="191472"/>
                            <a:pt x="1743287" y="203200"/>
                          </a:cubicBezTo>
                          <a:cubicBezTo>
                            <a:pt x="1522118" y="214928"/>
                            <a:pt x="1440920" y="147182"/>
                            <a:pt x="1173480" y="203200"/>
                          </a:cubicBezTo>
                          <a:cubicBezTo>
                            <a:pt x="906040" y="259218"/>
                            <a:pt x="847301" y="171852"/>
                            <a:pt x="626466" y="203200"/>
                          </a:cubicBezTo>
                          <a:cubicBezTo>
                            <a:pt x="405631" y="234548"/>
                            <a:pt x="167399" y="191657"/>
                            <a:pt x="33867" y="203200"/>
                          </a:cubicBezTo>
                          <a:cubicBezTo>
                            <a:pt x="15958" y="201438"/>
                            <a:pt x="1627" y="191543"/>
                            <a:pt x="0" y="169333"/>
                          </a:cubicBezTo>
                          <a:cubicBezTo>
                            <a:pt x="-2149" y="140056"/>
                            <a:pt x="9758" y="87502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ysClr val="windowText" lastClr="000000"/>
                  </a:solidFill>
                  <a:latin typeface="+mj-lt"/>
                  <a:ea typeface="+mn-ea"/>
                  <a:cs typeface="MV Boli" panose="02000500030200090000" pitchFamily="2" charset="0"/>
                </a:rPr>
                <a:t>Intermediate rent</a:t>
              </a: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DE1A4B48-0908-430C-80F6-B75CF335E9FD}"/>
                </a:ext>
              </a:extLst>
            </p:cNvPr>
            <p:cNvSpPr/>
            <p:nvPr/>
          </p:nvSpPr>
          <p:spPr>
            <a:xfrm>
              <a:off x="4586410" y="4686806"/>
              <a:ext cx="2298310" cy="720001"/>
            </a:xfrm>
            <a:prstGeom prst="roundRect">
              <a:avLst/>
            </a:prstGeom>
            <a:solidFill>
              <a:srgbClr val="7030A0">
                <a:alpha val="40000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106420"/>
                        <a:gd name="connsiteY0" fmla="*/ 33867 h 203200"/>
                        <a:gd name="connsiteX1" fmla="*/ 33867 w 3106420"/>
                        <a:gd name="connsiteY1" fmla="*/ 0 h 203200"/>
                        <a:gd name="connsiteX2" fmla="*/ 601088 w 3106420"/>
                        <a:gd name="connsiteY2" fmla="*/ 0 h 203200"/>
                        <a:gd name="connsiteX3" fmla="*/ 1168310 w 3106420"/>
                        <a:gd name="connsiteY3" fmla="*/ 0 h 203200"/>
                        <a:gd name="connsiteX4" fmla="*/ 1674757 w 3106420"/>
                        <a:gd name="connsiteY4" fmla="*/ 0 h 203200"/>
                        <a:gd name="connsiteX5" fmla="*/ 2150818 w 3106420"/>
                        <a:gd name="connsiteY5" fmla="*/ 0 h 203200"/>
                        <a:gd name="connsiteX6" fmla="*/ 3072553 w 3106420"/>
                        <a:gd name="connsiteY6" fmla="*/ 0 h 203200"/>
                        <a:gd name="connsiteX7" fmla="*/ 3106420 w 3106420"/>
                        <a:gd name="connsiteY7" fmla="*/ 33867 h 203200"/>
                        <a:gd name="connsiteX8" fmla="*/ 3106420 w 3106420"/>
                        <a:gd name="connsiteY8" fmla="*/ 169333 h 203200"/>
                        <a:gd name="connsiteX9" fmla="*/ 3072553 w 3106420"/>
                        <a:gd name="connsiteY9" fmla="*/ 203200 h 203200"/>
                        <a:gd name="connsiteX10" fmla="*/ 2566105 w 3106420"/>
                        <a:gd name="connsiteY10" fmla="*/ 203200 h 203200"/>
                        <a:gd name="connsiteX11" fmla="*/ 2059658 w 3106420"/>
                        <a:gd name="connsiteY11" fmla="*/ 203200 h 203200"/>
                        <a:gd name="connsiteX12" fmla="*/ 1644371 w 3106420"/>
                        <a:gd name="connsiteY12" fmla="*/ 203200 h 203200"/>
                        <a:gd name="connsiteX13" fmla="*/ 1107536 w 3106420"/>
                        <a:gd name="connsiteY13" fmla="*/ 203200 h 203200"/>
                        <a:gd name="connsiteX14" fmla="*/ 661862 w 3106420"/>
                        <a:gd name="connsiteY14" fmla="*/ 203200 h 203200"/>
                        <a:gd name="connsiteX15" fmla="*/ 33867 w 3106420"/>
                        <a:gd name="connsiteY15" fmla="*/ 203200 h 203200"/>
                        <a:gd name="connsiteX16" fmla="*/ 0 w 3106420"/>
                        <a:gd name="connsiteY16" fmla="*/ 169333 h 203200"/>
                        <a:gd name="connsiteX17" fmla="*/ 0 w 3106420"/>
                        <a:gd name="connsiteY17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10642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265150" y="-31537"/>
                            <a:pt x="348740" y="31857"/>
                            <a:pt x="601088" y="0"/>
                          </a:cubicBezTo>
                          <a:cubicBezTo>
                            <a:pt x="853436" y="-31857"/>
                            <a:pt x="957239" y="67634"/>
                            <a:pt x="1168310" y="0"/>
                          </a:cubicBezTo>
                          <a:cubicBezTo>
                            <a:pt x="1379381" y="-67634"/>
                            <a:pt x="1544180" y="21741"/>
                            <a:pt x="1674757" y="0"/>
                          </a:cubicBezTo>
                          <a:cubicBezTo>
                            <a:pt x="1805334" y="-21741"/>
                            <a:pt x="2014730" y="6235"/>
                            <a:pt x="2150818" y="0"/>
                          </a:cubicBezTo>
                          <a:cubicBezTo>
                            <a:pt x="2286906" y="-6235"/>
                            <a:pt x="2808734" y="56129"/>
                            <a:pt x="3072553" y="0"/>
                          </a:cubicBezTo>
                          <a:cubicBezTo>
                            <a:pt x="3096104" y="-2149"/>
                            <a:pt x="3108023" y="11409"/>
                            <a:pt x="3106420" y="33867"/>
                          </a:cubicBezTo>
                          <a:cubicBezTo>
                            <a:pt x="3122277" y="67225"/>
                            <a:pt x="3101590" y="110600"/>
                            <a:pt x="3106420" y="169333"/>
                          </a:cubicBezTo>
                          <a:cubicBezTo>
                            <a:pt x="3105704" y="188477"/>
                            <a:pt x="3090587" y="202963"/>
                            <a:pt x="3072553" y="203200"/>
                          </a:cubicBezTo>
                          <a:cubicBezTo>
                            <a:pt x="2853703" y="239902"/>
                            <a:pt x="2812860" y="162837"/>
                            <a:pt x="2566105" y="203200"/>
                          </a:cubicBezTo>
                          <a:cubicBezTo>
                            <a:pt x="2319350" y="243563"/>
                            <a:pt x="2255447" y="190453"/>
                            <a:pt x="2059658" y="203200"/>
                          </a:cubicBezTo>
                          <a:cubicBezTo>
                            <a:pt x="1863869" y="215947"/>
                            <a:pt x="1817827" y="203097"/>
                            <a:pt x="1644371" y="203200"/>
                          </a:cubicBezTo>
                          <a:cubicBezTo>
                            <a:pt x="1470915" y="203303"/>
                            <a:pt x="1222049" y="185287"/>
                            <a:pt x="1107536" y="203200"/>
                          </a:cubicBezTo>
                          <a:cubicBezTo>
                            <a:pt x="993024" y="221113"/>
                            <a:pt x="831706" y="163004"/>
                            <a:pt x="661862" y="203200"/>
                          </a:cubicBezTo>
                          <a:cubicBezTo>
                            <a:pt x="492018" y="243396"/>
                            <a:pt x="250941" y="129988"/>
                            <a:pt x="33867" y="203200"/>
                          </a:cubicBezTo>
                          <a:cubicBezTo>
                            <a:pt x="12400" y="203467"/>
                            <a:pt x="204" y="189094"/>
                            <a:pt x="0" y="169333"/>
                          </a:cubicBezTo>
                          <a:cubicBezTo>
                            <a:pt x="-9335" y="116537"/>
                            <a:pt x="14108" y="66948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Private rent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25FEEF64-2751-4624-AA0A-DC338F93449E}"/>
                </a:ext>
              </a:extLst>
            </p:cNvPr>
            <p:cNvSpPr/>
            <p:nvPr/>
          </p:nvSpPr>
          <p:spPr>
            <a:xfrm>
              <a:off x="2992071" y="6120152"/>
              <a:ext cx="3868616" cy="175847"/>
            </a:xfrm>
            <a:prstGeom prst="roundRect">
              <a:avLst/>
            </a:prstGeom>
            <a:solidFill>
              <a:srgbClr val="7030A0">
                <a:alpha val="69804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3816350"/>
                        <a:gd name="connsiteY0" fmla="*/ 33867 h 203200"/>
                        <a:gd name="connsiteX1" fmla="*/ 33867 w 3816350"/>
                        <a:gd name="connsiteY1" fmla="*/ 0 h 203200"/>
                        <a:gd name="connsiteX2" fmla="*/ 644356 w 3816350"/>
                        <a:gd name="connsiteY2" fmla="*/ 0 h 203200"/>
                        <a:gd name="connsiteX3" fmla="*/ 1254845 w 3816350"/>
                        <a:gd name="connsiteY3" fmla="*/ 0 h 203200"/>
                        <a:gd name="connsiteX4" fmla="*/ 1790361 w 3816350"/>
                        <a:gd name="connsiteY4" fmla="*/ 0 h 203200"/>
                        <a:gd name="connsiteX5" fmla="*/ 2288392 w 3816350"/>
                        <a:gd name="connsiteY5" fmla="*/ 0 h 203200"/>
                        <a:gd name="connsiteX6" fmla="*/ 2898881 w 3816350"/>
                        <a:gd name="connsiteY6" fmla="*/ 0 h 203200"/>
                        <a:gd name="connsiteX7" fmla="*/ 3321939 w 3816350"/>
                        <a:gd name="connsiteY7" fmla="*/ 0 h 203200"/>
                        <a:gd name="connsiteX8" fmla="*/ 3782483 w 3816350"/>
                        <a:gd name="connsiteY8" fmla="*/ 0 h 203200"/>
                        <a:gd name="connsiteX9" fmla="*/ 3816350 w 3816350"/>
                        <a:gd name="connsiteY9" fmla="*/ 33867 h 203200"/>
                        <a:gd name="connsiteX10" fmla="*/ 3816350 w 3816350"/>
                        <a:gd name="connsiteY10" fmla="*/ 169333 h 203200"/>
                        <a:gd name="connsiteX11" fmla="*/ 3782483 w 3816350"/>
                        <a:gd name="connsiteY11" fmla="*/ 203200 h 203200"/>
                        <a:gd name="connsiteX12" fmla="*/ 3209480 w 3816350"/>
                        <a:gd name="connsiteY12" fmla="*/ 203200 h 203200"/>
                        <a:gd name="connsiteX13" fmla="*/ 2636478 w 3816350"/>
                        <a:gd name="connsiteY13" fmla="*/ 203200 h 203200"/>
                        <a:gd name="connsiteX14" fmla="*/ 2175933 w 3816350"/>
                        <a:gd name="connsiteY14" fmla="*/ 203200 h 203200"/>
                        <a:gd name="connsiteX15" fmla="*/ 1677903 w 3816350"/>
                        <a:gd name="connsiteY15" fmla="*/ 203200 h 203200"/>
                        <a:gd name="connsiteX16" fmla="*/ 1179872 w 3816350"/>
                        <a:gd name="connsiteY16" fmla="*/ 203200 h 203200"/>
                        <a:gd name="connsiteX17" fmla="*/ 719328 w 3816350"/>
                        <a:gd name="connsiteY17" fmla="*/ 203200 h 203200"/>
                        <a:gd name="connsiteX18" fmla="*/ 33867 w 3816350"/>
                        <a:gd name="connsiteY18" fmla="*/ 203200 h 203200"/>
                        <a:gd name="connsiteX19" fmla="*/ 0 w 3816350"/>
                        <a:gd name="connsiteY19" fmla="*/ 169333 h 203200"/>
                        <a:gd name="connsiteX20" fmla="*/ 0 w 3816350"/>
                        <a:gd name="connsiteY20" fmla="*/ 33867 h 203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3816350" h="203200" extrusionOk="0">
                          <a:moveTo>
                            <a:pt x="0" y="33867"/>
                          </a:moveTo>
                          <a:cubicBezTo>
                            <a:pt x="2015" y="10073"/>
                            <a:pt x="11959" y="671"/>
                            <a:pt x="33867" y="0"/>
                          </a:cubicBezTo>
                          <a:cubicBezTo>
                            <a:pt x="319584" y="-58450"/>
                            <a:pt x="370376" y="47837"/>
                            <a:pt x="644356" y="0"/>
                          </a:cubicBezTo>
                          <a:cubicBezTo>
                            <a:pt x="918336" y="-47837"/>
                            <a:pt x="1079124" y="39310"/>
                            <a:pt x="1254845" y="0"/>
                          </a:cubicBezTo>
                          <a:cubicBezTo>
                            <a:pt x="1430566" y="-39310"/>
                            <a:pt x="1585750" y="60085"/>
                            <a:pt x="1790361" y="0"/>
                          </a:cubicBezTo>
                          <a:cubicBezTo>
                            <a:pt x="1994972" y="-60085"/>
                            <a:pt x="2185508" y="36985"/>
                            <a:pt x="2288392" y="0"/>
                          </a:cubicBezTo>
                          <a:cubicBezTo>
                            <a:pt x="2391276" y="-36985"/>
                            <a:pt x="2719358" y="14591"/>
                            <a:pt x="2898881" y="0"/>
                          </a:cubicBezTo>
                          <a:cubicBezTo>
                            <a:pt x="3078404" y="-14591"/>
                            <a:pt x="3172048" y="43393"/>
                            <a:pt x="3321939" y="0"/>
                          </a:cubicBezTo>
                          <a:cubicBezTo>
                            <a:pt x="3471830" y="-43393"/>
                            <a:pt x="3681646" y="11261"/>
                            <a:pt x="3782483" y="0"/>
                          </a:cubicBezTo>
                          <a:cubicBezTo>
                            <a:pt x="3801605" y="5385"/>
                            <a:pt x="3816820" y="13468"/>
                            <a:pt x="3816350" y="33867"/>
                          </a:cubicBezTo>
                          <a:cubicBezTo>
                            <a:pt x="3825356" y="72161"/>
                            <a:pt x="3801048" y="117089"/>
                            <a:pt x="3816350" y="169333"/>
                          </a:cubicBezTo>
                          <a:cubicBezTo>
                            <a:pt x="3811156" y="186311"/>
                            <a:pt x="3803646" y="200894"/>
                            <a:pt x="3782483" y="203200"/>
                          </a:cubicBezTo>
                          <a:cubicBezTo>
                            <a:pt x="3621912" y="264923"/>
                            <a:pt x="3477749" y="186101"/>
                            <a:pt x="3209480" y="203200"/>
                          </a:cubicBezTo>
                          <a:cubicBezTo>
                            <a:pt x="2941211" y="220299"/>
                            <a:pt x="2773663" y="168490"/>
                            <a:pt x="2636478" y="203200"/>
                          </a:cubicBezTo>
                          <a:cubicBezTo>
                            <a:pt x="2499293" y="237910"/>
                            <a:pt x="2292917" y="152655"/>
                            <a:pt x="2175933" y="203200"/>
                          </a:cubicBezTo>
                          <a:cubicBezTo>
                            <a:pt x="2058949" y="253745"/>
                            <a:pt x="1870229" y="174554"/>
                            <a:pt x="1677903" y="203200"/>
                          </a:cubicBezTo>
                          <a:cubicBezTo>
                            <a:pt x="1485577" y="231846"/>
                            <a:pt x="1312671" y="155807"/>
                            <a:pt x="1179872" y="203200"/>
                          </a:cubicBezTo>
                          <a:cubicBezTo>
                            <a:pt x="1047073" y="250593"/>
                            <a:pt x="940006" y="181179"/>
                            <a:pt x="719328" y="203200"/>
                          </a:cubicBezTo>
                          <a:cubicBezTo>
                            <a:pt x="498650" y="225221"/>
                            <a:pt x="288530" y="162488"/>
                            <a:pt x="33867" y="203200"/>
                          </a:cubicBezTo>
                          <a:cubicBezTo>
                            <a:pt x="16861" y="203445"/>
                            <a:pt x="2001" y="185104"/>
                            <a:pt x="0" y="169333"/>
                          </a:cubicBezTo>
                          <a:cubicBezTo>
                            <a:pt x="-3663" y="132813"/>
                            <a:pt x="1884" y="89922"/>
                            <a:pt x="0" y="3386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Homebuy / shared ownership</a:t>
              </a:r>
              <a:endParaRPr lang="en-GB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3E1842EA-2F08-4C82-8F53-795679BBBE8B}"/>
                </a:ext>
              </a:extLst>
            </p:cNvPr>
            <p:cNvSpPr/>
            <p:nvPr/>
          </p:nvSpPr>
          <p:spPr>
            <a:xfrm>
              <a:off x="4539517" y="6304151"/>
              <a:ext cx="3094893" cy="183909"/>
            </a:xfrm>
            <a:prstGeom prst="roundRect">
              <a:avLst/>
            </a:prstGeom>
            <a:solidFill>
              <a:srgbClr val="7030A0">
                <a:alpha val="85098"/>
              </a:srgbClr>
            </a:solidFill>
            <a:ln w="1905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93475129">
                    <a:custGeom>
                      <a:avLst/>
                      <a:gdLst>
                        <a:gd name="connsiteX0" fmla="*/ 0 w 6996430"/>
                        <a:gd name="connsiteY0" fmla="*/ 74508 h 447040"/>
                        <a:gd name="connsiteX1" fmla="*/ 74508 w 6996430"/>
                        <a:gd name="connsiteY1" fmla="*/ 0 h 447040"/>
                        <a:gd name="connsiteX2" fmla="*/ 782074 w 6996430"/>
                        <a:gd name="connsiteY2" fmla="*/ 0 h 447040"/>
                        <a:gd name="connsiteX3" fmla="*/ 1489640 w 6996430"/>
                        <a:gd name="connsiteY3" fmla="*/ 0 h 447040"/>
                        <a:gd name="connsiteX4" fmla="*/ 2060258 w 6996430"/>
                        <a:gd name="connsiteY4" fmla="*/ 0 h 447040"/>
                        <a:gd name="connsiteX5" fmla="*/ 2562402 w 6996430"/>
                        <a:gd name="connsiteY5" fmla="*/ 0 h 447040"/>
                        <a:gd name="connsiteX6" fmla="*/ 3269968 w 6996430"/>
                        <a:gd name="connsiteY6" fmla="*/ 0 h 447040"/>
                        <a:gd name="connsiteX7" fmla="*/ 3635163 w 6996430"/>
                        <a:gd name="connsiteY7" fmla="*/ 0 h 447040"/>
                        <a:gd name="connsiteX8" fmla="*/ 4068833 w 6996430"/>
                        <a:gd name="connsiteY8" fmla="*/ 0 h 447040"/>
                        <a:gd name="connsiteX9" fmla="*/ 4776399 w 6996430"/>
                        <a:gd name="connsiteY9" fmla="*/ 0 h 447040"/>
                        <a:gd name="connsiteX10" fmla="*/ 5210068 w 6996430"/>
                        <a:gd name="connsiteY10" fmla="*/ 0 h 447040"/>
                        <a:gd name="connsiteX11" fmla="*/ 5780686 w 6996430"/>
                        <a:gd name="connsiteY11" fmla="*/ 0 h 447040"/>
                        <a:gd name="connsiteX12" fmla="*/ 6282830 w 6996430"/>
                        <a:gd name="connsiteY12" fmla="*/ 0 h 447040"/>
                        <a:gd name="connsiteX13" fmla="*/ 6921922 w 6996430"/>
                        <a:gd name="connsiteY13" fmla="*/ 0 h 447040"/>
                        <a:gd name="connsiteX14" fmla="*/ 6996430 w 6996430"/>
                        <a:gd name="connsiteY14" fmla="*/ 74508 h 447040"/>
                        <a:gd name="connsiteX15" fmla="*/ 6996430 w 6996430"/>
                        <a:gd name="connsiteY15" fmla="*/ 372532 h 447040"/>
                        <a:gd name="connsiteX16" fmla="*/ 6921922 w 6996430"/>
                        <a:gd name="connsiteY16" fmla="*/ 447040 h 447040"/>
                        <a:gd name="connsiteX17" fmla="*/ 6351304 w 6996430"/>
                        <a:gd name="connsiteY17" fmla="*/ 447040 h 447040"/>
                        <a:gd name="connsiteX18" fmla="*/ 5712212 w 6996430"/>
                        <a:gd name="connsiteY18" fmla="*/ 447040 h 447040"/>
                        <a:gd name="connsiteX19" fmla="*/ 5141594 w 6996430"/>
                        <a:gd name="connsiteY19" fmla="*/ 447040 h 447040"/>
                        <a:gd name="connsiteX20" fmla="*/ 4707925 w 6996430"/>
                        <a:gd name="connsiteY20" fmla="*/ 447040 h 447040"/>
                        <a:gd name="connsiteX21" fmla="*/ 4342729 w 6996430"/>
                        <a:gd name="connsiteY21" fmla="*/ 447040 h 447040"/>
                        <a:gd name="connsiteX22" fmla="*/ 3977534 w 6996430"/>
                        <a:gd name="connsiteY22" fmla="*/ 447040 h 447040"/>
                        <a:gd name="connsiteX23" fmla="*/ 3269968 w 6996430"/>
                        <a:gd name="connsiteY23" fmla="*/ 447040 h 447040"/>
                        <a:gd name="connsiteX24" fmla="*/ 2767824 w 6996430"/>
                        <a:gd name="connsiteY24" fmla="*/ 447040 h 447040"/>
                        <a:gd name="connsiteX25" fmla="*/ 2128732 w 6996430"/>
                        <a:gd name="connsiteY25" fmla="*/ 447040 h 447040"/>
                        <a:gd name="connsiteX26" fmla="*/ 1763537 w 6996430"/>
                        <a:gd name="connsiteY26" fmla="*/ 447040 h 447040"/>
                        <a:gd name="connsiteX27" fmla="*/ 1261393 w 6996430"/>
                        <a:gd name="connsiteY27" fmla="*/ 447040 h 447040"/>
                        <a:gd name="connsiteX28" fmla="*/ 622301 w 6996430"/>
                        <a:gd name="connsiteY28" fmla="*/ 447040 h 447040"/>
                        <a:gd name="connsiteX29" fmla="*/ 74508 w 6996430"/>
                        <a:gd name="connsiteY29" fmla="*/ 447040 h 447040"/>
                        <a:gd name="connsiteX30" fmla="*/ 0 w 6996430"/>
                        <a:gd name="connsiteY30" fmla="*/ 372532 h 447040"/>
                        <a:gd name="connsiteX31" fmla="*/ 0 w 6996430"/>
                        <a:gd name="connsiteY31" fmla="*/ 74508 h 447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6996430" h="447040" extrusionOk="0">
                          <a:moveTo>
                            <a:pt x="0" y="74508"/>
                          </a:moveTo>
                          <a:cubicBezTo>
                            <a:pt x="2577" y="26847"/>
                            <a:pt x="28707" y="975"/>
                            <a:pt x="74508" y="0"/>
                          </a:cubicBezTo>
                          <a:cubicBezTo>
                            <a:pt x="254257" y="-55978"/>
                            <a:pt x="544298" y="13698"/>
                            <a:pt x="782074" y="0"/>
                          </a:cubicBezTo>
                          <a:cubicBezTo>
                            <a:pt x="1019850" y="-13698"/>
                            <a:pt x="1172759" y="65463"/>
                            <a:pt x="1489640" y="0"/>
                          </a:cubicBezTo>
                          <a:cubicBezTo>
                            <a:pt x="1806521" y="-65463"/>
                            <a:pt x="1808749" y="17893"/>
                            <a:pt x="2060258" y="0"/>
                          </a:cubicBezTo>
                          <a:cubicBezTo>
                            <a:pt x="2311767" y="-17893"/>
                            <a:pt x="2439989" y="25815"/>
                            <a:pt x="2562402" y="0"/>
                          </a:cubicBezTo>
                          <a:cubicBezTo>
                            <a:pt x="2684815" y="-25815"/>
                            <a:pt x="3002255" y="47760"/>
                            <a:pt x="3269968" y="0"/>
                          </a:cubicBezTo>
                          <a:cubicBezTo>
                            <a:pt x="3537681" y="-47760"/>
                            <a:pt x="3525424" y="6197"/>
                            <a:pt x="3635163" y="0"/>
                          </a:cubicBezTo>
                          <a:cubicBezTo>
                            <a:pt x="3744902" y="-6197"/>
                            <a:pt x="3864753" y="8664"/>
                            <a:pt x="4068833" y="0"/>
                          </a:cubicBezTo>
                          <a:cubicBezTo>
                            <a:pt x="4272913" y="-8664"/>
                            <a:pt x="4451659" y="39868"/>
                            <a:pt x="4776399" y="0"/>
                          </a:cubicBezTo>
                          <a:cubicBezTo>
                            <a:pt x="5101139" y="-39868"/>
                            <a:pt x="5099025" y="20782"/>
                            <a:pt x="5210068" y="0"/>
                          </a:cubicBezTo>
                          <a:cubicBezTo>
                            <a:pt x="5321111" y="-20782"/>
                            <a:pt x="5602100" y="26283"/>
                            <a:pt x="5780686" y="0"/>
                          </a:cubicBezTo>
                          <a:cubicBezTo>
                            <a:pt x="5959272" y="-26283"/>
                            <a:pt x="6151811" y="44022"/>
                            <a:pt x="6282830" y="0"/>
                          </a:cubicBezTo>
                          <a:cubicBezTo>
                            <a:pt x="6413849" y="-44022"/>
                            <a:pt x="6681118" y="59320"/>
                            <a:pt x="6921922" y="0"/>
                          </a:cubicBezTo>
                          <a:cubicBezTo>
                            <a:pt x="6964802" y="-3836"/>
                            <a:pt x="6997122" y="34850"/>
                            <a:pt x="6996430" y="74508"/>
                          </a:cubicBezTo>
                          <a:cubicBezTo>
                            <a:pt x="7001309" y="168099"/>
                            <a:pt x="6972091" y="302105"/>
                            <a:pt x="6996430" y="372532"/>
                          </a:cubicBezTo>
                          <a:cubicBezTo>
                            <a:pt x="6999130" y="412561"/>
                            <a:pt x="6963884" y="452511"/>
                            <a:pt x="6921922" y="447040"/>
                          </a:cubicBezTo>
                          <a:cubicBezTo>
                            <a:pt x="6778588" y="453969"/>
                            <a:pt x="6515482" y="444819"/>
                            <a:pt x="6351304" y="447040"/>
                          </a:cubicBezTo>
                          <a:cubicBezTo>
                            <a:pt x="6187126" y="449261"/>
                            <a:pt x="5925244" y="443684"/>
                            <a:pt x="5712212" y="447040"/>
                          </a:cubicBezTo>
                          <a:cubicBezTo>
                            <a:pt x="5499180" y="450396"/>
                            <a:pt x="5417416" y="413153"/>
                            <a:pt x="5141594" y="447040"/>
                          </a:cubicBezTo>
                          <a:cubicBezTo>
                            <a:pt x="4865772" y="480927"/>
                            <a:pt x="4900351" y="445775"/>
                            <a:pt x="4707925" y="447040"/>
                          </a:cubicBezTo>
                          <a:cubicBezTo>
                            <a:pt x="4515499" y="448305"/>
                            <a:pt x="4455142" y="421149"/>
                            <a:pt x="4342729" y="447040"/>
                          </a:cubicBezTo>
                          <a:cubicBezTo>
                            <a:pt x="4230316" y="472931"/>
                            <a:pt x="4146090" y="440529"/>
                            <a:pt x="3977534" y="447040"/>
                          </a:cubicBezTo>
                          <a:cubicBezTo>
                            <a:pt x="3808978" y="453551"/>
                            <a:pt x="3513733" y="422116"/>
                            <a:pt x="3269968" y="447040"/>
                          </a:cubicBezTo>
                          <a:cubicBezTo>
                            <a:pt x="3026203" y="471964"/>
                            <a:pt x="3013301" y="406396"/>
                            <a:pt x="2767824" y="447040"/>
                          </a:cubicBezTo>
                          <a:cubicBezTo>
                            <a:pt x="2522347" y="487684"/>
                            <a:pt x="2427594" y="406087"/>
                            <a:pt x="2128732" y="447040"/>
                          </a:cubicBezTo>
                          <a:cubicBezTo>
                            <a:pt x="1829870" y="487993"/>
                            <a:pt x="1851247" y="403264"/>
                            <a:pt x="1763537" y="447040"/>
                          </a:cubicBezTo>
                          <a:cubicBezTo>
                            <a:pt x="1675828" y="490816"/>
                            <a:pt x="1475975" y="394528"/>
                            <a:pt x="1261393" y="447040"/>
                          </a:cubicBezTo>
                          <a:cubicBezTo>
                            <a:pt x="1046811" y="499552"/>
                            <a:pt x="785432" y="439109"/>
                            <a:pt x="622301" y="447040"/>
                          </a:cubicBezTo>
                          <a:cubicBezTo>
                            <a:pt x="459170" y="454971"/>
                            <a:pt x="285723" y="423610"/>
                            <a:pt x="74508" y="447040"/>
                          </a:cubicBezTo>
                          <a:cubicBezTo>
                            <a:pt x="32196" y="438098"/>
                            <a:pt x="-4769" y="406703"/>
                            <a:pt x="0" y="372532"/>
                          </a:cubicBezTo>
                          <a:cubicBezTo>
                            <a:pt x="-33797" y="231598"/>
                            <a:pt x="23700" y="151730"/>
                            <a:pt x="0" y="7450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New build</a:t>
              </a:r>
              <a:endParaRPr lang="en-GB" sz="110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222BDD3F-38BC-4C9A-B356-9F29A7112410}"/>
              </a:ext>
            </a:extLst>
          </p:cNvPr>
          <p:cNvSpPr txBox="1"/>
          <p:nvPr/>
        </p:nvSpPr>
        <p:spPr>
          <a:xfrm rot="16200000">
            <a:off x="-904610" y="1413595"/>
            <a:ext cx="2735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400" dirty="0"/>
              <a:t>By district</a:t>
            </a:r>
          </a:p>
        </p:txBody>
      </p:sp>
    </p:spTree>
    <p:extLst>
      <p:ext uri="{BB962C8B-B14F-4D97-AF65-F5344CB8AC3E}">
        <p14:creationId xmlns:p14="http://schemas.microsoft.com/office/powerpoint/2010/main" val="245159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F9852E-BA81-4953-8B73-27E178A3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783020" cy="1719072"/>
          </a:xfrm>
        </p:spPr>
        <p:txBody>
          <a:bodyPr anchor="b">
            <a:normAutofit/>
          </a:bodyPr>
          <a:lstStyle/>
          <a:p>
            <a:r>
              <a:rPr lang="en-GB" sz="5400" dirty="0"/>
              <a:t>Why diamonds?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6D7AF-E804-4F0E-AA59-4EAA02448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783020" cy="3410712"/>
          </a:xfrm>
        </p:spPr>
        <p:txBody>
          <a:bodyPr anchor="t">
            <a:noAutofit/>
          </a:bodyPr>
          <a:lstStyle/>
          <a:p>
            <a:pPr marL="34290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needed to invent a way of comparing income distribution to housing costs, visually, to see where different housing ‘products’ it, and which income groups they are aimed at </a:t>
            </a:r>
          </a:p>
          <a:p>
            <a:pPr marL="34290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This would be useful to see who was over-and under-provided, and to assess new tenures and housing incentives relative to our local housing markets…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B6641F-36E1-4297-9D8E-9ECDE6ABA2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926401"/>
            <a:ext cx="6903720" cy="500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10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381D5661-3E06-4F1D-9826-9D32B4B17541}"/>
              </a:ext>
            </a:extLst>
          </p:cNvPr>
          <p:cNvSpPr/>
          <p:nvPr/>
        </p:nvSpPr>
        <p:spPr>
          <a:xfrm>
            <a:off x="313775" y="2302826"/>
            <a:ext cx="11520000" cy="20797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33EA41B-53A5-4016-AF8E-D47B3076659D}"/>
              </a:ext>
            </a:extLst>
          </p:cNvPr>
          <p:cNvSpPr/>
          <p:nvPr/>
        </p:nvSpPr>
        <p:spPr>
          <a:xfrm>
            <a:off x="336000" y="4454536"/>
            <a:ext cx="11520000" cy="2106464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44A6DBF-CC96-462E-AD80-4EB7B3BE5257}"/>
              </a:ext>
            </a:extLst>
          </p:cNvPr>
          <p:cNvSpPr/>
          <p:nvPr/>
        </p:nvSpPr>
        <p:spPr>
          <a:xfrm>
            <a:off x="336000" y="154652"/>
            <a:ext cx="11520000" cy="20797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411B4F6-B769-4C03-9377-58C45549542D}"/>
              </a:ext>
            </a:extLst>
          </p:cNvPr>
          <p:cNvGraphicFramePr>
            <a:graphicFrameLocks noGrp="1"/>
          </p:cNvGraphicFramePr>
          <p:nvPr/>
        </p:nvGraphicFramePr>
        <p:xfrm>
          <a:off x="-842963" y="-55848250"/>
          <a:ext cx="5112476" cy="4876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0876">
                  <a:extLst>
                    <a:ext uri="{9D8B030D-6E8A-4147-A177-3AD203B41FA5}">
                      <a16:colId xmlns:a16="http://schemas.microsoft.com/office/drawing/2014/main" val="2337406229"/>
                    </a:ext>
                  </a:extLst>
                </a:gridCol>
                <a:gridCol w="233080">
                  <a:extLst>
                    <a:ext uri="{9D8B030D-6E8A-4147-A177-3AD203B41FA5}">
                      <a16:colId xmlns:a16="http://schemas.microsoft.com/office/drawing/2014/main" val="1565981140"/>
                    </a:ext>
                  </a:extLst>
                </a:gridCol>
                <a:gridCol w="233080">
                  <a:extLst>
                    <a:ext uri="{9D8B030D-6E8A-4147-A177-3AD203B41FA5}">
                      <a16:colId xmlns:a16="http://schemas.microsoft.com/office/drawing/2014/main" val="645878497"/>
                    </a:ext>
                  </a:extLst>
                </a:gridCol>
                <a:gridCol w="233080">
                  <a:extLst>
                    <a:ext uri="{9D8B030D-6E8A-4147-A177-3AD203B41FA5}">
                      <a16:colId xmlns:a16="http://schemas.microsoft.com/office/drawing/2014/main" val="3361346760"/>
                    </a:ext>
                  </a:extLst>
                </a:gridCol>
                <a:gridCol w="233080">
                  <a:extLst>
                    <a:ext uri="{9D8B030D-6E8A-4147-A177-3AD203B41FA5}">
                      <a16:colId xmlns:a16="http://schemas.microsoft.com/office/drawing/2014/main" val="1338556261"/>
                    </a:ext>
                  </a:extLst>
                </a:gridCol>
                <a:gridCol w="233080">
                  <a:extLst>
                    <a:ext uri="{9D8B030D-6E8A-4147-A177-3AD203B41FA5}">
                      <a16:colId xmlns:a16="http://schemas.microsoft.com/office/drawing/2014/main" val="490212864"/>
                    </a:ext>
                  </a:extLst>
                </a:gridCol>
                <a:gridCol w="233080">
                  <a:extLst>
                    <a:ext uri="{9D8B030D-6E8A-4147-A177-3AD203B41FA5}">
                      <a16:colId xmlns:a16="http://schemas.microsoft.com/office/drawing/2014/main" val="2394489308"/>
                    </a:ext>
                  </a:extLst>
                </a:gridCol>
                <a:gridCol w="233080">
                  <a:extLst>
                    <a:ext uri="{9D8B030D-6E8A-4147-A177-3AD203B41FA5}">
                      <a16:colId xmlns:a16="http://schemas.microsoft.com/office/drawing/2014/main" val="3575244796"/>
                    </a:ext>
                  </a:extLst>
                </a:gridCol>
                <a:gridCol w="233080">
                  <a:extLst>
                    <a:ext uri="{9D8B030D-6E8A-4147-A177-3AD203B41FA5}">
                      <a16:colId xmlns:a16="http://schemas.microsoft.com/office/drawing/2014/main" val="1923487925"/>
                    </a:ext>
                  </a:extLst>
                </a:gridCol>
                <a:gridCol w="233080">
                  <a:extLst>
                    <a:ext uri="{9D8B030D-6E8A-4147-A177-3AD203B41FA5}">
                      <a16:colId xmlns:a16="http://schemas.microsoft.com/office/drawing/2014/main" val="636205544"/>
                    </a:ext>
                  </a:extLst>
                </a:gridCol>
                <a:gridCol w="233080">
                  <a:extLst>
                    <a:ext uri="{9D8B030D-6E8A-4147-A177-3AD203B41FA5}">
                      <a16:colId xmlns:a16="http://schemas.microsoft.com/office/drawing/2014/main" val="1066202614"/>
                    </a:ext>
                  </a:extLst>
                </a:gridCol>
                <a:gridCol w="233080">
                  <a:extLst>
                    <a:ext uri="{9D8B030D-6E8A-4147-A177-3AD203B41FA5}">
                      <a16:colId xmlns:a16="http://schemas.microsoft.com/office/drawing/2014/main" val="1371186970"/>
                    </a:ext>
                  </a:extLst>
                </a:gridCol>
                <a:gridCol w="233080">
                  <a:extLst>
                    <a:ext uri="{9D8B030D-6E8A-4147-A177-3AD203B41FA5}">
                      <a16:colId xmlns:a16="http://schemas.microsoft.com/office/drawing/2014/main" val="3166881552"/>
                    </a:ext>
                  </a:extLst>
                </a:gridCol>
                <a:gridCol w="233080">
                  <a:extLst>
                    <a:ext uri="{9D8B030D-6E8A-4147-A177-3AD203B41FA5}">
                      <a16:colId xmlns:a16="http://schemas.microsoft.com/office/drawing/2014/main" val="1544263673"/>
                    </a:ext>
                  </a:extLst>
                </a:gridCol>
                <a:gridCol w="233080">
                  <a:extLst>
                    <a:ext uri="{9D8B030D-6E8A-4147-A177-3AD203B41FA5}">
                      <a16:colId xmlns:a16="http://schemas.microsoft.com/office/drawing/2014/main" val="818800866"/>
                    </a:ext>
                  </a:extLst>
                </a:gridCol>
                <a:gridCol w="233080">
                  <a:extLst>
                    <a:ext uri="{9D8B030D-6E8A-4147-A177-3AD203B41FA5}">
                      <a16:colId xmlns:a16="http://schemas.microsoft.com/office/drawing/2014/main" val="1377762792"/>
                    </a:ext>
                  </a:extLst>
                </a:gridCol>
                <a:gridCol w="233080">
                  <a:extLst>
                    <a:ext uri="{9D8B030D-6E8A-4147-A177-3AD203B41FA5}">
                      <a16:colId xmlns:a16="http://schemas.microsoft.com/office/drawing/2014/main" val="2078897950"/>
                    </a:ext>
                  </a:extLst>
                </a:gridCol>
                <a:gridCol w="233080">
                  <a:extLst>
                    <a:ext uri="{9D8B030D-6E8A-4147-A177-3AD203B41FA5}">
                      <a16:colId xmlns:a16="http://schemas.microsoft.com/office/drawing/2014/main" val="1505663788"/>
                    </a:ext>
                  </a:extLst>
                </a:gridCol>
                <a:gridCol w="233080">
                  <a:extLst>
                    <a:ext uri="{9D8B030D-6E8A-4147-A177-3AD203B41FA5}">
                      <a16:colId xmlns:a16="http://schemas.microsoft.com/office/drawing/2014/main" val="738907954"/>
                    </a:ext>
                  </a:extLst>
                </a:gridCol>
                <a:gridCol w="233080">
                  <a:extLst>
                    <a:ext uri="{9D8B030D-6E8A-4147-A177-3AD203B41FA5}">
                      <a16:colId xmlns:a16="http://schemas.microsoft.com/office/drawing/2014/main" val="2126994738"/>
                    </a:ext>
                  </a:extLst>
                </a:gridCol>
                <a:gridCol w="233080">
                  <a:extLst>
                    <a:ext uri="{9D8B030D-6E8A-4147-A177-3AD203B41FA5}">
                      <a16:colId xmlns:a16="http://schemas.microsoft.com/office/drawing/2014/main" val="474987391"/>
                    </a:ext>
                  </a:extLst>
                </a:gridCol>
              </a:tblGrid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1 LA social rent 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66816307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1 LA social rent 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43419787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16892643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2 HA social rent 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08999630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29663843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2 HA social rent 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69698910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96731463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2 HA social rent </a:t>
                      </a:r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77369867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2 HA social rent 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54079262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2 HA social rent 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58555902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2 HA social rent 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75306590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2 HA social rent 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09351292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3 HA affordable rent 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9261060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3 HA affordable rent 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89890212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20789805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3 HA affordable rent </a:t>
                      </a:r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20412625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3 HA affordable rent 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51833789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3 HA affordable rent 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99325383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3 HA affordable rent 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80487184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3 HA affordable rent 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28411768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4 LA affordable rent 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19737229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4 LA affordable rent 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41860788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5 Intermediate rent 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50808632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5 Intermediate rent 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70922710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5 Intermediate rent </a:t>
                      </a:r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 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92718215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5 Intermediate rent 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2552139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5 Intermediate rent 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61426800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5 Intermediate rent 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32795887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5 Intermediate rent 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87194890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6 Median private rent 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47886207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6 Median private rent 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72407761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6 Median private rent </a:t>
                      </a:r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61858273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6 Median private rent 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0871967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6 Median private rent 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52161976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6 Median private rent 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40518072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6 Median private rent 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69832347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7 Homebuy 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3 bed</a:t>
                      </a:r>
                      <a:endParaRPr lang="en-GB" sz="3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44305614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7 Homebuy 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27006986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7 Homebuy </a:t>
                      </a:r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51559299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7 Homebuy 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51609953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7 Homebuy 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52130355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7 Homebuy 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38945470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7 Homebuy 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9540746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8 LQ resale 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3 bed</a:t>
                      </a:r>
                      <a:endParaRPr lang="en-GB" sz="3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26159346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8 LQ resale 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29815255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8 LQ resale </a:t>
                      </a:r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88871995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8 LQ resale 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51365341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8 LQ resale 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85329575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8 LQ resale 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56151884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8 LQ resale 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49918059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9 Avg resale 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3 bed</a:t>
                      </a:r>
                      <a:endParaRPr lang="en-GB" sz="3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10127067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9 Avg resale 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13909676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9 Avg resale </a:t>
                      </a:r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58062438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9 Avg resale 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84478632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9 Avg resale 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71063174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9 Avg resale 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99977709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9 Avg resale 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11417724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10 LQ new build 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2 bed</a:t>
                      </a:r>
                      <a:endParaRPr lang="en-GB" sz="3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3 bed</a:t>
                      </a:r>
                      <a:endParaRPr lang="en-GB" sz="3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10037683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10 LQ new build 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84186329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10 LQ new build </a:t>
                      </a:r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93796833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10 LQ new build 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45068634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10 LQ new build 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0177172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10 LQ new build 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06163709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55537338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10 LQ new build 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39471610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11 Avg new build 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2 bed</a:t>
                      </a:r>
                      <a:endParaRPr lang="en-GB" sz="3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3 bed</a:t>
                      </a:r>
                      <a:endParaRPr lang="en-GB" sz="3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37184811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11 Avg new build 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3 bed</a:t>
                      </a:r>
                      <a:endParaRPr lang="en-GB" sz="3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92392015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11 Avg new build </a:t>
                      </a:r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92D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37751855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11 Avg new build 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3 bed</a:t>
                      </a:r>
                      <a:endParaRPr lang="en-GB" sz="3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99685822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11 Avg new build 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3 bed</a:t>
                      </a:r>
                      <a:endParaRPr lang="en-GB" sz="4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7030A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98971019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11 Avg new build 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F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3 bed</a:t>
                      </a:r>
                      <a:endParaRPr lang="en-GB" sz="3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2 bed</a:t>
                      </a:r>
                      <a:endParaRPr lang="en-GB" sz="3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94765763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 11 Avg new build 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1 bed</a:t>
                      </a:r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2 bed</a:t>
                      </a:r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3 bed</a:t>
                      </a:r>
                      <a:endParaRPr lang="en-GB" sz="3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058329"/>
                  </a:ext>
                </a:extLst>
              </a:tr>
              <a:tr h="59607"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400" u="none" strike="noStrike" dirty="0">
                          <a:effectLst/>
                        </a:rPr>
                        <a:t> </a:t>
                      </a:r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00B05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C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400" b="1" i="0" u="none" strike="noStrike" dirty="0">
                        <a:solidFill>
                          <a:srgbClr val="FF00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41383111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0C461D-7B8E-4CE7-84FF-87879327E53B}"/>
              </a:ext>
            </a:extLst>
          </p:cNvPr>
          <p:cNvSpPr/>
          <p:nvPr/>
        </p:nvSpPr>
        <p:spPr>
          <a:xfrm>
            <a:off x="6846888" y="61112400"/>
            <a:ext cx="2320925" cy="1395413"/>
          </a:xfrm>
          <a:prstGeom prst="roundRect">
            <a:avLst/>
          </a:prstGeom>
          <a:noFill/>
          <a:ln w="317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6996430"/>
                      <a:gd name="connsiteY0" fmla="*/ 74508 h 447040"/>
                      <a:gd name="connsiteX1" fmla="*/ 74508 w 6996430"/>
                      <a:gd name="connsiteY1" fmla="*/ 0 h 447040"/>
                      <a:gd name="connsiteX2" fmla="*/ 782074 w 6996430"/>
                      <a:gd name="connsiteY2" fmla="*/ 0 h 447040"/>
                      <a:gd name="connsiteX3" fmla="*/ 1489640 w 6996430"/>
                      <a:gd name="connsiteY3" fmla="*/ 0 h 447040"/>
                      <a:gd name="connsiteX4" fmla="*/ 2060258 w 6996430"/>
                      <a:gd name="connsiteY4" fmla="*/ 0 h 447040"/>
                      <a:gd name="connsiteX5" fmla="*/ 2562402 w 6996430"/>
                      <a:gd name="connsiteY5" fmla="*/ 0 h 447040"/>
                      <a:gd name="connsiteX6" fmla="*/ 3269968 w 6996430"/>
                      <a:gd name="connsiteY6" fmla="*/ 0 h 447040"/>
                      <a:gd name="connsiteX7" fmla="*/ 3635163 w 6996430"/>
                      <a:gd name="connsiteY7" fmla="*/ 0 h 447040"/>
                      <a:gd name="connsiteX8" fmla="*/ 4068833 w 6996430"/>
                      <a:gd name="connsiteY8" fmla="*/ 0 h 447040"/>
                      <a:gd name="connsiteX9" fmla="*/ 4776399 w 6996430"/>
                      <a:gd name="connsiteY9" fmla="*/ 0 h 447040"/>
                      <a:gd name="connsiteX10" fmla="*/ 5210068 w 6996430"/>
                      <a:gd name="connsiteY10" fmla="*/ 0 h 447040"/>
                      <a:gd name="connsiteX11" fmla="*/ 5780686 w 6996430"/>
                      <a:gd name="connsiteY11" fmla="*/ 0 h 447040"/>
                      <a:gd name="connsiteX12" fmla="*/ 6282830 w 6996430"/>
                      <a:gd name="connsiteY12" fmla="*/ 0 h 447040"/>
                      <a:gd name="connsiteX13" fmla="*/ 6921922 w 6996430"/>
                      <a:gd name="connsiteY13" fmla="*/ 0 h 447040"/>
                      <a:gd name="connsiteX14" fmla="*/ 6996430 w 6996430"/>
                      <a:gd name="connsiteY14" fmla="*/ 74508 h 447040"/>
                      <a:gd name="connsiteX15" fmla="*/ 6996430 w 6996430"/>
                      <a:gd name="connsiteY15" fmla="*/ 372532 h 447040"/>
                      <a:gd name="connsiteX16" fmla="*/ 6921922 w 6996430"/>
                      <a:gd name="connsiteY16" fmla="*/ 447040 h 447040"/>
                      <a:gd name="connsiteX17" fmla="*/ 6351304 w 6996430"/>
                      <a:gd name="connsiteY17" fmla="*/ 447040 h 447040"/>
                      <a:gd name="connsiteX18" fmla="*/ 5712212 w 6996430"/>
                      <a:gd name="connsiteY18" fmla="*/ 447040 h 447040"/>
                      <a:gd name="connsiteX19" fmla="*/ 5141594 w 6996430"/>
                      <a:gd name="connsiteY19" fmla="*/ 447040 h 447040"/>
                      <a:gd name="connsiteX20" fmla="*/ 4707925 w 6996430"/>
                      <a:gd name="connsiteY20" fmla="*/ 447040 h 447040"/>
                      <a:gd name="connsiteX21" fmla="*/ 4342729 w 6996430"/>
                      <a:gd name="connsiteY21" fmla="*/ 447040 h 447040"/>
                      <a:gd name="connsiteX22" fmla="*/ 3977534 w 6996430"/>
                      <a:gd name="connsiteY22" fmla="*/ 447040 h 447040"/>
                      <a:gd name="connsiteX23" fmla="*/ 3269968 w 6996430"/>
                      <a:gd name="connsiteY23" fmla="*/ 447040 h 447040"/>
                      <a:gd name="connsiteX24" fmla="*/ 2767824 w 6996430"/>
                      <a:gd name="connsiteY24" fmla="*/ 447040 h 447040"/>
                      <a:gd name="connsiteX25" fmla="*/ 2128732 w 6996430"/>
                      <a:gd name="connsiteY25" fmla="*/ 447040 h 447040"/>
                      <a:gd name="connsiteX26" fmla="*/ 1763537 w 6996430"/>
                      <a:gd name="connsiteY26" fmla="*/ 447040 h 447040"/>
                      <a:gd name="connsiteX27" fmla="*/ 1261393 w 6996430"/>
                      <a:gd name="connsiteY27" fmla="*/ 447040 h 447040"/>
                      <a:gd name="connsiteX28" fmla="*/ 622301 w 6996430"/>
                      <a:gd name="connsiteY28" fmla="*/ 447040 h 447040"/>
                      <a:gd name="connsiteX29" fmla="*/ 74508 w 6996430"/>
                      <a:gd name="connsiteY29" fmla="*/ 447040 h 447040"/>
                      <a:gd name="connsiteX30" fmla="*/ 0 w 6996430"/>
                      <a:gd name="connsiteY30" fmla="*/ 372532 h 447040"/>
                      <a:gd name="connsiteX31" fmla="*/ 0 w 6996430"/>
                      <a:gd name="connsiteY31" fmla="*/ 74508 h 447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6996430" h="447040" extrusionOk="0">
                        <a:moveTo>
                          <a:pt x="0" y="74508"/>
                        </a:moveTo>
                        <a:cubicBezTo>
                          <a:pt x="2577" y="26847"/>
                          <a:pt x="28707" y="975"/>
                          <a:pt x="74508" y="0"/>
                        </a:cubicBezTo>
                        <a:cubicBezTo>
                          <a:pt x="254257" y="-55978"/>
                          <a:pt x="544298" y="13698"/>
                          <a:pt x="782074" y="0"/>
                        </a:cubicBezTo>
                        <a:cubicBezTo>
                          <a:pt x="1019850" y="-13698"/>
                          <a:pt x="1172759" y="65463"/>
                          <a:pt x="1489640" y="0"/>
                        </a:cubicBezTo>
                        <a:cubicBezTo>
                          <a:pt x="1806521" y="-65463"/>
                          <a:pt x="1808749" y="17893"/>
                          <a:pt x="2060258" y="0"/>
                        </a:cubicBezTo>
                        <a:cubicBezTo>
                          <a:pt x="2311767" y="-17893"/>
                          <a:pt x="2439989" y="25815"/>
                          <a:pt x="2562402" y="0"/>
                        </a:cubicBezTo>
                        <a:cubicBezTo>
                          <a:pt x="2684815" y="-25815"/>
                          <a:pt x="3002255" y="47760"/>
                          <a:pt x="3269968" y="0"/>
                        </a:cubicBezTo>
                        <a:cubicBezTo>
                          <a:pt x="3537681" y="-47760"/>
                          <a:pt x="3525424" y="6197"/>
                          <a:pt x="3635163" y="0"/>
                        </a:cubicBezTo>
                        <a:cubicBezTo>
                          <a:pt x="3744902" y="-6197"/>
                          <a:pt x="3864753" y="8664"/>
                          <a:pt x="4068833" y="0"/>
                        </a:cubicBezTo>
                        <a:cubicBezTo>
                          <a:pt x="4272913" y="-8664"/>
                          <a:pt x="4451659" y="39868"/>
                          <a:pt x="4776399" y="0"/>
                        </a:cubicBezTo>
                        <a:cubicBezTo>
                          <a:pt x="5101139" y="-39868"/>
                          <a:pt x="5099025" y="20782"/>
                          <a:pt x="5210068" y="0"/>
                        </a:cubicBezTo>
                        <a:cubicBezTo>
                          <a:pt x="5321111" y="-20782"/>
                          <a:pt x="5602100" y="26283"/>
                          <a:pt x="5780686" y="0"/>
                        </a:cubicBezTo>
                        <a:cubicBezTo>
                          <a:pt x="5959272" y="-26283"/>
                          <a:pt x="6151811" y="44022"/>
                          <a:pt x="6282830" y="0"/>
                        </a:cubicBezTo>
                        <a:cubicBezTo>
                          <a:pt x="6413849" y="-44022"/>
                          <a:pt x="6681118" y="59320"/>
                          <a:pt x="6921922" y="0"/>
                        </a:cubicBezTo>
                        <a:cubicBezTo>
                          <a:pt x="6964802" y="-3836"/>
                          <a:pt x="6997122" y="34850"/>
                          <a:pt x="6996430" y="74508"/>
                        </a:cubicBezTo>
                        <a:cubicBezTo>
                          <a:pt x="7001309" y="168099"/>
                          <a:pt x="6972091" y="302105"/>
                          <a:pt x="6996430" y="372532"/>
                        </a:cubicBezTo>
                        <a:cubicBezTo>
                          <a:pt x="6999130" y="412561"/>
                          <a:pt x="6963884" y="452511"/>
                          <a:pt x="6921922" y="447040"/>
                        </a:cubicBezTo>
                        <a:cubicBezTo>
                          <a:pt x="6778588" y="453969"/>
                          <a:pt x="6515482" y="444819"/>
                          <a:pt x="6351304" y="447040"/>
                        </a:cubicBezTo>
                        <a:cubicBezTo>
                          <a:pt x="6187126" y="449261"/>
                          <a:pt x="5925244" y="443684"/>
                          <a:pt x="5712212" y="447040"/>
                        </a:cubicBezTo>
                        <a:cubicBezTo>
                          <a:pt x="5499180" y="450396"/>
                          <a:pt x="5417416" y="413153"/>
                          <a:pt x="5141594" y="447040"/>
                        </a:cubicBezTo>
                        <a:cubicBezTo>
                          <a:pt x="4865772" y="480927"/>
                          <a:pt x="4900351" y="445775"/>
                          <a:pt x="4707925" y="447040"/>
                        </a:cubicBezTo>
                        <a:cubicBezTo>
                          <a:pt x="4515499" y="448305"/>
                          <a:pt x="4455142" y="421149"/>
                          <a:pt x="4342729" y="447040"/>
                        </a:cubicBezTo>
                        <a:cubicBezTo>
                          <a:pt x="4230316" y="472931"/>
                          <a:pt x="4146090" y="440529"/>
                          <a:pt x="3977534" y="447040"/>
                        </a:cubicBezTo>
                        <a:cubicBezTo>
                          <a:pt x="3808978" y="453551"/>
                          <a:pt x="3513733" y="422116"/>
                          <a:pt x="3269968" y="447040"/>
                        </a:cubicBezTo>
                        <a:cubicBezTo>
                          <a:pt x="3026203" y="471964"/>
                          <a:pt x="3013301" y="406396"/>
                          <a:pt x="2767824" y="447040"/>
                        </a:cubicBezTo>
                        <a:cubicBezTo>
                          <a:pt x="2522347" y="487684"/>
                          <a:pt x="2427594" y="406087"/>
                          <a:pt x="2128732" y="447040"/>
                        </a:cubicBezTo>
                        <a:cubicBezTo>
                          <a:pt x="1829870" y="487993"/>
                          <a:pt x="1851247" y="403264"/>
                          <a:pt x="1763537" y="447040"/>
                        </a:cubicBezTo>
                        <a:cubicBezTo>
                          <a:pt x="1675828" y="490816"/>
                          <a:pt x="1475975" y="394528"/>
                          <a:pt x="1261393" y="447040"/>
                        </a:cubicBezTo>
                        <a:cubicBezTo>
                          <a:pt x="1046811" y="499552"/>
                          <a:pt x="785432" y="439109"/>
                          <a:pt x="622301" y="447040"/>
                        </a:cubicBezTo>
                        <a:cubicBezTo>
                          <a:pt x="459170" y="454971"/>
                          <a:pt x="285723" y="423610"/>
                          <a:pt x="74508" y="447040"/>
                        </a:cubicBezTo>
                        <a:cubicBezTo>
                          <a:pt x="32196" y="438098"/>
                          <a:pt x="-4769" y="406703"/>
                          <a:pt x="0" y="372532"/>
                        </a:cubicBezTo>
                        <a:cubicBezTo>
                          <a:pt x="-33797" y="231598"/>
                          <a:pt x="23700" y="151730"/>
                          <a:pt x="0" y="745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rPr>
              <a:t>LQ new build in 2020/21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4079CE-91BA-42D9-9A68-F1AE474B5956}"/>
              </a:ext>
            </a:extLst>
          </p:cNvPr>
          <p:cNvSpPr/>
          <p:nvPr/>
        </p:nvSpPr>
        <p:spPr>
          <a:xfrm>
            <a:off x="6073775" y="55532338"/>
            <a:ext cx="2320925" cy="1395412"/>
          </a:xfrm>
          <a:prstGeom prst="roundRect">
            <a:avLst/>
          </a:prstGeom>
          <a:noFill/>
          <a:ln w="317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106420"/>
                      <a:gd name="connsiteY0" fmla="*/ 33867 h 203200"/>
                      <a:gd name="connsiteX1" fmla="*/ 33867 w 3106420"/>
                      <a:gd name="connsiteY1" fmla="*/ 0 h 203200"/>
                      <a:gd name="connsiteX2" fmla="*/ 601088 w 3106420"/>
                      <a:gd name="connsiteY2" fmla="*/ 0 h 203200"/>
                      <a:gd name="connsiteX3" fmla="*/ 1168310 w 3106420"/>
                      <a:gd name="connsiteY3" fmla="*/ 0 h 203200"/>
                      <a:gd name="connsiteX4" fmla="*/ 1674757 w 3106420"/>
                      <a:gd name="connsiteY4" fmla="*/ 0 h 203200"/>
                      <a:gd name="connsiteX5" fmla="*/ 2150818 w 3106420"/>
                      <a:gd name="connsiteY5" fmla="*/ 0 h 203200"/>
                      <a:gd name="connsiteX6" fmla="*/ 3072553 w 3106420"/>
                      <a:gd name="connsiteY6" fmla="*/ 0 h 203200"/>
                      <a:gd name="connsiteX7" fmla="*/ 3106420 w 3106420"/>
                      <a:gd name="connsiteY7" fmla="*/ 33867 h 203200"/>
                      <a:gd name="connsiteX8" fmla="*/ 3106420 w 3106420"/>
                      <a:gd name="connsiteY8" fmla="*/ 169333 h 203200"/>
                      <a:gd name="connsiteX9" fmla="*/ 3072553 w 3106420"/>
                      <a:gd name="connsiteY9" fmla="*/ 203200 h 203200"/>
                      <a:gd name="connsiteX10" fmla="*/ 2566105 w 3106420"/>
                      <a:gd name="connsiteY10" fmla="*/ 203200 h 203200"/>
                      <a:gd name="connsiteX11" fmla="*/ 2059658 w 3106420"/>
                      <a:gd name="connsiteY11" fmla="*/ 203200 h 203200"/>
                      <a:gd name="connsiteX12" fmla="*/ 1644371 w 3106420"/>
                      <a:gd name="connsiteY12" fmla="*/ 203200 h 203200"/>
                      <a:gd name="connsiteX13" fmla="*/ 1107536 w 3106420"/>
                      <a:gd name="connsiteY13" fmla="*/ 203200 h 203200"/>
                      <a:gd name="connsiteX14" fmla="*/ 661862 w 3106420"/>
                      <a:gd name="connsiteY14" fmla="*/ 203200 h 203200"/>
                      <a:gd name="connsiteX15" fmla="*/ 33867 w 3106420"/>
                      <a:gd name="connsiteY15" fmla="*/ 203200 h 203200"/>
                      <a:gd name="connsiteX16" fmla="*/ 0 w 3106420"/>
                      <a:gd name="connsiteY16" fmla="*/ 169333 h 203200"/>
                      <a:gd name="connsiteX17" fmla="*/ 0 w 3106420"/>
                      <a:gd name="connsiteY17" fmla="*/ 33867 h 203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106420" h="203200" extrusionOk="0">
                        <a:moveTo>
                          <a:pt x="0" y="33867"/>
                        </a:moveTo>
                        <a:cubicBezTo>
                          <a:pt x="2015" y="10073"/>
                          <a:pt x="11959" y="671"/>
                          <a:pt x="33867" y="0"/>
                        </a:cubicBezTo>
                        <a:cubicBezTo>
                          <a:pt x="265150" y="-31537"/>
                          <a:pt x="348740" y="31857"/>
                          <a:pt x="601088" y="0"/>
                        </a:cubicBezTo>
                        <a:cubicBezTo>
                          <a:pt x="853436" y="-31857"/>
                          <a:pt x="957239" y="67634"/>
                          <a:pt x="1168310" y="0"/>
                        </a:cubicBezTo>
                        <a:cubicBezTo>
                          <a:pt x="1379381" y="-67634"/>
                          <a:pt x="1544180" y="21741"/>
                          <a:pt x="1674757" y="0"/>
                        </a:cubicBezTo>
                        <a:cubicBezTo>
                          <a:pt x="1805334" y="-21741"/>
                          <a:pt x="2014730" y="6235"/>
                          <a:pt x="2150818" y="0"/>
                        </a:cubicBezTo>
                        <a:cubicBezTo>
                          <a:pt x="2286906" y="-6235"/>
                          <a:pt x="2808734" y="56129"/>
                          <a:pt x="3072553" y="0"/>
                        </a:cubicBezTo>
                        <a:cubicBezTo>
                          <a:pt x="3096104" y="-2149"/>
                          <a:pt x="3108023" y="11409"/>
                          <a:pt x="3106420" y="33867"/>
                        </a:cubicBezTo>
                        <a:cubicBezTo>
                          <a:pt x="3122277" y="67225"/>
                          <a:pt x="3101590" y="110600"/>
                          <a:pt x="3106420" y="169333"/>
                        </a:cubicBezTo>
                        <a:cubicBezTo>
                          <a:pt x="3105704" y="188477"/>
                          <a:pt x="3090587" y="202963"/>
                          <a:pt x="3072553" y="203200"/>
                        </a:cubicBezTo>
                        <a:cubicBezTo>
                          <a:pt x="2853703" y="239902"/>
                          <a:pt x="2812860" y="162837"/>
                          <a:pt x="2566105" y="203200"/>
                        </a:cubicBezTo>
                        <a:cubicBezTo>
                          <a:pt x="2319350" y="243563"/>
                          <a:pt x="2255447" y="190453"/>
                          <a:pt x="2059658" y="203200"/>
                        </a:cubicBezTo>
                        <a:cubicBezTo>
                          <a:pt x="1863869" y="215947"/>
                          <a:pt x="1817827" y="203097"/>
                          <a:pt x="1644371" y="203200"/>
                        </a:cubicBezTo>
                        <a:cubicBezTo>
                          <a:pt x="1470915" y="203303"/>
                          <a:pt x="1222049" y="185287"/>
                          <a:pt x="1107536" y="203200"/>
                        </a:cubicBezTo>
                        <a:cubicBezTo>
                          <a:pt x="993024" y="221113"/>
                          <a:pt x="831706" y="163004"/>
                          <a:pt x="661862" y="203200"/>
                        </a:cubicBezTo>
                        <a:cubicBezTo>
                          <a:pt x="492018" y="243396"/>
                          <a:pt x="250941" y="129988"/>
                          <a:pt x="33867" y="203200"/>
                        </a:cubicBezTo>
                        <a:cubicBezTo>
                          <a:pt x="12400" y="203467"/>
                          <a:pt x="204" y="189094"/>
                          <a:pt x="0" y="169333"/>
                        </a:cubicBezTo>
                        <a:cubicBezTo>
                          <a:pt x="-9335" y="116537"/>
                          <a:pt x="14108" y="66948"/>
                          <a:pt x="0" y="3386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rPr>
              <a:t>Private rent</a:t>
            </a:r>
            <a:r>
              <a:rPr lang="en-GB" sz="1000" baseline="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rPr>
              <a:t> </a:t>
            </a:r>
            <a:endParaRPr lang="en-GB" sz="1000" dirty="0">
              <a:solidFill>
                <a:sysClr val="windowText" lastClr="000000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0ADF85-442E-43F1-BA9B-1EFEBB7EC037}"/>
              </a:ext>
            </a:extLst>
          </p:cNvPr>
          <p:cNvSpPr/>
          <p:nvPr/>
        </p:nvSpPr>
        <p:spPr>
          <a:xfrm>
            <a:off x="5300663" y="54136925"/>
            <a:ext cx="2320925" cy="1395413"/>
          </a:xfrm>
          <a:prstGeom prst="roundRect">
            <a:avLst/>
          </a:prstGeom>
          <a:noFill/>
          <a:ln w="3175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2346960"/>
                      <a:gd name="connsiteY0" fmla="*/ 33867 h 203200"/>
                      <a:gd name="connsiteX1" fmla="*/ 33867 w 2346960"/>
                      <a:gd name="connsiteY1" fmla="*/ 0 h 203200"/>
                      <a:gd name="connsiteX2" fmla="*/ 649258 w 2346960"/>
                      <a:gd name="connsiteY2" fmla="*/ 0 h 203200"/>
                      <a:gd name="connsiteX3" fmla="*/ 1264649 w 2346960"/>
                      <a:gd name="connsiteY3" fmla="*/ 0 h 203200"/>
                      <a:gd name="connsiteX4" fmla="*/ 2313093 w 2346960"/>
                      <a:gd name="connsiteY4" fmla="*/ 0 h 203200"/>
                      <a:gd name="connsiteX5" fmla="*/ 2346960 w 2346960"/>
                      <a:gd name="connsiteY5" fmla="*/ 33867 h 203200"/>
                      <a:gd name="connsiteX6" fmla="*/ 2346960 w 2346960"/>
                      <a:gd name="connsiteY6" fmla="*/ 169333 h 203200"/>
                      <a:gd name="connsiteX7" fmla="*/ 2313093 w 2346960"/>
                      <a:gd name="connsiteY7" fmla="*/ 203200 h 203200"/>
                      <a:gd name="connsiteX8" fmla="*/ 1743287 w 2346960"/>
                      <a:gd name="connsiteY8" fmla="*/ 203200 h 203200"/>
                      <a:gd name="connsiteX9" fmla="*/ 1173480 w 2346960"/>
                      <a:gd name="connsiteY9" fmla="*/ 203200 h 203200"/>
                      <a:gd name="connsiteX10" fmla="*/ 626466 w 2346960"/>
                      <a:gd name="connsiteY10" fmla="*/ 203200 h 203200"/>
                      <a:gd name="connsiteX11" fmla="*/ 33867 w 2346960"/>
                      <a:gd name="connsiteY11" fmla="*/ 203200 h 203200"/>
                      <a:gd name="connsiteX12" fmla="*/ 0 w 2346960"/>
                      <a:gd name="connsiteY12" fmla="*/ 169333 h 203200"/>
                      <a:gd name="connsiteX13" fmla="*/ 0 w 2346960"/>
                      <a:gd name="connsiteY13" fmla="*/ 33867 h 203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346960" h="203200" extrusionOk="0">
                        <a:moveTo>
                          <a:pt x="0" y="33867"/>
                        </a:moveTo>
                        <a:cubicBezTo>
                          <a:pt x="2015" y="10073"/>
                          <a:pt x="11959" y="671"/>
                          <a:pt x="33867" y="0"/>
                        </a:cubicBezTo>
                        <a:cubicBezTo>
                          <a:pt x="264603" y="-34706"/>
                          <a:pt x="409996" y="21931"/>
                          <a:pt x="649258" y="0"/>
                        </a:cubicBezTo>
                        <a:cubicBezTo>
                          <a:pt x="888520" y="-21931"/>
                          <a:pt x="962961" y="23453"/>
                          <a:pt x="1264649" y="0"/>
                        </a:cubicBezTo>
                        <a:cubicBezTo>
                          <a:pt x="1566337" y="-23453"/>
                          <a:pt x="2019523" y="14333"/>
                          <a:pt x="2313093" y="0"/>
                        </a:cubicBezTo>
                        <a:cubicBezTo>
                          <a:pt x="2331424" y="-917"/>
                          <a:pt x="2347585" y="14273"/>
                          <a:pt x="2346960" y="33867"/>
                        </a:cubicBezTo>
                        <a:cubicBezTo>
                          <a:pt x="2360370" y="82057"/>
                          <a:pt x="2339283" y="123953"/>
                          <a:pt x="2346960" y="169333"/>
                        </a:cubicBezTo>
                        <a:cubicBezTo>
                          <a:pt x="2346593" y="187429"/>
                          <a:pt x="2335152" y="203599"/>
                          <a:pt x="2313093" y="203200"/>
                        </a:cubicBezTo>
                        <a:cubicBezTo>
                          <a:pt x="2115441" y="224856"/>
                          <a:pt x="1964456" y="191472"/>
                          <a:pt x="1743287" y="203200"/>
                        </a:cubicBezTo>
                        <a:cubicBezTo>
                          <a:pt x="1522118" y="214928"/>
                          <a:pt x="1440920" y="147182"/>
                          <a:pt x="1173480" y="203200"/>
                        </a:cubicBezTo>
                        <a:cubicBezTo>
                          <a:pt x="906040" y="259218"/>
                          <a:pt x="847301" y="171852"/>
                          <a:pt x="626466" y="203200"/>
                        </a:cubicBezTo>
                        <a:cubicBezTo>
                          <a:pt x="405631" y="234548"/>
                          <a:pt x="167399" y="191657"/>
                          <a:pt x="33867" y="203200"/>
                        </a:cubicBezTo>
                        <a:cubicBezTo>
                          <a:pt x="15958" y="201438"/>
                          <a:pt x="1627" y="191543"/>
                          <a:pt x="0" y="169333"/>
                        </a:cubicBezTo>
                        <a:cubicBezTo>
                          <a:pt x="-2149" y="140056"/>
                          <a:pt x="9758" y="87502"/>
                          <a:pt x="0" y="3386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00" dirty="0">
              <a:solidFill>
                <a:sysClr val="windowText" lastClr="000000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6FADC9-48B0-4C3D-B65D-90A72FBB807F}"/>
              </a:ext>
            </a:extLst>
          </p:cNvPr>
          <p:cNvSpPr/>
          <p:nvPr/>
        </p:nvSpPr>
        <p:spPr>
          <a:xfrm>
            <a:off x="3752850" y="49741138"/>
            <a:ext cx="773113" cy="609600"/>
          </a:xfrm>
          <a:prstGeom prst="roundRect">
            <a:avLst/>
          </a:prstGeom>
          <a:noFill/>
          <a:ln w="317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00" b="0" dirty="0">
              <a:solidFill>
                <a:sysClr val="windowText" lastClr="000000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731414C-7B35-4491-AC2B-D69E4A10E325}"/>
              </a:ext>
            </a:extLst>
          </p:cNvPr>
          <p:cNvSpPr/>
          <p:nvPr/>
        </p:nvSpPr>
        <p:spPr>
          <a:xfrm>
            <a:off x="5300663" y="56951563"/>
            <a:ext cx="3094037" cy="1395412"/>
          </a:xfrm>
          <a:prstGeom prst="roundRect">
            <a:avLst/>
          </a:prstGeom>
          <a:noFill/>
          <a:ln w="317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816350"/>
                      <a:gd name="connsiteY0" fmla="*/ 33867 h 203200"/>
                      <a:gd name="connsiteX1" fmla="*/ 33867 w 3816350"/>
                      <a:gd name="connsiteY1" fmla="*/ 0 h 203200"/>
                      <a:gd name="connsiteX2" fmla="*/ 644356 w 3816350"/>
                      <a:gd name="connsiteY2" fmla="*/ 0 h 203200"/>
                      <a:gd name="connsiteX3" fmla="*/ 1254845 w 3816350"/>
                      <a:gd name="connsiteY3" fmla="*/ 0 h 203200"/>
                      <a:gd name="connsiteX4" fmla="*/ 1790361 w 3816350"/>
                      <a:gd name="connsiteY4" fmla="*/ 0 h 203200"/>
                      <a:gd name="connsiteX5" fmla="*/ 2288392 w 3816350"/>
                      <a:gd name="connsiteY5" fmla="*/ 0 h 203200"/>
                      <a:gd name="connsiteX6" fmla="*/ 2898881 w 3816350"/>
                      <a:gd name="connsiteY6" fmla="*/ 0 h 203200"/>
                      <a:gd name="connsiteX7" fmla="*/ 3321939 w 3816350"/>
                      <a:gd name="connsiteY7" fmla="*/ 0 h 203200"/>
                      <a:gd name="connsiteX8" fmla="*/ 3782483 w 3816350"/>
                      <a:gd name="connsiteY8" fmla="*/ 0 h 203200"/>
                      <a:gd name="connsiteX9" fmla="*/ 3816350 w 3816350"/>
                      <a:gd name="connsiteY9" fmla="*/ 33867 h 203200"/>
                      <a:gd name="connsiteX10" fmla="*/ 3816350 w 3816350"/>
                      <a:gd name="connsiteY10" fmla="*/ 169333 h 203200"/>
                      <a:gd name="connsiteX11" fmla="*/ 3782483 w 3816350"/>
                      <a:gd name="connsiteY11" fmla="*/ 203200 h 203200"/>
                      <a:gd name="connsiteX12" fmla="*/ 3209480 w 3816350"/>
                      <a:gd name="connsiteY12" fmla="*/ 203200 h 203200"/>
                      <a:gd name="connsiteX13" fmla="*/ 2636478 w 3816350"/>
                      <a:gd name="connsiteY13" fmla="*/ 203200 h 203200"/>
                      <a:gd name="connsiteX14" fmla="*/ 2175933 w 3816350"/>
                      <a:gd name="connsiteY14" fmla="*/ 203200 h 203200"/>
                      <a:gd name="connsiteX15" fmla="*/ 1677903 w 3816350"/>
                      <a:gd name="connsiteY15" fmla="*/ 203200 h 203200"/>
                      <a:gd name="connsiteX16" fmla="*/ 1179872 w 3816350"/>
                      <a:gd name="connsiteY16" fmla="*/ 203200 h 203200"/>
                      <a:gd name="connsiteX17" fmla="*/ 719328 w 3816350"/>
                      <a:gd name="connsiteY17" fmla="*/ 203200 h 203200"/>
                      <a:gd name="connsiteX18" fmla="*/ 33867 w 3816350"/>
                      <a:gd name="connsiteY18" fmla="*/ 203200 h 203200"/>
                      <a:gd name="connsiteX19" fmla="*/ 0 w 3816350"/>
                      <a:gd name="connsiteY19" fmla="*/ 169333 h 203200"/>
                      <a:gd name="connsiteX20" fmla="*/ 0 w 3816350"/>
                      <a:gd name="connsiteY20" fmla="*/ 33867 h 203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16350" h="203200" extrusionOk="0">
                        <a:moveTo>
                          <a:pt x="0" y="33867"/>
                        </a:moveTo>
                        <a:cubicBezTo>
                          <a:pt x="2015" y="10073"/>
                          <a:pt x="11959" y="671"/>
                          <a:pt x="33867" y="0"/>
                        </a:cubicBezTo>
                        <a:cubicBezTo>
                          <a:pt x="319584" y="-58450"/>
                          <a:pt x="370376" y="47837"/>
                          <a:pt x="644356" y="0"/>
                        </a:cubicBezTo>
                        <a:cubicBezTo>
                          <a:pt x="918336" y="-47837"/>
                          <a:pt x="1079124" y="39310"/>
                          <a:pt x="1254845" y="0"/>
                        </a:cubicBezTo>
                        <a:cubicBezTo>
                          <a:pt x="1430566" y="-39310"/>
                          <a:pt x="1585750" y="60085"/>
                          <a:pt x="1790361" y="0"/>
                        </a:cubicBezTo>
                        <a:cubicBezTo>
                          <a:pt x="1994972" y="-60085"/>
                          <a:pt x="2185508" y="36985"/>
                          <a:pt x="2288392" y="0"/>
                        </a:cubicBezTo>
                        <a:cubicBezTo>
                          <a:pt x="2391276" y="-36985"/>
                          <a:pt x="2719358" y="14591"/>
                          <a:pt x="2898881" y="0"/>
                        </a:cubicBezTo>
                        <a:cubicBezTo>
                          <a:pt x="3078404" y="-14591"/>
                          <a:pt x="3172048" y="43393"/>
                          <a:pt x="3321939" y="0"/>
                        </a:cubicBezTo>
                        <a:cubicBezTo>
                          <a:pt x="3471830" y="-43393"/>
                          <a:pt x="3681646" y="11261"/>
                          <a:pt x="3782483" y="0"/>
                        </a:cubicBezTo>
                        <a:cubicBezTo>
                          <a:pt x="3801605" y="5385"/>
                          <a:pt x="3816820" y="13468"/>
                          <a:pt x="3816350" y="33867"/>
                        </a:cubicBezTo>
                        <a:cubicBezTo>
                          <a:pt x="3825356" y="72161"/>
                          <a:pt x="3801048" y="117089"/>
                          <a:pt x="3816350" y="169333"/>
                        </a:cubicBezTo>
                        <a:cubicBezTo>
                          <a:pt x="3811156" y="186311"/>
                          <a:pt x="3803646" y="200894"/>
                          <a:pt x="3782483" y="203200"/>
                        </a:cubicBezTo>
                        <a:cubicBezTo>
                          <a:pt x="3621912" y="264923"/>
                          <a:pt x="3477749" y="186101"/>
                          <a:pt x="3209480" y="203200"/>
                        </a:cubicBezTo>
                        <a:cubicBezTo>
                          <a:pt x="2941211" y="220299"/>
                          <a:pt x="2773663" y="168490"/>
                          <a:pt x="2636478" y="203200"/>
                        </a:cubicBezTo>
                        <a:cubicBezTo>
                          <a:pt x="2499293" y="237910"/>
                          <a:pt x="2292917" y="152655"/>
                          <a:pt x="2175933" y="203200"/>
                        </a:cubicBezTo>
                        <a:cubicBezTo>
                          <a:pt x="2058949" y="253745"/>
                          <a:pt x="1870229" y="174554"/>
                          <a:pt x="1677903" y="203200"/>
                        </a:cubicBezTo>
                        <a:cubicBezTo>
                          <a:pt x="1485577" y="231846"/>
                          <a:pt x="1312671" y="155807"/>
                          <a:pt x="1179872" y="203200"/>
                        </a:cubicBezTo>
                        <a:cubicBezTo>
                          <a:pt x="1047073" y="250593"/>
                          <a:pt x="940006" y="181179"/>
                          <a:pt x="719328" y="203200"/>
                        </a:cubicBezTo>
                        <a:cubicBezTo>
                          <a:pt x="498650" y="225221"/>
                          <a:pt x="288530" y="162488"/>
                          <a:pt x="33867" y="203200"/>
                        </a:cubicBezTo>
                        <a:cubicBezTo>
                          <a:pt x="16861" y="203445"/>
                          <a:pt x="2001" y="185104"/>
                          <a:pt x="0" y="169333"/>
                        </a:cubicBezTo>
                        <a:cubicBezTo>
                          <a:pt x="-3663" y="132813"/>
                          <a:pt x="1884" y="89922"/>
                          <a:pt x="0" y="3386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rPr>
              <a:t>Homebuy / shared ownership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0756256-CD7F-4EA8-8B93-B7127759B4F3}"/>
              </a:ext>
            </a:extLst>
          </p:cNvPr>
          <p:cNvSpPr/>
          <p:nvPr/>
        </p:nvSpPr>
        <p:spPr>
          <a:xfrm>
            <a:off x="3752850" y="58346975"/>
            <a:ext cx="4641850" cy="1393825"/>
          </a:xfrm>
          <a:prstGeom prst="roundRect">
            <a:avLst/>
          </a:prstGeom>
          <a:noFill/>
          <a:ln w="317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5476240"/>
                      <a:gd name="connsiteY0" fmla="*/ 67735 h 406400"/>
                      <a:gd name="connsiteX1" fmla="*/ 67735 w 5476240"/>
                      <a:gd name="connsiteY1" fmla="*/ 0 h 406400"/>
                      <a:gd name="connsiteX2" fmla="*/ 767969 w 5476240"/>
                      <a:gd name="connsiteY2" fmla="*/ 0 h 406400"/>
                      <a:gd name="connsiteX3" fmla="*/ 1468204 w 5476240"/>
                      <a:gd name="connsiteY3" fmla="*/ 0 h 406400"/>
                      <a:gd name="connsiteX4" fmla="*/ 2061622 w 5476240"/>
                      <a:gd name="connsiteY4" fmla="*/ 0 h 406400"/>
                      <a:gd name="connsiteX5" fmla="*/ 2601634 w 5476240"/>
                      <a:gd name="connsiteY5" fmla="*/ 0 h 406400"/>
                      <a:gd name="connsiteX6" fmla="*/ 3301868 w 5476240"/>
                      <a:gd name="connsiteY6" fmla="*/ 0 h 406400"/>
                      <a:gd name="connsiteX7" fmla="*/ 3735064 w 5476240"/>
                      <a:gd name="connsiteY7" fmla="*/ 0 h 406400"/>
                      <a:gd name="connsiteX8" fmla="*/ 4221667 w 5476240"/>
                      <a:gd name="connsiteY8" fmla="*/ 0 h 406400"/>
                      <a:gd name="connsiteX9" fmla="*/ 5408505 w 5476240"/>
                      <a:gd name="connsiteY9" fmla="*/ 0 h 406400"/>
                      <a:gd name="connsiteX10" fmla="*/ 5476240 w 5476240"/>
                      <a:gd name="connsiteY10" fmla="*/ 67735 h 406400"/>
                      <a:gd name="connsiteX11" fmla="*/ 5476240 w 5476240"/>
                      <a:gd name="connsiteY11" fmla="*/ 338665 h 406400"/>
                      <a:gd name="connsiteX12" fmla="*/ 5408505 w 5476240"/>
                      <a:gd name="connsiteY12" fmla="*/ 406400 h 406400"/>
                      <a:gd name="connsiteX13" fmla="*/ 4868494 w 5476240"/>
                      <a:gd name="connsiteY13" fmla="*/ 406400 h 406400"/>
                      <a:gd name="connsiteX14" fmla="*/ 4381890 w 5476240"/>
                      <a:gd name="connsiteY14" fmla="*/ 406400 h 406400"/>
                      <a:gd name="connsiteX15" fmla="*/ 3841879 w 5476240"/>
                      <a:gd name="connsiteY15" fmla="*/ 406400 h 406400"/>
                      <a:gd name="connsiteX16" fmla="*/ 3301868 w 5476240"/>
                      <a:gd name="connsiteY16" fmla="*/ 406400 h 406400"/>
                      <a:gd name="connsiteX17" fmla="*/ 2815264 w 5476240"/>
                      <a:gd name="connsiteY17" fmla="*/ 406400 h 406400"/>
                      <a:gd name="connsiteX18" fmla="*/ 2168438 w 5476240"/>
                      <a:gd name="connsiteY18" fmla="*/ 406400 h 406400"/>
                      <a:gd name="connsiteX19" fmla="*/ 1575019 w 5476240"/>
                      <a:gd name="connsiteY19" fmla="*/ 406400 h 406400"/>
                      <a:gd name="connsiteX20" fmla="*/ 1088415 w 5476240"/>
                      <a:gd name="connsiteY20" fmla="*/ 406400 h 406400"/>
                      <a:gd name="connsiteX21" fmla="*/ 655220 w 5476240"/>
                      <a:gd name="connsiteY21" fmla="*/ 406400 h 406400"/>
                      <a:gd name="connsiteX22" fmla="*/ 67735 w 5476240"/>
                      <a:gd name="connsiteY22" fmla="*/ 406400 h 406400"/>
                      <a:gd name="connsiteX23" fmla="*/ 0 w 5476240"/>
                      <a:gd name="connsiteY23" fmla="*/ 338665 h 406400"/>
                      <a:gd name="connsiteX24" fmla="*/ 0 w 5476240"/>
                      <a:gd name="connsiteY24" fmla="*/ 67735 h 406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5476240" h="406400" extrusionOk="0">
                        <a:moveTo>
                          <a:pt x="0" y="67735"/>
                        </a:moveTo>
                        <a:cubicBezTo>
                          <a:pt x="2804" y="23243"/>
                          <a:pt x="23281" y="1476"/>
                          <a:pt x="67735" y="0"/>
                        </a:cubicBezTo>
                        <a:cubicBezTo>
                          <a:pt x="365642" y="-45703"/>
                          <a:pt x="492687" y="28943"/>
                          <a:pt x="767969" y="0"/>
                        </a:cubicBezTo>
                        <a:cubicBezTo>
                          <a:pt x="1043251" y="-28943"/>
                          <a:pt x="1299568" y="15083"/>
                          <a:pt x="1468204" y="0"/>
                        </a:cubicBezTo>
                        <a:cubicBezTo>
                          <a:pt x="1636841" y="-15083"/>
                          <a:pt x="1789167" y="9729"/>
                          <a:pt x="2061622" y="0"/>
                        </a:cubicBezTo>
                        <a:cubicBezTo>
                          <a:pt x="2334077" y="-9729"/>
                          <a:pt x="2459876" y="57134"/>
                          <a:pt x="2601634" y="0"/>
                        </a:cubicBezTo>
                        <a:cubicBezTo>
                          <a:pt x="2743392" y="-57134"/>
                          <a:pt x="3095048" y="51756"/>
                          <a:pt x="3301868" y="0"/>
                        </a:cubicBezTo>
                        <a:cubicBezTo>
                          <a:pt x="3508688" y="-51756"/>
                          <a:pt x="3644351" y="32568"/>
                          <a:pt x="3735064" y="0"/>
                        </a:cubicBezTo>
                        <a:cubicBezTo>
                          <a:pt x="3825777" y="-32568"/>
                          <a:pt x="3983099" y="7781"/>
                          <a:pt x="4221667" y="0"/>
                        </a:cubicBezTo>
                        <a:cubicBezTo>
                          <a:pt x="4460235" y="-7781"/>
                          <a:pt x="4822549" y="21713"/>
                          <a:pt x="5408505" y="0"/>
                        </a:cubicBezTo>
                        <a:cubicBezTo>
                          <a:pt x="5437100" y="5411"/>
                          <a:pt x="5469182" y="27827"/>
                          <a:pt x="5476240" y="67735"/>
                        </a:cubicBezTo>
                        <a:cubicBezTo>
                          <a:pt x="5497062" y="185334"/>
                          <a:pt x="5465491" y="259718"/>
                          <a:pt x="5476240" y="338665"/>
                        </a:cubicBezTo>
                        <a:cubicBezTo>
                          <a:pt x="5479952" y="378517"/>
                          <a:pt x="5448944" y="414928"/>
                          <a:pt x="5408505" y="406400"/>
                        </a:cubicBezTo>
                        <a:cubicBezTo>
                          <a:pt x="5299461" y="457891"/>
                          <a:pt x="5062818" y="354103"/>
                          <a:pt x="4868494" y="406400"/>
                        </a:cubicBezTo>
                        <a:cubicBezTo>
                          <a:pt x="4674170" y="458697"/>
                          <a:pt x="4550697" y="394805"/>
                          <a:pt x="4381890" y="406400"/>
                        </a:cubicBezTo>
                        <a:cubicBezTo>
                          <a:pt x="4213083" y="417995"/>
                          <a:pt x="3954218" y="401945"/>
                          <a:pt x="3841879" y="406400"/>
                        </a:cubicBezTo>
                        <a:cubicBezTo>
                          <a:pt x="3729540" y="410855"/>
                          <a:pt x="3420510" y="380308"/>
                          <a:pt x="3301868" y="406400"/>
                        </a:cubicBezTo>
                        <a:cubicBezTo>
                          <a:pt x="3183226" y="432492"/>
                          <a:pt x="2989009" y="351417"/>
                          <a:pt x="2815264" y="406400"/>
                        </a:cubicBezTo>
                        <a:cubicBezTo>
                          <a:pt x="2641519" y="461383"/>
                          <a:pt x="2372348" y="390529"/>
                          <a:pt x="2168438" y="406400"/>
                        </a:cubicBezTo>
                        <a:cubicBezTo>
                          <a:pt x="1964528" y="422271"/>
                          <a:pt x="1806656" y="355339"/>
                          <a:pt x="1575019" y="406400"/>
                        </a:cubicBezTo>
                        <a:cubicBezTo>
                          <a:pt x="1343382" y="457461"/>
                          <a:pt x="1192887" y="377946"/>
                          <a:pt x="1088415" y="406400"/>
                        </a:cubicBezTo>
                        <a:cubicBezTo>
                          <a:pt x="983943" y="434854"/>
                          <a:pt x="832805" y="369902"/>
                          <a:pt x="655220" y="406400"/>
                        </a:cubicBezTo>
                        <a:cubicBezTo>
                          <a:pt x="477636" y="442898"/>
                          <a:pt x="194318" y="355581"/>
                          <a:pt x="67735" y="406400"/>
                        </a:cubicBezTo>
                        <a:cubicBezTo>
                          <a:pt x="39875" y="404054"/>
                          <a:pt x="-824" y="376220"/>
                          <a:pt x="0" y="338665"/>
                        </a:cubicBezTo>
                        <a:cubicBezTo>
                          <a:pt x="-19800" y="233283"/>
                          <a:pt x="2580" y="179131"/>
                          <a:pt x="0" y="6773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rPr>
              <a:t>LQ Ownership (resale)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BEF123-2C9B-4C60-B67F-09B8863F04A9}"/>
              </a:ext>
            </a:extLst>
          </p:cNvPr>
          <p:cNvSpPr/>
          <p:nvPr/>
        </p:nvSpPr>
        <p:spPr>
          <a:xfrm>
            <a:off x="3740150" y="52179538"/>
            <a:ext cx="3106738" cy="1595437"/>
          </a:xfrm>
          <a:prstGeom prst="roundRect">
            <a:avLst/>
          </a:prstGeom>
          <a:noFill/>
          <a:ln w="317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00" b="0" dirty="0">
              <a:solidFill>
                <a:sysClr val="windowText" lastClr="000000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D0A937F-2514-4C33-80FE-A90668567450}"/>
              </a:ext>
            </a:extLst>
          </p:cNvPr>
          <p:cNvSpPr/>
          <p:nvPr/>
        </p:nvSpPr>
        <p:spPr>
          <a:xfrm>
            <a:off x="3752850" y="59740800"/>
            <a:ext cx="5414963" cy="1395413"/>
          </a:xfrm>
          <a:prstGeom prst="roundRect">
            <a:avLst/>
          </a:prstGeom>
          <a:noFill/>
          <a:ln w="317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5476240"/>
                      <a:gd name="connsiteY0" fmla="*/ 67735 h 406400"/>
                      <a:gd name="connsiteX1" fmla="*/ 67735 w 5476240"/>
                      <a:gd name="connsiteY1" fmla="*/ 0 h 406400"/>
                      <a:gd name="connsiteX2" fmla="*/ 767969 w 5476240"/>
                      <a:gd name="connsiteY2" fmla="*/ 0 h 406400"/>
                      <a:gd name="connsiteX3" fmla="*/ 1468204 w 5476240"/>
                      <a:gd name="connsiteY3" fmla="*/ 0 h 406400"/>
                      <a:gd name="connsiteX4" fmla="*/ 2061622 w 5476240"/>
                      <a:gd name="connsiteY4" fmla="*/ 0 h 406400"/>
                      <a:gd name="connsiteX5" fmla="*/ 2601634 w 5476240"/>
                      <a:gd name="connsiteY5" fmla="*/ 0 h 406400"/>
                      <a:gd name="connsiteX6" fmla="*/ 3301868 w 5476240"/>
                      <a:gd name="connsiteY6" fmla="*/ 0 h 406400"/>
                      <a:gd name="connsiteX7" fmla="*/ 3735064 w 5476240"/>
                      <a:gd name="connsiteY7" fmla="*/ 0 h 406400"/>
                      <a:gd name="connsiteX8" fmla="*/ 4221667 w 5476240"/>
                      <a:gd name="connsiteY8" fmla="*/ 0 h 406400"/>
                      <a:gd name="connsiteX9" fmla="*/ 5408505 w 5476240"/>
                      <a:gd name="connsiteY9" fmla="*/ 0 h 406400"/>
                      <a:gd name="connsiteX10" fmla="*/ 5476240 w 5476240"/>
                      <a:gd name="connsiteY10" fmla="*/ 67735 h 406400"/>
                      <a:gd name="connsiteX11" fmla="*/ 5476240 w 5476240"/>
                      <a:gd name="connsiteY11" fmla="*/ 338665 h 406400"/>
                      <a:gd name="connsiteX12" fmla="*/ 5408505 w 5476240"/>
                      <a:gd name="connsiteY12" fmla="*/ 406400 h 406400"/>
                      <a:gd name="connsiteX13" fmla="*/ 4868494 w 5476240"/>
                      <a:gd name="connsiteY13" fmla="*/ 406400 h 406400"/>
                      <a:gd name="connsiteX14" fmla="*/ 4381890 w 5476240"/>
                      <a:gd name="connsiteY14" fmla="*/ 406400 h 406400"/>
                      <a:gd name="connsiteX15" fmla="*/ 3841879 w 5476240"/>
                      <a:gd name="connsiteY15" fmla="*/ 406400 h 406400"/>
                      <a:gd name="connsiteX16" fmla="*/ 3301868 w 5476240"/>
                      <a:gd name="connsiteY16" fmla="*/ 406400 h 406400"/>
                      <a:gd name="connsiteX17" fmla="*/ 2815264 w 5476240"/>
                      <a:gd name="connsiteY17" fmla="*/ 406400 h 406400"/>
                      <a:gd name="connsiteX18" fmla="*/ 2168438 w 5476240"/>
                      <a:gd name="connsiteY18" fmla="*/ 406400 h 406400"/>
                      <a:gd name="connsiteX19" fmla="*/ 1575019 w 5476240"/>
                      <a:gd name="connsiteY19" fmla="*/ 406400 h 406400"/>
                      <a:gd name="connsiteX20" fmla="*/ 1088415 w 5476240"/>
                      <a:gd name="connsiteY20" fmla="*/ 406400 h 406400"/>
                      <a:gd name="connsiteX21" fmla="*/ 655220 w 5476240"/>
                      <a:gd name="connsiteY21" fmla="*/ 406400 h 406400"/>
                      <a:gd name="connsiteX22" fmla="*/ 67735 w 5476240"/>
                      <a:gd name="connsiteY22" fmla="*/ 406400 h 406400"/>
                      <a:gd name="connsiteX23" fmla="*/ 0 w 5476240"/>
                      <a:gd name="connsiteY23" fmla="*/ 338665 h 406400"/>
                      <a:gd name="connsiteX24" fmla="*/ 0 w 5476240"/>
                      <a:gd name="connsiteY24" fmla="*/ 67735 h 406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5476240" h="406400" extrusionOk="0">
                        <a:moveTo>
                          <a:pt x="0" y="67735"/>
                        </a:moveTo>
                        <a:cubicBezTo>
                          <a:pt x="2804" y="23243"/>
                          <a:pt x="23281" y="1476"/>
                          <a:pt x="67735" y="0"/>
                        </a:cubicBezTo>
                        <a:cubicBezTo>
                          <a:pt x="365642" y="-45703"/>
                          <a:pt x="492687" y="28943"/>
                          <a:pt x="767969" y="0"/>
                        </a:cubicBezTo>
                        <a:cubicBezTo>
                          <a:pt x="1043251" y="-28943"/>
                          <a:pt x="1299568" y="15083"/>
                          <a:pt x="1468204" y="0"/>
                        </a:cubicBezTo>
                        <a:cubicBezTo>
                          <a:pt x="1636841" y="-15083"/>
                          <a:pt x="1789167" y="9729"/>
                          <a:pt x="2061622" y="0"/>
                        </a:cubicBezTo>
                        <a:cubicBezTo>
                          <a:pt x="2334077" y="-9729"/>
                          <a:pt x="2459876" y="57134"/>
                          <a:pt x="2601634" y="0"/>
                        </a:cubicBezTo>
                        <a:cubicBezTo>
                          <a:pt x="2743392" y="-57134"/>
                          <a:pt x="3095048" y="51756"/>
                          <a:pt x="3301868" y="0"/>
                        </a:cubicBezTo>
                        <a:cubicBezTo>
                          <a:pt x="3508688" y="-51756"/>
                          <a:pt x="3644351" y="32568"/>
                          <a:pt x="3735064" y="0"/>
                        </a:cubicBezTo>
                        <a:cubicBezTo>
                          <a:pt x="3825777" y="-32568"/>
                          <a:pt x="3983099" y="7781"/>
                          <a:pt x="4221667" y="0"/>
                        </a:cubicBezTo>
                        <a:cubicBezTo>
                          <a:pt x="4460235" y="-7781"/>
                          <a:pt x="4822549" y="21713"/>
                          <a:pt x="5408505" y="0"/>
                        </a:cubicBezTo>
                        <a:cubicBezTo>
                          <a:pt x="5437100" y="5411"/>
                          <a:pt x="5469182" y="27827"/>
                          <a:pt x="5476240" y="67735"/>
                        </a:cubicBezTo>
                        <a:cubicBezTo>
                          <a:pt x="5497062" y="185334"/>
                          <a:pt x="5465491" y="259718"/>
                          <a:pt x="5476240" y="338665"/>
                        </a:cubicBezTo>
                        <a:cubicBezTo>
                          <a:pt x="5479952" y="378517"/>
                          <a:pt x="5448944" y="414928"/>
                          <a:pt x="5408505" y="406400"/>
                        </a:cubicBezTo>
                        <a:cubicBezTo>
                          <a:pt x="5299461" y="457891"/>
                          <a:pt x="5062818" y="354103"/>
                          <a:pt x="4868494" y="406400"/>
                        </a:cubicBezTo>
                        <a:cubicBezTo>
                          <a:pt x="4674170" y="458697"/>
                          <a:pt x="4550697" y="394805"/>
                          <a:pt x="4381890" y="406400"/>
                        </a:cubicBezTo>
                        <a:cubicBezTo>
                          <a:pt x="4213083" y="417995"/>
                          <a:pt x="3954218" y="401945"/>
                          <a:pt x="3841879" y="406400"/>
                        </a:cubicBezTo>
                        <a:cubicBezTo>
                          <a:pt x="3729540" y="410855"/>
                          <a:pt x="3420510" y="380308"/>
                          <a:pt x="3301868" y="406400"/>
                        </a:cubicBezTo>
                        <a:cubicBezTo>
                          <a:pt x="3183226" y="432492"/>
                          <a:pt x="2989009" y="351417"/>
                          <a:pt x="2815264" y="406400"/>
                        </a:cubicBezTo>
                        <a:cubicBezTo>
                          <a:pt x="2641519" y="461383"/>
                          <a:pt x="2372348" y="390529"/>
                          <a:pt x="2168438" y="406400"/>
                        </a:cubicBezTo>
                        <a:cubicBezTo>
                          <a:pt x="1964528" y="422271"/>
                          <a:pt x="1806656" y="355339"/>
                          <a:pt x="1575019" y="406400"/>
                        </a:cubicBezTo>
                        <a:cubicBezTo>
                          <a:pt x="1343382" y="457461"/>
                          <a:pt x="1192887" y="377946"/>
                          <a:pt x="1088415" y="406400"/>
                        </a:cubicBezTo>
                        <a:cubicBezTo>
                          <a:pt x="983943" y="434854"/>
                          <a:pt x="832805" y="369902"/>
                          <a:pt x="655220" y="406400"/>
                        </a:cubicBezTo>
                        <a:cubicBezTo>
                          <a:pt x="477636" y="442898"/>
                          <a:pt x="194318" y="355581"/>
                          <a:pt x="67735" y="406400"/>
                        </a:cubicBezTo>
                        <a:cubicBezTo>
                          <a:pt x="39875" y="404054"/>
                          <a:pt x="-824" y="376220"/>
                          <a:pt x="0" y="338665"/>
                        </a:cubicBezTo>
                        <a:cubicBezTo>
                          <a:pt x="-19800" y="233283"/>
                          <a:pt x="2580" y="179131"/>
                          <a:pt x="0" y="6773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rPr>
              <a:t>Avg Ownership (resale)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2659E2-7589-4410-8586-0EA1EA37029B}"/>
              </a:ext>
            </a:extLst>
          </p:cNvPr>
          <p:cNvSpPr/>
          <p:nvPr/>
        </p:nvSpPr>
        <p:spPr>
          <a:xfrm>
            <a:off x="2978150" y="50350738"/>
            <a:ext cx="2322513" cy="1395412"/>
          </a:xfrm>
          <a:prstGeom prst="roundRect">
            <a:avLst/>
          </a:prstGeom>
          <a:noFill/>
          <a:ln w="317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00" b="0" dirty="0">
              <a:solidFill>
                <a:sysClr val="windowText" lastClr="000000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1092483-2F65-4293-86E4-1D234F6DE4A0}"/>
              </a:ext>
            </a:extLst>
          </p:cNvPr>
          <p:cNvSpPr/>
          <p:nvPr/>
        </p:nvSpPr>
        <p:spPr>
          <a:xfrm>
            <a:off x="4538663" y="53738463"/>
            <a:ext cx="1535112" cy="398462"/>
          </a:xfrm>
          <a:prstGeom prst="roundRect">
            <a:avLst/>
          </a:prstGeom>
          <a:noFill/>
          <a:ln w="317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rPr>
              <a:t>LA affordable rent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E536EDE-8369-4CE6-BC55-7D41FF89CB5B}"/>
              </a:ext>
            </a:extLst>
          </p:cNvPr>
          <p:cNvSpPr/>
          <p:nvPr/>
        </p:nvSpPr>
        <p:spPr>
          <a:xfrm>
            <a:off x="4525963" y="49753838"/>
            <a:ext cx="774700" cy="409575"/>
          </a:xfrm>
          <a:prstGeom prst="roundRect">
            <a:avLst/>
          </a:prstGeom>
          <a:noFill/>
          <a:ln w="3175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00" b="0" dirty="0">
              <a:solidFill>
                <a:sysClr val="windowText" lastClr="000000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10E6687-1B0B-4BF1-88FC-E765D405C117}"/>
              </a:ext>
            </a:extLst>
          </p:cNvPr>
          <p:cNvSpPr/>
          <p:nvPr/>
        </p:nvSpPr>
        <p:spPr>
          <a:xfrm>
            <a:off x="4525963" y="49753838"/>
            <a:ext cx="1547812" cy="609600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00" b="0" dirty="0">
              <a:solidFill>
                <a:sysClr val="windowText" lastClr="000000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635369C-49ED-4E1C-AA4D-BD1D5184C69B}"/>
              </a:ext>
            </a:extLst>
          </p:cNvPr>
          <p:cNvSpPr/>
          <p:nvPr/>
        </p:nvSpPr>
        <p:spPr>
          <a:xfrm>
            <a:off x="4525963" y="50350738"/>
            <a:ext cx="1547812" cy="1782762"/>
          </a:xfrm>
          <a:prstGeom prst="roundRect">
            <a:avLst/>
          </a:prstGeom>
          <a:noFill/>
          <a:ln w="3175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00" b="0" dirty="0">
              <a:solidFill>
                <a:sysClr val="windowText" lastClr="000000"/>
              </a:solidFill>
              <a:latin typeface="+mj-lt"/>
              <a:ea typeface="+mn-ea"/>
              <a:cs typeface="MV Boli" panose="02000500030200090000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00" b="0" dirty="0">
              <a:solidFill>
                <a:sysClr val="windowText" lastClr="000000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9035645-94AF-4B41-B691-1E63AE0CFF1A}"/>
              </a:ext>
            </a:extLst>
          </p:cNvPr>
          <p:cNvSpPr/>
          <p:nvPr/>
        </p:nvSpPr>
        <p:spPr>
          <a:xfrm>
            <a:off x="5322888" y="50350738"/>
            <a:ext cx="1524000" cy="1395412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00" b="0" dirty="0">
              <a:solidFill>
                <a:sysClr val="windowText" lastClr="000000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E8694A9-50C6-4474-88AE-8C628506020E}"/>
              </a:ext>
            </a:extLst>
          </p:cNvPr>
          <p:cNvSpPr/>
          <p:nvPr/>
        </p:nvSpPr>
        <p:spPr>
          <a:xfrm>
            <a:off x="5287963" y="52179538"/>
            <a:ext cx="2333625" cy="1395412"/>
          </a:xfrm>
          <a:prstGeom prst="roundRect">
            <a:avLst/>
          </a:prstGeom>
          <a:noFill/>
          <a:ln w="3175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00" b="0" dirty="0">
              <a:solidFill>
                <a:sysClr val="windowText" lastClr="000000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C471CF4-D1CF-474D-A167-AD27390F1245}"/>
              </a:ext>
            </a:extLst>
          </p:cNvPr>
          <p:cNvSpPr/>
          <p:nvPr/>
        </p:nvSpPr>
        <p:spPr>
          <a:xfrm>
            <a:off x="6073775" y="52144613"/>
            <a:ext cx="2320925" cy="1593850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00" b="0" dirty="0">
              <a:solidFill>
                <a:sysClr val="windowText" lastClr="000000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E70381-DF70-486C-91E0-1F90805AFFCB}"/>
              </a:ext>
            </a:extLst>
          </p:cNvPr>
          <p:cNvSpPr/>
          <p:nvPr/>
        </p:nvSpPr>
        <p:spPr>
          <a:xfrm>
            <a:off x="5311775" y="53751163"/>
            <a:ext cx="1535113" cy="398462"/>
          </a:xfrm>
          <a:prstGeom prst="roundRect">
            <a:avLst/>
          </a:prstGeom>
          <a:noFill/>
          <a:ln w="3175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rPr>
              <a:t>LA affordable rent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B3B1B5C-AFD2-4A03-91E2-43723619D8B6}"/>
              </a:ext>
            </a:extLst>
          </p:cNvPr>
          <p:cNvSpPr/>
          <p:nvPr/>
        </p:nvSpPr>
        <p:spPr>
          <a:xfrm>
            <a:off x="6084888" y="53774975"/>
            <a:ext cx="1536700" cy="398463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rPr>
              <a:t>LA affordable rent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13382FF-23F4-400A-9D2F-7E349FBD8D81}"/>
              </a:ext>
            </a:extLst>
          </p:cNvPr>
          <p:cNvSpPr/>
          <p:nvPr/>
        </p:nvSpPr>
        <p:spPr>
          <a:xfrm>
            <a:off x="6073775" y="54149625"/>
            <a:ext cx="2320925" cy="1395413"/>
          </a:xfrm>
          <a:prstGeom prst="roundRect">
            <a:avLst/>
          </a:prstGeom>
          <a:noFill/>
          <a:ln w="31750">
            <a:solidFill>
              <a:srgbClr val="FFC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2346960"/>
                      <a:gd name="connsiteY0" fmla="*/ 33867 h 203200"/>
                      <a:gd name="connsiteX1" fmla="*/ 33867 w 2346960"/>
                      <a:gd name="connsiteY1" fmla="*/ 0 h 203200"/>
                      <a:gd name="connsiteX2" fmla="*/ 649258 w 2346960"/>
                      <a:gd name="connsiteY2" fmla="*/ 0 h 203200"/>
                      <a:gd name="connsiteX3" fmla="*/ 1264649 w 2346960"/>
                      <a:gd name="connsiteY3" fmla="*/ 0 h 203200"/>
                      <a:gd name="connsiteX4" fmla="*/ 2313093 w 2346960"/>
                      <a:gd name="connsiteY4" fmla="*/ 0 h 203200"/>
                      <a:gd name="connsiteX5" fmla="*/ 2346960 w 2346960"/>
                      <a:gd name="connsiteY5" fmla="*/ 33867 h 203200"/>
                      <a:gd name="connsiteX6" fmla="*/ 2346960 w 2346960"/>
                      <a:gd name="connsiteY6" fmla="*/ 169333 h 203200"/>
                      <a:gd name="connsiteX7" fmla="*/ 2313093 w 2346960"/>
                      <a:gd name="connsiteY7" fmla="*/ 203200 h 203200"/>
                      <a:gd name="connsiteX8" fmla="*/ 1743287 w 2346960"/>
                      <a:gd name="connsiteY8" fmla="*/ 203200 h 203200"/>
                      <a:gd name="connsiteX9" fmla="*/ 1173480 w 2346960"/>
                      <a:gd name="connsiteY9" fmla="*/ 203200 h 203200"/>
                      <a:gd name="connsiteX10" fmla="*/ 626466 w 2346960"/>
                      <a:gd name="connsiteY10" fmla="*/ 203200 h 203200"/>
                      <a:gd name="connsiteX11" fmla="*/ 33867 w 2346960"/>
                      <a:gd name="connsiteY11" fmla="*/ 203200 h 203200"/>
                      <a:gd name="connsiteX12" fmla="*/ 0 w 2346960"/>
                      <a:gd name="connsiteY12" fmla="*/ 169333 h 203200"/>
                      <a:gd name="connsiteX13" fmla="*/ 0 w 2346960"/>
                      <a:gd name="connsiteY13" fmla="*/ 33867 h 203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346960" h="203200" extrusionOk="0">
                        <a:moveTo>
                          <a:pt x="0" y="33867"/>
                        </a:moveTo>
                        <a:cubicBezTo>
                          <a:pt x="2015" y="10073"/>
                          <a:pt x="11959" y="671"/>
                          <a:pt x="33867" y="0"/>
                        </a:cubicBezTo>
                        <a:cubicBezTo>
                          <a:pt x="264603" y="-34706"/>
                          <a:pt x="409996" y="21931"/>
                          <a:pt x="649258" y="0"/>
                        </a:cubicBezTo>
                        <a:cubicBezTo>
                          <a:pt x="888520" y="-21931"/>
                          <a:pt x="962961" y="23453"/>
                          <a:pt x="1264649" y="0"/>
                        </a:cubicBezTo>
                        <a:cubicBezTo>
                          <a:pt x="1566337" y="-23453"/>
                          <a:pt x="2019523" y="14333"/>
                          <a:pt x="2313093" y="0"/>
                        </a:cubicBezTo>
                        <a:cubicBezTo>
                          <a:pt x="2331424" y="-917"/>
                          <a:pt x="2347585" y="14273"/>
                          <a:pt x="2346960" y="33867"/>
                        </a:cubicBezTo>
                        <a:cubicBezTo>
                          <a:pt x="2360370" y="82057"/>
                          <a:pt x="2339283" y="123953"/>
                          <a:pt x="2346960" y="169333"/>
                        </a:cubicBezTo>
                        <a:cubicBezTo>
                          <a:pt x="2346593" y="187429"/>
                          <a:pt x="2335152" y="203599"/>
                          <a:pt x="2313093" y="203200"/>
                        </a:cubicBezTo>
                        <a:cubicBezTo>
                          <a:pt x="2115441" y="224856"/>
                          <a:pt x="1964456" y="191472"/>
                          <a:pt x="1743287" y="203200"/>
                        </a:cubicBezTo>
                        <a:cubicBezTo>
                          <a:pt x="1522118" y="214928"/>
                          <a:pt x="1440920" y="147182"/>
                          <a:pt x="1173480" y="203200"/>
                        </a:cubicBezTo>
                        <a:cubicBezTo>
                          <a:pt x="906040" y="259218"/>
                          <a:pt x="847301" y="171852"/>
                          <a:pt x="626466" y="203200"/>
                        </a:cubicBezTo>
                        <a:cubicBezTo>
                          <a:pt x="405631" y="234548"/>
                          <a:pt x="167399" y="191657"/>
                          <a:pt x="33867" y="203200"/>
                        </a:cubicBezTo>
                        <a:cubicBezTo>
                          <a:pt x="15958" y="201438"/>
                          <a:pt x="1627" y="191543"/>
                          <a:pt x="0" y="169333"/>
                        </a:cubicBezTo>
                        <a:cubicBezTo>
                          <a:pt x="-2149" y="140056"/>
                          <a:pt x="9758" y="87502"/>
                          <a:pt x="0" y="3386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00" dirty="0">
              <a:solidFill>
                <a:sysClr val="windowText" lastClr="000000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81519CF-9649-4B88-996E-A02D42319658}"/>
              </a:ext>
            </a:extLst>
          </p:cNvPr>
          <p:cNvSpPr/>
          <p:nvPr/>
        </p:nvSpPr>
        <p:spPr>
          <a:xfrm>
            <a:off x="6870700" y="54136925"/>
            <a:ext cx="2320925" cy="1395413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2346960"/>
                      <a:gd name="connsiteY0" fmla="*/ 33867 h 203200"/>
                      <a:gd name="connsiteX1" fmla="*/ 33867 w 2346960"/>
                      <a:gd name="connsiteY1" fmla="*/ 0 h 203200"/>
                      <a:gd name="connsiteX2" fmla="*/ 649258 w 2346960"/>
                      <a:gd name="connsiteY2" fmla="*/ 0 h 203200"/>
                      <a:gd name="connsiteX3" fmla="*/ 1264649 w 2346960"/>
                      <a:gd name="connsiteY3" fmla="*/ 0 h 203200"/>
                      <a:gd name="connsiteX4" fmla="*/ 2313093 w 2346960"/>
                      <a:gd name="connsiteY4" fmla="*/ 0 h 203200"/>
                      <a:gd name="connsiteX5" fmla="*/ 2346960 w 2346960"/>
                      <a:gd name="connsiteY5" fmla="*/ 33867 h 203200"/>
                      <a:gd name="connsiteX6" fmla="*/ 2346960 w 2346960"/>
                      <a:gd name="connsiteY6" fmla="*/ 169333 h 203200"/>
                      <a:gd name="connsiteX7" fmla="*/ 2313093 w 2346960"/>
                      <a:gd name="connsiteY7" fmla="*/ 203200 h 203200"/>
                      <a:gd name="connsiteX8" fmla="*/ 1743287 w 2346960"/>
                      <a:gd name="connsiteY8" fmla="*/ 203200 h 203200"/>
                      <a:gd name="connsiteX9" fmla="*/ 1173480 w 2346960"/>
                      <a:gd name="connsiteY9" fmla="*/ 203200 h 203200"/>
                      <a:gd name="connsiteX10" fmla="*/ 626466 w 2346960"/>
                      <a:gd name="connsiteY10" fmla="*/ 203200 h 203200"/>
                      <a:gd name="connsiteX11" fmla="*/ 33867 w 2346960"/>
                      <a:gd name="connsiteY11" fmla="*/ 203200 h 203200"/>
                      <a:gd name="connsiteX12" fmla="*/ 0 w 2346960"/>
                      <a:gd name="connsiteY12" fmla="*/ 169333 h 203200"/>
                      <a:gd name="connsiteX13" fmla="*/ 0 w 2346960"/>
                      <a:gd name="connsiteY13" fmla="*/ 33867 h 203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346960" h="203200" extrusionOk="0">
                        <a:moveTo>
                          <a:pt x="0" y="33867"/>
                        </a:moveTo>
                        <a:cubicBezTo>
                          <a:pt x="2015" y="10073"/>
                          <a:pt x="11959" y="671"/>
                          <a:pt x="33867" y="0"/>
                        </a:cubicBezTo>
                        <a:cubicBezTo>
                          <a:pt x="264603" y="-34706"/>
                          <a:pt x="409996" y="21931"/>
                          <a:pt x="649258" y="0"/>
                        </a:cubicBezTo>
                        <a:cubicBezTo>
                          <a:pt x="888520" y="-21931"/>
                          <a:pt x="962961" y="23453"/>
                          <a:pt x="1264649" y="0"/>
                        </a:cubicBezTo>
                        <a:cubicBezTo>
                          <a:pt x="1566337" y="-23453"/>
                          <a:pt x="2019523" y="14333"/>
                          <a:pt x="2313093" y="0"/>
                        </a:cubicBezTo>
                        <a:cubicBezTo>
                          <a:pt x="2331424" y="-917"/>
                          <a:pt x="2347585" y="14273"/>
                          <a:pt x="2346960" y="33867"/>
                        </a:cubicBezTo>
                        <a:cubicBezTo>
                          <a:pt x="2360370" y="82057"/>
                          <a:pt x="2339283" y="123953"/>
                          <a:pt x="2346960" y="169333"/>
                        </a:cubicBezTo>
                        <a:cubicBezTo>
                          <a:pt x="2346593" y="187429"/>
                          <a:pt x="2335152" y="203599"/>
                          <a:pt x="2313093" y="203200"/>
                        </a:cubicBezTo>
                        <a:cubicBezTo>
                          <a:pt x="2115441" y="224856"/>
                          <a:pt x="1964456" y="191472"/>
                          <a:pt x="1743287" y="203200"/>
                        </a:cubicBezTo>
                        <a:cubicBezTo>
                          <a:pt x="1522118" y="214928"/>
                          <a:pt x="1440920" y="147182"/>
                          <a:pt x="1173480" y="203200"/>
                        </a:cubicBezTo>
                        <a:cubicBezTo>
                          <a:pt x="906040" y="259218"/>
                          <a:pt x="847301" y="171852"/>
                          <a:pt x="626466" y="203200"/>
                        </a:cubicBezTo>
                        <a:cubicBezTo>
                          <a:pt x="405631" y="234548"/>
                          <a:pt x="167399" y="191657"/>
                          <a:pt x="33867" y="203200"/>
                        </a:cubicBezTo>
                        <a:cubicBezTo>
                          <a:pt x="15958" y="201438"/>
                          <a:pt x="1627" y="191543"/>
                          <a:pt x="0" y="169333"/>
                        </a:cubicBezTo>
                        <a:cubicBezTo>
                          <a:pt x="-2149" y="140056"/>
                          <a:pt x="9758" y="87502"/>
                          <a:pt x="0" y="3386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00" dirty="0">
              <a:solidFill>
                <a:sysClr val="windowText" lastClr="000000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E524299-D5B6-40AE-9A2F-D8478E8F7A0B}"/>
              </a:ext>
            </a:extLst>
          </p:cNvPr>
          <p:cNvSpPr/>
          <p:nvPr/>
        </p:nvSpPr>
        <p:spPr>
          <a:xfrm>
            <a:off x="6846888" y="55532338"/>
            <a:ext cx="3095625" cy="1395412"/>
          </a:xfrm>
          <a:prstGeom prst="roundRect">
            <a:avLst/>
          </a:prstGeom>
          <a:noFill/>
          <a:ln w="3175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106420"/>
                      <a:gd name="connsiteY0" fmla="*/ 33867 h 203200"/>
                      <a:gd name="connsiteX1" fmla="*/ 33867 w 3106420"/>
                      <a:gd name="connsiteY1" fmla="*/ 0 h 203200"/>
                      <a:gd name="connsiteX2" fmla="*/ 601088 w 3106420"/>
                      <a:gd name="connsiteY2" fmla="*/ 0 h 203200"/>
                      <a:gd name="connsiteX3" fmla="*/ 1168310 w 3106420"/>
                      <a:gd name="connsiteY3" fmla="*/ 0 h 203200"/>
                      <a:gd name="connsiteX4" fmla="*/ 1674757 w 3106420"/>
                      <a:gd name="connsiteY4" fmla="*/ 0 h 203200"/>
                      <a:gd name="connsiteX5" fmla="*/ 2150818 w 3106420"/>
                      <a:gd name="connsiteY5" fmla="*/ 0 h 203200"/>
                      <a:gd name="connsiteX6" fmla="*/ 3072553 w 3106420"/>
                      <a:gd name="connsiteY6" fmla="*/ 0 h 203200"/>
                      <a:gd name="connsiteX7" fmla="*/ 3106420 w 3106420"/>
                      <a:gd name="connsiteY7" fmla="*/ 33867 h 203200"/>
                      <a:gd name="connsiteX8" fmla="*/ 3106420 w 3106420"/>
                      <a:gd name="connsiteY8" fmla="*/ 169333 h 203200"/>
                      <a:gd name="connsiteX9" fmla="*/ 3072553 w 3106420"/>
                      <a:gd name="connsiteY9" fmla="*/ 203200 h 203200"/>
                      <a:gd name="connsiteX10" fmla="*/ 2566105 w 3106420"/>
                      <a:gd name="connsiteY10" fmla="*/ 203200 h 203200"/>
                      <a:gd name="connsiteX11" fmla="*/ 2059658 w 3106420"/>
                      <a:gd name="connsiteY11" fmla="*/ 203200 h 203200"/>
                      <a:gd name="connsiteX12" fmla="*/ 1644371 w 3106420"/>
                      <a:gd name="connsiteY12" fmla="*/ 203200 h 203200"/>
                      <a:gd name="connsiteX13" fmla="*/ 1107536 w 3106420"/>
                      <a:gd name="connsiteY13" fmla="*/ 203200 h 203200"/>
                      <a:gd name="connsiteX14" fmla="*/ 661862 w 3106420"/>
                      <a:gd name="connsiteY14" fmla="*/ 203200 h 203200"/>
                      <a:gd name="connsiteX15" fmla="*/ 33867 w 3106420"/>
                      <a:gd name="connsiteY15" fmla="*/ 203200 h 203200"/>
                      <a:gd name="connsiteX16" fmla="*/ 0 w 3106420"/>
                      <a:gd name="connsiteY16" fmla="*/ 169333 h 203200"/>
                      <a:gd name="connsiteX17" fmla="*/ 0 w 3106420"/>
                      <a:gd name="connsiteY17" fmla="*/ 33867 h 203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106420" h="203200" extrusionOk="0">
                        <a:moveTo>
                          <a:pt x="0" y="33867"/>
                        </a:moveTo>
                        <a:cubicBezTo>
                          <a:pt x="2015" y="10073"/>
                          <a:pt x="11959" y="671"/>
                          <a:pt x="33867" y="0"/>
                        </a:cubicBezTo>
                        <a:cubicBezTo>
                          <a:pt x="265150" y="-31537"/>
                          <a:pt x="348740" y="31857"/>
                          <a:pt x="601088" y="0"/>
                        </a:cubicBezTo>
                        <a:cubicBezTo>
                          <a:pt x="853436" y="-31857"/>
                          <a:pt x="957239" y="67634"/>
                          <a:pt x="1168310" y="0"/>
                        </a:cubicBezTo>
                        <a:cubicBezTo>
                          <a:pt x="1379381" y="-67634"/>
                          <a:pt x="1544180" y="21741"/>
                          <a:pt x="1674757" y="0"/>
                        </a:cubicBezTo>
                        <a:cubicBezTo>
                          <a:pt x="1805334" y="-21741"/>
                          <a:pt x="2014730" y="6235"/>
                          <a:pt x="2150818" y="0"/>
                        </a:cubicBezTo>
                        <a:cubicBezTo>
                          <a:pt x="2286906" y="-6235"/>
                          <a:pt x="2808734" y="56129"/>
                          <a:pt x="3072553" y="0"/>
                        </a:cubicBezTo>
                        <a:cubicBezTo>
                          <a:pt x="3096104" y="-2149"/>
                          <a:pt x="3108023" y="11409"/>
                          <a:pt x="3106420" y="33867"/>
                        </a:cubicBezTo>
                        <a:cubicBezTo>
                          <a:pt x="3122277" y="67225"/>
                          <a:pt x="3101590" y="110600"/>
                          <a:pt x="3106420" y="169333"/>
                        </a:cubicBezTo>
                        <a:cubicBezTo>
                          <a:pt x="3105704" y="188477"/>
                          <a:pt x="3090587" y="202963"/>
                          <a:pt x="3072553" y="203200"/>
                        </a:cubicBezTo>
                        <a:cubicBezTo>
                          <a:pt x="2853703" y="239902"/>
                          <a:pt x="2812860" y="162837"/>
                          <a:pt x="2566105" y="203200"/>
                        </a:cubicBezTo>
                        <a:cubicBezTo>
                          <a:pt x="2319350" y="243563"/>
                          <a:pt x="2255447" y="190453"/>
                          <a:pt x="2059658" y="203200"/>
                        </a:cubicBezTo>
                        <a:cubicBezTo>
                          <a:pt x="1863869" y="215947"/>
                          <a:pt x="1817827" y="203097"/>
                          <a:pt x="1644371" y="203200"/>
                        </a:cubicBezTo>
                        <a:cubicBezTo>
                          <a:pt x="1470915" y="203303"/>
                          <a:pt x="1222049" y="185287"/>
                          <a:pt x="1107536" y="203200"/>
                        </a:cubicBezTo>
                        <a:cubicBezTo>
                          <a:pt x="993024" y="221113"/>
                          <a:pt x="831706" y="163004"/>
                          <a:pt x="661862" y="203200"/>
                        </a:cubicBezTo>
                        <a:cubicBezTo>
                          <a:pt x="492018" y="243396"/>
                          <a:pt x="250941" y="129988"/>
                          <a:pt x="33867" y="203200"/>
                        </a:cubicBezTo>
                        <a:cubicBezTo>
                          <a:pt x="12400" y="203467"/>
                          <a:pt x="204" y="189094"/>
                          <a:pt x="0" y="169333"/>
                        </a:cubicBezTo>
                        <a:cubicBezTo>
                          <a:pt x="-9335" y="116537"/>
                          <a:pt x="14108" y="66948"/>
                          <a:pt x="0" y="3386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rPr>
              <a:t>Private rent</a:t>
            </a:r>
            <a:r>
              <a:rPr lang="en-GB" sz="1000" baseline="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rPr>
              <a:t> </a:t>
            </a:r>
            <a:endParaRPr lang="en-GB" sz="1000" dirty="0">
              <a:solidFill>
                <a:sysClr val="windowText" lastClr="000000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4D1FB04-0102-4303-85F1-62C0C5FDF942}"/>
              </a:ext>
            </a:extLst>
          </p:cNvPr>
          <p:cNvSpPr/>
          <p:nvPr/>
        </p:nvSpPr>
        <p:spPr>
          <a:xfrm>
            <a:off x="7621588" y="55532338"/>
            <a:ext cx="3094037" cy="1395412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106420"/>
                      <a:gd name="connsiteY0" fmla="*/ 33867 h 203200"/>
                      <a:gd name="connsiteX1" fmla="*/ 33867 w 3106420"/>
                      <a:gd name="connsiteY1" fmla="*/ 0 h 203200"/>
                      <a:gd name="connsiteX2" fmla="*/ 601088 w 3106420"/>
                      <a:gd name="connsiteY2" fmla="*/ 0 h 203200"/>
                      <a:gd name="connsiteX3" fmla="*/ 1168310 w 3106420"/>
                      <a:gd name="connsiteY3" fmla="*/ 0 h 203200"/>
                      <a:gd name="connsiteX4" fmla="*/ 1674757 w 3106420"/>
                      <a:gd name="connsiteY4" fmla="*/ 0 h 203200"/>
                      <a:gd name="connsiteX5" fmla="*/ 2150818 w 3106420"/>
                      <a:gd name="connsiteY5" fmla="*/ 0 h 203200"/>
                      <a:gd name="connsiteX6" fmla="*/ 3072553 w 3106420"/>
                      <a:gd name="connsiteY6" fmla="*/ 0 h 203200"/>
                      <a:gd name="connsiteX7" fmla="*/ 3106420 w 3106420"/>
                      <a:gd name="connsiteY7" fmla="*/ 33867 h 203200"/>
                      <a:gd name="connsiteX8" fmla="*/ 3106420 w 3106420"/>
                      <a:gd name="connsiteY8" fmla="*/ 169333 h 203200"/>
                      <a:gd name="connsiteX9" fmla="*/ 3072553 w 3106420"/>
                      <a:gd name="connsiteY9" fmla="*/ 203200 h 203200"/>
                      <a:gd name="connsiteX10" fmla="*/ 2566105 w 3106420"/>
                      <a:gd name="connsiteY10" fmla="*/ 203200 h 203200"/>
                      <a:gd name="connsiteX11" fmla="*/ 2059658 w 3106420"/>
                      <a:gd name="connsiteY11" fmla="*/ 203200 h 203200"/>
                      <a:gd name="connsiteX12" fmla="*/ 1644371 w 3106420"/>
                      <a:gd name="connsiteY12" fmla="*/ 203200 h 203200"/>
                      <a:gd name="connsiteX13" fmla="*/ 1107536 w 3106420"/>
                      <a:gd name="connsiteY13" fmla="*/ 203200 h 203200"/>
                      <a:gd name="connsiteX14" fmla="*/ 661862 w 3106420"/>
                      <a:gd name="connsiteY14" fmla="*/ 203200 h 203200"/>
                      <a:gd name="connsiteX15" fmla="*/ 33867 w 3106420"/>
                      <a:gd name="connsiteY15" fmla="*/ 203200 h 203200"/>
                      <a:gd name="connsiteX16" fmla="*/ 0 w 3106420"/>
                      <a:gd name="connsiteY16" fmla="*/ 169333 h 203200"/>
                      <a:gd name="connsiteX17" fmla="*/ 0 w 3106420"/>
                      <a:gd name="connsiteY17" fmla="*/ 33867 h 203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106420" h="203200" extrusionOk="0">
                        <a:moveTo>
                          <a:pt x="0" y="33867"/>
                        </a:moveTo>
                        <a:cubicBezTo>
                          <a:pt x="2015" y="10073"/>
                          <a:pt x="11959" y="671"/>
                          <a:pt x="33867" y="0"/>
                        </a:cubicBezTo>
                        <a:cubicBezTo>
                          <a:pt x="265150" y="-31537"/>
                          <a:pt x="348740" y="31857"/>
                          <a:pt x="601088" y="0"/>
                        </a:cubicBezTo>
                        <a:cubicBezTo>
                          <a:pt x="853436" y="-31857"/>
                          <a:pt x="957239" y="67634"/>
                          <a:pt x="1168310" y="0"/>
                        </a:cubicBezTo>
                        <a:cubicBezTo>
                          <a:pt x="1379381" y="-67634"/>
                          <a:pt x="1544180" y="21741"/>
                          <a:pt x="1674757" y="0"/>
                        </a:cubicBezTo>
                        <a:cubicBezTo>
                          <a:pt x="1805334" y="-21741"/>
                          <a:pt x="2014730" y="6235"/>
                          <a:pt x="2150818" y="0"/>
                        </a:cubicBezTo>
                        <a:cubicBezTo>
                          <a:pt x="2286906" y="-6235"/>
                          <a:pt x="2808734" y="56129"/>
                          <a:pt x="3072553" y="0"/>
                        </a:cubicBezTo>
                        <a:cubicBezTo>
                          <a:pt x="3096104" y="-2149"/>
                          <a:pt x="3108023" y="11409"/>
                          <a:pt x="3106420" y="33867"/>
                        </a:cubicBezTo>
                        <a:cubicBezTo>
                          <a:pt x="3122277" y="67225"/>
                          <a:pt x="3101590" y="110600"/>
                          <a:pt x="3106420" y="169333"/>
                        </a:cubicBezTo>
                        <a:cubicBezTo>
                          <a:pt x="3105704" y="188477"/>
                          <a:pt x="3090587" y="202963"/>
                          <a:pt x="3072553" y="203200"/>
                        </a:cubicBezTo>
                        <a:cubicBezTo>
                          <a:pt x="2853703" y="239902"/>
                          <a:pt x="2812860" y="162837"/>
                          <a:pt x="2566105" y="203200"/>
                        </a:cubicBezTo>
                        <a:cubicBezTo>
                          <a:pt x="2319350" y="243563"/>
                          <a:pt x="2255447" y="190453"/>
                          <a:pt x="2059658" y="203200"/>
                        </a:cubicBezTo>
                        <a:cubicBezTo>
                          <a:pt x="1863869" y="215947"/>
                          <a:pt x="1817827" y="203097"/>
                          <a:pt x="1644371" y="203200"/>
                        </a:cubicBezTo>
                        <a:cubicBezTo>
                          <a:pt x="1470915" y="203303"/>
                          <a:pt x="1222049" y="185287"/>
                          <a:pt x="1107536" y="203200"/>
                        </a:cubicBezTo>
                        <a:cubicBezTo>
                          <a:pt x="993024" y="221113"/>
                          <a:pt x="831706" y="163004"/>
                          <a:pt x="661862" y="203200"/>
                        </a:cubicBezTo>
                        <a:cubicBezTo>
                          <a:pt x="492018" y="243396"/>
                          <a:pt x="250941" y="129988"/>
                          <a:pt x="33867" y="203200"/>
                        </a:cubicBezTo>
                        <a:cubicBezTo>
                          <a:pt x="12400" y="203467"/>
                          <a:pt x="204" y="189094"/>
                          <a:pt x="0" y="169333"/>
                        </a:cubicBezTo>
                        <a:cubicBezTo>
                          <a:pt x="-9335" y="116537"/>
                          <a:pt x="14108" y="66948"/>
                          <a:pt x="0" y="3386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rPr>
              <a:t>Private rent</a:t>
            </a:r>
            <a:r>
              <a:rPr lang="en-GB" sz="1000" baseline="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rPr>
              <a:t> </a:t>
            </a:r>
            <a:endParaRPr lang="en-GB" sz="1000" dirty="0">
              <a:solidFill>
                <a:sysClr val="windowText" lastClr="000000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4BE70B6-1FBA-47DB-A725-E92C0B0A7722}"/>
              </a:ext>
            </a:extLst>
          </p:cNvPr>
          <p:cNvSpPr/>
          <p:nvPr/>
        </p:nvSpPr>
        <p:spPr>
          <a:xfrm>
            <a:off x="6846888" y="56927750"/>
            <a:ext cx="3868737" cy="1395413"/>
          </a:xfrm>
          <a:prstGeom prst="roundRect">
            <a:avLst/>
          </a:prstGeom>
          <a:noFill/>
          <a:ln w="3175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816350"/>
                      <a:gd name="connsiteY0" fmla="*/ 33867 h 203200"/>
                      <a:gd name="connsiteX1" fmla="*/ 33867 w 3816350"/>
                      <a:gd name="connsiteY1" fmla="*/ 0 h 203200"/>
                      <a:gd name="connsiteX2" fmla="*/ 644356 w 3816350"/>
                      <a:gd name="connsiteY2" fmla="*/ 0 h 203200"/>
                      <a:gd name="connsiteX3" fmla="*/ 1254845 w 3816350"/>
                      <a:gd name="connsiteY3" fmla="*/ 0 h 203200"/>
                      <a:gd name="connsiteX4" fmla="*/ 1790361 w 3816350"/>
                      <a:gd name="connsiteY4" fmla="*/ 0 h 203200"/>
                      <a:gd name="connsiteX5" fmla="*/ 2288392 w 3816350"/>
                      <a:gd name="connsiteY5" fmla="*/ 0 h 203200"/>
                      <a:gd name="connsiteX6" fmla="*/ 2898881 w 3816350"/>
                      <a:gd name="connsiteY6" fmla="*/ 0 h 203200"/>
                      <a:gd name="connsiteX7" fmla="*/ 3321939 w 3816350"/>
                      <a:gd name="connsiteY7" fmla="*/ 0 h 203200"/>
                      <a:gd name="connsiteX8" fmla="*/ 3782483 w 3816350"/>
                      <a:gd name="connsiteY8" fmla="*/ 0 h 203200"/>
                      <a:gd name="connsiteX9" fmla="*/ 3816350 w 3816350"/>
                      <a:gd name="connsiteY9" fmla="*/ 33867 h 203200"/>
                      <a:gd name="connsiteX10" fmla="*/ 3816350 w 3816350"/>
                      <a:gd name="connsiteY10" fmla="*/ 169333 h 203200"/>
                      <a:gd name="connsiteX11" fmla="*/ 3782483 w 3816350"/>
                      <a:gd name="connsiteY11" fmla="*/ 203200 h 203200"/>
                      <a:gd name="connsiteX12" fmla="*/ 3209480 w 3816350"/>
                      <a:gd name="connsiteY12" fmla="*/ 203200 h 203200"/>
                      <a:gd name="connsiteX13" fmla="*/ 2636478 w 3816350"/>
                      <a:gd name="connsiteY13" fmla="*/ 203200 h 203200"/>
                      <a:gd name="connsiteX14" fmla="*/ 2175933 w 3816350"/>
                      <a:gd name="connsiteY14" fmla="*/ 203200 h 203200"/>
                      <a:gd name="connsiteX15" fmla="*/ 1677903 w 3816350"/>
                      <a:gd name="connsiteY15" fmla="*/ 203200 h 203200"/>
                      <a:gd name="connsiteX16" fmla="*/ 1179872 w 3816350"/>
                      <a:gd name="connsiteY16" fmla="*/ 203200 h 203200"/>
                      <a:gd name="connsiteX17" fmla="*/ 719328 w 3816350"/>
                      <a:gd name="connsiteY17" fmla="*/ 203200 h 203200"/>
                      <a:gd name="connsiteX18" fmla="*/ 33867 w 3816350"/>
                      <a:gd name="connsiteY18" fmla="*/ 203200 h 203200"/>
                      <a:gd name="connsiteX19" fmla="*/ 0 w 3816350"/>
                      <a:gd name="connsiteY19" fmla="*/ 169333 h 203200"/>
                      <a:gd name="connsiteX20" fmla="*/ 0 w 3816350"/>
                      <a:gd name="connsiteY20" fmla="*/ 33867 h 203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16350" h="203200" extrusionOk="0">
                        <a:moveTo>
                          <a:pt x="0" y="33867"/>
                        </a:moveTo>
                        <a:cubicBezTo>
                          <a:pt x="2015" y="10073"/>
                          <a:pt x="11959" y="671"/>
                          <a:pt x="33867" y="0"/>
                        </a:cubicBezTo>
                        <a:cubicBezTo>
                          <a:pt x="319584" y="-58450"/>
                          <a:pt x="370376" y="47837"/>
                          <a:pt x="644356" y="0"/>
                        </a:cubicBezTo>
                        <a:cubicBezTo>
                          <a:pt x="918336" y="-47837"/>
                          <a:pt x="1079124" y="39310"/>
                          <a:pt x="1254845" y="0"/>
                        </a:cubicBezTo>
                        <a:cubicBezTo>
                          <a:pt x="1430566" y="-39310"/>
                          <a:pt x="1585750" y="60085"/>
                          <a:pt x="1790361" y="0"/>
                        </a:cubicBezTo>
                        <a:cubicBezTo>
                          <a:pt x="1994972" y="-60085"/>
                          <a:pt x="2185508" y="36985"/>
                          <a:pt x="2288392" y="0"/>
                        </a:cubicBezTo>
                        <a:cubicBezTo>
                          <a:pt x="2391276" y="-36985"/>
                          <a:pt x="2719358" y="14591"/>
                          <a:pt x="2898881" y="0"/>
                        </a:cubicBezTo>
                        <a:cubicBezTo>
                          <a:pt x="3078404" y="-14591"/>
                          <a:pt x="3172048" y="43393"/>
                          <a:pt x="3321939" y="0"/>
                        </a:cubicBezTo>
                        <a:cubicBezTo>
                          <a:pt x="3471830" y="-43393"/>
                          <a:pt x="3681646" y="11261"/>
                          <a:pt x="3782483" y="0"/>
                        </a:cubicBezTo>
                        <a:cubicBezTo>
                          <a:pt x="3801605" y="5385"/>
                          <a:pt x="3816820" y="13468"/>
                          <a:pt x="3816350" y="33867"/>
                        </a:cubicBezTo>
                        <a:cubicBezTo>
                          <a:pt x="3825356" y="72161"/>
                          <a:pt x="3801048" y="117089"/>
                          <a:pt x="3816350" y="169333"/>
                        </a:cubicBezTo>
                        <a:cubicBezTo>
                          <a:pt x="3811156" y="186311"/>
                          <a:pt x="3803646" y="200894"/>
                          <a:pt x="3782483" y="203200"/>
                        </a:cubicBezTo>
                        <a:cubicBezTo>
                          <a:pt x="3621912" y="264923"/>
                          <a:pt x="3477749" y="186101"/>
                          <a:pt x="3209480" y="203200"/>
                        </a:cubicBezTo>
                        <a:cubicBezTo>
                          <a:pt x="2941211" y="220299"/>
                          <a:pt x="2773663" y="168490"/>
                          <a:pt x="2636478" y="203200"/>
                        </a:cubicBezTo>
                        <a:cubicBezTo>
                          <a:pt x="2499293" y="237910"/>
                          <a:pt x="2292917" y="152655"/>
                          <a:pt x="2175933" y="203200"/>
                        </a:cubicBezTo>
                        <a:cubicBezTo>
                          <a:pt x="2058949" y="253745"/>
                          <a:pt x="1870229" y="174554"/>
                          <a:pt x="1677903" y="203200"/>
                        </a:cubicBezTo>
                        <a:cubicBezTo>
                          <a:pt x="1485577" y="231846"/>
                          <a:pt x="1312671" y="155807"/>
                          <a:pt x="1179872" y="203200"/>
                        </a:cubicBezTo>
                        <a:cubicBezTo>
                          <a:pt x="1047073" y="250593"/>
                          <a:pt x="940006" y="181179"/>
                          <a:pt x="719328" y="203200"/>
                        </a:cubicBezTo>
                        <a:cubicBezTo>
                          <a:pt x="498650" y="225221"/>
                          <a:pt x="288530" y="162488"/>
                          <a:pt x="33867" y="203200"/>
                        </a:cubicBezTo>
                        <a:cubicBezTo>
                          <a:pt x="16861" y="203445"/>
                          <a:pt x="2001" y="185104"/>
                          <a:pt x="0" y="169333"/>
                        </a:cubicBezTo>
                        <a:cubicBezTo>
                          <a:pt x="-3663" y="132813"/>
                          <a:pt x="1884" y="89922"/>
                          <a:pt x="0" y="3386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rPr>
              <a:t>Homebuy / shared ownership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0769707-12DC-4333-8761-3305402E5E77}"/>
              </a:ext>
            </a:extLst>
          </p:cNvPr>
          <p:cNvSpPr/>
          <p:nvPr/>
        </p:nvSpPr>
        <p:spPr>
          <a:xfrm>
            <a:off x="8394700" y="56927750"/>
            <a:ext cx="3868738" cy="1395413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816350"/>
                      <a:gd name="connsiteY0" fmla="*/ 33867 h 203200"/>
                      <a:gd name="connsiteX1" fmla="*/ 33867 w 3816350"/>
                      <a:gd name="connsiteY1" fmla="*/ 0 h 203200"/>
                      <a:gd name="connsiteX2" fmla="*/ 644356 w 3816350"/>
                      <a:gd name="connsiteY2" fmla="*/ 0 h 203200"/>
                      <a:gd name="connsiteX3" fmla="*/ 1254845 w 3816350"/>
                      <a:gd name="connsiteY3" fmla="*/ 0 h 203200"/>
                      <a:gd name="connsiteX4" fmla="*/ 1790361 w 3816350"/>
                      <a:gd name="connsiteY4" fmla="*/ 0 h 203200"/>
                      <a:gd name="connsiteX5" fmla="*/ 2288392 w 3816350"/>
                      <a:gd name="connsiteY5" fmla="*/ 0 h 203200"/>
                      <a:gd name="connsiteX6" fmla="*/ 2898881 w 3816350"/>
                      <a:gd name="connsiteY6" fmla="*/ 0 h 203200"/>
                      <a:gd name="connsiteX7" fmla="*/ 3321939 w 3816350"/>
                      <a:gd name="connsiteY7" fmla="*/ 0 h 203200"/>
                      <a:gd name="connsiteX8" fmla="*/ 3782483 w 3816350"/>
                      <a:gd name="connsiteY8" fmla="*/ 0 h 203200"/>
                      <a:gd name="connsiteX9" fmla="*/ 3816350 w 3816350"/>
                      <a:gd name="connsiteY9" fmla="*/ 33867 h 203200"/>
                      <a:gd name="connsiteX10" fmla="*/ 3816350 w 3816350"/>
                      <a:gd name="connsiteY10" fmla="*/ 169333 h 203200"/>
                      <a:gd name="connsiteX11" fmla="*/ 3782483 w 3816350"/>
                      <a:gd name="connsiteY11" fmla="*/ 203200 h 203200"/>
                      <a:gd name="connsiteX12" fmla="*/ 3209480 w 3816350"/>
                      <a:gd name="connsiteY12" fmla="*/ 203200 h 203200"/>
                      <a:gd name="connsiteX13" fmla="*/ 2636478 w 3816350"/>
                      <a:gd name="connsiteY13" fmla="*/ 203200 h 203200"/>
                      <a:gd name="connsiteX14" fmla="*/ 2175933 w 3816350"/>
                      <a:gd name="connsiteY14" fmla="*/ 203200 h 203200"/>
                      <a:gd name="connsiteX15" fmla="*/ 1677903 w 3816350"/>
                      <a:gd name="connsiteY15" fmla="*/ 203200 h 203200"/>
                      <a:gd name="connsiteX16" fmla="*/ 1179872 w 3816350"/>
                      <a:gd name="connsiteY16" fmla="*/ 203200 h 203200"/>
                      <a:gd name="connsiteX17" fmla="*/ 719328 w 3816350"/>
                      <a:gd name="connsiteY17" fmla="*/ 203200 h 203200"/>
                      <a:gd name="connsiteX18" fmla="*/ 33867 w 3816350"/>
                      <a:gd name="connsiteY18" fmla="*/ 203200 h 203200"/>
                      <a:gd name="connsiteX19" fmla="*/ 0 w 3816350"/>
                      <a:gd name="connsiteY19" fmla="*/ 169333 h 203200"/>
                      <a:gd name="connsiteX20" fmla="*/ 0 w 3816350"/>
                      <a:gd name="connsiteY20" fmla="*/ 33867 h 203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16350" h="203200" extrusionOk="0">
                        <a:moveTo>
                          <a:pt x="0" y="33867"/>
                        </a:moveTo>
                        <a:cubicBezTo>
                          <a:pt x="2015" y="10073"/>
                          <a:pt x="11959" y="671"/>
                          <a:pt x="33867" y="0"/>
                        </a:cubicBezTo>
                        <a:cubicBezTo>
                          <a:pt x="319584" y="-58450"/>
                          <a:pt x="370376" y="47837"/>
                          <a:pt x="644356" y="0"/>
                        </a:cubicBezTo>
                        <a:cubicBezTo>
                          <a:pt x="918336" y="-47837"/>
                          <a:pt x="1079124" y="39310"/>
                          <a:pt x="1254845" y="0"/>
                        </a:cubicBezTo>
                        <a:cubicBezTo>
                          <a:pt x="1430566" y="-39310"/>
                          <a:pt x="1585750" y="60085"/>
                          <a:pt x="1790361" y="0"/>
                        </a:cubicBezTo>
                        <a:cubicBezTo>
                          <a:pt x="1994972" y="-60085"/>
                          <a:pt x="2185508" y="36985"/>
                          <a:pt x="2288392" y="0"/>
                        </a:cubicBezTo>
                        <a:cubicBezTo>
                          <a:pt x="2391276" y="-36985"/>
                          <a:pt x="2719358" y="14591"/>
                          <a:pt x="2898881" y="0"/>
                        </a:cubicBezTo>
                        <a:cubicBezTo>
                          <a:pt x="3078404" y="-14591"/>
                          <a:pt x="3172048" y="43393"/>
                          <a:pt x="3321939" y="0"/>
                        </a:cubicBezTo>
                        <a:cubicBezTo>
                          <a:pt x="3471830" y="-43393"/>
                          <a:pt x="3681646" y="11261"/>
                          <a:pt x="3782483" y="0"/>
                        </a:cubicBezTo>
                        <a:cubicBezTo>
                          <a:pt x="3801605" y="5385"/>
                          <a:pt x="3816820" y="13468"/>
                          <a:pt x="3816350" y="33867"/>
                        </a:cubicBezTo>
                        <a:cubicBezTo>
                          <a:pt x="3825356" y="72161"/>
                          <a:pt x="3801048" y="117089"/>
                          <a:pt x="3816350" y="169333"/>
                        </a:cubicBezTo>
                        <a:cubicBezTo>
                          <a:pt x="3811156" y="186311"/>
                          <a:pt x="3803646" y="200894"/>
                          <a:pt x="3782483" y="203200"/>
                        </a:cubicBezTo>
                        <a:cubicBezTo>
                          <a:pt x="3621912" y="264923"/>
                          <a:pt x="3477749" y="186101"/>
                          <a:pt x="3209480" y="203200"/>
                        </a:cubicBezTo>
                        <a:cubicBezTo>
                          <a:pt x="2941211" y="220299"/>
                          <a:pt x="2773663" y="168490"/>
                          <a:pt x="2636478" y="203200"/>
                        </a:cubicBezTo>
                        <a:cubicBezTo>
                          <a:pt x="2499293" y="237910"/>
                          <a:pt x="2292917" y="152655"/>
                          <a:pt x="2175933" y="203200"/>
                        </a:cubicBezTo>
                        <a:cubicBezTo>
                          <a:pt x="2058949" y="253745"/>
                          <a:pt x="1870229" y="174554"/>
                          <a:pt x="1677903" y="203200"/>
                        </a:cubicBezTo>
                        <a:cubicBezTo>
                          <a:pt x="1485577" y="231846"/>
                          <a:pt x="1312671" y="155807"/>
                          <a:pt x="1179872" y="203200"/>
                        </a:cubicBezTo>
                        <a:cubicBezTo>
                          <a:pt x="1047073" y="250593"/>
                          <a:pt x="940006" y="181179"/>
                          <a:pt x="719328" y="203200"/>
                        </a:cubicBezTo>
                        <a:cubicBezTo>
                          <a:pt x="498650" y="225221"/>
                          <a:pt x="288530" y="162488"/>
                          <a:pt x="33867" y="203200"/>
                        </a:cubicBezTo>
                        <a:cubicBezTo>
                          <a:pt x="16861" y="203445"/>
                          <a:pt x="2001" y="185104"/>
                          <a:pt x="0" y="169333"/>
                        </a:cubicBezTo>
                        <a:cubicBezTo>
                          <a:pt x="-3663" y="132813"/>
                          <a:pt x="1884" y="89922"/>
                          <a:pt x="0" y="3386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rPr>
              <a:t>Homebuy / shared ownership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737A1F2-3B9D-4606-99D3-8B411F4D0039}"/>
              </a:ext>
            </a:extLst>
          </p:cNvPr>
          <p:cNvSpPr/>
          <p:nvPr/>
        </p:nvSpPr>
        <p:spPr>
          <a:xfrm>
            <a:off x="5300663" y="58323163"/>
            <a:ext cx="4641850" cy="1395412"/>
          </a:xfrm>
          <a:prstGeom prst="roundRect">
            <a:avLst/>
          </a:prstGeom>
          <a:noFill/>
          <a:ln w="3175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5476240"/>
                      <a:gd name="connsiteY0" fmla="*/ 67735 h 406400"/>
                      <a:gd name="connsiteX1" fmla="*/ 67735 w 5476240"/>
                      <a:gd name="connsiteY1" fmla="*/ 0 h 406400"/>
                      <a:gd name="connsiteX2" fmla="*/ 767969 w 5476240"/>
                      <a:gd name="connsiteY2" fmla="*/ 0 h 406400"/>
                      <a:gd name="connsiteX3" fmla="*/ 1468204 w 5476240"/>
                      <a:gd name="connsiteY3" fmla="*/ 0 h 406400"/>
                      <a:gd name="connsiteX4" fmla="*/ 2061622 w 5476240"/>
                      <a:gd name="connsiteY4" fmla="*/ 0 h 406400"/>
                      <a:gd name="connsiteX5" fmla="*/ 2601634 w 5476240"/>
                      <a:gd name="connsiteY5" fmla="*/ 0 h 406400"/>
                      <a:gd name="connsiteX6" fmla="*/ 3301868 w 5476240"/>
                      <a:gd name="connsiteY6" fmla="*/ 0 h 406400"/>
                      <a:gd name="connsiteX7" fmla="*/ 3735064 w 5476240"/>
                      <a:gd name="connsiteY7" fmla="*/ 0 h 406400"/>
                      <a:gd name="connsiteX8" fmla="*/ 4221667 w 5476240"/>
                      <a:gd name="connsiteY8" fmla="*/ 0 h 406400"/>
                      <a:gd name="connsiteX9" fmla="*/ 5408505 w 5476240"/>
                      <a:gd name="connsiteY9" fmla="*/ 0 h 406400"/>
                      <a:gd name="connsiteX10" fmla="*/ 5476240 w 5476240"/>
                      <a:gd name="connsiteY10" fmla="*/ 67735 h 406400"/>
                      <a:gd name="connsiteX11" fmla="*/ 5476240 w 5476240"/>
                      <a:gd name="connsiteY11" fmla="*/ 338665 h 406400"/>
                      <a:gd name="connsiteX12" fmla="*/ 5408505 w 5476240"/>
                      <a:gd name="connsiteY12" fmla="*/ 406400 h 406400"/>
                      <a:gd name="connsiteX13" fmla="*/ 4868494 w 5476240"/>
                      <a:gd name="connsiteY13" fmla="*/ 406400 h 406400"/>
                      <a:gd name="connsiteX14" fmla="*/ 4381890 w 5476240"/>
                      <a:gd name="connsiteY14" fmla="*/ 406400 h 406400"/>
                      <a:gd name="connsiteX15" fmla="*/ 3841879 w 5476240"/>
                      <a:gd name="connsiteY15" fmla="*/ 406400 h 406400"/>
                      <a:gd name="connsiteX16" fmla="*/ 3301868 w 5476240"/>
                      <a:gd name="connsiteY16" fmla="*/ 406400 h 406400"/>
                      <a:gd name="connsiteX17" fmla="*/ 2815264 w 5476240"/>
                      <a:gd name="connsiteY17" fmla="*/ 406400 h 406400"/>
                      <a:gd name="connsiteX18" fmla="*/ 2168438 w 5476240"/>
                      <a:gd name="connsiteY18" fmla="*/ 406400 h 406400"/>
                      <a:gd name="connsiteX19" fmla="*/ 1575019 w 5476240"/>
                      <a:gd name="connsiteY19" fmla="*/ 406400 h 406400"/>
                      <a:gd name="connsiteX20" fmla="*/ 1088415 w 5476240"/>
                      <a:gd name="connsiteY20" fmla="*/ 406400 h 406400"/>
                      <a:gd name="connsiteX21" fmla="*/ 655220 w 5476240"/>
                      <a:gd name="connsiteY21" fmla="*/ 406400 h 406400"/>
                      <a:gd name="connsiteX22" fmla="*/ 67735 w 5476240"/>
                      <a:gd name="connsiteY22" fmla="*/ 406400 h 406400"/>
                      <a:gd name="connsiteX23" fmla="*/ 0 w 5476240"/>
                      <a:gd name="connsiteY23" fmla="*/ 338665 h 406400"/>
                      <a:gd name="connsiteX24" fmla="*/ 0 w 5476240"/>
                      <a:gd name="connsiteY24" fmla="*/ 67735 h 406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5476240" h="406400" extrusionOk="0">
                        <a:moveTo>
                          <a:pt x="0" y="67735"/>
                        </a:moveTo>
                        <a:cubicBezTo>
                          <a:pt x="2804" y="23243"/>
                          <a:pt x="23281" y="1476"/>
                          <a:pt x="67735" y="0"/>
                        </a:cubicBezTo>
                        <a:cubicBezTo>
                          <a:pt x="365642" y="-45703"/>
                          <a:pt x="492687" y="28943"/>
                          <a:pt x="767969" y="0"/>
                        </a:cubicBezTo>
                        <a:cubicBezTo>
                          <a:pt x="1043251" y="-28943"/>
                          <a:pt x="1299568" y="15083"/>
                          <a:pt x="1468204" y="0"/>
                        </a:cubicBezTo>
                        <a:cubicBezTo>
                          <a:pt x="1636841" y="-15083"/>
                          <a:pt x="1789167" y="9729"/>
                          <a:pt x="2061622" y="0"/>
                        </a:cubicBezTo>
                        <a:cubicBezTo>
                          <a:pt x="2334077" y="-9729"/>
                          <a:pt x="2459876" y="57134"/>
                          <a:pt x="2601634" y="0"/>
                        </a:cubicBezTo>
                        <a:cubicBezTo>
                          <a:pt x="2743392" y="-57134"/>
                          <a:pt x="3095048" y="51756"/>
                          <a:pt x="3301868" y="0"/>
                        </a:cubicBezTo>
                        <a:cubicBezTo>
                          <a:pt x="3508688" y="-51756"/>
                          <a:pt x="3644351" y="32568"/>
                          <a:pt x="3735064" y="0"/>
                        </a:cubicBezTo>
                        <a:cubicBezTo>
                          <a:pt x="3825777" y="-32568"/>
                          <a:pt x="3983099" y="7781"/>
                          <a:pt x="4221667" y="0"/>
                        </a:cubicBezTo>
                        <a:cubicBezTo>
                          <a:pt x="4460235" y="-7781"/>
                          <a:pt x="4822549" y="21713"/>
                          <a:pt x="5408505" y="0"/>
                        </a:cubicBezTo>
                        <a:cubicBezTo>
                          <a:pt x="5437100" y="5411"/>
                          <a:pt x="5469182" y="27827"/>
                          <a:pt x="5476240" y="67735"/>
                        </a:cubicBezTo>
                        <a:cubicBezTo>
                          <a:pt x="5497062" y="185334"/>
                          <a:pt x="5465491" y="259718"/>
                          <a:pt x="5476240" y="338665"/>
                        </a:cubicBezTo>
                        <a:cubicBezTo>
                          <a:pt x="5479952" y="378517"/>
                          <a:pt x="5448944" y="414928"/>
                          <a:pt x="5408505" y="406400"/>
                        </a:cubicBezTo>
                        <a:cubicBezTo>
                          <a:pt x="5299461" y="457891"/>
                          <a:pt x="5062818" y="354103"/>
                          <a:pt x="4868494" y="406400"/>
                        </a:cubicBezTo>
                        <a:cubicBezTo>
                          <a:pt x="4674170" y="458697"/>
                          <a:pt x="4550697" y="394805"/>
                          <a:pt x="4381890" y="406400"/>
                        </a:cubicBezTo>
                        <a:cubicBezTo>
                          <a:pt x="4213083" y="417995"/>
                          <a:pt x="3954218" y="401945"/>
                          <a:pt x="3841879" y="406400"/>
                        </a:cubicBezTo>
                        <a:cubicBezTo>
                          <a:pt x="3729540" y="410855"/>
                          <a:pt x="3420510" y="380308"/>
                          <a:pt x="3301868" y="406400"/>
                        </a:cubicBezTo>
                        <a:cubicBezTo>
                          <a:pt x="3183226" y="432492"/>
                          <a:pt x="2989009" y="351417"/>
                          <a:pt x="2815264" y="406400"/>
                        </a:cubicBezTo>
                        <a:cubicBezTo>
                          <a:pt x="2641519" y="461383"/>
                          <a:pt x="2372348" y="390529"/>
                          <a:pt x="2168438" y="406400"/>
                        </a:cubicBezTo>
                        <a:cubicBezTo>
                          <a:pt x="1964528" y="422271"/>
                          <a:pt x="1806656" y="355339"/>
                          <a:pt x="1575019" y="406400"/>
                        </a:cubicBezTo>
                        <a:cubicBezTo>
                          <a:pt x="1343382" y="457461"/>
                          <a:pt x="1192887" y="377946"/>
                          <a:pt x="1088415" y="406400"/>
                        </a:cubicBezTo>
                        <a:cubicBezTo>
                          <a:pt x="983943" y="434854"/>
                          <a:pt x="832805" y="369902"/>
                          <a:pt x="655220" y="406400"/>
                        </a:cubicBezTo>
                        <a:cubicBezTo>
                          <a:pt x="477636" y="442898"/>
                          <a:pt x="194318" y="355581"/>
                          <a:pt x="67735" y="406400"/>
                        </a:cubicBezTo>
                        <a:cubicBezTo>
                          <a:pt x="39875" y="404054"/>
                          <a:pt x="-824" y="376220"/>
                          <a:pt x="0" y="338665"/>
                        </a:cubicBezTo>
                        <a:cubicBezTo>
                          <a:pt x="-19800" y="233283"/>
                          <a:pt x="2580" y="179131"/>
                          <a:pt x="0" y="6773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rPr>
              <a:t>LQ Ownership (resale)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8D175CD-2FA6-4D0E-B21E-B57789E2668B}"/>
              </a:ext>
            </a:extLst>
          </p:cNvPr>
          <p:cNvSpPr/>
          <p:nvPr/>
        </p:nvSpPr>
        <p:spPr>
          <a:xfrm>
            <a:off x="8418513" y="58323163"/>
            <a:ext cx="3844925" cy="1395412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5476240"/>
                      <a:gd name="connsiteY0" fmla="*/ 67735 h 406400"/>
                      <a:gd name="connsiteX1" fmla="*/ 67735 w 5476240"/>
                      <a:gd name="connsiteY1" fmla="*/ 0 h 406400"/>
                      <a:gd name="connsiteX2" fmla="*/ 767969 w 5476240"/>
                      <a:gd name="connsiteY2" fmla="*/ 0 h 406400"/>
                      <a:gd name="connsiteX3" fmla="*/ 1468204 w 5476240"/>
                      <a:gd name="connsiteY3" fmla="*/ 0 h 406400"/>
                      <a:gd name="connsiteX4" fmla="*/ 2061622 w 5476240"/>
                      <a:gd name="connsiteY4" fmla="*/ 0 h 406400"/>
                      <a:gd name="connsiteX5" fmla="*/ 2601634 w 5476240"/>
                      <a:gd name="connsiteY5" fmla="*/ 0 h 406400"/>
                      <a:gd name="connsiteX6" fmla="*/ 3301868 w 5476240"/>
                      <a:gd name="connsiteY6" fmla="*/ 0 h 406400"/>
                      <a:gd name="connsiteX7" fmla="*/ 3735064 w 5476240"/>
                      <a:gd name="connsiteY7" fmla="*/ 0 h 406400"/>
                      <a:gd name="connsiteX8" fmla="*/ 4221667 w 5476240"/>
                      <a:gd name="connsiteY8" fmla="*/ 0 h 406400"/>
                      <a:gd name="connsiteX9" fmla="*/ 5408505 w 5476240"/>
                      <a:gd name="connsiteY9" fmla="*/ 0 h 406400"/>
                      <a:gd name="connsiteX10" fmla="*/ 5476240 w 5476240"/>
                      <a:gd name="connsiteY10" fmla="*/ 67735 h 406400"/>
                      <a:gd name="connsiteX11" fmla="*/ 5476240 w 5476240"/>
                      <a:gd name="connsiteY11" fmla="*/ 338665 h 406400"/>
                      <a:gd name="connsiteX12" fmla="*/ 5408505 w 5476240"/>
                      <a:gd name="connsiteY12" fmla="*/ 406400 h 406400"/>
                      <a:gd name="connsiteX13" fmla="*/ 4868494 w 5476240"/>
                      <a:gd name="connsiteY13" fmla="*/ 406400 h 406400"/>
                      <a:gd name="connsiteX14" fmla="*/ 4381890 w 5476240"/>
                      <a:gd name="connsiteY14" fmla="*/ 406400 h 406400"/>
                      <a:gd name="connsiteX15" fmla="*/ 3841879 w 5476240"/>
                      <a:gd name="connsiteY15" fmla="*/ 406400 h 406400"/>
                      <a:gd name="connsiteX16" fmla="*/ 3301868 w 5476240"/>
                      <a:gd name="connsiteY16" fmla="*/ 406400 h 406400"/>
                      <a:gd name="connsiteX17" fmla="*/ 2815264 w 5476240"/>
                      <a:gd name="connsiteY17" fmla="*/ 406400 h 406400"/>
                      <a:gd name="connsiteX18" fmla="*/ 2168438 w 5476240"/>
                      <a:gd name="connsiteY18" fmla="*/ 406400 h 406400"/>
                      <a:gd name="connsiteX19" fmla="*/ 1575019 w 5476240"/>
                      <a:gd name="connsiteY19" fmla="*/ 406400 h 406400"/>
                      <a:gd name="connsiteX20" fmla="*/ 1088415 w 5476240"/>
                      <a:gd name="connsiteY20" fmla="*/ 406400 h 406400"/>
                      <a:gd name="connsiteX21" fmla="*/ 655220 w 5476240"/>
                      <a:gd name="connsiteY21" fmla="*/ 406400 h 406400"/>
                      <a:gd name="connsiteX22" fmla="*/ 67735 w 5476240"/>
                      <a:gd name="connsiteY22" fmla="*/ 406400 h 406400"/>
                      <a:gd name="connsiteX23" fmla="*/ 0 w 5476240"/>
                      <a:gd name="connsiteY23" fmla="*/ 338665 h 406400"/>
                      <a:gd name="connsiteX24" fmla="*/ 0 w 5476240"/>
                      <a:gd name="connsiteY24" fmla="*/ 67735 h 406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5476240" h="406400" extrusionOk="0">
                        <a:moveTo>
                          <a:pt x="0" y="67735"/>
                        </a:moveTo>
                        <a:cubicBezTo>
                          <a:pt x="2804" y="23243"/>
                          <a:pt x="23281" y="1476"/>
                          <a:pt x="67735" y="0"/>
                        </a:cubicBezTo>
                        <a:cubicBezTo>
                          <a:pt x="365642" y="-45703"/>
                          <a:pt x="492687" y="28943"/>
                          <a:pt x="767969" y="0"/>
                        </a:cubicBezTo>
                        <a:cubicBezTo>
                          <a:pt x="1043251" y="-28943"/>
                          <a:pt x="1299568" y="15083"/>
                          <a:pt x="1468204" y="0"/>
                        </a:cubicBezTo>
                        <a:cubicBezTo>
                          <a:pt x="1636841" y="-15083"/>
                          <a:pt x="1789167" y="9729"/>
                          <a:pt x="2061622" y="0"/>
                        </a:cubicBezTo>
                        <a:cubicBezTo>
                          <a:pt x="2334077" y="-9729"/>
                          <a:pt x="2459876" y="57134"/>
                          <a:pt x="2601634" y="0"/>
                        </a:cubicBezTo>
                        <a:cubicBezTo>
                          <a:pt x="2743392" y="-57134"/>
                          <a:pt x="3095048" y="51756"/>
                          <a:pt x="3301868" y="0"/>
                        </a:cubicBezTo>
                        <a:cubicBezTo>
                          <a:pt x="3508688" y="-51756"/>
                          <a:pt x="3644351" y="32568"/>
                          <a:pt x="3735064" y="0"/>
                        </a:cubicBezTo>
                        <a:cubicBezTo>
                          <a:pt x="3825777" y="-32568"/>
                          <a:pt x="3983099" y="7781"/>
                          <a:pt x="4221667" y="0"/>
                        </a:cubicBezTo>
                        <a:cubicBezTo>
                          <a:pt x="4460235" y="-7781"/>
                          <a:pt x="4822549" y="21713"/>
                          <a:pt x="5408505" y="0"/>
                        </a:cubicBezTo>
                        <a:cubicBezTo>
                          <a:pt x="5437100" y="5411"/>
                          <a:pt x="5469182" y="27827"/>
                          <a:pt x="5476240" y="67735"/>
                        </a:cubicBezTo>
                        <a:cubicBezTo>
                          <a:pt x="5497062" y="185334"/>
                          <a:pt x="5465491" y="259718"/>
                          <a:pt x="5476240" y="338665"/>
                        </a:cubicBezTo>
                        <a:cubicBezTo>
                          <a:pt x="5479952" y="378517"/>
                          <a:pt x="5448944" y="414928"/>
                          <a:pt x="5408505" y="406400"/>
                        </a:cubicBezTo>
                        <a:cubicBezTo>
                          <a:pt x="5299461" y="457891"/>
                          <a:pt x="5062818" y="354103"/>
                          <a:pt x="4868494" y="406400"/>
                        </a:cubicBezTo>
                        <a:cubicBezTo>
                          <a:pt x="4674170" y="458697"/>
                          <a:pt x="4550697" y="394805"/>
                          <a:pt x="4381890" y="406400"/>
                        </a:cubicBezTo>
                        <a:cubicBezTo>
                          <a:pt x="4213083" y="417995"/>
                          <a:pt x="3954218" y="401945"/>
                          <a:pt x="3841879" y="406400"/>
                        </a:cubicBezTo>
                        <a:cubicBezTo>
                          <a:pt x="3729540" y="410855"/>
                          <a:pt x="3420510" y="380308"/>
                          <a:pt x="3301868" y="406400"/>
                        </a:cubicBezTo>
                        <a:cubicBezTo>
                          <a:pt x="3183226" y="432492"/>
                          <a:pt x="2989009" y="351417"/>
                          <a:pt x="2815264" y="406400"/>
                        </a:cubicBezTo>
                        <a:cubicBezTo>
                          <a:pt x="2641519" y="461383"/>
                          <a:pt x="2372348" y="390529"/>
                          <a:pt x="2168438" y="406400"/>
                        </a:cubicBezTo>
                        <a:cubicBezTo>
                          <a:pt x="1964528" y="422271"/>
                          <a:pt x="1806656" y="355339"/>
                          <a:pt x="1575019" y="406400"/>
                        </a:cubicBezTo>
                        <a:cubicBezTo>
                          <a:pt x="1343382" y="457461"/>
                          <a:pt x="1192887" y="377946"/>
                          <a:pt x="1088415" y="406400"/>
                        </a:cubicBezTo>
                        <a:cubicBezTo>
                          <a:pt x="983943" y="434854"/>
                          <a:pt x="832805" y="369902"/>
                          <a:pt x="655220" y="406400"/>
                        </a:cubicBezTo>
                        <a:cubicBezTo>
                          <a:pt x="477636" y="442898"/>
                          <a:pt x="194318" y="355581"/>
                          <a:pt x="67735" y="406400"/>
                        </a:cubicBezTo>
                        <a:cubicBezTo>
                          <a:pt x="39875" y="404054"/>
                          <a:pt x="-824" y="376220"/>
                          <a:pt x="0" y="338665"/>
                        </a:cubicBezTo>
                        <a:cubicBezTo>
                          <a:pt x="-19800" y="233283"/>
                          <a:pt x="2580" y="179131"/>
                          <a:pt x="0" y="6773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rPr>
              <a:t>LQ Ownership (resale)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29740C3-6252-4555-ADAD-F711F5D88462}"/>
              </a:ext>
            </a:extLst>
          </p:cNvPr>
          <p:cNvSpPr/>
          <p:nvPr/>
        </p:nvSpPr>
        <p:spPr>
          <a:xfrm>
            <a:off x="9167813" y="59718575"/>
            <a:ext cx="3868737" cy="1393825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5476240"/>
                      <a:gd name="connsiteY0" fmla="*/ 67735 h 406400"/>
                      <a:gd name="connsiteX1" fmla="*/ 67735 w 5476240"/>
                      <a:gd name="connsiteY1" fmla="*/ 0 h 406400"/>
                      <a:gd name="connsiteX2" fmla="*/ 767969 w 5476240"/>
                      <a:gd name="connsiteY2" fmla="*/ 0 h 406400"/>
                      <a:gd name="connsiteX3" fmla="*/ 1468204 w 5476240"/>
                      <a:gd name="connsiteY3" fmla="*/ 0 h 406400"/>
                      <a:gd name="connsiteX4" fmla="*/ 2061622 w 5476240"/>
                      <a:gd name="connsiteY4" fmla="*/ 0 h 406400"/>
                      <a:gd name="connsiteX5" fmla="*/ 2601634 w 5476240"/>
                      <a:gd name="connsiteY5" fmla="*/ 0 h 406400"/>
                      <a:gd name="connsiteX6" fmla="*/ 3301868 w 5476240"/>
                      <a:gd name="connsiteY6" fmla="*/ 0 h 406400"/>
                      <a:gd name="connsiteX7" fmla="*/ 3735064 w 5476240"/>
                      <a:gd name="connsiteY7" fmla="*/ 0 h 406400"/>
                      <a:gd name="connsiteX8" fmla="*/ 4221667 w 5476240"/>
                      <a:gd name="connsiteY8" fmla="*/ 0 h 406400"/>
                      <a:gd name="connsiteX9" fmla="*/ 5408505 w 5476240"/>
                      <a:gd name="connsiteY9" fmla="*/ 0 h 406400"/>
                      <a:gd name="connsiteX10" fmla="*/ 5476240 w 5476240"/>
                      <a:gd name="connsiteY10" fmla="*/ 67735 h 406400"/>
                      <a:gd name="connsiteX11" fmla="*/ 5476240 w 5476240"/>
                      <a:gd name="connsiteY11" fmla="*/ 338665 h 406400"/>
                      <a:gd name="connsiteX12" fmla="*/ 5408505 w 5476240"/>
                      <a:gd name="connsiteY12" fmla="*/ 406400 h 406400"/>
                      <a:gd name="connsiteX13" fmla="*/ 4868494 w 5476240"/>
                      <a:gd name="connsiteY13" fmla="*/ 406400 h 406400"/>
                      <a:gd name="connsiteX14" fmla="*/ 4381890 w 5476240"/>
                      <a:gd name="connsiteY14" fmla="*/ 406400 h 406400"/>
                      <a:gd name="connsiteX15" fmla="*/ 3841879 w 5476240"/>
                      <a:gd name="connsiteY15" fmla="*/ 406400 h 406400"/>
                      <a:gd name="connsiteX16" fmla="*/ 3301868 w 5476240"/>
                      <a:gd name="connsiteY16" fmla="*/ 406400 h 406400"/>
                      <a:gd name="connsiteX17" fmla="*/ 2815264 w 5476240"/>
                      <a:gd name="connsiteY17" fmla="*/ 406400 h 406400"/>
                      <a:gd name="connsiteX18" fmla="*/ 2168438 w 5476240"/>
                      <a:gd name="connsiteY18" fmla="*/ 406400 h 406400"/>
                      <a:gd name="connsiteX19" fmla="*/ 1575019 w 5476240"/>
                      <a:gd name="connsiteY19" fmla="*/ 406400 h 406400"/>
                      <a:gd name="connsiteX20" fmla="*/ 1088415 w 5476240"/>
                      <a:gd name="connsiteY20" fmla="*/ 406400 h 406400"/>
                      <a:gd name="connsiteX21" fmla="*/ 655220 w 5476240"/>
                      <a:gd name="connsiteY21" fmla="*/ 406400 h 406400"/>
                      <a:gd name="connsiteX22" fmla="*/ 67735 w 5476240"/>
                      <a:gd name="connsiteY22" fmla="*/ 406400 h 406400"/>
                      <a:gd name="connsiteX23" fmla="*/ 0 w 5476240"/>
                      <a:gd name="connsiteY23" fmla="*/ 338665 h 406400"/>
                      <a:gd name="connsiteX24" fmla="*/ 0 w 5476240"/>
                      <a:gd name="connsiteY24" fmla="*/ 67735 h 406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5476240" h="406400" extrusionOk="0">
                        <a:moveTo>
                          <a:pt x="0" y="67735"/>
                        </a:moveTo>
                        <a:cubicBezTo>
                          <a:pt x="2804" y="23243"/>
                          <a:pt x="23281" y="1476"/>
                          <a:pt x="67735" y="0"/>
                        </a:cubicBezTo>
                        <a:cubicBezTo>
                          <a:pt x="365642" y="-45703"/>
                          <a:pt x="492687" y="28943"/>
                          <a:pt x="767969" y="0"/>
                        </a:cubicBezTo>
                        <a:cubicBezTo>
                          <a:pt x="1043251" y="-28943"/>
                          <a:pt x="1299568" y="15083"/>
                          <a:pt x="1468204" y="0"/>
                        </a:cubicBezTo>
                        <a:cubicBezTo>
                          <a:pt x="1636841" y="-15083"/>
                          <a:pt x="1789167" y="9729"/>
                          <a:pt x="2061622" y="0"/>
                        </a:cubicBezTo>
                        <a:cubicBezTo>
                          <a:pt x="2334077" y="-9729"/>
                          <a:pt x="2459876" y="57134"/>
                          <a:pt x="2601634" y="0"/>
                        </a:cubicBezTo>
                        <a:cubicBezTo>
                          <a:pt x="2743392" y="-57134"/>
                          <a:pt x="3095048" y="51756"/>
                          <a:pt x="3301868" y="0"/>
                        </a:cubicBezTo>
                        <a:cubicBezTo>
                          <a:pt x="3508688" y="-51756"/>
                          <a:pt x="3644351" y="32568"/>
                          <a:pt x="3735064" y="0"/>
                        </a:cubicBezTo>
                        <a:cubicBezTo>
                          <a:pt x="3825777" y="-32568"/>
                          <a:pt x="3983099" y="7781"/>
                          <a:pt x="4221667" y="0"/>
                        </a:cubicBezTo>
                        <a:cubicBezTo>
                          <a:pt x="4460235" y="-7781"/>
                          <a:pt x="4822549" y="21713"/>
                          <a:pt x="5408505" y="0"/>
                        </a:cubicBezTo>
                        <a:cubicBezTo>
                          <a:pt x="5437100" y="5411"/>
                          <a:pt x="5469182" y="27827"/>
                          <a:pt x="5476240" y="67735"/>
                        </a:cubicBezTo>
                        <a:cubicBezTo>
                          <a:pt x="5497062" y="185334"/>
                          <a:pt x="5465491" y="259718"/>
                          <a:pt x="5476240" y="338665"/>
                        </a:cubicBezTo>
                        <a:cubicBezTo>
                          <a:pt x="5479952" y="378517"/>
                          <a:pt x="5448944" y="414928"/>
                          <a:pt x="5408505" y="406400"/>
                        </a:cubicBezTo>
                        <a:cubicBezTo>
                          <a:pt x="5299461" y="457891"/>
                          <a:pt x="5062818" y="354103"/>
                          <a:pt x="4868494" y="406400"/>
                        </a:cubicBezTo>
                        <a:cubicBezTo>
                          <a:pt x="4674170" y="458697"/>
                          <a:pt x="4550697" y="394805"/>
                          <a:pt x="4381890" y="406400"/>
                        </a:cubicBezTo>
                        <a:cubicBezTo>
                          <a:pt x="4213083" y="417995"/>
                          <a:pt x="3954218" y="401945"/>
                          <a:pt x="3841879" y="406400"/>
                        </a:cubicBezTo>
                        <a:cubicBezTo>
                          <a:pt x="3729540" y="410855"/>
                          <a:pt x="3420510" y="380308"/>
                          <a:pt x="3301868" y="406400"/>
                        </a:cubicBezTo>
                        <a:cubicBezTo>
                          <a:pt x="3183226" y="432492"/>
                          <a:pt x="2989009" y="351417"/>
                          <a:pt x="2815264" y="406400"/>
                        </a:cubicBezTo>
                        <a:cubicBezTo>
                          <a:pt x="2641519" y="461383"/>
                          <a:pt x="2372348" y="390529"/>
                          <a:pt x="2168438" y="406400"/>
                        </a:cubicBezTo>
                        <a:cubicBezTo>
                          <a:pt x="1964528" y="422271"/>
                          <a:pt x="1806656" y="355339"/>
                          <a:pt x="1575019" y="406400"/>
                        </a:cubicBezTo>
                        <a:cubicBezTo>
                          <a:pt x="1343382" y="457461"/>
                          <a:pt x="1192887" y="377946"/>
                          <a:pt x="1088415" y="406400"/>
                        </a:cubicBezTo>
                        <a:cubicBezTo>
                          <a:pt x="983943" y="434854"/>
                          <a:pt x="832805" y="369902"/>
                          <a:pt x="655220" y="406400"/>
                        </a:cubicBezTo>
                        <a:cubicBezTo>
                          <a:pt x="477636" y="442898"/>
                          <a:pt x="194318" y="355581"/>
                          <a:pt x="67735" y="406400"/>
                        </a:cubicBezTo>
                        <a:cubicBezTo>
                          <a:pt x="39875" y="404054"/>
                          <a:pt x="-824" y="376220"/>
                          <a:pt x="0" y="338665"/>
                        </a:cubicBezTo>
                        <a:cubicBezTo>
                          <a:pt x="-19800" y="233283"/>
                          <a:pt x="2580" y="179131"/>
                          <a:pt x="0" y="6773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rPr>
              <a:t>Avg Ownership (resale)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0DE81CD-D073-4A01-9C58-E364E44DDC9E}"/>
              </a:ext>
            </a:extLst>
          </p:cNvPr>
          <p:cNvSpPr/>
          <p:nvPr/>
        </p:nvSpPr>
        <p:spPr>
          <a:xfrm>
            <a:off x="5300663" y="59729688"/>
            <a:ext cx="5414962" cy="1395412"/>
          </a:xfrm>
          <a:prstGeom prst="roundRect">
            <a:avLst/>
          </a:prstGeom>
          <a:noFill/>
          <a:ln w="3175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5476240"/>
                      <a:gd name="connsiteY0" fmla="*/ 67735 h 406400"/>
                      <a:gd name="connsiteX1" fmla="*/ 67735 w 5476240"/>
                      <a:gd name="connsiteY1" fmla="*/ 0 h 406400"/>
                      <a:gd name="connsiteX2" fmla="*/ 767969 w 5476240"/>
                      <a:gd name="connsiteY2" fmla="*/ 0 h 406400"/>
                      <a:gd name="connsiteX3" fmla="*/ 1468204 w 5476240"/>
                      <a:gd name="connsiteY3" fmla="*/ 0 h 406400"/>
                      <a:gd name="connsiteX4" fmla="*/ 2061622 w 5476240"/>
                      <a:gd name="connsiteY4" fmla="*/ 0 h 406400"/>
                      <a:gd name="connsiteX5" fmla="*/ 2601634 w 5476240"/>
                      <a:gd name="connsiteY5" fmla="*/ 0 h 406400"/>
                      <a:gd name="connsiteX6" fmla="*/ 3301868 w 5476240"/>
                      <a:gd name="connsiteY6" fmla="*/ 0 h 406400"/>
                      <a:gd name="connsiteX7" fmla="*/ 3735064 w 5476240"/>
                      <a:gd name="connsiteY7" fmla="*/ 0 h 406400"/>
                      <a:gd name="connsiteX8" fmla="*/ 4221667 w 5476240"/>
                      <a:gd name="connsiteY8" fmla="*/ 0 h 406400"/>
                      <a:gd name="connsiteX9" fmla="*/ 5408505 w 5476240"/>
                      <a:gd name="connsiteY9" fmla="*/ 0 h 406400"/>
                      <a:gd name="connsiteX10" fmla="*/ 5476240 w 5476240"/>
                      <a:gd name="connsiteY10" fmla="*/ 67735 h 406400"/>
                      <a:gd name="connsiteX11" fmla="*/ 5476240 w 5476240"/>
                      <a:gd name="connsiteY11" fmla="*/ 338665 h 406400"/>
                      <a:gd name="connsiteX12" fmla="*/ 5408505 w 5476240"/>
                      <a:gd name="connsiteY12" fmla="*/ 406400 h 406400"/>
                      <a:gd name="connsiteX13" fmla="*/ 4868494 w 5476240"/>
                      <a:gd name="connsiteY13" fmla="*/ 406400 h 406400"/>
                      <a:gd name="connsiteX14" fmla="*/ 4381890 w 5476240"/>
                      <a:gd name="connsiteY14" fmla="*/ 406400 h 406400"/>
                      <a:gd name="connsiteX15" fmla="*/ 3841879 w 5476240"/>
                      <a:gd name="connsiteY15" fmla="*/ 406400 h 406400"/>
                      <a:gd name="connsiteX16" fmla="*/ 3301868 w 5476240"/>
                      <a:gd name="connsiteY16" fmla="*/ 406400 h 406400"/>
                      <a:gd name="connsiteX17" fmla="*/ 2815264 w 5476240"/>
                      <a:gd name="connsiteY17" fmla="*/ 406400 h 406400"/>
                      <a:gd name="connsiteX18" fmla="*/ 2168438 w 5476240"/>
                      <a:gd name="connsiteY18" fmla="*/ 406400 h 406400"/>
                      <a:gd name="connsiteX19" fmla="*/ 1575019 w 5476240"/>
                      <a:gd name="connsiteY19" fmla="*/ 406400 h 406400"/>
                      <a:gd name="connsiteX20" fmla="*/ 1088415 w 5476240"/>
                      <a:gd name="connsiteY20" fmla="*/ 406400 h 406400"/>
                      <a:gd name="connsiteX21" fmla="*/ 655220 w 5476240"/>
                      <a:gd name="connsiteY21" fmla="*/ 406400 h 406400"/>
                      <a:gd name="connsiteX22" fmla="*/ 67735 w 5476240"/>
                      <a:gd name="connsiteY22" fmla="*/ 406400 h 406400"/>
                      <a:gd name="connsiteX23" fmla="*/ 0 w 5476240"/>
                      <a:gd name="connsiteY23" fmla="*/ 338665 h 406400"/>
                      <a:gd name="connsiteX24" fmla="*/ 0 w 5476240"/>
                      <a:gd name="connsiteY24" fmla="*/ 67735 h 406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5476240" h="406400" extrusionOk="0">
                        <a:moveTo>
                          <a:pt x="0" y="67735"/>
                        </a:moveTo>
                        <a:cubicBezTo>
                          <a:pt x="2804" y="23243"/>
                          <a:pt x="23281" y="1476"/>
                          <a:pt x="67735" y="0"/>
                        </a:cubicBezTo>
                        <a:cubicBezTo>
                          <a:pt x="365642" y="-45703"/>
                          <a:pt x="492687" y="28943"/>
                          <a:pt x="767969" y="0"/>
                        </a:cubicBezTo>
                        <a:cubicBezTo>
                          <a:pt x="1043251" y="-28943"/>
                          <a:pt x="1299568" y="15083"/>
                          <a:pt x="1468204" y="0"/>
                        </a:cubicBezTo>
                        <a:cubicBezTo>
                          <a:pt x="1636841" y="-15083"/>
                          <a:pt x="1789167" y="9729"/>
                          <a:pt x="2061622" y="0"/>
                        </a:cubicBezTo>
                        <a:cubicBezTo>
                          <a:pt x="2334077" y="-9729"/>
                          <a:pt x="2459876" y="57134"/>
                          <a:pt x="2601634" y="0"/>
                        </a:cubicBezTo>
                        <a:cubicBezTo>
                          <a:pt x="2743392" y="-57134"/>
                          <a:pt x="3095048" y="51756"/>
                          <a:pt x="3301868" y="0"/>
                        </a:cubicBezTo>
                        <a:cubicBezTo>
                          <a:pt x="3508688" y="-51756"/>
                          <a:pt x="3644351" y="32568"/>
                          <a:pt x="3735064" y="0"/>
                        </a:cubicBezTo>
                        <a:cubicBezTo>
                          <a:pt x="3825777" y="-32568"/>
                          <a:pt x="3983099" y="7781"/>
                          <a:pt x="4221667" y="0"/>
                        </a:cubicBezTo>
                        <a:cubicBezTo>
                          <a:pt x="4460235" y="-7781"/>
                          <a:pt x="4822549" y="21713"/>
                          <a:pt x="5408505" y="0"/>
                        </a:cubicBezTo>
                        <a:cubicBezTo>
                          <a:pt x="5437100" y="5411"/>
                          <a:pt x="5469182" y="27827"/>
                          <a:pt x="5476240" y="67735"/>
                        </a:cubicBezTo>
                        <a:cubicBezTo>
                          <a:pt x="5497062" y="185334"/>
                          <a:pt x="5465491" y="259718"/>
                          <a:pt x="5476240" y="338665"/>
                        </a:cubicBezTo>
                        <a:cubicBezTo>
                          <a:pt x="5479952" y="378517"/>
                          <a:pt x="5448944" y="414928"/>
                          <a:pt x="5408505" y="406400"/>
                        </a:cubicBezTo>
                        <a:cubicBezTo>
                          <a:pt x="5299461" y="457891"/>
                          <a:pt x="5062818" y="354103"/>
                          <a:pt x="4868494" y="406400"/>
                        </a:cubicBezTo>
                        <a:cubicBezTo>
                          <a:pt x="4674170" y="458697"/>
                          <a:pt x="4550697" y="394805"/>
                          <a:pt x="4381890" y="406400"/>
                        </a:cubicBezTo>
                        <a:cubicBezTo>
                          <a:pt x="4213083" y="417995"/>
                          <a:pt x="3954218" y="401945"/>
                          <a:pt x="3841879" y="406400"/>
                        </a:cubicBezTo>
                        <a:cubicBezTo>
                          <a:pt x="3729540" y="410855"/>
                          <a:pt x="3420510" y="380308"/>
                          <a:pt x="3301868" y="406400"/>
                        </a:cubicBezTo>
                        <a:cubicBezTo>
                          <a:pt x="3183226" y="432492"/>
                          <a:pt x="2989009" y="351417"/>
                          <a:pt x="2815264" y="406400"/>
                        </a:cubicBezTo>
                        <a:cubicBezTo>
                          <a:pt x="2641519" y="461383"/>
                          <a:pt x="2372348" y="390529"/>
                          <a:pt x="2168438" y="406400"/>
                        </a:cubicBezTo>
                        <a:cubicBezTo>
                          <a:pt x="1964528" y="422271"/>
                          <a:pt x="1806656" y="355339"/>
                          <a:pt x="1575019" y="406400"/>
                        </a:cubicBezTo>
                        <a:cubicBezTo>
                          <a:pt x="1343382" y="457461"/>
                          <a:pt x="1192887" y="377946"/>
                          <a:pt x="1088415" y="406400"/>
                        </a:cubicBezTo>
                        <a:cubicBezTo>
                          <a:pt x="983943" y="434854"/>
                          <a:pt x="832805" y="369902"/>
                          <a:pt x="655220" y="406400"/>
                        </a:cubicBezTo>
                        <a:cubicBezTo>
                          <a:pt x="477636" y="442898"/>
                          <a:pt x="194318" y="355581"/>
                          <a:pt x="67735" y="406400"/>
                        </a:cubicBezTo>
                        <a:cubicBezTo>
                          <a:pt x="39875" y="404054"/>
                          <a:pt x="-824" y="376220"/>
                          <a:pt x="0" y="338665"/>
                        </a:cubicBezTo>
                        <a:cubicBezTo>
                          <a:pt x="-19800" y="233283"/>
                          <a:pt x="2580" y="179131"/>
                          <a:pt x="0" y="6773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rPr>
              <a:t>Avg Ownership (resale)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745A14B-ED53-4EBD-B303-4B2D060FE42E}"/>
              </a:ext>
            </a:extLst>
          </p:cNvPr>
          <p:cNvSpPr/>
          <p:nvPr/>
        </p:nvSpPr>
        <p:spPr>
          <a:xfrm>
            <a:off x="7621588" y="61112400"/>
            <a:ext cx="3868737" cy="1595438"/>
          </a:xfrm>
          <a:prstGeom prst="roundRect">
            <a:avLst/>
          </a:prstGeom>
          <a:noFill/>
          <a:ln w="3175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6996430"/>
                      <a:gd name="connsiteY0" fmla="*/ 74508 h 447040"/>
                      <a:gd name="connsiteX1" fmla="*/ 74508 w 6996430"/>
                      <a:gd name="connsiteY1" fmla="*/ 0 h 447040"/>
                      <a:gd name="connsiteX2" fmla="*/ 782074 w 6996430"/>
                      <a:gd name="connsiteY2" fmla="*/ 0 h 447040"/>
                      <a:gd name="connsiteX3" fmla="*/ 1489640 w 6996430"/>
                      <a:gd name="connsiteY3" fmla="*/ 0 h 447040"/>
                      <a:gd name="connsiteX4" fmla="*/ 2060258 w 6996430"/>
                      <a:gd name="connsiteY4" fmla="*/ 0 h 447040"/>
                      <a:gd name="connsiteX5" fmla="*/ 2562402 w 6996430"/>
                      <a:gd name="connsiteY5" fmla="*/ 0 h 447040"/>
                      <a:gd name="connsiteX6" fmla="*/ 3269968 w 6996430"/>
                      <a:gd name="connsiteY6" fmla="*/ 0 h 447040"/>
                      <a:gd name="connsiteX7" fmla="*/ 3635163 w 6996430"/>
                      <a:gd name="connsiteY7" fmla="*/ 0 h 447040"/>
                      <a:gd name="connsiteX8" fmla="*/ 4068833 w 6996430"/>
                      <a:gd name="connsiteY8" fmla="*/ 0 h 447040"/>
                      <a:gd name="connsiteX9" fmla="*/ 4776399 w 6996430"/>
                      <a:gd name="connsiteY9" fmla="*/ 0 h 447040"/>
                      <a:gd name="connsiteX10" fmla="*/ 5210068 w 6996430"/>
                      <a:gd name="connsiteY10" fmla="*/ 0 h 447040"/>
                      <a:gd name="connsiteX11" fmla="*/ 5780686 w 6996430"/>
                      <a:gd name="connsiteY11" fmla="*/ 0 h 447040"/>
                      <a:gd name="connsiteX12" fmla="*/ 6282830 w 6996430"/>
                      <a:gd name="connsiteY12" fmla="*/ 0 h 447040"/>
                      <a:gd name="connsiteX13" fmla="*/ 6921922 w 6996430"/>
                      <a:gd name="connsiteY13" fmla="*/ 0 h 447040"/>
                      <a:gd name="connsiteX14" fmla="*/ 6996430 w 6996430"/>
                      <a:gd name="connsiteY14" fmla="*/ 74508 h 447040"/>
                      <a:gd name="connsiteX15" fmla="*/ 6996430 w 6996430"/>
                      <a:gd name="connsiteY15" fmla="*/ 372532 h 447040"/>
                      <a:gd name="connsiteX16" fmla="*/ 6921922 w 6996430"/>
                      <a:gd name="connsiteY16" fmla="*/ 447040 h 447040"/>
                      <a:gd name="connsiteX17" fmla="*/ 6351304 w 6996430"/>
                      <a:gd name="connsiteY17" fmla="*/ 447040 h 447040"/>
                      <a:gd name="connsiteX18" fmla="*/ 5712212 w 6996430"/>
                      <a:gd name="connsiteY18" fmla="*/ 447040 h 447040"/>
                      <a:gd name="connsiteX19" fmla="*/ 5141594 w 6996430"/>
                      <a:gd name="connsiteY19" fmla="*/ 447040 h 447040"/>
                      <a:gd name="connsiteX20" fmla="*/ 4707925 w 6996430"/>
                      <a:gd name="connsiteY20" fmla="*/ 447040 h 447040"/>
                      <a:gd name="connsiteX21" fmla="*/ 4342729 w 6996430"/>
                      <a:gd name="connsiteY21" fmla="*/ 447040 h 447040"/>
                      <a:gd name="connsiteX22" fmla="*/ 3977534 w 6996430"/>
                      <a:gd name="connsiteY22" fmla="*/ 447040 h 447040"/>
                      <a:gd name="connsiteX23" fmla="*/ 3269968 w 6996430"/>
                      <a:gd name="connsiteY23" fmla="*/ 447040 h 447040"/>
                      <a:gd name="connsiteX24" fmla="*/ 2767824 w 6996430"/>
                      <a:gd name="connsiteY24" fmla="*/ 447040 h 447040"/>
                      <a:gd name="connsiteX25" fmla="*/ 2128732 w 6996430"/>
                      <a:gd name="connsiteY25" fmla="*/ 447040 h 447040"/>
                      <a:gd name="connsiteX26" fmla="*/ 1763537 w 6996430"/>
                      <a:gd name="connsiteY26" fmla="*/ 447040 h 447040"/>
                      <a:gd name="connsiteX27" fmla="*/ 1261393 w 6996430"/>
                      <a:gd name="connsiteY27" fmla="*/ 447040 h 447040"/>
                      <a:gd name="connsiteX28" fmla="*/ 622301 w 6996430"/>
                      <a:gd name="connsiteY28" fmla="*/ 447040 h 447040"/>
                      <a:gd name="connsiteX29" fmla="*/ 74508 w 6996430"/>
                      <a:gd name="connsiteY29" fmla="*/ 447040 h 447040"/>
                      <a:gd name="connsiteX30" fmla="*/ 0 w 6996430"/>
                      <a:gd name="connsiteY30" fmla="*/ 372532 h 447040"/>
                      <a:gd name="connsiteX31" fmla="*/ 0 w 6996430"/>
                      <a:gd name="connsiteY31" fmla="*/ 74508 h 447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6996430" h="447040" extrusionOk="0">
                        <a:moveTo>
                          <a:pt x="0" y="74508"/>
                        </a:moveTo>
                        <a:cubicBezTo>
                          <a:pt x="2577" y="26847"/>
                          <a:pt x="28707" y="975"/>
                          <a:pt x="74508" y="0"/>
                        </a:cubicBezTo>
                        <a:cubicBezTo>
                          <a:pt x="254257" y="-55978"/>
                          <a:pt x="544298" y="13698"/>
                          <a:pt x="782074" y="0"/>
                        </a:cubicBezTo>
                        <a:cubicBezTo>
                          <a:pt x="1019850" y="-13698"/>
                          <a:pt x="1172759" y="65463"/>
                          <a:pt x="1489640" y="0"/>
                        </a:cubicBezTo>
                        <a:cubicBezTo>
                          <a:pt x="1806521" y="-65463"/>
                          <a:pt x="1808749" y="17893"/>
                          <a:pt x="2060258" y="0"/>
                        </a:cubicBezTo>
                        <a:cubicBezTo>
                          <a:pt x="2311767" y="-17893"/>
                          <a:pt x="2439989" y="25815"/>
                          <a:pt x="2562402" y="0"/>
                        </a:cubicBezTo>
                        <a:cubicBezTo>
                          <a:pt x="2684815" y="-25815"/>
                          <a:pt x="3002255" y="47760"/>
                          <a:pt x="3269968" y="0"/>
                        </a:cubicBezTo>
                        <a:cubicBezTo>
                          <a:pt x="3537681" y="-47760"/>
                          <a:pt x="3525424" y="6197"/>
                          <a:pt x="3635163" y="0"/>
                        </a:cubicBezTo>
                        <a:cubicBezTo>
                          <a:pt x="3744902" y="-6197"/>
                          <a:pt x="3864753" y="8664"/>
                          <a:pt x="4068833" y="0"/>
                        </a:cubicBezTo>
                        <a:cubicBezTo>
                          <a:pt x="4272913" y="-8664"/>
                          <a:pt x="4451659" y="39868"/>
                          <a:pt x="4776399" y="0"/>
                        </a:cubicBezTo>
                        <a:cubicBezTo>
                          <a:pt x="5101139" y="-39868"/>
                          <a:pt x="5099025" y="20782"/>
                          <a:pt x="5210068" y="0"/>
                        </a:cubicBezTo>
                        <a:cubicBezTo>
                          <a:pt x="5321111" y="-20782"/>
                          <a:pt x="5602100" y="26283"/>
                          <a:pt x="5780686" y="0"/>
                        </a:cubicBezTo>
                        <a:cubicBezTo>
                          <a:pt x="5959272" y="-26283"/>
                          <a:pt x="6151811" y="44022"/>
                          <a:pt x="6282830" y="0"/>
                        </a:cubicBezTo>
                        <a:cubicBezTo>
                          <a:pt x="6413849" y="-44022"/>
                          <a:pt x="6681118" y="59320"/>
                          <a:pt x="6921922" y="0"/>
                        </a:cubicBezTo>
                        <a:cubicBezTo>
                          <a:pt x="6964802" y="-3836"/>
                          <a:pt x="6997122" y="34850"/>
                          <a:pt x="6996430" y="74508"/>
                        </a:cubicBezTo>
                        <a:cubicBezTo>
                          <a:pt x="7001309" y="168099"/>
                          <a:pt x="6972091" y="302105"/>
                          <a:pt x="6996430" y="372532"/>
                        </a:cubicBezTo>
                        <a:cubicBezTo>
                          <a:pt x="6999130" y="412561"/>
                          <a:pt x="6963884" y="452511"/>
                          <a:pt x="6921922" y="447040"/>
                        </a:cubicBezTo>
                        <a:cubicBezTo>
                          <a:pt x="6778588" y="453969"/>
                          <a:pt x="6515482" y="444819"/>
                          <a:pt x="6351304" y="447040"/>
                        </a:cubicBezTo>
                        <a:cubicBezTo>
                          <a:pt x="6187126" y="449261"/>
                          <a:pt x="5925244" y="443684"/>
                          <a:pt x="5712212" y="447040"/>
                        </a:cubicBezTo>
                        <a:cubicBezTo>
                          <a:pt x="5499180" y="450396"/>
                          <a:pt x="5417416" y="413153"/>
                          <a:pt x="5141594" y="447040"/>
                        </a:cubicBezTo>
                        <a:cubicBezTo>
                          <a:pt x="4865772" y="480927"/>
                          <a:pt x="4900351" y="445775"/>
                          <a:pt x="4707925" y="447040"/>
                        </a:cubicBezTo>
                        <a:cubicBezTo>
                          <a:pt x="4515499" y="448305"/>
                          <a:pt x="4455142" y="421149"/>
                          <a:pt x="4342729" y="447040"/>
                        </a:cubicBezTo>
                        <a:cubicBezTo>
                          <a:pt x="4230316" y="472931"/>
                          <a:pt x="4146090" y="440529"/>
                          <a:pt x="3977534" y="447040"/>
                        </a:cubicBezTo>
                        <a:cubicBezTo>
                          <a:pt x="3808978" y="453551"/>
                          <a:pt x="3513733" y="422116"/>
                          <a:pt x="3269968" y="447040"/>
                        </a:cubicBezTo>
                        <a:cubicBezTo>
                          <a:pt x="3026203" y="471964"/>
                          <a:pt x="3013301" y="406396"/>
                          <a:pt x="2767824" y="447040"/>
                        </a:cubicBezTo>
                        <a:cubicBezTo>
                          <a:pt x="2522347" y="487684"/>
                          <a:pt x="2427594" y="406087"/>
                          <a:pt x="2128732" y="447040"/>
                        </a:cubicBezTo>
                        <a:cubicBezTo>
                          <a:pt x="1829870" y="487993"/>
                          <a:pt x="1851247" y="403264"/>
                          <a:pt x="1763537" y="447040"/>
                        </a:cubicBezTo>
                        <a:cubicBezTo>
                          <a:pt x="1675828" y="490816"/>
                          <a:pt x="1475975" y="394528"/>
                          <a:pt x="1261393" y="447040"/>
                        </a:cubicBezTo>
                        <a:cubicBezTo>
                          <a:pt x="1046811" y="499552"/>
                          <a:pt x="785432" y="439109"/>
                          <a:pt x="622301" y="447040"/>
                        </a:cubicBezTo>
                        <a:cubicBezTo>
                          <a:pt x="459170" y="454971"/>
                          <a:pt x="285723" y="423610"/>
                          <a:pt x="74508" y="447040"/>
                        </a:cubicBezTo>
                        <a:cubicBezTo>
                          <a:pt x="32196" y="438098"/>
                          <a:pt x="-4769" y="406703"/>
                          <a:pt x="0" y="372532"/>
                        </a:cubicBezTo>
                        <a:cubicBezTo>
                          <a:pt x="-33797" y="231598"/>
                          <a:pt x="23700" y="151730"/>
                          <a:pt x="0" y="745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rPr>
              <a:t>LQ new build in 2020/21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91ECABA-A364-4836-953A-A8D918FF52A4}"/>
              </a:ext>
            </a:extLst>
          </p:cNvPr>
          <p:cNvSpPr/>
          <p:nvPr/>
        </p:nvSpPr>
        <p:spPr>
          <a:xfrm>
            <a:off x="9167813" y="61112400"/>
            <a:ext cx="3095625" cy="1595438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6996430"/>
                      <a:gd name="connsiteY0" fmla="*/ 74508 h 447040"/>
                      <a:gd name="connsiteX1" fmla="*/ 74508 w 6996430"/>
                      <a:gd name="connsiteY1" fmla="*/ 0 h 447040"/>
                      <a:gd name="connsiteX2" fmla="*/ 782074 w 6996430"/>
                      <a:gd name="connsiteY2" fmla="*/ 0 h 447040"/>
                      <a:gd name="connsiteX3" fmla="*/ 1489640 w 6996430"/>
                      <a:gd name="connsiteY3" fmla="*/ 0 h 447040"/>
                      <a:gd name="connsiteX4" fmla="*/ 2060258 w 6996430"/>
                      <a:gd name="connsiteY4" fmla="*/ 0 h 447040"/>
                      <a:gd name="connsiteX5" fmla="*/ 2562402 w 6996430"/>
                      <a:gd name="connsiteY5" fmla="*/ 0 h 447040"/>
                      <a:gd name="connsiteX6" fmla="*/ 3269968 w 6996430"/>
                      <a:gd name="connsiteY6" fmla="*/ 0 h 447040"/>
                      <a:gd name="connsiteX7" fmla="*/ 3635163 w 6996430"/>
                      <a:gd name="connsiteY7" fmla="*/ 0 h 447040"/>
                      <a:gd name="connsiteX8" fmla="*/ 4068833 w 6996430"/>
                      <a:gd name="connsiteY8" fmla="*/ 0 h 447040"/>
                      <a:gd name="connsiteX9" fmla="*/ 4776399 w 6996430"/>
                      <a:gd name="connsiteY9" fmla="*/ 0 h 447040"/>
                      <a:gd name="connsiteX10" fmla="*/ 5210068 w 6996430"/>
                      <a:gd name="connsiteY10" fmla="*/ 0 h 447040"/>
                      <a:gd name="connsiteX11" fmla="*/ 5780686 w 6996430"/>
                      <a:gd name="connsiteY11" fmla="*/ 0 h 447040"/>
                      <a:gd name="connsiteX12" fmla="*/ 6282830 w 6996430"/>
                      <a:gd name="connsiteY12" fmla="*/ 0 h 447040"/>
                      <a:gd name="connsiteX13" fmla="*/ 6921922 w 6996430"/>
                      <a:gd name="connsiteY13" fmla="*/ 0 h 447040"/>
                      <a:gd name="connsiteX14" fmla="*/ 6996430 w 6996430"/>
                      <a:gd name="connsiteY14" fmla="*/ 74508 h 447040"/>
                      <a:gd name="connsiteX15" fmla="*/ 6996430 w 6996430"/>
                      <a:gd name="connsiteY15" fmla="*/ 372532 h 447040"/>
                      <a:gd name="connsiteX16" fmla="*/ 6921922 w 6996430"/>
                      <a:gd name="connsiteY16" fmla="*/ 447040 h 447040"/>
                      <a:gd name="connsiteX17" fmla="*/ 6351304 w 6996430"/>
                      <a:gd name="connsiteY17" fmla="*/ 447040 h 447040"/>
                      <a:gd name="connsiteX18" fmla="*/ 5712212 w 6996430"/>
                      <a:gd name="connsiteY18" fmla="*/ 447040 h 447040"/>
                      <a:gd name="connsiteX19" fmla="*/ 5141594 w 6996430"/>
                      <a:gd name="connsiteY19" fmla="*/ 447040 h 447040"/>
                      <a:gd name="connsiteX20" fmla="*/ 4707925 w 6996430"/>
                      <a:gd name="connsiteY20" fmla="*/ 447040 h 447040"/>
                      <a:gd name="connsiteX21" fmla="*/ 4342729 w 6996430"/>
                      <a:gd name="connsiteY21" fmla="*/ 447040 h 447040"/>
                      <a:gd name="connsiteX22" fmla="*/ 3977534 w 6996430"/>
                      <a:gd name="connsiteY22" fmla="*/ 447040 h 447040"/>
                      <a:gd name="connsiteX23" fmla="*/ 3269968 w 6996430"/>
                      <a:gd name="connsiteY23" fmla="*/ 447040 h 447040"/>
                      <a:gd name="connsiteX24" fmla="*/ 2767824 w 6996430"/>
                      <a:gd name="connsiteY24" fmla="*/ 447040 h 447040"/>
                      <a:gd name="connsiteX25" fmla="*/ 2128732 w 6996430"/>
                      <a:gd name="connsiteY25" fmla="*/ 447040 h 447040"/>
                      <a:gd name="connsiteX26" fmla="*/ 1763537 w 6996430"/>
                      <a:gd name="connsiteY26" fmla="*/ 447040 h 447040"/>
                      <a:gd name="connsiteX27" fmla="*/ 1261393 w 6996430"/>
                      <a:gd name="connsiteY27" fmla="*/ 447040 h 447040"/>
                      <a:gd name="connsiteX28" fmla="*/ 622301 w 6996430"/>
                      <a:gd name="connsiteY28" fmla="*/ 447040 h 447040"/>
                      <a:gd name="connsiteX29" fmla="*/ 74508 w 6996430"/>
                      <a:gd name="connsiteY29" fmla="*/ 447040 h 447040"/>
                      <a:gd name="connsiteX30" fmla="*/ 0 w 6996430"/>
                      <a:gd name="connsiteY30" fmla="*/ 372532 h 447040"/>
                      <a:gd name="connsiteX31" fmla="*/ 0 w 6996430"/>
                      <a:gd name="connsiteY31" fmla="*/ 74508 h 447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6996430" h="447040" extrusionOk="0">
                        <a:moveTo>
                          <a:pt x="0" y="74508"/>
                        </a:moveTo>
                        <a:cubicBezTo>
                          <a:pt x="2577" y="26847"/>
                          <a:pt x="28707" y="975"/>
                          <a:pt x="74508" y="0"/>
                        </a:cubicBezTo>
                        <a:cubicBezTo>
                          <a:pt x="254257" y="-55978"/>
                          <a:pt x="544298" y="13698"/>
                          <a:pt x="782074" y="0"/>
                        </a:cubicBezTo>
                        <a:cubicBezTo>
                          <a:pt x="1019850" y="-13698"/>
                          <a:pt x="1172759" y="65463"/>
                          <a:pt x="1489640" y="0"/>
                        </a:cubicBezTo>
                        <a:cubicBezTo>
                          <a:pt x="1806521" y="-65463"/>
                          <a:pt x="1808749" y="17893"/>
                          <a:pt x="2060258" y="0"/>
                        </a:cubicBezTo>
                        <a:cubicBezTo>
                          <a:pt x="2311767" y="-17893"/>
                          <a:pt x="2439989" y="25815"/>
                          <a:pt x="2562402" y="0"/>
                        </a:cubicBezTo>
                        <a:cubicBezTo>
                          <a:pt x="2684815" y="-25815"/>
                          <a:pt x="3002255" y="47760"/>
                          <a:pt x="3269968" y="0"/>
                        </a:cubicBezTo>
                        <a:cubicBezTo>
                          <a:pt x="3537681" y="-47760"/>
                          <a:pt x="3525424" y="6197"/>
                          <a:pt x="3635163" y="0"/>
                        </a:cubicBezTo>
                        <a:cubicBezTo>
                          <a:pt x="3744902" y="-6197"/>
                          <a:pt x="3864753" y="8664"/>
                          <a:pt x="4068833" y="0"/>
                        </a:cubicBezTo>
                        <a:cubicBezTo>
                          <a:pt x="4272913" y="-8664"/>
                          <a:pt x="4451659" y="39868"/>
                          <a:pt x="4776399" y="0"/>
                        </a:cubicBezTo>
                        <a:cubicBezTo>
                          <a:pt x="5101139" y="-39868"/>
                          <a:pt x="5099025" y="20782"/>
                          <a:pt x="5210068" y="0"/>
                        </a:cubicBezTo>
                        <a:cubicBezTo>
                          <a:pt x="5321111" y="-20782"/>
                          <a:pt x="5602100" y="26283"/>
                          <a:pt x="5780686" y="0"/>
                        </a:cubicBezTo>
                        <a:cubicBezTo>
                          <a:pt x="5959272" y="-26283"/>
                          <a:pt x="6151811" y="44022"/>
                          <a:pt x="6282830" y="0"/>
                        </a:cubicBezTo>
                        <a:cubicBezTo>
                          <a:pt x="6413849" y="-44022"/>
                          <a:pt x="6681118" y="59320"/>
                          <a:pt x="6921922" y="0"/>
                        </a:cubicBezTo>
                        <a:cubicBezTo>
                          <a:pt x="6964802" y="-3836"/>
                          <a:pt x="6997122" y="34850"/>
                          <a:pt x="6996430" y="74508"/>
                        </a:cubicBezTo>
                        <a:cubicBezTo>
                          <a:pt x="7001309" y="168099"/>
                          <a:pt x="6972091" y="302105"/>
                          <a:pt x="6996430" y="372532"/>
                        </a:cubicBezTo>
                        <a:cubicBezTo>
                          <a:pt x="6999130" y="412561"/>
                          <a:pt x="6963884" y="452511"/>
                          <a:pt x="6921922" y="447040"/>
                        </a:cubicBezTo>
                        <a:cubicBezTo>
                          <a:pt x="6778588" y="453969"/>
                          <a:pt x="6515482" y="444819"/>
                          <a:pt x="6351304" y="447040"/>
                        </a:cubicBezTo>
                        <a:cubicBezTo>
                          <a:pt x="6187126" y="449261"/>
                          <a:pt x="5925244" y="443684"/>
                          <a:pt x="5712212" y="447040"/>
                        </a:cubicBezTo>
                        <a:cubicBezTo>
                          <a:pt x="5499180" y="450396"/>
                          <a:pt x="5417416" y="413153"/>
                          <a:pt x="5141594" y="447040"/>
                        </a:cubicBezTo>
                        <a:cubicBezTo>
                          <a:pt x="4865772" y="480927"/>
                          <a:pt x="4900351" y="445775"/>
                          <a:pt x="4707925" y="447040"/>
                        </a:cubicBezTo>
                        <a:cubicBezTo>
                          <a:pt x="4515499" y="448305"/>
                          <a:pt x="4455142" y="421149"/>
                          <a:pt x="4342729" y="447040"/>
                        </a:cubicBezTo>
                        <a:cubicBezTo>
                          <a:pt x="4230316" y="472931"/>
                          <a:pt x="4146090" y="440529"/>
                          <a:pt x="3977534" y="447040"/>
                        </a:cubicBezTo>
                        <a:cubicBezTo>
                          <a:pt x="3808978" y="453551"/>
                          <a:pt x="3513733" y="422116"/>
                          <a:pt x="3269968" y="447040"/>
                        </a:cubicBezTo>
                        <a:cubicBezTo>
                          <a:pt x="3026203" y="471964"/>
                          <a:pt x="3013301" y="406396"/>
                          <a:pt x="2767824" y="447040"/>
                        </a:cubicBezTo>
                        <a:cubicBezTo>
                          <a:pt x="2522347" y="487684"/>
                          <a:pt x="2427594" y="406087"/>
                          <a:pt x="2128732" y="447040"/>
                        </a:cubicBezTo>
                        <a:cubicBezTo>
                          <a:pt x="1829870" y="487993"/>
                          <a:pt x="1851247" y="403264"/>
                          <a:pt x="1763537" y="447040"/>
                        </a:cubicBezTo>
                        <a:cubicBezTo>
                          <a:pt x="1675828" y="490816"/>
                          <a:pt x="1475975" y="394528"/>
                          <a:pt x="1261393" y="447040"/>
                        </a:cubicBezTo>
                        <a:cubicBezTo>
                          <a:pt x="1046811" y="499552"/>
                          <a:pt x="785432" y="439109"/>
                          <a:pt x="622301" y="447040"/>
                        </a:cubicBezTo>
                        <a:cubicBezTo>
                          <a:pt x="459170" y="454971"/>
                          <a:pt x="285723" y="423610"/>
                          <a:pt x="74508" y="447040"/>
                        </a:cubicBezTo>
                        <a:cubicBezTo>
                          <a:pt x="32196" y="438098"/>
                          <a:pt x="-4769" y="406703"/>
                          <a:pt x="0" y="372532"/>
                        </a:cubicBezTo>
                        <a:cubicBezTo>
                          <a:pt x="-33797" y="231598"/>
                          <a:pt x="23700" y="151730"/>
                          <a:pt x="0" y="745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ysClr val="windowText" lastClr="000000"/>
                </a:solidFill>
                <a:latin typeface="+mj-lt"/>
                <a:ea typeface="+mn-ea"/>
                <a:cs typeface="MV Boli" panose="02000500030200090000" pitchFamily="2" charset="0"/>
              </a:rPr>
              <a:t>LQ new build in 2020/21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F612F52-0774-45F6-8CD3-6B3AE26CEA73}"/>
              </a:ext>
            </a:extLst>
          </p:cNvPr>
          <p:cNvSpPr/>
          <p:nvPr/>
        </p:nvSpPr>
        <p:spPr>
          <a:xfrm>
            <a:off x="1482972" y="189000"/>
            <a:ext cx="773722" cy="180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LA Social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40550B2-4D98-4AC4-B220-08F51446FF9E}"/>
              </a:ext>
            </a:extLst>
          </p:cNvPr>
          <p:cNvSpPr/>
          <p:nvPr/>
        </p:nvSpPr>
        <p:spPr>
          <a:xfrm>
            <a:off x="2256694" y="4509000"/>
            <a:ext cx="1547445" cy="180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LA Social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C84259E-CC15-4CAA-AFA6-035E0C4D6674}"/>
              </a:ext>
            </a:extLst>
          </p:cNvPr>
          <p:cNvSpPr/>
          <p:nvPr/>
        </p:nvSpPr>
        <p:spPr>
          <a:xfrm>
            <a:off x="2244970" y="2529000"/>
            <a:ext cx="1547445" cy="180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FFC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HA Social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445EE45-AAB1-44C8-ACEF-CEB86519FD6A}"/>
              </a:ext>
            </a:extLst>
          </p:cNvPr>
          <p:cNvSpPr/>
          <p:nvPr/>
        </p:nvSpPr>
        <p:spPr>
          <a:xfrm>
            <a:off x="3001966" y="4689000"/>
            <a:ext cx="1523997" cy="180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 </a:t>
            </a:r>
            <a:r>
              <a:rPr lang="en-GB" sz="900" b="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Social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6888770-2262-437D-99C4-40684D3FF2B5}"/>
              </a:ext>
            </a:extLst>
          </p:cNvPr>
          <p:cNvSpPr/>
          <p:nvPr/>
        </p:nvSpPr>
        <p:spPr>
          <a:xfrm>
            <a:off x="3018692" y="2709000"/>
            <a:ext cx="2332892" cy="180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FFC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 Affordable Rent</a:t>
            </a:r>
            <a:endParaRPr lang="en-GB" sz="900" b="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5603319-0CFE-49AA-AE14-9A2A6510C045}"/>
              </a:ext>
            </a:extLst>
          </p:cNvPr>
          <p:cNvSpPr/>
          <p:nvPr/>
        </p:nvSpPr>
        <p:spPr>
          <a:xfrm>
            <a:off x="3764128" y="4869000"/>
            <a:ext cx="2321170" cy="180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 Affordable Rent</a:t>
            </a:r>
            <a:endParaRPr lang="en-GB" sz="900" b="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BC6F0A-F4FD-44D3-9219-E36386DBA3C4}"/>
              </a:ext>
            </a:extLst>
          </p:cNvPr>
          <p:cNvSpPr/>
          <p:nvPr/>
        </p:nvSpPr>
        <p:spPr>
          <a:xfrm>
            <a:off x="2244969" y="2349000"/>
            <a:ext cx="773723" cy="180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FFC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n-GB" sz="900" b="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Social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F6B3063B-A575-4BC2-9D03-6BB5C017A26C}"/>
              </a:ext>
            </a:extLst>
          </p:cNvPr>
          <p:cNvSpPr/>
          <p:nvPr/>
        </p:nvSpPr>
        <p:spPr>
          <a:xfrm>
            <a:off x="3030415" y="2889000"/>
            <a:ext cx="1535723" cy="180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FFC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Affordable Rent</a:t>
            </a:r>
            <a:endParaRPr lang="en-GB" sz="900" b="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71B5185-27B2-493E-BC82-984AC5F8CD38}"/>
              </a:ext>
            </a:extLst>
          </p:cNvPr>
          <p:cNvSpPr/>
          <p:nvPr/>
        </p:nvSpPr>
        <p:spPr>
          <a:xfrm>
            <a:off x="3936000" y="5049000"/>
            <a:ext cx="1535723" cy="180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Affordable Rent</a:t>
            </a:r>
            <a:endParaRPr lang="en-GB" sz="900" b="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EC89587-F523-4839-B48D-7D53BAF53A22}"/>
              </a:ext>
            </a:extLst>
          </p:cNvPr>
          <p:cNvSpPr/>
          <p:nvPr/>
        </p:nvSpPr>
        <p:spPr>
          <a:xfrm>
            <a:off x="3792415" y="3069000"/>
            <a:ext cx="2321170" cy="180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FFC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Intermediate</a:t>
            </a:r>
            <a:endParaRPr lang="en-GB" sz="900" b="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BA51BC0-22EC-490E-9CA8-F50AD02BCA8D}"/>
              </a:ext>
            </a:extLst>
          </p:cNvPr>
          <p:cNvSpPr/>
          <p:nvPr/>
        </p:nvSpPr>
        <p:spPr>
          <a:xfrm>
            <a:off x="4566138" y="5229000"/>
            <a:ext cx="2321170" cy="180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Intermediate</a:t>
            </a:r>
            <a:endParaRPr lang="en-GB" sz="900" b="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55BED4DC-7450-48B5-B051-64ED68916F57}"/>
              </a:ext>
            </a:extLst>
          </p:cNvPr>
          <p:cNvSpPr/>
          <p:nvPr/>
        </p:nvSpPr>
        <p:spPr>
          <a:xfrm>
            <a:off x="4566138" y="3249000"/>
            <a:ext cx="3094893" cy="180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FFC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Median private rent</a:t>
            </a:r>
            <a:endParaRPr lang="en-GB" sz="900" b="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970872D5-C746-4688-88D2-F4C08844D9B9}"/>
              </a:ext>
            </a:extLst>
          </p:cNvPr>
          <p:cNvSpPr/>
          <p:nvPr/>
        </p:nvSpPr>
        <p:spPr>
          <a:xfrm>
            <a:off x="5339862" y="5409000"/>
            <a:ext cx="3094893" cy="180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Median private rent</a:t>
            </a:r>
            <a:endParaRPr lang="en-GB" sz="900" b="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91366FA-6A9D-466A-B360-BD8AF75C5BE4}"/>
              </a:ext>
            </a:extLst>
          </p:cNvPr>
          <p:cNvSpPr/>
          <p:nvPr/>
        </p:nvSpPr>
        <p:spPr>
          <a:xfrm>
            <a:off x="4566138" y="3429000"/>
            <a:ext cx="3868616" cy="180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FFC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HomeBuy / SO</a:t>
            </a:r>
            <a:endParaRPr lang="en-GB" sz="900" b="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848DF808-2F9B-4D8F-ACAE-FCBE338071A6}"/>
              </a:ext>
            </a:extLst>
          </p:cNvPr>
          <p:cNvSpPr/>
          <p:nvPr/>
        </p:nvSpPr>
        <p:spPr>
          <a:xfrm>
            <a:off x="6113585" y="5589000"/>
            <a:ext cx="3868615" cy="180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HomeBuy / SO</a:t>
            </a:r>
            <a:endParaRPr lang="en-GB" sz="900" b="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92FDCBF7-65C3-41DA-8162-DFAD2318527C}"/>
              </a:ext>
            </a:extLst>
          </p:cNvPr>
          <p:cNvSpPr/>
          <p:nvPr/>
        </p:nvSpPr>
        <p:spPr>
          <a:xfrm>
            <a:off x="3018692" y="3609000"/>
            <a:ext cx="4642339" cy="180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FFC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LQ second hand sale</a:t>
            </a:r>
            <a:endParaRPr lang="en-GB" sz="900" b="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78060AB-37F3-474E-8343-E6461B4A68E8}"/>
              </a:ext>
            </a:extLst>
          </p:cNvPr>
          <p:cNvSpPr/>
          <p:nvPr/>
        </p:nvSpPr>
        <p:spPr>
          <a:xfrm>
            <a:off x="6113585" y="5769000"/>
            <a:ext cx="3845169" cy="180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LQ second hand sale</a:t>
            </a:r>
            <a:endParaRPr lang="en-GB" sz="900" b="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6CC8A36-C306-4F1A-9481-D07EA8102591}"/>
              </a:ext>
            </a:extLst>
          </p:cNvPr>
          <p:cNvSpPr/>
          <p:nvPr/>
        </p:nvSpPr>
        <p:spPr>
          <a:xfrm>
            <a:off x="6887308" y="5949000"/>
            <a:ext cx="3868615" cy="180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Avg </a:t>
            </a:r>
            <a:r>
              <a:rPr lang="en-GB" sz="900" b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 hand sale</a:t>
            </a:r>
            <a:endParaRPr lang="en-GB" sz="900" b="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958E448-E2E0-4A23-8451-59836A3A3ECA}"/>
              </a:ext>
            </a:extLst>
          </p:cNvPr>
          <p:cNvSpPr/>
          <p:nvPr/>
        </p:nvSpPr>
        <p:spPr>
          <a:xfrm>
            <a:off x="3018692" y="3789000"/>
            <a:ext cx="5416062" cy="180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FFC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A</a:t>
            </a:r>
            <a:r>
              <a:rPr lang="en-GB" sz="900" b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vg second hand sale</a:t>
            </a:r>
            <a:endParaRPr lang="en-GB" sz="900" b="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BE60E66-D1F5-4346-8D1E-891632250831}"/>
              </a:ext>
            </a:extLst>
          </p:cNvPr>
          <p:cNvSpPr/>
          <p:nvPr/>
        </p:nvSpPr>
        <p:spPr>
          <a:xfrm>
            <a:off x="5339861" y="3969000"/>
            <a:ext cx="3868615" cy="180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FFC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LQ new build</a:t>
            </a:r>
            <a:endParaRPr lang="en-GB" sz="900" b="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7F1D79B1-E716-4D18-B0B3-EDD36D14FAFC}"/>
              </a:ext>
            </a:extLst>
          </p:cNvPr>
          <p:cNvSpPr/>
          <p:nvPr/>
        </p:nvSpPr>
        <p:spPr>
          <a:xfrm>
            <a:off x="6887308" y="6129000"/>
            <a:ext cx="3094893" cy="180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LQ new build</a:t>
            </a:r>
            <a:endParaRPr lang="en-GB" sz="900" b="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F829CA8-AB2B-493F-A7FD-3E6AA10B77EA}"/>
              </a:ext>
            </a:extLst>
          </p:cNvPr>
          <p:cNvSpPr/>
          <p:nvPr/>
        </p:nvSpPr>
        <p:spPr>
          <a:xfrm>
            <a:off x="5339862" y="4149000"/>
            <a:ext cx="4642338" cy="180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FFC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A</a:t>
            </a:r>
            <a:r>
              <a:rPr lang="en-GB" sz="900" b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vg new build</a:t>
            </a:r>
            <a:endParaRPr lang="en-GB" sz="900" b="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560FF0F-00B6-4726-B6E6-F20E72886DCA}"/>
              </a:ext>
            </a:extLst>
          </p:cNvPr>
          <p:cNvSpPr/>
          <p:nvPr/>
        </p:nvSpPr>
        <p:spPr>
          <a:xfrm>
            <a:off x="6887308" y="6309000"/>
            <a:ext cx="4607169" cy="180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A</a:t>
            </a:r>
            <a:r>
              <a:rPr lang="en-GB" sz="900" b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vg new build</a:t>
            </a:r>
            <a:endParaRPr lang="en-GB" sz="900" b="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7D4D28CC-63F4-4E73-9105-EAEB8A7F9FBA}"/>
              </a:ext>
            </a:extLst>
          </p:cNvPr>
          <p:cNvSpPr/>
          <p:nvPr/>
        </p:nvSpPr>
        <p:spPr>
          <a:xfrm>
            <a:off x="697523" y="369000"/>
            <a:ext cx="2321168" cy="180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 </a:t>
            </a:r>
            <a:r>
              <a:rPr lang="en-GB" sz="900" b="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Social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A41A9CA9-DAAE-4164-87D5-0C96B44C24EF}"/>
              </a:ext>
            </a:extLst>
          </p:cNvPr>
          <p:cNvSpPr/>
          <p:nvPr/>
        </p:nvSpPr>
        <p:spPr>
          <a:xfrm>
            <a:off x="1471246" y="549000"/>
            <a:ext cx="3106615" cy="180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 Affordable Rent</a:t>
            </a:r>
            <a:endParaRPr lang="en-GB" sz="900" b="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7BEAE2C6-F27B-41BD-B713-E52CB901122F}"/>
              </a:ext>
            </a:extLst>
          </p:cNvPr>
          <p:cNvSpPr/>
          <p:nvPr/>
        </p:nvSpPr>
        <p:spPr>
          <a:xfrm>
            <a:off x="2244969" y="729000"/>
            <a:ext cx="1535723" cy="180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Affordable Rent</a:t>
            </a:r>
            <a:endParaRPr lang="en-GB" sz="900" b="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4820621A-73A2-4C52-86AF-4B5001B82ED1}"/>
              </a:ext>
            </a:extLst>
          </p:cNvPr>
          <p:cNvSpPr/>
          <p:nvPr/>
        </p:nvSpPr>
        <p:spPr>
          <a:xfrm>
            <a:off x="3018692" y="909000"/>
            <a:ext cx="2321170" cy="180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Intermediate</a:t>
            </a:r>
            <a:endParaRPr lang="en-GB" sz="900" b="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F52E15-AB30-4A3C-B297-F3BA96DF70A1}"/>
              </a:ext>
            </a:extLst>
          </p:cNvPr>
          <p:cNvSpPr/>
          <p:nvPr/>
        </p:nvSpPr>
        <p:spPr>
          <a:xfrm>
            <a:off x="3792415" y="1089000"/>
            <a:ext cx="2321170" cy="180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Median private rent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05CD889-8C8C-481C-AB2C-306FE42437FB}"/>
              </a:ext>
            </a:extLst>
          </p:cNvPr>
          <p:cNvSpPr/>
          <p:nvPr/>
        </p:nvSpPr>
        <p:spPr>
          <a:xfrm>
            <a:off x="3018691" y="1269000"/>
            <a:ext cx="3094893" cy="180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HomeBuy / SO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A753F57-8A30-42FC-A0C6-10091E6B7154}"/>
              </a:ext>
            </a:extLst>
          </p:cNvPr>
          <p:cNvSpPr/>
          <p:nvPr/>
        </p:nvSpPr>
        <p:spPr>
          <a:xfrm>
            <a:off x="1471246" y="1449000"/>
            <a:ext cx="4642339" cy="180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LQ second hand sale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AD33A28A-A684-424C-B0E7-1480F04DF6FF}"/>
              </a:ext>
            </a:extLst>
          </p:cNvPr>
          <p:cNvSpPr/>
          <p:nvPr/>
        </p:nvSpPr>
        <p:spPr>
          <a:xfrm>
            <a:off x="1471247" y="1629000"/>
            <a:ext cx="5416062" cy="180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Avg second hand sale</a:t>
            </a:r>
            <a:endParaRPr lang="en-GB" sz="900" b="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131ADC51-A251-4704-8009-090816637EF0}"/>
              </a:ext>
            </a:extLst>
          </p:cNvPr>
          <p:cNvSpPr/>
          <p:nvPr/>
        </p:nvSpPr>
        <p:spPr>
          <a:xfrm>
            <a:off x="4566138" y="1809000"/>
            <a:ext cx="2321170" cy="180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LQ new build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B6EAC43E-87EB-442E-B1FE-E0174A7B53E9}"/>
              </a:ext>
            </a:extLst>
          </p:cNvPr>
          <p:cNvSpPr/>
          <p:nvPr/>
        </p:nvSpPr>
        <p:spPr>
          <a:xfrm>
            <a:off x="4549897" y="1989000"/>
            <a:ext cx="3868616" cy="180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93475129">
                  <a:custGeom>
                    <a:avLst/>
                    <a:gdLst>
                      <a:gd name="connsiteX0" fmla="*/ 0 w 3785870"/>
                      <a:gd name="connsiteY0" fmla="*/ 135469 h 812800"/>
                      <a:gd name="connsiteX1" fmla="*/ 135469 w 3785870"/>
                      <a:gd name="connsiteY1" fmla="*/ 0 h 812800"/>
                      <a:gd name="connsiteX2" fmla="*/ 791590 w 3785870"/>
                      <a:gd name="connsiteY2" fmla="*/ 0 h 812800"/>
                      <a:gd name="connsiteX3" fmla="*/ 1447710 w 3785870"/>
                      <a:gd name="connsiteY3" fmla="*/ 0 h 812800"/>
                      <a:gd name="connsiteX4" fmla="*/ 2033532 w 3785870"/>
                      <a:gd name="connsiteY4" fmla="*/ 0 h 812800"/>
                      <a:gd name="connsiteX5" fmla="*/ 2584205 w 3785870"/>
                      <a:gd name="connsiteY5" fmla="*/ 0 h 812800"/>
                      <a:gd name="connsiteX6" fmla="*/ 3650401 w 3785870"/>
                      <a:gd name="connsiteY6" fmla="*/ 0 h 812800"/>
                      <a:gd name="connsiteX7" fmla="*/ 3785870 w 3785870"/>
                      <a:gd name="connsiteY7" fmla="*/ 135469 h 812800"/>
                      <a:gd name="connsiteX8" fmla="*/ 3785870 w 3785870"/>
                      <a:gd name="connsiteY8" fmla="*/ 677331 h 812800"/>
                      <a:gd name="connsiteX9" fmla="*/ 3650401 w 3785870"/>
                      <a:gd name="connsiteY9" fmla="*/ 812800 h 812800"/>
                      <a:gd name="connsiteX10" fmla="*/ 3064579 w 3785870"/>
                      <a:gd name="connsiteY10" fmla="*/ 812800 h 812800"/>
                      <a:gd name="connsiteX11" fmla="*/ 2478757 w 3785870"/>
                      <a:gd name="connsiteY11" fmla="*/ 812800 h 812800"/>
                      <a:gd name="connsiteX12" fmla="*/ 1998383 w 3785870"/>
                      <a:gd name="connsiteY12" fmla="*/ 812800 h 812800"/>
                      <a:gd name="connsiteX13" fmla="*/ 1377412 w 3785870"/>
                      <a:gd name="connsiteY13" fmla="*/ 812800 h 812800"/>
                      <a:gd name="connsiteX14" fmla="*/ 861888 w 3785870"/>
                      <a:gd name="connsiteY14" fmla="*/ 812800 h 812800"/>
                      <a:gd name="connsiteX15" fmla="*/ 135469 w 3785870"/>
                      <a:gd name="connsiteY15" fmla="*/ 812800 h 812800"/>
                      <a:gd name="connsiteX16" fmla="*/ 0 w 3785870"/>
                      <a:gd name="connsiteY16" fmla="*/ 677331 h 812800"/>
                      <a:gd name="connsiteX17" fmla="*/ 0 w 3785870"/>
                      <a:gd name="connsiteY17" fmla="*/ 135469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785870" h="812800" extrusionOk="0">
                        <a:moveTo>
                          <a:pt x="0" y="135469"/>
                        </a:moveTo>
                        <a:cubicBezTo>
                          <a:pt x="1639" y="56511"/>
                          <a:pt x="53255" y="1550"/>
                          <a:pt x="135469" y="0"/>
                        </a:cubicBezTo>
                        <a:cubicBezTo>
                          <a:pt x="392851" y="-64787"/>
                          <a:pt x="467868" y="30181"/>
                          <a:pt x="791590" y="0"/>
                        </a:cubicBezTo>
                        <a:cubicBezTo>
                          <a:pt x="1115312" y="-30181"/>
                          <a:pt x="1272094" y="9340"/>
                          <a:pt x="1447710" y="0"/>
                        </a:cubicBezTo>
                        <a:cubicBezTo>
                          <a:pt x="1623326" y="-9340"/>
                          <a:pt x="1879544" y="12415"/>
                          <a:pt x="2033532" y="0"/>
                        </a:cubicBezTo>
                        <a:cubicBezTo>
                          <a:pt x="2187520" y="-12415"/>
                          <a:pt x="2371285" y="25212"/>
                          <a:pt x="2584205" y="0"/>
                        </a:cubicBezTo>
                        <a:cubicBezTo>
                          <a:pt x="2797125" y="-25212"/>
                          <a:pt x="3275383" y="90703"/>
                          <a:pt x="3650401" y="0"/>
                        </a:cubicBezTo>
                        <a:cubicBezTo>
                          <a:pt x="3735621" y="-4611"/>
                          <a:pt x="3787635" y="56521"/>
                          <a:pt x="3785870" y="135469"/>
                        </a:cubicBezTo>
                        <a:cubicBezTo>
                          <a:pt x="3809651" y="359292"/>
                          <a:pt x="3738713" y="540054"/>
                          <a:pt x="3785870" y="677331"/>
                        </a:cubicBezTo>
                        <a:cubicBezTo>
                          <a:pt x="3770108" y="761824"/>
                          <a:pt x="3717101" y="809926"/>
                          <a:pt x="3650401" y="812800"/>
                        </a:cubicBezTo>
                        <a:cubicBezTo>
                          <a:pt x="3533182" y="861134"/>
                          <a:pt x="3276656" y="772454"/>
                          <a:pt x="3064579" y="812800"/>
                        </a:cubicBezTo>
                        <a:cubicBezTo>
                          <a:pt x="2852502" y="853146"/>
                          <a:pt x="2708613" y="758756"/>
                          <a:pt x="2478757" y="812800"/>
                        </a:cubicBezTo>
                        <a:cubicBezTo>
                          <a:pt x="2248901" y="866844"/>
                          <a:pt x="2183000" y="806956"/>
                          <a:pt x="1998383" y="812800"/>
                        </a:cubicBezTo>
                        <a:cubicBezTo>
                          <a:pt x="1813766" y="818644"/>
                          <a:pt x="1630058" y="809041"/>
                          <a:pt x="1377412" y="812800"/>
                        </a:cubicBezTo>
                        <a:cubicBezTo>
                          <a:pt x="1124766" y="816559"/>
                          <a:pt x="1075610" y="785950"/>
                          <a:pt x="861888" y="812800"/>
                        </a:cubicBezTo>
                        <a:cubicBezTo>
                          <a:pt x="648166" y="839650"/>
                          <a:pt x="292804" y="766190"/>
                          <a:pt x="135469" y="812800"/>
                        </a:cubicBezTo>
                        <a:cubicBezTo>
                          <a:pt x="57761" y="813079"/>
                          <a:pt x="3558" y="770587"/>
                          <a:pt x="0" y="677331"/>
                        </a:cubicBezTo>
                        <a:cubicBezTo>
                          <a:pt x="-35474" y="446678"/>
                          <a:pt x="40421" y="271473"/>
                          <a:pt x="0" y="1354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A</a:t>
            </a:r>
            <a:r>
              <a:rPr lang="en-GB" sz="900" b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vg new build</a:t>
            </a:r>
            <a:endParaRPr lang="en-GB" sz="900" b="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E53352B-43AB-4FBA-AED8-7CBC6EF7CDAF}"/>
              </a:ext>
            </a:extLst>
          </p:cNvPr>
          <p:cNvSpPr txBox="1"/>
          <p:nvPr/>
        </p:nvSpPr>
        <p:spPr>
          <a:xfrm rot="16200000">
            <a:off x="52252" y="1189602"/>
            <a:ext cx="1290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beds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9C48581-632D-4D32-9609-1DE70BD71401}"/>
              </a:ext>
            </a:extLst>
          </p:cNvPr>
          <p:cNvSpPr txBox="1"/>
          <p:nvPr/>
        </p:nvSpPr>
        <p:spPr>
          <a:xfrm rot="16200000">
            <a:off x="52251" y="3365663"/>
            <a:ext cx="1290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 beds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B213AB6-B3F9-487F-AA32-3195B7BFA91F}"/>
              </a:ext>
            </a:extLst>
          </p:cNvPr>
          <p:cNvSpPr txBox="1"/>
          <p:nvPr/>
        </p:nvSpPr>
        <p:spPr>
          <a:xfrm rot="16200000">
            <a:off x="58182" y="5630300"/>
            <a:ext cx="1290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 beds</a:t>
            </a:r>
          </a:p>
        </p:txBody>
      </p:sp>
    </p:spTree>
    <p:extLst>
      <p:ext uri="{BB962C8B-B14F-4D97-AF65-F5344CB8AC3E}">
        <p14:creationId xmlns:p14="http://schemas.microsoft.com/office/powerpoint/2010/main" val="23444061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5" descr="A group of people sitting around a table with a board game&#10;&#10;Description automatically generated with low confidence">
            <a:extLst>
              <a:ext uri="{FF2B5EF4-FFF2-40B4-BE49-F238E27FC236}">
                <a16:creationId xmlns:a16="http://schemas.microsoft.com/office/drawing/2014/main" id="{A30627E5-4C3C-9A45-C746-4B630BC19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44" r="8044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0C9656-0E32-44AC-8F0F-E0940851D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378" y="365125"/>
            <a:ext cx="4333011" cy="1899912"/>
          </a:xfrm>
        </p:spPr>
        <p:txBody>
          <a:bodyPr>
            <a:normAutofit/>
          </a:bodyPr>
          <a:lstStyle/>
          <a:p>
            <a:r>
              <a:rPr lang="en-GB" sz="4000" dirty="0"/>
              <a:t>Drawing conclusions…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7E2F65F-9EDE-4AE0-A6A4-CEBF3BB47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378" y="2434201"/>
            <a:ext cx="4333011" cy="37427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900" dirty="0"/>
              <a:t>Your thoughts welcome on ways to bring the information together – we (the project team) want to create “pithy” conclusions…</a:t>
            </a:r>
          </a:p>
          <a:p>
            <a:r>
              <a:rPr lang="en-GB" sz="1900" dirty="0"/>
              <a:t>Could use a matrix to give a score for each factor</a:t>
            </a:r>
          </a:p>
          <a:p>
            <a:r>
              <a:rPr lang="en-GB" sz="1900" dirty="0"/>
              <a:t>Could use a map to click on, setting out each district’s ”headline” stats</a:t>
            </a:r>
          </a:p>
          <a:p>
            <a:r>
              <a:rPr lang="en-GB" sz="1900" dirty="0"/>
              <a:t>Or publish a summary report with link to the detailed spreadsheets…</a:t>
            </a:r>
          </a:p>
          <a:p>
            <a:pPr marL="0" indent="0">
              <a:buNone/>
            </a:pPr>
            <a:endParaRPr lang="en-GB" sz="1900" i="1" dirty="0"/>
          </a:p>
          <a:p>
            <a:pPr marL="0" indent="0">
              <a:buNone/>
            </a:pPr>
            <a:r>
              <a:rPr lang="en-GB" sz="1900" i="1" dirty="0"/>
              <a:t>We need to bear in mind accessibility requirements…</a:t>
            </a:r>
          </a:p>
          <a:p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19365557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8F4C3-DFC2-4B9D-963E-09C8288A9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Thank you</a:t>
            </a:r>
          </a:p>
        </p:txBody>
      </p:sp>
      <p:pic>
        <p:nvPicPr>
          <p:cNvPr id="5" name="Picture 4" descr="Aerial view of a highway near the ocean">
            <a:extLst>
              <a:ext uri="{FF2B5EF4-FFF2-40B4-BE49-F238E27FC236}">
                <a16:creationId xmlns:a16="http://schemas.microsoft.com/office/drawing/2014/main" id="{4C254999-8032-54F5-0E25-B8B5A245A9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68" b="36352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C7324F-B9EE-47CB-97E2-6E5B68A05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GB" sz="1800" dirty="0"/>
              <a:t>We are making good progress to publication but there is devil in the detail!</a:t>
            </a:r>
          </a:p>
          <a:p>
            <a:r>
              <a:rPr lang="en-GB" sz="1800" dirty="0"/>
              <a:t>Please contact the project team via Sue if you have ideas or suggestions, or want to find out more before making comments </a:t>
            </a:r>
            <a:r>
              <a:rPr lang="en-GB" sz="1800" dirty="0">
                <a:sym typeface="Wingdings" panose="05000000000000000000" pitchFamily="2" charset="2"/>
              </a:rPr>
              <a:t></a:t>
            </a:r>
          </a:p>
          <a:p>
            <a:r>
              <a:rPr lang="en-GB" sz="1800" dirty="0">
                <a:sym typeface="Wingdings" panose="05000000000000000000" pitchFamily="2" charset="2"/>
                <a:hlinkClick r:id="rId3"/>
              </a:rPr>
              <a:t>Sue.beecroft@cambridge.gov.uk</a:t>
            </a:r>
            <a:endParaRPr lang="en-GB" sz="1800" dirty="0">
              <a:sym typeface="Wingdings" panose="05000000000000000000" pitchFamily="2" charset="2"/>
            </a:endParaRPr>
          </a:p>
          <a:p>
            <a:r>
              <a:rPr lang="en-GB" sz="1800" dirty="0">
                <a:sym typeface="Wingdings" panose="05000000000000000000" pitchFamily="2" charset="2"/>
              </a:rPr>
              <a:t>07715 200 730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567621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33732D-C99A-B950-6EB8-BB85DDD521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F9852E-BA81-4953-8B73-27E178A3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Ingredients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E5E9D41D-8B73-C01D-A960-D8FFED03E1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563633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840496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ED53E3-C66E-4096-A8B6-487381873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Method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549809-81B3-0280-F011-B11F389DCA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" r="2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67670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8048A3-17BE-46F5-B84F-46549F2FF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template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F82CEFF-0243-4D81-982B-D5F8B2896E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79" t="39114" r="24815" b="25809"/>
          <a:stretch/>
        </p:blipFill>
        <p:spPr>
          <a:xfrm>
            <a:off x="306924" y="1964267"/>
            <a:ext cx="11762170" cy="43445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69ABEB-E937-4981-B33A-3F3A5BBFC0FA}"/>
              </a:ext>
            </a:extLst>
          </p:cNvPr>
          <p:cNvSpPr txBox="1"/>
          <p:nvPr/>
        </p:nvSpPr>
        <p:spPr>
          <a:xfrm>
            <a:off x="819939" y="6440424"/>
            <a:ext cx="1093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Start with a blank diamond of 200 squares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7562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8048A3-17BE-46F5-B84F-46549F2FF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CACI income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71EF6B-7CCE-470B-8BEE-24DF47B056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48" t="41952" r="52963" b="23623"/>
          <a:stretch/>
        </p:blipFill>
        <p:spPr>
          <a:xfrm>
            <a:off x="1655341" y="1820994"/>
            <a:ext cx="8876719" cy="4571186"/>
          </a:xfrm>
          <a:prstGeom prst="rect">
            <a:avLst/>
          </a:prstGeom>
        </p:spPr>
      </p:pic>
      <p:sp>
        <p:nvSpPr>
          <p:cNvPr id="24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69ABEB-E937-4981-B33A-3F3A5BBFC0FA}"/>
              </a:ext>
            </a:extLst>
          </p:cNvPr>
          <p:cNvSpPr txBox="1"/>
          <p:nvPr/>
        </p:nvSpPr>
        <p:spPr>
          <a:xfrm>
            <a:off x="819939" y="6440424"/>
            <a:ext cx="1093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Count of households in £5,000 income bands, </a:t>
            </a:r>
            <a:r>
              <a:rPr lang="en-GB" dirty="0">
                <a:latin typeface="+mj-lt"/>
              </a:rPr>
              <a:t>secured via annual subscription to Hometrack</a:t>
            </a:r>
          </a:p>
        </p:txBody>
      </p:sp>
    </p:spTree>
    <p:extLst>
      <p:ext uri="{BB962C8B-B14F-4D97-AF65-F5344CB8AC3E}">
        <p14:creationId xmlns:p14="http://schemas.microsoft.com/office/powerpoint/2010/main" val="169982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529E97A-97C3-40EA-8A04-5C02398D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8048A3-17BE-46F5-B84F-46549F2FF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0936"/>
            <a:ext cx="3599688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Converting data to diamond format</a:t>
            </a:r>
          </a:p>
        </p:txBody>
      </p:sp>
      <p:sp>
        <p:nvSpPr>
          <p:cNvPr id="33" name="sketch line">
            <a:extLst>
              <a:ext uri="{FF2B5EF4-FFF2-40B4-BE49-F238E27FC236}">
                <a16:creationId xmlns:a16="http://schemas.microsoft.com/office/drawing/2014/main" id="{59FA8C2E-A5A7-4490-927A-7CD58343E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35331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69ABEB-E937-4981-B33A-3F3A5BBFC0FA}"/>
              </a:ext>
            </a:extLst>
          </p:cNvPr>
          <p:cNvSpPr txBox="1"/>
          <p:nvPr/>
        </p:nvSpPr>
        <p:spPr>
          <a:xfrm>
            <a:off x="4474462" y="630936"/>
            <a:ext cx="7074409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FF"/>
                </a:solidFill>
              </a:rPr>
              <a:t>Use CACI data for each area covered for Jan 2020 to Jan 2021, to see how many households are in each £5,000 income band (income includes benefits)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60E692-88F3-4903-A7F1-EE88273C45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8" t="45761" r="8796" b="34377"/>
          <a:stretch/>
        </p:blipFill>
        <p:spPr>
          <a:xfrm>
            <a:off x="0" y="3759201"/>
            <a:ext cx="12183432" cy="151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82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1751</TotalTime>
  <Words>3926</Words>
  <Application>Microsoft Office PowerPoint</Application>
  <PresentationFormat>Widescreen</PresentationFormat>
  <Paragraphs>1551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Symbol</vt:lpstr>
      <vt:lpstr>Office Theme</vt:lpstr>
      <vt:lpstr>Housing affordability 2022</vt:lpstr>
      <vt:lpstr>Introduction to the diamonds</vt:lpstr>
      <vt:lpstr>Update</vt:lpstr>
      <vt:lpstr>Why diamonds?</vt:lpstr>
      <vt:lpstr>Ingredients</vt:lpstr>
      <vt:lpstr>Method</vt:lpstr>
      <vt:lpstr>The template</vt:lpstr>
      <vt:lpstr>CACI income data</vt:lpstr>
      <vt:lpstr>Converting data to diamond format</vt:lpstr>
      <vt:lpstr>Use CACI data to shade diamond template</vt:lpstr>
      <vt:lpstr>Identify weekly housing costs (2020/21)</vt:lpstr>
      <vt:lpstr>Graphs comparing weekly housing costs</vt:lpstr>
      <vt:lpstr>Some of our visuals</vt:lpstr>
      <vt:lpstr>Income needed for  housing costs at 35%</vt:lpstr>
      <vt:lpstr>Income needed for  housing costs at 35%</vt:lpstr>
      <vt:lpstr>Zoom in on Greater Cambridge: income for  housing at 35%</vt:lpstr>
      <vt:lpstr>Income needed for ‘broad’ tenures  (Greater Cambridge – others on later slide)</vt:lpstr>
      <vt:lpstr>Developing this idea…</vt:lpstr>
      <vt:lpstr>The diamond-o-gram 2016-17 vs 2020-21</vt:lpstr>
      <vt:lpstr>Making the comparison easier to read</vt:lpstr>
      <vt:lpstr>Using the income bands to apply to Local Plan figures</vt:lpstr>
      <vt:lpstr>“The staircase”</vt:lpstr>
      <vt:lpstr>1 bed staircase</vt:lpstr>
      <vt:lpstr>2 bed staircase</vt:lpstr>
      <vt:lpstr>3 bed staircase</vt:lpstr>
      <vt:lpstr>Context: Dwelling stock, turnover &amp; new build</vt:lpstr>
      <vt:lpstr>Context: Dwelling stock, turnover &amp; new build</vt:lpstr>
      <vt:lpstr>Context: Likely movers</vt:lpstr>
      <vt:lpstr>Context: Likely movers</vt:lpstr>
      <vt:lpstr>Context: household tenure &amp; size </vt:lpstr>
      <vt:lpstr>Looking across the area</vt:lpstr>
      <vt:lpstr>Across the area: income</vt:lpstr>
      <vt:lpstr>Across the area: costs</vt:lpstr>
      <vt:lpstr>Zoom in on costs</vt:lpstr>
      <vt:lpstr>Across the area: income needed x size</vt:lpstr>
      <vt:lpstr>Across the area: costs vs pay scales</vt:lpstr>
      <vt:lpstr>Looking for patterns…</vt:lpstr>
      <vt:lpstr>PowerPoint Presentation</vt:lpstr>
      <vt:lpstr>PowerPoint Presentation</vt:lpstr>
      <vt:lpstr>PowerPoint Presentation</vt:lpstr>
      <vt:lpstr>Drawing conclusions…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Affordability</dc:title>
  <dc:creator>SUE BEECROFT</dc:creator>
  <cp:lastModifiedBy>SUE BEECROFT</cp:lastModifiedBy>
  <cp:revision>38</cp:revision>
  <dcterms:created xsi:type="dcterms:W3CDTF">2022-07-26T07:44:23Z</dcterms:created>
  <dcterms:modified xsi:type="dcterms:W3CDTF">2022-08-02T14:18:39Z</dcterms:modified>
</cp:coreProperties>
</file>