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32"/>
  </p:notesMasterIdLst>
  <p:sldIdLst>
    <p:sldId id="321" r:id="rId5"/>
    <p:sldId id="1536" r:id="rId6"/>
    <p:sldId id="1530" r:id="rId7"/>
    <p:sldId id="1537" r:id="rId8"/>
    <p:sldId id="1528" r:id="rId9"/>
    <p:sldId id="1529" r:id="rId10"/>
    <p:sldId id="1551" r:id="rId11"/>
    <p:sldId id="1538" r:id="rId12"/>
    <p:sldId id="1534" r:id="rId13"/>
    <p:sldId id="1539" r:id="rId14"/>
    <p:sldId id="1541" r:id="rId15"/>
    <p:sldId id="1543" r:id="rId16"/>
    <p:sldId id="1544" r:id="rId17"/>
    <p:sldId id="1545" r:id="rId18"/>
    <p:sldId id="1546" r:id="rId19"/>
    <p:sldId id="1547" r:id="rId20"/>
    <p:sldId id="1548" r:id="rId21"/>
    <p:sldId id="1549" r:id="rId22"/>
    <p:sldId id="1550" r:id="rId23"/>
    <p:sldId id="1523" r:id="rId24"/>
    <p:sldId id="1535" r:id="rId25"/>
    <p:sldId id="1560" r:id="rId26"/>
    <p:sldId id="1561" r:id="rId27"/>
    <p:sldId id="1556" r:id="rId28"/>
    <p:sldId id="1557" r:id="rId29"/>
    <p:sldId id="1558" r:id="rId30"/>
    <p:sldId id="1559" r:id="rId3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ve Taylor" initials="SPT" lastIdx="2" clrIdx="0"/>
  <p:cmAuthor id="1" name="Pete Burkinshaw" initials="PB" lastIdx="1" clrIdx="1"/>
  <p:cmAuthor id="2" name="Kate L. Evans" initials="KLE" lastIdx="1" clrIdx="2">
    <p:extLst>
      <p:ext uri="{19B8F6BF-5375-455C-9EA6-DF929625EA0E}">
        <p15:presenceInfo xmlns:p15="http://schemas.microsoft.com/office/powerpoint/2012/main" userId="S::Kate.L.Evans@phe.gov.uk::402a750b-f4a1-47f8-a7e1-e083638ea4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9E"/>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2" autoAdjust="0"/>
    <p:restoredTop sz="94707" autoAdjust="0"/>
  </p:normalViewPr>
  <p:slideViewPr>
    <p:cSldViewPr>
      <p:cViewPr varScale="1">
        <p:scale>
          <a:sx n="86" d="100"/>
          <a:sy n="86" d="100"/>
        </p:scale>
        <p:origin x="533" y="58"/>
      </p:cViewPr>
      <p:guideLst>
        <p:guide orient="horz" pos="2160"/>
        <p:guide pos="3840"/>
      </p:guideLst>
    </p:cSldViewPr>
  </p:slideViewPr>
  <p:outlineViewPr>
    <p:cViewPr>
      <p:scale>
        <a:sx n="33" d="100"/>
        <a:sy n="33" d="100"/>
      </p:scale>
      <p:origin x="0" y="-66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293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title>
      <c:tx>
        <c:rich>
          <a:bodyPr rot="0" spcFirstLastPara="1" vertOverflow="ellipsis" vert="horz" wrap="square" lIns="0" tIns="0" rIns="0" bIns="0" anchor="ctr" anchorCtr="1"/>
          <a:lstStyle/>
          <a:p>
            <a:pPr marL="0" marR="0" indent="0" algn="ctr" defTabSz="914400" fontAlgn="auto" hangingPunct="1">
              <a:lnSpc>
                <a:spcPct val="100000"/>
              </a:lnSpc>
              <a:spcBef>
                <a:spcPts val="0"/>
              </a:spcBef>
              <a:spcAft>
                <a:spcPts val="0"/>
              </a:spcAft>
              <a:tabLst/>
              <a:defRPr lang="en-US" sz="1600" b="0" i="0" u="none" strike="noStrike" kern="1200" spc="0" baseline="0">
                <a:solidFill>
                  <a:srgbClr val="595959"/>
                </a:solidFill>
                <a:latin typeface="+mn-lt"/>
                <a:ea typeface="+mn-ea"/>
                <a:cs typeface="+mn-cs"/>
              </a:defRPr>
            </a:pPr>
            <a:r>
              <a:rPr lang="en-GB" sz="1600" b="0" i="0" u="none" strike="noStrike" kern="1200" cap="none" spc="0" baseline="0" dirty="0">
                <a:solidFill>
                  <a:srgbClr val="595959"/>
                </a:solidFill>
                <a:uFillTx/>
                <a:latin typeface="+mn-lt"/>
              </a:rPr>
              <a:t>England drug misuse poisonings </a:t>
            </a:r>
          </a:p>
        </c:rich>
      </c:tx>
      <c:layout>
        <c:manualLayout>
          <c:xMode val="edge"/>
          <c:yMode val="edge"/>
          <c:x val="0.19062236142324471"/>
          <c:y val="0"/>
        </c:manualLayout>
      </c:layout>
      <c:overlay val="0"/>
      <c:spPr>
        <a:noFill/>
        <a:ln>
          <a:noFill/>
        </a:ln>
        <a:effectLst/>
      </c:spPr>
      <c:txPr>
        <a:bodyPr rot="0" spcFirstLastPara="1" vertOverflow="ellipsis" vert="horz" wrap="square" lIns="0" tIns="0" rIns="0" bIns="0" anchor="ctr" anchorCtr="1"/>
        <a:lstStyle/>
        <a:p>
          <a:pPr marL="0" marR="0" indent="0" algn="ctr" defTabSz="914400" fontAlgn="auto" hangingPunct="1">
            <a:lnSpc>
              <a:spcPct val="100000"/>
            </a:lnSpc>
            <a:spcBef>
              <a:spcPts val="0"/>
            </a:spcBef>
            <a:spcAft>
              <a:spcPts val="0"/>
            </a:spcAft>
            <a:tabLst/>
            <a:defRPr lang="en-US" sz="1600" b="0" i="0" u="none" strike="noStrike" kern="1200" spc="0" baseline="0">
              <a:solidFill>
                <a:srgbClr val="595959"/>
              </a:solidFill>
              <a:latin typeface="+mn-lt"/>
              <a:ea typeface="+mn-ea"/>
              <a:cs typeface="+mn-cs"/>
            </a:defRPr>
          </a:pPr>
          <a:endParaRPr lang="en-US"/>
        </a:p>
      </c:txPr>
    </c:title>
    <c:autoTitleDeleted val="0"/>
    <c:plotArea>
      <c:layout>
        <c:manualLayout>
          <c:layoutTarget val="inner"/>
          <c:xMode val="edge"/>
          <c:yMode val="edge"/>
          <c:x val="9.2387595162598007E-2"/>
          <c:y val="0.1629134070754131"/>
          <c:w val="0.87580782719415273"/>
          <c:h val="0.7186968078203938"/>
        </c:manualLayout>
      </c:layout>
      <c:lineChart>
        <c:grouping val="standard"/>
        <c:varyColors val="0"/>
        <c:ser>
          <c:idx val="0"/>
          <c:order val="0"/>
          <c:tx>
            <c:v>England DMP</c:v>
          </c:tx>
          <c:spPr>
            <a:ln w="28575" cap="rnd" cmpd="sng" algn="ctr">
              <a:solidFill>
                <a:schemeClr val="bg2"/>
              </a:solidFill>
              <a:prstDash val="solid"/>
              <a:round/>
            </a:ln>
            <a:effectLst/>
          </c:spPr>
          <c:marker>
            <c:symbol val="none"/>
          </c:marker>
          <c:cat>
            <c:numLit>
              <c:formatCode>General</c:formatCode>
              <c:ptCount val="27"/>
              <c:pt idx="0">
                <c:v>1993</c:v>
              </c:pt>
              <c:pt idx="1">
                <c:v>1994</c:v>
              </c:pt>
              <c:pt idx="2">
                <c:v>1995</c:v>
              </c:pt>
              <c:pt idx="3">
                <c:v>1996</c:v>
              </c:pt>
              <c:pt idx="4">
                <c:v>1997</c:v>
              </c:pt>
              <c:pt idx="5">
                <c:v>1998</c:v>
              </c:pt>
              <c:pt idx="6">
                <c:v>1999</c:v>
              </c:pt>
              <c:pt idx="7">
                <c:v>2000</c:v>
              </c:pt>
              <c:pt idx="8">
                <c:v>2001</c:v>
              </c:pt>
              <c:pt idx="9">
                <c:v>2002</c:v>
              </c:pt>
              <c:pt idx="10">
                <c:v>2003</c:v>
              </c:pt>
              <c:pt idx="11">
                <c:v>2004</c:v>
              </c:pt>
              <c:pt idx="12">
                <c:v>2005</c:v>
              </c:pt>
              <c:pt idx="13">
                <c:v>2006</c:v>
              </c:pt>
              <c:pt idx="14">
                <c:v>2007</c:v>
              </c:pt>
              <c:pt idx="15">
                <c:v>2008</c:v>
              </c:pt>
              <c:pt idx="16">
                <c:v>2009</c:v>
              </c:pt>
              <c:pt idx="17">
                <c:v>2010</c:v>
              </c:pt>
              <c:pt idx="18">
                <c:v>2011</c:v>
              </c:pt>
              <c:pt idx="19">
                <c:v>2012</c:v>
              </c:pt>
              <c:pt idx="20">
                <c:v>2013</c:v>
              </c:pt>
              <c:pt idx="21">
                <c:v>2014</c:v>
              </c:pt>
              <c:pt idx="22">
                <c:v>2015</c:v>
              </c:pt>
              <c:pt idx="23">
                <c:v>2016</c:v>
              </c:pt>
              <c:pt idx="24">
                <c:v>2017</c:v>
              </c:pt>
              <c:pt idx="25">
                <c:v>2018</c:v>
              </c:pt>
              <c:pt idx="26">
                <c:v>2019</c:v>
              </c:pt>
            </c:numLit>
          </c:cat>
          <c:val>
            <c:numLit>
              <c:formatCode>General</c:formatCode>
              <c:ptCount val="27"/>
              <c:pt idx="0">
                <c:v>787</c:v>
              </c:pt>
              <c:pt idx="1">
                <c:v>926</c:v>
              </c:pt>
              <c:pt idx="2">
                <c:v>1026</c:v>
              </c:pt>
              <c:pt idx="3">
                <c:v>1107</c:v>
              </c:pt>
              <c:pt idx="4">
                <c:v>1240</c:v>
              </c:pt>
              <c:pt idx="5">
                <c:v>1405</c:v>
              </c:pt>
              <c:pt idx="6">
                <c:v>1569</c:v>
              </c:pt>
              <c:pt idx="7">
                <c:v>1557</c:v>
              </c:pt>
              <c:pt idx="8">
                <c:v>1735</c:v>
              </c:pt>
              <c:pt idx="9">
                <c:v>1558</c:v>
              </c:pt>
              <c:pt idx="10">
                <c:v>1358</c:v>
              </c:pt>
              <c:pt idx="11">
                <c:v>1479</c:v>
              </c:pt>
              <c:pt idx="12">
                <c:v>1567</c:v>
              </c:pt>
              <c:pt idx="13">
                <c:v>1523</c:v>
              </c:pt>
              <c:pt idx="14">
                <c:v>1668</c:v>
              </c:pt>
              <c:pt idx="15">
                <c:v>1862</c:v>
              </c:pt>
              <c:pt idx="16">
                <c:v>1826</c:v>
              </c:pt>
              <c:pt idx="17">
                <c:v>1734</c:v>
              </c:pt>
              <c:pt idx="18">
                <c:v>1582</c:v>
              </c:pt>
              <c:pt idx="19">
                <c:v>1492</c:v>
              </c:pt>
              <c:pt idx="20">
                <c:v>1812</c:v>
              </c:pt>
              <c:pt idx="21">
                <c:v>2120</c:v>
              </c:pt>
              <c:pt idx="22">
                <c:v>2300</c:v>
              </c:pt>
              <c:pt idx="23">
                <c:v>2386</c:v>
              </c:pt>
              <c:pt idx="24">
                <c:v>2310</c:v>
              </c:pt>
              <c:pt idx="25">
                <c:v>2670</c:v>
              </c:pt>
              <c:pt idx="26">
                <c:v>2685</c:v>
              </c:pt>
            </c:numLit>
          </c:val>
          <c:smooth val="0"/>
          <c:extLst>
            <c:ext xmlns:c16="http://schemas.microsoft.com/office/drawing/2014/chart" uri="{C3380CC4-5D6E-409C-BE32-E72D297353CC}">
              <c16:uniqueId val="{00000000-B04C-4AA9-8AE5-6396B3B4A264}"/>
            </c:ext>
          </c:extLst>
        </c:ser>
        <c:dLbls>
          <c:showLegendKey val="0"/>
          <c:showVal val="0"/>
          <c:showCatName val="0"/>
          <c:showSerName val="0"/>
          <c:showPercent val="0"/>
          <c:showBubbleSize val="0"/>
        </c:dLbls>
        <c:smooth val="0"/>
        <c:axId val="476246288"/>
        <c:axId val="476247600"/>
      </c:lineChart>
      <c:valAx>
        <c:axId val="476247600"/>
        <c:scaling>
          <c:orientation val="minMax"/>
        </c:scaling>
        <c:delete val="0"/>
        <c:axPos val="l"/>
        <c:majorGridlines>
          <c:spPr>
            <a:ln w="9528" cap="flat" cmpd="sng" algn="ctr">
              <a:solidFill>
                <a:srgbClr val="D9D9D9"/>
              </a:solidFill>
              <a:prstDash val="solid"/>
              <a:round/>
            </a:ln>
            <a:effectLst/>
          </c:spPr>
        </c:majorGridlines>
        <c:numFmt formatCode="#,##0" sourceLinked="0"/>
        <c:majorTickMark val="none"/>
        <c:minorTickMark val="none"/>
        <c:tickLblPos val="nextTo"/>
        <c:spPr>
          <a:noFill/>
          <a:ln w="9525" cap="flat" cmpd="sng" algn="ctr">
            <a:noFill/>
            <a:prstDash val="solid"/>
            <a:round/>
          </a:ln>
          <a:effectLst/>
        </c:spPr>
        <c:txPr>
          <a:bodyPr rot="-60000000" spcFirstLastPara="1" vertOverflow="ellipsis" vert="horz" wrap="square" lIns="0" tIns="0" rIns="0" bIns="0" anchor="ctr" anchorCtr="1"/>
          <a:lstStyle/>
          <a:p>
            <a:pPr marL="0" marR="0" indent="0" defTabSz="914400" fontAlgn="auto" hangingPunct="1">
              <a:lnSpc>
                <a:spcPct val="100000"/>
              </a:lnSpc>
              <a:spcBef>
                <a:spcPts val="0"/>
              </a:spcBef>
              <a:spcAft>
                <a:spcPts val="0"/>
              </a:spcAft>
              <a:tabLst/>
              <a:defRPr lang="en-US" sz="900" b="0" i="0" u="none" strike="noStrike" kern="1200" baseline="0">
                <a:solidFill>
                  <a:srgbClr val="595959"/>
                </a:solidFill>
                <a:latin typeface="Calibri"/>
                <a:ea typeface="+mn-ea"/>
                <a:cs typeface="+mn-cs"/>
              </a:defRPr>
            </a:pPr>
            <a:endParaRPr lang="en-US"/>
          </a:p>
        </c:txPr>
        <c:crossAx val="476246288"/>
        <c:crosses val="autoZero"/>
        <c:crossBetween val="between"/>
      </c:valAx>
      <c:dateAx>
        <c:axId val="476246288"/>
        <c:scaling>
          <c:orientation val="minMax"/>
        </c:scaling>
        <c:delete val="0"/>
        <c:axPos val="b"/>
        <c:numFmt formatCode="General" sourceLinked="0"/>
        <c:majorTickMark val="none"/>
        <c:minorTickMark val="none"/>
        <c:tickLblPos val="nextTo"/>
        <c:spPr>
          <a:noFill/>
          <a:ln w="9528" cap="flat" cmpd="sng" algn="ctr">
            <a:solidFill>
              <a:srgbClr val="D9D9D9"/>
            </a:solidFill>
            <a:prstDash val="solid"/>
            <a:round/>
          </a:ln>
          <a:effectLst/>
        </c:spPr>
        <c:txPr>
          <a:bodyPr rot="-60000000" spcFirstLastPara="1" vertOverflow="ellipsis" vert="horz" wrap="square" lIns="0" tIns="0" rIns="0" bIns="0" anchor="ctr" anchorCtr="1"/>
          <a:lstStyle/>
          <a:p>
            <a:pPr marL="0" marR="0" indent="0" defTabSz="914400" fontAlgn="auto" hangingPunct="1">
              <a:lnSpc>
                <a:spcPct val="100000"/>
              </a:lnSpc>
              <a:spcBef>
                <a:spcPts val="0"/>
              </a:spcBef>
              <a:spcAft>
                <a:spcPts val="0"/>
              </a:spcAft>
              <a:tabLst/>
              <a:defRPr lang="en-US" sz="1000" b="1" i="0" u="none" strike="noStrike" kern="1200" baseline="0">
                <a:solidFill>
                  <a:srgbClr val="595959"/>
                </a:solidFill>
                <a:latin typeface="Calibri"/>
                <a:ea typeface="+mn-ea"/>
                <a:cs typeface="+mn-cs"/>
              </a:defRPr>
            </a:pPr>
            <a:endParaRPr lang="en-US"/>
          </a:p>
        </c:txPr>
        <c:crossAx val="476247600"/>
        <c:crosses val="autoZero"/>
        <c:auto val="0"/>
        <c:lblOffset val="100"/>
        <c:baseTimeUnit val="days"/>
      </c:dateAx>
      <c:spPr>
        <a:solidFill>
          <a:schemeClr val="accent6">
            <a:lumMod val="20000"/>
            <a:lumOff val="80000"/>
          </a:schemeClr>
        </a:solidFill>
        <a:ln>
          <a:noFill/>
        </a:ln>
        <a:effectLst/>
      </c:spPr>
    </c:plotArea>
    <c:plotVisOnly val="1"/>
    <c:dispBlanksAs val="gap"/>
    <c:showDLblsOverMax val="0"/>
  </c:chart>
  <c:spPr>
    <a:solidFill>
      <a:schemeClr val="bg1"/>
    </a:solidFill>
    <a:ln w="9525" cap="flat" cmpd="sng" algn="ctr">
      <a:noFill/>
      <a:prstDash val="solid"/>
    </a:ln>
    <a:effectLst>
      <a:outerShdw blurRad="50800" dist="38100" dir="2700000" algn="tl" rotWithShape="0">
        <a:prstClr val="black">
          <a:alpha val="40000"/>
        </a:prstClr>
      </a:outerShdw>
    </a:effectLst>
  </c:spPr>
  <c:txPr>
    <a:bodyPr lIns="0" tIns="0" rIns="0" bIns="0"/>
    <a:lstStyle/>
    <a:p>
      <a:pPr marL="0" marR="0" indent="0" defTabSz="914400" fontAlgn="auto" hangingPunct="1">
        <a:lnSpc>
          <a:spcPct val="100000"/>
        </a:lnSpc>
        <a:spcBef>
          <a:spcPts val="0"/>
        </a:spcBef>
        <a:spcAft>
          <a:spcPts val="0"/>
        </a:spcAft>
        <a:tabLst/>
        <a:defRPr lang="en-US" sz="1000" b="0" i="0" u="none" strike="noStrike" kern="1200" baseline="0">
          <a:solidFill>
            <a:srgbClr val="000000"/>
          </a:solidFill>
          <a:latin typeface="Calibri"/>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8">
  <a:schemeClr val="accent5"/>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iagrams/colors1.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1FD4D1-C663-4045-BA65-3CC3511261B1}" type="doc">
      <dgm:prSet loTypeId="urn:microsoft.com/office/officeart/2005/8/layout/radial1" loCatId="cycle" qsTypeId="urn:microsoft.com/office/officeart/2005/8/quickstyle/simple1" qsCatId="simple" csTypeId="urn:microsoft.com/office/officeart/2005/8/colors/accent6_4" csCatId="accent6" phldr="1"/>
      <dgm:spPr/>
      <dgm:t>
        <a:bodyPr/>
        <a:lstStyle/>
        <a:p>
          <a:endParaRPr lang="en-GB"/>
        </a:p>
      </dgm:t>
    </dgm:pt>
    <dgm:pt modelId="{CFC9FC4C-BD83-49F1-ADFD-625617E377FF}">
      <dgm:prSet phldrT="[Text]"/>
      <dgm:spPr>
        <a:effectLst>
          <a:outerShdw blurRad="50800" dist="38100" dir="2700000" algn="tl" rotWithShape="0">
            <a:prstClr val="black">
              <a:alpha val="40000"/>
            </a:prstClr>
          </a:outerShdw>
        </a:effectLst>
      </dgm:spPr>
      <dgm:t>
        <a:bodyPr/>
        <a:lstStyle/>
        <a:p>
          <a:r>
            <a:rPr lang="en-GB" b="1"/>
            <a:t>Home Office </a:t>
          </a:r>
          <a:endParaRPr lang="en-GB" b="1" dirty="0"/>
        </a:p>
      </dgm:t>
    </dgm:pt>
    <dgm:pt modelId="{017C9942-7769-4F64-BE8D-50D1E6FC2DB5}" type="parTrans" cxnId="{CE348D6E-2624-473A-8D91-3F8D63B8CD41}">
      <dgm:prSet/>
      <dgm:spPr/>
      <dgm:t>
        <a:bodyPr/>
        <a:lstStyle/>
        <a:p>
          <a:endParaRPr lang="en-GB" b="1"/>
        </a:p>
      </dgm:t>
    </dgm:pt>
    <dgm:pt modelId="{AD05A900-4826-4230-AD47-456C25B19081}" type="sibTrans" cxnId="{CE348D6E-2624-473A-8D91-3F8D63B8CD41}">
      <dgm:prSet/>
      <dgm:spPr/>
      <dgm:t>
        <a:bodyPr/>
        <a:lstStyle/>
        <a:p>
          <a:endParaRPr lang="en-GB" b="1"/>
        </a:p>
      </dgm:t>
    </dgm:pt>
    <dgm:pt modelId="{BE3762B7-9596-4B31-A290-5AD8DB5F837A}">
      <dgm:prSet phldrT="[Text]"/>
      <dgm:spPr>
        <a:effectLst>
          <a:outerShdw blurRad="50800" dist="38100" dir="2700000" algn="tl" rotWithShape="0">
            <a:prstClr val="black">
              <a:alpha val="40000"/>
            </a:prstClr>
          </a:outerShdw>
        </a:effectLst>
      </dgm:spPr>
      <dgm:t>
        <a:bodyPr/>
        <a:lstStyle/>
        <a:p>
          <a:r>
            <a:rPr lang="en-GB" b="1"/>
            <a:t>Ministry of Justice</a:t>
          </a:r>
          <a:endParaRPr lang="en-GB" b="1" dirty="0"/>
        </a:p>
      </dgm:t>
    </dgm:pt>
    <dgm:pt modelId="{91D7AC45-D158-4823-B1FB-03D67F0F2353}" type="parTrans" cxnId="{E8D3ECC5-A599-4EF0-9BFA-50EFB8A9A88C}">
      <dgm:prSet/>
      <dgm:spPr/>
      <dgm:t>
        <a:bodyPr/>
        <a:lstStyle/>
        <a:p>
          <a:endParaRPr lang="en-GB" b="1"/>
        </a:p>
      </dgm:t>
    </dgm:pt>
    <dgm:pt modelId="{5676AAAE-A5B2-4568-837D-4D5759143216}" type="sibTrans" cxnId="{E8D3ECC5-A599-4EF0-9BFA-50EFB8A9A88C}">
      <dgm:prSet/>
      <dgm:spPr/>
      <dgm:t>
        <a:bodyPr/>
        <a:lstStyle/>
        <a:p>
          <a:endParaRPr lang="en-GB" b="1"/>
        </a:p>
      </dgm:t>
    </dgm:pt>
    <dgm:pt modelId="{FC544AFA-503B-46C7-8770-0255DC72CD77}">
      <dgm:prSet/>
      <dgm:spPr>
        <a:effectLst>
          <a:outerShdw blurRad="50800" dist="38100" dir="2700000" algn="tl" rotWithShape="0">
            <a:prstClr val="black">
              <a:alpha val="40000"/>
            </a:prstClr>
          </a:outerShdw>
        </a:effectLst>
      </dgm:spPr>
      <dgm:t>
        <a:bodyPr/>
        <a:lstStyle/>
        <a:p>
          <a:r>
            <a:rPr lang="en-GB" b="1"/>
            <a:t>Department for Education</a:t>
          </a:r>
          <a:endParaRPr lang="en-GB" b="1" dirty="0"/>
        </a:p>
      </dgm:t>
    </dgm:pt>
    <dgm:pt modelId="{52FACC70-CE6D-4260-8AF4-415C4BE346F5}" type="parTrans" cxnId="{79A7B604-0F33-47A0-B4A2-BFB022946B4E}">
      <dgm:prSet/>
      <dgm:spPr/>
      <dgm:t>
        <a:bodyPr/>
        <a:lstStyle/>
        <a:p>
          <a:endParaRPr lang="en-GB" b="1"/>
        </a:p>
      </dgm:t>
    </dgm:pt>
    <dgm:pt modelId="{7703B70B-6CE8-4182-9590-7D258DCE4487}" type="sibTrans" cxnId="{79A7B604-0F33-47A0-B4A2-BFB022946B4E}">
      <dgm:prSet/>
      <dgm:spPr/>
      <dgm:t>
        <a:bodyPr/>
        <a:lstStyle/>
        <a:p>
          <a:endParaRPr lang="en-GB" b="1"/>
        </a:p>
      </dgm:t>
    </dgm:pt>
    <dgm:pt modelId="{EE34D1E2-76D1-4756-8532-7DA7417CFF53}">
      <dgm:prSet/>
      <dgm:spPr>
        <a:solidFill>
          <a:schemeClr val="accent6">
            <a:lumMod val="75000"/>
          </a:schemeClr>
        </a:solidFill>
        <a:effectLst>
          <a:outerShdw blurRad="50800" dist="38100" dir="2700000" algn="tl" rotWithShape="0">
            <a:prstClr val="black">
              <a:alpha val="40000"/>
            </a:prstClr>
          </a:outerShdw>
        </a:effectLst>
      </dgm:spPr>
      <dgm:t>
        <a:bodyPr/>
        <a:lstStyle/>
        <a:p>
          <a:r>
            <a:rPr lang="en-GB" b="1" dirty="0"/>
            <a:t>Ministry of Housing, Communities and Local Government </a:t>
          </a:r>
        </a:p>
      </dgm:t>
    </dgm:pt>
    <dgm:pt modelId="{7387CFC8-84AE-4B38-9544-3EFF94A970FB}" type="parTrans" cxnId="{F41D9B8F-06FA-4C03-8005-33F651BFD29B}">
      <dgm:prSet/>
      <dgm:spPr/>
      <dgm:t>
        <a:bodyPr/>
        <a:lstStyle/>
        <a:p>
          <a:endParaRPr lang="en-GB" b="1"/>
        </a:p>
      </dgm:t>
    </dgm:pt>
    <dgm:pt modelId="{8056217C-510E-4E4B-9AC7-6929913645AE}" type="sibTrans" cxnId="{F41D9B8F-06FA-4C03-8005-33F651BFD29B}">
      <dgm:prSet/>
      <dgm:spPr/>
      <dgm:t>
        <a:bodyPr/>
        <a:lstStyle/>
        <a:p>
          <a:endParaRPr lang="en-GB" b="1"/>
        </a:p>
      </dgm:t>
    </dgm:pt>
    <dgm:pt modelId="{0E76EA3B-3A29-4688-B34A-AB0120958A9B}">
      <dgm:prSet/>
      <dgm:spPr>
        <a:effectLst>
          <a:outerShdw blurRad="50800" dist="38100" dir="2700000" algn="tl" rotWithShape="0">
            <a:prstClr val="black">
              <a:alpha val="40000"/>
            </a:prstClr>
          </a:outerShdw>
        </a:effectLst>
      </dgm:spPr>
      <dgm:t>
        <a:bodyPr/>
        <a:lstStyle/>
        <a:p>
          <a:r>
            <a:rPr lang="en-GB" b="1"/>
            <a:t>Department for Work and Pensions </a:t>
          </a:r>
          <a:endParaRPr lang="en-GB" b="1" dirty="0"/>
        </a:p>
      </dgm:t>
    </dgm:pt>
    <dgm:pt modelId="{F8CD7C8A-1107-4CDB-8658-1ADC7F269425}" type="parTrans" cxnId="{96DE09D4-DD9F-4F82-8693-64B5B5746E1D}">
      <dgm:prSet/>
      <dgm:spPr/>
      <dgm:t>
        <a:bodyPr/>
        <a:lstStyle/>
        <a:p>
          <a:endParaRPr lang="en-GB" b="1"/>
        </a:p>
      </dgm:t>
    </dgm:pt>
    <dgm:pt modelId="{61699151-380C-4B6C-A4B3-1D8DAA2B9881}" type="sibTrans" cxnId="{96DE09D4-DD9F-4F82-8693-64B5B5746E1D}">
      <dgm:prSet/>
      <dgm:spPr/>
      <dgm:t>
        <a:bodyPr/>
        <a:lstStyle/>
        <a:p>
          <a:endParaRPr lang="en-GB" b="1"/>
        </a:p>
      </dgm:t>
    </dgm:pt>
    <dgm:pt modelId="{CDFC965D-5AF6-453B-AF4B-2ED6854BEECF}">
      <dgm:prSet/>
      <dgm:spPr>
        <a:effectLst>
          <a:outerShdw blurRad="50800" dist="38100" dir="2700000" algn="tl" rotWithShape="0">
            <a:prstClr val="black">
              <a:alpha val="40000"/>
            </a:prstClr>
          </a:outerShdw>
        </a:effectLst>
      </dgm:spPr>
      <dgm:t>
        <a:bodyPr/>
        <a:lstStyle/>
        <a:p>
          <a:r>
            <a:rPr lang="en-GB" b="1" dirty="0"/>
            <a:t>Department of Health and Social Care</a:t>
          </a:r>
        </a:p>
      </dgm:t>
    </dgm:pt>
    <dgm:pt modelId="{20798CDF-F8D4-4CA3-86EF-3B8D6D806EEA}" type="parTrans" cxnId="{27FA6A03-BBE5-4CE2-934A-8296A7420DFF}">
      <dgm:prSet/>
      <dgm:spPr/>
      <dgm:t>
        <a:bodyPr/>
        <a:lstStyle/>
        <a:p>
          <a:endParaRPr lang="en-GB" b="1"/>
        </a:p>
      </dgm:t>
    </dgm:pt>
    <dgm:pt modelId="{291FB7D5-B2E1-4E2E-B5F5-4195B07FF328}" type="sibTrans" cxnId="{27FA6A03-BBE5-4CE2-934A-8296A7420DFF}">
      <dgm:prSet/>
      <dgm:spPr/>
      <dgm:t>
        <a:bodyPr/>
        <a:lstStyle/>
        <a:p>
          <a:endParaRPr lang="en-GB" b="1"/>
        </a:p>
      </dgm:t>
    </dgm:pt>
    <dgm:pt modelId="{EE67A170-7C5A-428F-A6A3-358E9D225A45}">
      <dgm:prSet phldrT="[Text]"/>
      <dgm:spPr>
        <a:solidFill>
          <a:srgbClr val="00AE9E"/>
        </a:solidFill>
        <a:ln>
          <a:solidFill>
            <a:srgbClr val="00AE9E"/>
          </a:solidFill>
        </a:ln>
        <a:effectLst>
          <a:outerShdw blurRad="50800" dist="38100" dir="2700000" algn="tl" rotWithShape="0">
            <a:prstClr val="black">
              <a:alpha val="40000"/>
            </a:prstClr>
          </a:outerShdw>
        </a:effectLst>
      </dgm:spPr>
      <dgm:t>
        <a:bodyPr/>
        <a:lstStyle/>
        <a:p>
          <a:endParaRPr lang="en-GB" b="1" dirty="0">
            <a:solidFill>
              <a:schemeClr val="bg1"/>
            </a:solidFill>
          </a:endParaRPr>
        </a:p>
      </dgm:t>
    </dgm:pt>
    <dgm:pt modelId="{E73F3C8C-D349-4967-BFAD-ED769E0BC6B8}" type="sibTrans" cxnId="{65276E59-BB57-42BE-9070-05A85C7ACF56}">
      <dgm:prSet/>
      <dgm:spPr/>
      <dgm:t>
        <a:bodyPr/>
        <a:lstStyle/>
        <a:p>
          <a:endParaRPr lang="en-GB" b="1"/>
        </a:p>
      </dgm:t>
    </dgm:pt>
    <dgm:pt modelId="{66496120-E972-47A3-91DD-2D8AFC48102F}" type="parTrans" cxnId="{65276E59-BB57-42BE-9070-05A85C7ACF56}">
      <dgm:prSet/>
      <dgm:spPr/>
      <dgm:t>
        <a:bodyPr/>
        <a:lstStyle/>
        <a:p>
          <a:endParaRPr lang="en-GB" b="1"/>
        </a:p>
      </dgm:t>
    </dgm:pt>
    <dgm:pt modelId="{0982E3A5-F40F-4F43-8D23-A9220B33E8F0}" type="pres">
      <dgm:prSet presAssocID="{F31FD4D1-C663-4045-BA65-3CC3511261B1}" presName="cycle" presStyleCnt="0">
        <dgm:presLayoutVars>
          <dgm:chMax val="1"/>
          <dgm:dir/>
          <dgm:animLvl val="ctr"/>
          <dgm:resizeHandles val="exact"/>
        </dgm:presLayoutVars>
      </dgm:prSet>
      <dgm:spPr/>
    </dgm:pt>
    <dgm:pt modelId="{884EDD7A-D233-4956-9A99-477093DCEA09}" type="pres">
      <dgm:prSet presAssocID="{EE67A170-7C5A-428F-A6A3-358E9D225A45}" presName="centerShape" presStyleLbl="node0" presStyleIdx="0" presStyleCnt="1"/>
      <dgm:spPr/>
    </dgm:pt>
    <dgm:pt modelId="{3EC8DE9B-6DFE-4803-B6CD-CF7DF5630BA0}" type="pres">
      <dgm:prSet presAssocID="{017C9942-7769-4F64-BE8D-50D1E6FC2DB5}" presName="Name9" presStyleLbl="parChTrans1D2" presStyleIdx="0" presStyleCnt="6"/>
      <dgm:spPr/>
    </dgm:pt>
    <dgm:pt modelId="{74E58A28-E0AE-4251-83D2-0F37C3A2DC6E}" type="pres">
      <dgm:prSet presAssocID="{017C9942-7769-4F64-BE8D-50D1E6FC2DB5}" presName="connTx" presStyleLbl="parChTrans1D2" presStyleIdx="0" presStyleCnt="6"/>
      <dgm:spPr/>
    </dgm:pt>
    <dgm:pt modelId="{EAEA4455-8D35-45DB-8A1B-AB0AC882744C}" type="pres">
      <dgm:prSet presAssocID="{CFC9FC4C-BD83-49F1-ADFD-625617E377FF}" presName="node" presStyleLbl="node1" presStyleIdx="0" presStyleCnt="6">
        <dgm:presLayoutVars>
          <dgm:bulletEnabled val="1"/>
        </dgm:presLayoutVars>
      </dgm:prSet>
      <dgm:spPr/>
    </dgm:pt>
    <dgm:pt modelId="{ED370020-6D9D-4809-915E-1ABFD868A52D}" type="pres">
      <dgm:prSet presAssocID="{20798CDF-F8D4-4CA3-86EF-3B8D6D806EEA}" presName="Name9" presStyleLbl="parChTrans1D2" presStyleIdx="1" presStyleCnt="6"/>
      <dgm:spPr/>
    </dgm:pt>
    <dgm:pt modelId="{B16DC61E-9F4F-456D-A2A6-902E6462C97C}" type="pres">
      <dgm:prSet presAssocID="{20798CDF-F8D4-4CA3-86EF-3B8D6D806EEA}" presName="connTx" presStyleLbl="parChTrans1D2" presStyleIdx="1" presStyleCnt="6"/>
      <dgm:spPr/>
    </dgm:pt>
    <dgm:pt modelId="{CE9E1BEA-3CEC-4F5A-98E6-71C136576A44}" type="pres">
      <dgm:prSet presAssocID="{CDFC965D-5AF6-453B-AF4B-2ED6854BEECF}" presName="node" presStyleLbl="node1" presStyleIdx="1" presStyleCnt="6">
        <dgm:presLayoutVars>
          <dgm:bulletEnabled val="1"/>
        </dgm:presLayoutVars>
      </dgm:prSet>
      <dgm:spPr/>
    </dgm:pt>
    <dgm:pt modelId="{C19FB7C8-9D4D-4CE4-9337-8F02722E8249}" type="pres">
      <dgm:prSet presAssocID="{91D7AC45-D158-4823-B1FB-03D67F0F2353}" presName="Name9" presStyleLbl="parChTrans1D2" presStyleIdx="2" presStyleCnt="6"/>
      <dgm:spPr/>
    </dgm:pt>
    <dgm:pt modelId="{75886156-CF85-4E14-BD07-57E55111FE54}" type="pres">
      <dgm:prSet presAssocID="{91D7AC45-D158-4823-B1FB-03D67F0F2353}" presName="connTx" presStyleLbl="parChTrans1D2" presStyleIdx="2" presStyleCnt="6"/>
      <dgm:spPr/>
    </dgm:pt>
    <dgm:pt modelId="{E2C56606-37B5-422B-94DF-3FF462785E7D}" type="pres">
      <dgm:prSet presAssocID="{BE3762B7-9596-4B31-A290-5AD8DB5F837A}" presName="node" presStyleLbl="node1" presStyleIdx="2" presStyleCnt="6">
        <dgm:presLayoutVars>
          <dgm:bulletEnabled val="1"/>
        </dgm:presLayoutVars>
      </dgm:prSet>
      <dgm:spPr/>
    </dgm:pt>
    <dgm:pt modelId="{CC9A43A9-F938-4AF2-8E5D-DC876EF393CC}" type="pres">
      <dgm:prSet presAssocID="{7387CFC8-84AE-4B38-9544-3EFF94A970FB}" presName="Name9" presStyleLbl="parChTrans1D2" presStyleIdx="3" presStyleCnt="6"/>
      <dgm:spPr/>
    </dgm:pt>
    <dgm:pt modelId="{20E1D4D8-0FA9-4AFE-8734-F1AAF441470A}" type="pres">
      <dgm:prSet presAssocID="{7387CFC8-84AE-4B38-9544-3EFF94A970FB}" presName="connTx" presStyleLbl="parChTrans1D2" presStyleIdx="3" presStyleCnt="6"/>
      <dgm:spPr/>
    </dgm:pt>
    <dgm:pt modelId="{8CF3D6AC-2EB8-4E2C-A5FB-4B859119C226}" type="pres">
      <dgm:prSet presAssocID="{EE34D1E2-76D1-4756-8532-7DA7417CFF53}" presName="node" presStyleLbl="node1" presStyleIdx="3" presStyleCnt="6">
        <dgm:presLayoutVars>
          <dgm:bulletEnabled val="1"/>
        </dgm:presLayoutVars>
      </dgm:prSet>
      <dgm:spPr/>
    </dgm:pt>
    <dgm:pt modelId="{FE93EB83-A063-454E-9730-DAEAC172572B}" type="pres">
      <dgm:prSet presAssocID="{F8CD7C8A-1107-4CDB-8658-1ADC7F269425}" presName="Name9" presStyleLbl="parChTrans1D2" presStyleIdx="4" presStyleCnt="6"/>
      <dgm:spPr/>
    </dgm:pt>
    <dgm:pt modelId="{CA4BA022-0F3E-4098-A104-162C733C8A53}" type="pres">
      <dgm:prSet presAssocID="{F8CD7C8A-1107-4CDB-8658-1ADC7F269425}" presName="connTx" presStyleLbl="parChTrans1D2" presStyleIdx="4" presStyleCnt="6"/>
      <dgm:spPr/>
    </dgm:pt>
    <dgm:pt modelId="{738C4BE9-E01E-492F-86A7-D14D884C0F2C}" type="pres">
      <dgm:prSet presAssocID="{0E76EA3B-3A29-4688-B34A-AB0120958A9B}" presName="node" presStyleLbl="node1" presStyleIdx="4" presStyleCnt="6">
        <dgm:presLayoutVars>
          <dgm:bulletEnabled val="1"/>
        </dgm:presLayoutVars>
      </dgm:prSet>
      <dgm:spPr/>
    </dgm:pt>
    <dgm:pt modelId="{36ACC733-9ED5-4E3D-A653-70567B568AC6}" type="pres">
      <dgm:prSet presAssocID="{52FACC70-CE6D-4260-8AF4-415C4BE346F5}" presName="Name9" presStyleLbl="parChTrans1D2" presStyleIdx="5" presStyleCnt="6"/>
      <dgm:spPr/>
    </dgm:pt>
    <dgm:pt modelId="{94F5CEC4-6C79-467C-B4A8-3C74B3488A30}" type="pres">
      <dgm:prSet presAssocID="{52FACC70-CE6D-4260-8AF4-415C4BE346F5}" presName="connTx" presStyleLbl="parChTrans1D2" presStyleIdx="5" presStyleCnt="6"/>
      <dgm:spPr/>
    </dgm:pt>
    <dgm:pt modelId="{2BA31A45-8626-4566-99E9-2020D6A4B9F1}" type="pres">
      <dgm:prSet presAssocID="{FC544AFA-503B-46C7-8770-0255DC72CD77}" presName="node" presStyleLbl="node1" presStyleIdx="5" presStyleCnt="6">
        <dgm:presLayoutVars>
          <dgm:bulletEnabled val="1"/>
        </dgm:presLayoutVars>
      </dgm:prSet>
      <dgm:spPr/>
    </dgm:pt>
  </dgm:ptLst>
  <dgm:cxnLst>
    <dgm:cxn modelId="{27FA6A03-BBE5-4CE2-934A-8296A7420DFF}" srcId="{EE67A170-7C5A-428F-A6A3-358E9D225A45}" destId="{CDFC965D-5AF6-453B-AF4B-2ED6854BEECF}" srcOrd="1" destOrd="0" parTransId="{20798CDF-F8D4-4CA3-86EF-3B8D6D806EEA}" sibTransId="{291FB7D5-B2E1-4E2E-B5F5-4195B07FF328}"/>
    <dgm:cxn modelId="{3E979604-0654-4E27-8FDF-3DCABB56597E}" type="presOf" srcId="{52FACC70-CE6D-4260-8AF4-415C4BE346F5}" destId="{36ACC733-9ED5-4E3D-A653-70567B568AC6}" srcOrd="0" destOrd="0" presId="urn:microsoft.com/office/officeart/2005/8/layout/radial1"/>
    <dgm:cxn modelId="{79A7B604-0F33-47A0-B4A2-BFB022946B4E}" srcId="{EE67A170-7C5A-428F-A6A3-358E9D225A45}" destId="{FC544AFA-503B-46C7-8770-0255DC72CD77}" srcOrd="5" destOrd="0" parTransId="{52FACC70-CE6D-4260-8AF4-415C4BE346F5}" sibTransId="{7703B70B-6CE8-4182-9590-7D258DCE4487}"/>
    <dgm:cxn modelId="{9ACE7612-29A5-4F59-A1BF-8B131E5A07E3}" type="presOf" srcId="{EE67A170-7C5A-428F-A6A3-358E9D225A45}" destId="{884EDD7A-D233-4956-9A99-477093DCEA09}" srcOrd="0" destOrd="0" presId="urn:microsoft.com/office/officeart/2005/8/layout/radial1"/>
    <dgm:cxn modelId="{1F1C931F-6698-4275-B89C-0888C87F6F78}" type="presOf" srcId="{EE34D1E2-76D1-4756-8532-7DA7417CFF53}" destId="{8CF3D6AC-2EB8-4E2C-A5FB-4B859119C226}" srcOrd="0" destOrd="0" presId="urn:microsoft.com/office/officeart/2005/8/layout/radial1"/>
    <dgm:cxn modelId="{5CE8FB20-B425-40AF-8796-A4AD6FF4B52D}" type="presOf" srcId="{CDFC965D-5AF6-453B-AF4B-2ED6854BEECF}" destId="{CE9E1BEA-3CEC-4F5A-98E6-71C136576A44}" srcOrd="0" destOrd="0" presId="urn:microsoft.com/office/officeart/2005/8/layout/radial1"/>
    <dgm:cxn modelId="{19A0D432-C13D-43CC-8FB1-E0F821F908C7}" type="presOf" srcId="{7387CFC8-84AE-4B38-9544-3EFF94A970FB}" destId="{CC9A43A9-F938-4AF2-8E5D-DC876EF393CC}" srcOrd="0" destOrd="0" presId="urn:microsoft.com/office/officeart/2005/8/layout/radial1"/>
    <dgm:cxn modelId="{483BD933-3F41-4E53-A0B9-E8F71F9A1E79}" type="presOf" srcId="{F8CD7C8A-1107-4CDB-8658-1ADC7F269425}" destId="{FE93EB83-A063-454E-9730-DAEAC172572B}" srcOrd="0" destOrd="0" presId="urn:microsoft.com/office/officeart/2005/8/layout/radial1"/>
    <dgm:cxn modelId="{08A20038-9887-46EA-A027-2EDB6F2283D3}" type="presOf" srcId="{CFC9FC4C-BD83-49F1-ADFD-625617E377FF}" destId="{EAEA4455-8D35-45DB-8A1B-AB0AC882744C}" srcOrd="0" destOrd="0" presId="urn:microsoft.com/office/officeart/2005/8/layout/radial1"/>
    <dgm:cxn modelId="{3F554239-2068-4391-ACDA-73C40E9CDC62}" type="presOf" srcId="{91D7AC45-D158-4823-B1FB-03D67F0F2353}" destId="{75886156-CF85-4E14-BD07-57E55111FE54}" srcOrd="1" destOrd="0" presId="urn:microsoft.com/office/officeart/2005/8/layout/radial1"/>
    <dgm:cxn modelId="{C196D35C-E3A2-4E77-BF4E-F6C1AAA1AB35}" type="presOf" srcId="{7387CFC8-84AE-4B38-9544-3EFF94A970FB}" destId="{20E1D4D8-0FA9-4AFE-8734-F1AAF441470A}" srcOrd="1" destOrd="0" presId="urn:microsoft.com/office/officeart/2005/8/layout/radial1"/>
    <dgm:cxn modelId="{CE348D6E-2624-473A-8D91-3F8D63B8CD41}" srcId="{EE67A170-7C5A-428F-A6A3-358E9D225A45}" destId="{CFC9FC4C-BD83-49F1-ADFD-625617E377FF}" srcOrd="0" destOrd="0" parTransId="{017C9942-7769-4F64-BE8D-50D1E6FC2DB5}" sibTransId="{AD05A900-4826-4230-AD47-456C25B19081}"/>
    <dgm:cxn modelId="{89780E70-D940-4B3A-83B0-F8367D80D037}" type="presOf" srcId="{017C9942-7769-4F64-BE8D-50D1E6FC2DB5}" destId="{3EC8DE9B-6DFE-4803-B6CD-CF7DF5630BA0}" srcOrd="0" destOrd="0" presId="urn:microsoft.com/office/officeart/2005/8/layout/radial1"/>
    <dgm:cxn modelId="{FF703950-3E40-46A0-BCAE-D5952C84E1CA}" type="presOf" srcId="{20798CDF-F8D4-4CA3-86EF-3B8D6D806EEA}" destId="{B16DC61E-9F4F-456D-A2A6-902E6462C97C}" srcOrd="1" destOrd="0" presId="urn:microsoft.com/office/officeart/2005/8/layout/radial1"/>
    <dgm:cxn modelId="{F5984871-E037-4152-B26F-5225D76E5420}" type="presOf" srcId="{52FACC70-CE6D-4260-8AF4-415C4BE346F5}" destId="{94F5CEC4-6C79-467C-B4A8-3C74B3488A30}" srcOrd="1" destOrd="0" presId="urn:microsoft.com/office/officeart/2005/8/layout/radial1"/>
    <dgm:cxn modelId="{65276E59-BB57-42BE-9070-05A85C7ACF56}" srcId="{F31FD4D1-C663-4045-BA65-3CC3511261B1}" destId="{EE67A170-7C5A-428F-A6A3-358E9D225A45}" srcOrd="0" destOrd="0" parTransId="{66496120-E972-47A3-91DD-2D8AFC48102F}" sibTransId="{E73F3C8C-D349-4967-BFAD-ED769E0BC6B8}"/>
    <dgm:cxn modelId="{F911827C-9586-4A05-BC2C-15D47BC0BD14}" type="presOf" srcId="{FC544AFA-503B-46C7-8770-0255DC72CD77}" destId="{2BA31A45-8626-4566-99E9-2020D6A4B9F1}" srcOrd="0" destOrd="0" presId="urn:microsoft.com/office/officeart/2005/8/layout/radial1"/>
    <dgm:cxn modelId="{F41D9B8F-06FA-4C03-8005-33F651BFD29B}" srcId="{EE67A170-7C5A-428F-A6A3-358E9D225A45}" destId="{EE34D1E2-76D1-4756-8532-7DA7417CFF53}" srcOrd="3" destOrd="0" parTransId="{7387CFC8-84AE-4B38-9544-3EFF94A970FB}" sibTransId="{8056217C-510E-4E4B-9AC7-6929913645AE}"/>
    <dgm:cxn modelId="{A525EB94-2DA3-4E22-91EC-9022A00FCD2D}" type="presOf" srcId="{017C9942-7769-4F64-BE8D-50D1E6FC2DB5}" destId="{74E58A28-E0AE-4251-83D2-0F37C3A2DC6E}" srcOrd="1" destOrd="0" presId="urn:microsoft.com/office/officeart/2005/8/layout/radial1"/>
    <dgm:cxn modelId="{20EDC6A8-BA27-4959-B442-5BA2AA6DF1CA}" type="presOf" srcId="{91D7AC45-D158-4823-B1FB-03D67F0F2353}" destId="{C19FB7C8-9D4D-4CE4-9337-8F02722E8249}" srcOrd="0" destOrd="0" presId="urn:microsoft.com/office/officeart/2005/8/layout/radial1"/>
    <dgm:cxn modelId="{422296C2-91EA-4DDD-BF07-27E8BA7544F9}" type="presOf" srcId="{F31FD4D1-C663-4045-BA65-3CC3511261B1}" destId="{0982E3A5-F40F-4F43-8D23-A9220B33E8F0}" srcOrd="0" destOrd="0" presId="urn:microsoft.com/office/officeart/2005/8/layout/radial1"/>
    <dgm:cxn modelId="{E8D3ECC5-A599-4EF0-9BFA-50EFB8A9A88C}" srcId="{EE67A170-7C5A-428F-A6A3-358E9D225A45}" destId="{BE3762B7-9596-4B31-A290-5AD8DB5F837A}" srcOrd="2" destOrd="0" parTransId="{91D7AC45-D158-4823-B1FB-03D67F0F2353}" sibTransId="{5676AAAE-A5B2-4568-837D-4D5759143216}"/>
    <dgm:cxn modelId="{360629C7-1830-456A-A16F-A93C3FE6B24B}" type="presOf" srcId="{BE3762B7-9596-4B31-A290-5AD8DB5F837A}" destId="{E2C56606-37B5-422B-94DF-3FF462785E7D}" srcOrd="0" destOrd="0" presId="urn:microsoft.com/office/officeart/2005/8/layout/radial1"/>
    <dgm:cxn modelId="{FDD6A3C7-D82A-463B-BD78-42CBECBB3335}" type="presOf" srcId="{F8CD7C8A-1107-4CDB-8658-1ADC7F269425}" destId="{CA4BA022-0F3E-4098-A104-162C733C8A53}" srcOrd="1" destOrd="0" presId="urn:microsoft.com/office/officeart/2005/8/layout/radial1"/>
    <dgm:cxn modelId="{96DE09D4-DD9F-4F82-8693-64B5B5746E1D}" srcId="{EE67A170-7C5A-428F-A6A3-358E9D225A45}" destId="{0E76EA3B-3A29-4688-B34A-AB0120958A9B}" srcOrd="4" destOrd="0" parTransId="{F8CD7C8A-1107-4CDB-8658-1ADC7F269425}" sibTransId="{61699151-380C-4B6C-A4B3-1D8DAA2B9881}"/>
    <dgm:cxn modelId="{0E1049EE-813F-4521-BA92-459370079C1F}" type="presOf" srcId="{20798CDF-F8D4-4CA3-86EF-3B8D6D806EEA}" destId="{ED370020-6D9D-4809-915E-1ABFD868A52D}" srcOrd="0" destOrd="0" presId="urn:microsoft.com/office/officeart/2005/8/layout/radial1"/>
    <dgm:cxn modelId="{F08A57F8-F1BF-4B40-86E5-186CF3BC532D}" type="presOf" srcId="{0E76EA3B-3A29-4688-B34A-AB0120958A9B}" destId="{738C4BE9-E01E-492F-86A7-D14D884C0F2C}" srcOrd="0" destOrd="0" presId="urn:microsoft.com/office/officeart/2005/8/layout/radial1"/>
    <dgm:cxn modelId="{A6E737E7-B34A-4700-B306-A892E005358B}" type="presParOf" srcId="{0982E3A5-F40F-4F43-8D23-A9220B33E8F0}" destId="{884EDD7A-D233-4956-9A99-477093DCEA09}" srcOrd="0" destOrd="0" presId="urn:microsoft.com/office/officeart/2005/8/layout/radial1"/>
    <dgm:cxn modelId="{A655A0FD-E811-4472-974F-0469876724CE}" type="presParOf" srcId="{0982E3A5-F40F-4F43-8D23-A9220B33E8F0}" destId="{3EC8DE9B-6DFE-4803-B6CD-CF7DF5630BA0}" srcOrd="1" destOrd="0" presId="urn:microsoft.com/office/officeart/2005/8/layout/radial1"/>
    <dgm:cxn modelId="{99182B2D-C340-4190-8350-A1944E41BC67}" type="presParOf" srcId="{3EC8DE9B-6DFE-4803-B6CD-CF7DF5630BA0}" destId="{74E58A28-E0AE-4251-83D2-0F37C3A2DC6E}" srcOrd="0" destOrd="0" presId="urn:microsoft.com/office/officeart/2005/8/layout/radial1"/>
    <dgm:cxn modelId="{9E336CBC-2D60-450C-BF6A-EB309852D44D}" type="presParOf" srcId="{0982E3A5-F40F-4F43-8D23-A9220B33E8F0}" destId="{EAEA4455-8D35-45DB-8A1B-AB0AC882744C}" srcOrd="2" destOrd="0" presId="urn:microsoft.com/office/officeart/2005/8/layout/radial1"/>
    <dgm:cxn modelId="{00187084-8928-4581-A5E4-C8708724FBC7}" type="presParOf" srcId="{0982E3A5-F40F-4F43-8D23-A9220B33E8F0}" destId="{ED370020-6D9D-4809-915E-1ABFD868A52D}" srcOrd="3" destOrd="0" presId="urn:microsoft.com/office/officeart/2005/8/layout/radial1"/>
    <dgm:cxn modelId="{ECE1C885-784E-430F-BB2F-AAA97250AC9E}" type="presParOf" srcId="{ED370020-6D9D-4809-915E-1ABFD868A52D}" destId="{B16DC61E-9F4F-456D-A2A6-902E6462C97C}" srcOrd="0" destOrd="0" presId="urn:microsoft.com/office/officeart/2005/8/layout/radial1"/>
    <dgm:cxn modelId="{15062A1C-B5CD-4838-93CB-BA44060042DE}" type="presParOf" srcId="{0982E3A5-F40F-4F43-8D23-A9220B33E8F0}" destId="{CE9E1BEA-3CEC-4F5A-98E6-71C136576A44}" srcOrd="4" destOrd="0" presId="urn:microsoft.com/office/officeart/2005/8/layout/radial1"/>
    <dgm:cxn modelId="{3888817F-F91B-46BE-B462-E37E2661715C}" type="presParOf" srcId="{0982E3A5-F40F-4F43-8D23-A9220B33E8F0}" destId="{C19FB7C8-9D4D-4CE4-9337-8F02722E8249}" srcOrd="5" destOrd="0" presId="urn:microsoft.com/office/officeart/2005/8/layout/radial1"/>
    <dgm:cxn modelId="{6EA4A26F-6BCE-4BF2-B6AE-1EC821582760}" type="presParOf" srcId="{C19FB7C8-9D4D-4CE4-9337-8F02722E8249}" destId="{75886156-CF85-4E14-BD07-57E55111FE54}" srcOrd="0" destOrd="0" presId="urn:microsoft.com/office/officeart/2005/8/layout/radial1"/>
    <dgm:cxn modelId="{15871D0B-9726-4D43-8D1F-528717DF1910}" type="presParOf" srcId="{0982E3A5-F40F-4F43-8D23-A9220B33E8F0}" destId="{E2C56606-37B5-422B-94DF-3FF462785E7D}" srcOrd="6" destOrd="0" presId="urn:microsoft.com/office/officeart/2005/8/layout/radial1"/>
    <dgm:cxn modelId="{7D64D95B-E4C8-4AF6-BF6F-9A00436D9F47}" type="presParOf" srcId="{0982E3A5-F40F-4F43-8D23-A9220B33E8F0}" destId="{CC9A43A9-F938-4AF2-8E5D-DC876EF393CC}" srcOrd="7" destOrd="0" presId="urn:microsoft.com/office/officeart/2005/8/layout/radial1"/>
    <dgm:cxn modelId="{AFA8E01B-7855-48C2-8FC3-5318255B8FC8}" type="presParOf" srcId="{CC9A43A9-F938-4AF2-8E5D-DC876EF393CC}" destId="{20E1D4D8-0FA9-4AFE-8734-F1AAF441470A}" srcOrd="0" destOrd="0" presId="urn:microsoft.com/office/officeart/2005/8/layout/radial1"/>
    <dgm:cxn modelId="{E277008B-40D0-4FA0-A290-753E9498F1E4}" type="presParOf" srcId="{0982E3A5-F40F-4F43-8D23-A9220B33E8F0}" destId="{8CF3D6AC-2EB8-4E2C-A5FB-4B859119C226}" srcOrd="8" destOrd="0" presId="urn:microsoft.com/office/officeart/2005/8/layout/radial1"/>
    <dgm:cxn modelId="{E7D6B5C5-9052-44A7-A632-CCA37E9FD63B}" type="presParOf" srcId="{0982E3A5-F40F-4F43-8D23-A9220B33E8F0}" destId="{FE93EB83-A063-454E-9730-DAEAC172572B}" srcOrd="9" destOrd="0" presId="urn:microsoft.com/office/officeart/2005/8/layout/radial1"/>
    <dgm:cxn modelId="{944A42B5-7E99-485F-9E07-827DAD8B722A}" type="presParOf" srcId="{FE93EB83-A063-454E-9730-DAEAC172572B}" destId="{CA4BA022-0F3E-4098-A104-162C733C8A53}" srcOrd="0" destOrd="0" presId="urn:microsoft.com/office/officeart/2005/8/layout/radial1"/>
    <dgm:cxn modelId="{41093219-7817-4206-9AAA-6D3877659E4E}" type="presParOf" srcId="{0982E3A5-F40F-4F43-8D23-A9220B33E8F0}" destId="{738C4BE9-E01E-492F-86A7-D14D884C0F2C}" srcOrd="10" destOrd="0" presId="urn:microsoft.com/office/officeart/2005/8/layout/radial1"/>
    <dgm:cxn modelId="{7E4D9A38-8CFB-4807-98A1-8E5202DDC124}" type="presParOf" srcId="{0982E3A5-F40F-4F43-8D23-A9220B33E8F0}" destId="{36ACC733-9ED5-4E3D-A653-70567B568AC6}" srcOrd="11" destOrd="0" presId="urn:microsoft.com/office/officeart/2005/8/layout/radial1"/>
    <dgm:cxn modelId="{5D7E6CA6-A2F9-42C0-BB7D-84092AC31AF0}" type="presParOf" srcId="{36ACC733-9ED5-4E3D-A653-70567B568AC6}" destId="{94F5CEC4-6C79-467C-B4A8-3C74B3488A30}" srcOrd="0" destOrd="0" presId="urn:microsoft.com/office/officeart/2005/8/layout/radial1"/>
    <dgm:cxn modelId="{4988B8E0-5179-4560-908A-E7ED08EEB2C7}" type="presParOf" srcId="{0982E3A5-F40F-4F43-8D23-A9220B33E8F0}" destId="{2BA31A45-8626-4566-99E9-2020D6A4B9F1}" srcOrd="12" destOrd="0" presId="urn:microsoft.com/office/officeart/2005/8/layout/radial1"/>
  </dgm:cxnLst>
  <dgm:bg>
    <a:effectLst>
      <a:outerShdw blurRad="50800" dist="38100" dir="2700000" algn="tl" rotWithShape="0">
        <a:prstClr val="black">
          <a:alpha val="40000"/>
        </a:prstClr>
      </a:outerShdw>
    </a:effect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4EDD7A-D233-4956-9A99-477093DCEA09}">
      <dsp:nvSpPr>
        <dsp:cNvPr id="0" name=""/>
        <dsp:cNvSpPr/>
      </dsp:nvSpPr>
      <dsp:spPr>
        <a:xfrm>
          <a:off x="1796332" y="1696697"/>
          <a:ext cx="1288900" cy="1288900"/>
        </a:xfrm>
        <a:prstGeom prst="ellipse">
          <a:avLst/>
        </a:prstGeom>
        <a:solidFill>
          <a:srgbClr val="00AE9E"/>
        </a:solidFill>
        <a:ln w="25400" cap="flat" cmpd="sng" algn="ctr">
          <a:solidFill>
            <a:srgbClr val="00AE9E"/>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40005" tIns="40005" rIns="40005" bIns="40005" numCol="1" spcCol="1270" anchor="ctr" anchorCtr="0">
          <a:noAutofit/>
        </a:bodyPr>
        <a:lstStyle/>
        <a:p>
          <a:pPr marL="0" lvl="0" indent="0" algn="ctr" defTabSz="2800350">
            <a:lnSpc>
              <a:spcPct val="90000"/>
            </a:lnSpc>
            <a:spcBef>
              <a:spcPct val="0"/>
            </a:spcBef>
            <a:spcAft>
              <a:spcPct val="35000"/>
            </a:spcAft>
            <a:buNone/>
          </a:pPr>
          <a:endParaRPr lang="en-GB" sz="6300" b="1" kern="1200" dirty="0">
            <a:solidFill>
              <a:schemeClr val="bg1"/>
            </a:solidFill>
          </a:endParaRPr>
        </a:p>
      </dsp:txBody>
      <dsp:txXfrm>
        <a:off x="1985087" y="1885452"/>
        <a:ext cx="911390" cy="911390"/>
      </dsp:txXfrm>
    </dsp:sp>
    <dsp:sp modelId="{3EC8DE9B-6DFE-4803-B6CD-CF7DF5630BA0}">
      <dsp:nvSpPr>
        <dsp:cNvPr id="0" name=""/>
        <dsp:cNvSpPr/>
      </dsp:nvSpPr>
      <dsp:spPr>
        <a:xfrm rot="16200000">
          <a:off x="2245899" y="1478051"/>
          <a:ext cx="389765" cy="47526"/>
        </a:xfrm>
        <a:custGeom>
          <a:avLst/>
          <a:gdLst/>
          <a:ahLst/>
          <a:cxnLst/>
          <a:rect l="0" t="0" r="0" b="0"/>
          <a:pathLst>
            <a:path>
              <a:moveTo>
                <a:pt x="0" y="23763"/>
              </a:moveTo>
              <a:lnTo>
                <a:pt x="389765" y="23763"/>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b="1" kern="1200"/>
        </a:p>
      </dsp:txBody>
      <dsp:txXfrm>
        <a:off x="2431038" y="1492070"/>
        <a:ext cx="19488" cy="19488"/>
      </dsp:txXfrm>
    </dsp:sp>
    <dsp:sp modelId="{EAEA4455-8D35-45DB-8A1B-AB0AC882744C}">
      <dsp:nvSpPr>
        <dsp:cNvPr id="0" name=""/>
        <dsp:cNvSpPr/>
      </dsp:nvSpPr>
      <dsp:spPr>
        <a:xfrm>
          <a:off x="1796332" y="18031"/>
          <a:ext cx="1288900" cy="1288900"/>
        </a:xfrm>
        <a:prstGeom prst="ellipse">
          <a:avLst/>
        </a:prstGeom>
        <a:solidFill>
          <a:schemeClr val="accent6">
            <a:shade val="50000"/>
            <a:hueOff val="0"/>
            <a:satOff val="0"/>
            <a:lumOff val="0"/>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b="1" kern="1200"/>
            <a:t>Home Office </a:t>
          </a:r>
          <a:endParaRPr lang="en-GB" sz="1100" b="1" kern="1200" dirty="0"/>
        </a:p>
      </dsp:txBody>
      <dsp:txXfrm>
        <a:off x="1985087" y="206786"/>
        <a:ext cx="911390" cy="911390"/>
      </dsp:txXfrm>
    </dsp:sp>
    <dsp:sp modelId="{ED370020-6D9D-4809-915E-1ABFD868A52D}">
      <dsp:nvSpPr>
        <dsp:cNvPr id="0" name=""/>
        <dsp:cNvSpPr/>
      </dsp:nvSpPr>
      <dsp:spPr>
        <a:xfrm rot="19800000">
          <a:off x="2972783" y="1897718"/>
          <a:ext cx="389765" cy="47526"/>
        </a:xfrm>
        <a:custGeom>
          <a:avLst/>
          <a:gdLst/>
          <a:ahLst/>
          <a:cxnLst/>
          <a:rect l="0" t="0" r="0" b="0"/>
          <a:pathLst>
            <a:path>
              <a:moveTo>
                <a:pt x="0" y="23763"/>
              </a:moveTo>
              <a:lnTo>
                <a:pt x="389765" y="23763"/>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b="1" kern="1200"/>
        </a:p>
      </dsp:txBody>
      <dsp:txXfrm>
        <a:off x="3157922" y="1911737"/>
        <a:ext cx="19488" cy="19488"/>
      </dsp:txXfrm>
    </dsp:sp>
    <dsp:sp modelId="{CE9E1BEA-3CEC-4F5A-98E6-71C136576A44}">
      <dsp:nvSpPr>
        <dsp:cNvPr id="0" name=""/>
        <dsp:cNvSpPr/>
      </dsp:nvSpPr>
      <dsp:spPr>
        <a:xfrm>
          <a:off x="3250099" y="857364"/>
          <a:ext cx="1288900" cy="1288900"/>
        </a:xfrm>
        <a:prstGeom prst="ellipse">
          <a:avLst/>
        </a:prstGeom>
        <a:solidFill>
          <a:schemeClr val="accent6">
            <a:shade val="50000"/>
            <a:hueOff val="4085"/>
            <a:satOff val="313"/>
            <a:lumOff val="11784"/>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b="1" kern="1200" dirty="0"/>
            <a:t>Department of Health and Social Care</a:t>
          </a:r>
        </a:p>
      </dsp:txBody>
      <dsp:txXfrm>
        <a:off x="3438854" y="1046119"/>
        <a:ext cx="911390" cy="911390"/>
      </dsp:txXfrm>
    </dsp:sp>
    <dsp:sp modelId="{C19FB7C8-9D4D-4CE4-9337-8F02722E8249}">
      <dsp:nvSpPr>
        <dsp:cNvPr id="0" name=""/>
        <dsp:cNvSpPr/>
      </dsp:nvSpPr>
      <dsp:spPr>
        <a:xfrm rot="1800000">
          <a:off x="2972783" y="2737051"/>
          <a:ext cx="389765" cy="47526"/>
        </a:xfrm>
        <a:custGeom>
          <a:avLst/>
          <a:gdLst/>
          <a:ahLst/>
          <a:cxnLst/>
          <a:rect l="0" t="0" r="0" b="0"/>
          <a:pathLst>
            <a:path>
              <a:moveTo>
                <a:pt x="0" y="23763"/>
              </a:moveTo>
              <a:lnTo>
                <a:pt x="389765" y="23763"/>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b="1" kern="1200"/>
        </a:p>
      </dsp:txBody>
      <dsp:txXfrm>
        <a:off x="3157922" y="2751070"/>
        <a:ext cx="19488" cy="19488"/>
      </dsp:txXfrm>
    </dsp:sp>
    <dsp:sp modelId="{E2C56606-37B5-422B-94DF-3FF462785E7D}">
      <dsp:nvSpPr>
        <dsp:cNvPr id="0" name=""/>
        <dsp:cNvSpPr/>
      </dsp:nvSpPr>
      <dsp:spPr>
        <a:xfrm>
          <a:off x="3250099" y="2536030"/>
          <a:ext cx="1288900" cy="1288900"/>
        </a:xfrm>
        <a:prstGeom prst="ellipse">
          <a:avLst/>
        </a:prstGeom>
        <a:solidFill>
          <a:schemeClr val="accent6">
            <a:shade val="50000"/>
            <a:hueOff val="8170"/>
            <a:satOff val="627"/>
            <a:lumOff val="23568"/>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b="1" kern="1200"/>
            <a:t>Ministry of Justice</a:t>
          </a:r>
          <a:endParaRPr lang="en-GB" sz="1100" b="1" kern="1200" dirty="0"/>
        </a:p>
      </dsp:txBody>
      <dsp:txXfrm>
        <a:off x="3438854" y="2724785"/>
        <a:ext cx="911390" cy="911390"/>
      </dsp:txXfrm>
    </dsp:sp>
    <dsp:sp modelId="{CC9A43A9-F938-4AF2-8E5D-DC876EF393CC}">
      <dsp:nvSpPr>
        <dsp:cNvPr id="0" name=""/>
        <dsp:cNvSpPr/>
      </dsp:nvSpPr>
      <dsp:spPr>
        <a:xfrm rot="5400000">
          <a:off x="2245899" y="3156717"/>
          <a:ext cx="389765" cy="47526"/>
        </a:xfrm>
        <a:custGeom>
          <a:avLst/>
          <a:gdLst/>
          <a:ahLst/>
          <a:cxnLst/>
          <a:rect l="0" t="0" r="0" b="0"/>
          <a:pathLst>
            <a:path>
              <a:moveTo>
                <a:pt x="0" y="23763"/>
              </a:moveTo>
              <a:lnTo>
                <a:pt x="389765" y="23763"/>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b="1" kern="1200"/>
        </a:p>
      </dsp:txBody>
      <dsp:txXfrm>
        <a:off x="2431038" y="3170736"/>
        <a:ext cx="19488" cy="19488"/>
      </dsp:txXfrm>
    </dsp:sp>
    <dsp:sp modelId="{8CF3D6AC-2EB8-4E2C-A5FB-4B859119C226}">
      <dsp:nvSpPr>
        <dsp:cNvPr id="0" name=""/>
        <dsp:cNvSpPr/>
      </dsp:nvSpPr>
      <dsp:spPr>
        <a:xfrm>
          <a:off x="1796332" y="3375363"/>
          <a:ext cx="1288900" cy="1288900"/>
        </a:xfrm>
        <a:prstGeom prst="ellipse">
          <a:avLst/>
        </a:prstGeom>
        <a:solidFill>
          <a:schemeClr val="accent6">
            <a:lumMod val="7500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b="1" kern="1200" dirty="0"/>
            <a:t>Ministry of Housing, Communities and Local Government </a:t>
          </a:r>
        </a:p>
      </dsp:txBody>
      <dsp:txXfrm>
        <a:off x="1985087" y="3564118"/>
        <a:ext cx="911390" cy="911390"/>
      </dsp:txXfrm>
    </dsp:sp>
    <dsp:sp modelId="{FE93EB83-A063-454E-9730-DAEAC172572B}">
      <dsp:nvSpPr>
        <dsp:cNvPr id="0" name=""/>
        <dsp:cNvSpPr/>
      </dsp:nvSpPr>
      <dsp:spPr>
        <a:xfrm rot="9000000">
          <a:off x="1519015" y="2737051"/>
          <a:ext cx="389765" cy="47526"/>
        </a:xfrm>
        <a:custGeom>
          <a:avLst/>
          <a:gdLst/>
          <a:ahLst/>
          <a:cxnLst/>
          <a:rect l="0" t="0" r="0" b="0"/>
          <a:pathLst>
            <a:path>
              <a:moveTo>
                <a:pt x="0" y="23763"/>
              </a:moveTo>
              <a:lnTo>
                <a:pt x="389765" y="23763"/>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b="1" kern="1200"/>
        </a:p>
      </dsp:txBody>
      <dsp:txXfrm rot="10800000">
        <a:off x="1704154" y="2751070"/>
        <a:ext cx="19488" cy="19488"/>
      </dsp:txXfrm>
    </dsp:sp>
    <dsp:sp modelId="{738C4BE9-E01E-492F-86A7-D14D884C0F2C}">
      <dsp:nvSpPr>
        <dsp:cNvPr id="0" name=""/>
        <dsp:cNvSpPr/>
      </dsp:nvSpPr>
      <dsp:spPr>
        <a:xfrm>
          <a:off x="342564" y="2536030"/>
          <a:ext cx="1288900" cy="1288900"/>
        </a:xfrm>
        <a:prstGeom prst="ellipse">
          <a:avLst/>
        </a:prstGeom>
        <a:solidFill>
          <a:schemeClr val="accent6">
            <a:shade val="50000"/>
            <a:hueOff val="8170"/>
            <a:satOff val="627"/>
            <a:lumOff val="23568"/>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b="1" kern="1200"/>
            <a:t>Department for Work and Pensions </a:t>
          </a:r>
          <a:endParaRPr lang="en-GB" sz="1100" b="1" kern="1200" dirty="0"/>
        </a:p>
      </dsp:txBody>
      <dsp:txXfrm>
        <a:off x="531319" y="2724785"/>
        <a:ext cx="911390" cy="911390"/>
      </dsp:txXfrm>
    </dsp:sp>
    <dsp:sp modelId="{36ACC733-9ED5-4E3D-A653-70567B568AC6}">
      <dsp:nvSpPr>
        <dsp:cNvPr id="0" name=""/>
        <dsp:cNvSpPr/>
      </dsp:nvSpPr>
      <dsp:spPr>
        <a:xfrm rot="12600000">
          <a:off x="1519015" y="1897718"/>
          <a:ext cx="389765" cy="47526"/>
        </a:xfrm>
        <a:custGeom>
          <a:avLst/>
          <a:gdLst/>
          <a:ahLst/>
          <a:cxnLst/>
          <a:rect l="0" t="0" r="0" b="0"/>
          <a:pathLst>
            <a:path>
              <a:moveTo>
                <a:pt x="0" y="23763"/>
              </a:moveTo>
              <a:lnTo>
                <a:pt x="389765" y="23763"/>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b="1" kern="1200"/>
        </a:p>
      </dsp:txBody>
      <dsp:txXfrm rot="10800000">
        <a:off x="1704154" y="1911737"/>
        <a:ext cx="19488" cy="19488"/>
      </dsp:txXfrm>
    </dsp:sp>
    <dsp:sp modelId="{2BA31A45-8626-4566-99E9-2020D6A4B9F1}">
      <dsp:nvSpPr>
        <dsp:cNvPr id="0" name=""/>
        <dsp:cNvSpPr/>
      </dsp:nvSpPr>
      <dsp:spPr>
        <a:xfrm>
          <a:off x="342564" y="857364"/>
          <a:ext cx="1288900" cy="1288900"/>
        </a:xfrm>
        <a:prstGeom prst="ellipse">
          <a:avLst/>
        </a:prstGeom>
        <a:solidFill>
          <a:schemeClr val="accent6">
            <a:shade val="50000"/>
            <a:hueOff val="4085"/>
            <a:satOff val="313"/>
            <a:lumOff val="11784"/>
            <a:alphaOff val="0"/>
          </a:schemeClr>
        </a:solidFill>
        <a:ln w="25400" cap="flat" cmpd="sng" algn="ctr">
          <a:solidFill>
            <a:schemeClr val="lt1">
              <a:hueOff val="0"/>
              <a:satOff val="0"/>
              <a:lumOff val="0"/>
              <a:alphaOff val="0"/>
            </a:schemeClr>
          </a:solidFill>
          <a:prstDash val="solid"/>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GB" sz="1100" b="1" kern="1200"/>
            <a:t>Department for Education</a:t>
          </a:r>
          <a:endParaRPr lang="en-GB" sz="1100" b="1" kern="1200" dirty="0"/>
        </a:p>
      </dsp:txBody>
      <dsp:txXfrm>
        <a:off x="531319" y="1046119"/>
        <a:ext cx="911390" cy="91139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9/30/2021</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dirty="0"/>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4"/>
            <a:ext cx="12192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5" name="Rectangle 4"/>
          <p:cNvSpPr>
            <a:spLocks noChangeArrowheads="1"/>
          </p:cNvSpPr>
          <p:nvPr userDrawn="1"/>
        </p:nvSpPr>
        <p:spPr bwMode="auto">
          <a:xfrm>
            <a:off x="0" y="1988841"/>
            <a:ext cx="12192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dirty="0">
              <a:solidFill>
                <a:schemeClr val="lt1"/>
              </a:solidFill>
              <a:latin typeface="+mn-lt"/>
              <a:ea typeface="+mn-ea"/>
              <a:cs typeface="+mn-cs"/>
            </a:endParaRPr>
          </a:p>
        </p:txBody>
      </p:sp>
      <p:sp>
        <p:nvSpPr>
          <p:cNvPr id="2" name="Title 1"/>
          <p:cNvSpPr>
            <a:spLocks noGrp="1"/>
          </p:cNvSpPr>
          <p:nvPr>
            <p:ph type="ctrTitle"/>
          </p:nvPr>
        </p:nvSpPr>
        <p:spPr>
          <a:xfrm>
            <a:off x="744000" y="2492897"/>
            <a:ext cx="10178197" cy="1724503"/>
          </a:xfrm>
          <a:ln>
            <a:noFill/>
          </a:ln>
        </p:spPr>
        <p:txBody>
          <a:bodyPr anchor="t">
            <a:noAutofit/>
          </a:bodyPr>
          <a:lstStyle>
            <a:lvl1pPr algn="l">
              <a:defRPr sz="45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744000" y="6021288"/>
            <a:ext cx="10178197"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0069"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50269" y="548680"/>
            <a:ext cx="10704000" cy="648072"/>
          </a:xfrm>
        </p:spPr>
        <p:txBody>
          <a:bodyPr anchor="t" anchorCtr="0"/>
          <a:lstStyle>
            <a:lvl1pPr>
              <a:defRPr sz="40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744000" y="1412777"/>
            <a:ext cx="10704000" cy="4739679"/>
          </a:xfrm>
        </p:spPr>
        <p:txBody>
          <a:bodyPr/>
          <a:lstStyle>
            <a:lvl1pPr marL="4763" indent="-4763">
              <a:lnSpc>
                <a:spcPct val="114000"/>
              </a:lnSpc>
              <a:spcBef>
                <a:spcPts val="0"/>
              </a:spcBef>
              <a:defRPr sz="1800" b="0" baseline="0">
                <a:solidFill>
                  <a:schemeClr val="tx1"/>
                </a:solidFill>
              </a:defRPr>
            </a:lvl1pPr>
            <a:lvl2pPr>
              <a:defRPr lang="en-US" sz="1800" kern="1200" baseline="0" dirty="0">
                <a:solidFill>
                  <a:schemeClr val="tx1"/>
                </a:solidFill>
                <a:latin typeface="Arial" pitchFamily="34" charset="0"/>
                <a:ea typeface="ヒラギノ角ゴ Pro W3" pitchFamily="84" charset="-128"/>
                <a:cs typeface="+mn-cs"/>
              </a:defRPr>
            </a:lvl2pPr>
          </a:lstStyle>
          <a:p>
            <a:pPr marL="342900" lvl="1" indent="-342900" algn="l" rtl="0" eaLnBrk="0" fontAlgn="base" hangingPunct="0">
              <a:spcBef>
                <a:spcPts val="0"/>
              </a:spcBef>
              <a:spcAft>
                <a:spcPts val="1200"/>
              </a:spcAft>
              <a:buClr>
                <a:srgbClr val="00AE9E"/>
              </a:buClr>
              <a:buFont typeface="Arial" pitchFamily="34" charset="0"/>
              <a:buChar char="•"/>
            </a:pPr>
            <a:r>
              <a:rPr lang="en-US" dirty="0"/>
              <a:t>Text should be 12-18pt Arial. Do not use other fonts.</a:t>
            </a:r>
          </a:p>
          <a:p>
            <a:pPr lvl="0"/>
            <a:endParaRPr lang="en-US" b="1" dirty="0">
              <a:latin typeface="Arial" pitchFamily="84" charset="0"/>
            </a:endParaRPr>
          </a:p>
          <a:p>
            <a:pPr lvl="0"/>
            <a:r>
              <a:rPr lang="en-US" b="1" dirty="0">
                <a:latin typeface="Arial" pitchFamily="84" charset="0"/>
              </a:rPr>
              <a:t>Note</a:t>
            </a:r>
          </a:p>
          <a:p>
            <a:pPr lvl="0"/>
            <a:r>
              <a:rPr lang="en-US" dirty="0">
                <a:latin typeface="Arial" pitchFamily="84" charset="0"/>
              </a:rPr>
              <a:t>This template should NOT be used to create publications, as this may mean</a:t>
            </a:r>
          </a:p>
          <a:p>
            <a:pPr lvl="0"/>
            <a:r>
              <a:rPr lang="en-US" dirty="0">
                <a:latin typeface="Arial" pitchFamily="84" charset="0"/>
              </a:rPr>
              <a:t>publication on GOV.UK will not be possible. </a:t>
            </a:r>
          </a:p>
          <a:p>
            <a:pPr lvl="0"/>
            <a:endParaRPr lang="en-US" dirty="0">
              <a:latin typeface="Arial" pitchFamily="84" charset="0"/>
            </a:endParaRPr>
          </a:p>
          <a:p>
            <a:pPr lvl="0"/>
            <a:r>
              <a:rPr lang="en-US" dirty="0">
                <a:latin typeface="Arial" pitchFamily="84" charset="0"/>
              </a:rPr>
              <a:t>Please contact </a:t>
            </a:r>
            <a:r>
              <a:rPr lang="en-US" dirty="0">
                <a:latin typeface="Arial" pitchFamily="84" charset="0"/>
                <a:hlinkClick r:id="rId2"/>
              </a:rPr>
              <a:t>publications@phe.gov.uk</a:t>
            </a:r>
            <a:r>
              <a:rPr lang="en-US" dirty="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6"/>
            <a:ext cx="12192000" cy="549275"/>
          </a:xfrm>
        </p:spPr>
        <p:txBody>
          <a:bodyPr/>
          <a:lstStyle>
            <a:lvl1pPr>
              <a:defRPr/>
            </a:lvl1pPr>
          </a:lstStyle>
          <a:p>
            <a:pPr marL="288000">
              <a:defRPr/>
            </a:pPr>
            <a:fld id="{2565FA6D-D4C8-4C4C-AC4B-3269734D34D8}" type="slidenum">
              <a:rPr lang="en-US" smtClean="0"/>
              <a:pPr marL="288000">
                <a:defRPr/>
              </a:pPr>
              <a:t>‹#›</a:t>
            </a:fld>
            <a:endParaRPr lang="en-US" dirty="0"/>
          </a:p>
        </p:txBody>
      </p:sp>
      <p:sp>
        <p:nvSpPr>
          <p:cNvPr id="6" name="Footer Placeholder 5"/>
          <p:cNvSpPr>
            <a:spLocks noGrp="1"/>
          </p:cNvSpPr>
          <p:nvPr>
            <p:ph type="ftr" sz="quarter" idx="11"/>
          </p:nvPr>
        </p:nvSpPr>
        <p:spPr>
          <a:xfrm>
            <a:off x="744000" y="6308726"/>
            <a:ext cx="11208651" cy="549275"/>
          </a:xfrm>
        </p:spPr>
        <p:txBody>
          <a:bodyPr/>
          <a:lstStyle>
            <a:lvl1pPr marL="173038" indent="0" algn="l">
              <a:defRPr sz="1200" baseline="0">
                <a:solidFill>
                  <a:schemeClr val="bg1"/>
                </a:solidFill>
                <a:latin typeface="Arial" pitchFamily="34" charset="0"/>
              </a:defRPr>
            </a:lvl1pPr>
          </a:lstStyle>
          <a:p>
            <a:pPr marL="0">
              <a:defRPr/>
            </a:pPr>
            <a:r>
              <a:rPr lang="en-GB"/>
              <a:t>South East Drug &amp; Alcohol Network</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2951" y="274638"/>
            <a:ext cx="10706100" cy="114300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742951" y="1600201"/>
            <a:ext cx="10706100"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6308726"/>
            <a:ext cx="12192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marL="288000">
              <a:defRPr/>
            </a:pPr>
            <a:fld id="{45F8D313-CCBE-49D6-A3BC-57B1848DFB52}" type="slidenum">
              <a:rPr lang="en-US" smtClean="0"/>
              <a:pPr marL="288000">
                <a:defRPr/>
              </a:pPr>
              <a:t>‹#›</a:t>
            </a:fld>
            <a:endParaRPr lang="en-US" dirty="0"/>
          </a:p>
        </p:txBody>
      </p:sp>
      <p:sp>
        <p:nvSpPr>
          <p:cNvPr id="6" name="Footer Placeholder 5"/>
          <p:cNvSpPr>
            <a:spLocks noGrp="1"/>
          </p:cNvSpPr>
          <p:nvPr>
            <p:ph type="ftr" sz="quarter" idx="3"/>
          </p:nvPr>
        </p:nvSpPr>
        <p:spPr>
          <a:xfrm>
            <a:off x="742951" y="6308726"/>
            <a:ext cx="11209700"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GB"/>
              <a:t>Alcohol &amp; Drugs monthly national/regional update 14/04/2021</a:t>
            </a:r>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15.png"/></Relationships>
</file>

<file path=ppt/slides/_rels/slide15.xml.rels><?xml version="1.0" encoding="UTF-8" standalone="yes"?>
<Relationships xmlns="http://schemas.openxmlformats.org/package/2006/relationships"><Relationship Id="rId3" Type="http://schemas.openxmlformats.org/officeDocument/2006/relationships/hyperlink" Target="https://www.gov.uk/government/statistics/substance-misuse-treatment-for-adults-statistics-2019-to-2020" TargetMode="External"/><Relationship Id="rId2" Type="http://schemas.openxmlformats.org/officeDocument/2006/relationships/hyperlink" Target="https://www.gov.uk/government/publications/rough-sleeping-questionnaire-initial-finding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hyperlink" Target="https://www.gov.uk/government/publications/relationships-education-relationships-and-sex-education-rse-and-health-education" TargetMode="External"/><Relationship Id="rId7" Type="http://schemas.openxmlformats.org/officeDocument/2006/relationships/image" Target="../media/image22.svg"/><Relationship Id="rId2" Type="http://schemas.openxmlformats.org/officeDocument/2006/relationships/hyperlink" Target="https://digital.nhs.uk/data-and-information/publications/statistical/smoking-drinking-and-drug-use-among-young-people-in-england" TargetMode="External"/><Relationship Id="rId1" Type="http://schemas.openxmlformats.org/officeDocument/2006/relationships/slideLayout" Target="../slideLayouts/slideLayout2.xml"/><Relationship Id="rId6" Type="http://schemas.openxmlformats.org/officeDocument/2006/relationships/image" Target="../media/image21.png"/><Relationship Id="rId5" Type="http://schemas.openxmlformats.org/officeDocument/2006/relationships/image" Target="../media/image20.svg"/><Relationship Id="rId4" Type="http://schemas.openxmlformats.org/officeDocument/2006/relationships/image" Target="../media/image19.png"/></Relationships>
</file>

<file path=ppt/slides/_rels/slide19.xml.rels><?xml version="1.0" encoding="UTF-8" standalone="yes"?>
<Relationships xmlns="http://schemas.openxmlformats.org/package/2006/relationships"><Relationship Id="rId3" Type="http://schemas.openxmlformats.org/officeDocument/2006/relationships/image" Target="../media/image25.sv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4000" y="2492897"/>
            <a:ext cx="10464568" cy="1724503"/>
          </a:xfrm>
        </p:spPr>
        <p:txBody>
          <a:bodyPr/>
          <a:lstStyle/>
          <a:p>
            <a:r>
              <a:rPr lang="en-GB" b="1" dirty="0"/>
              <a:t>Review of drugs part two: prevention, treatment, and recovery</a:t>
            </a:r>
          </a:p>
        </p:txBody>
      </p:sp>
      <p:pic>
        <p:nvPicPr>
          <p:cNvPr id="4" name="Picture 3">
            <a:extLst>
              <a:ext uri="{FF2B5EF4-FFF2-40B4-BE49-F238E27FC236}">
                <a16:creationId xmlns:a16="http://schemas.microsoft.com/office/drawing/2014/main" id="{F08F69DA-0AF3-4277-A136-4250DC6644DC}"/>
              </a:ext>
            </a:extLst>
          </p:cNvPr>
          <p:cNvPicPr>
            <a:picLocks noChangeAspect="1"/>
          </p:cNvPicPr>
          <p:nvPr/>
        </p:nvPicPr>
        <p:blipFill>
          <a:blip r:embed="rId2"/>
          <a:stretch>
            <a:fillRect/>
          </a:stretch>
        </p:blipFill>
        <p:spPr>
          <a:xfrm>
            <a:off x="10488488" y="332656"/>
            <a:ext cx="1440160" cy="1080120"/>
          </a:xfrm>
          <a:prstGeom prst="rect">
            <a:avLst/>
          </a:prstGeom>
        </p:spPr>
      </p:pic>
    </p:spTree>
    <p:extLst>
      <p:ext uri="{BB962C8B-B14F-4D97-AF65-F5344CB8AC3E}">
        <p14:creationId xmlns:p14="http://schemas.microsoft.com/office/powerpoint/2010/main" val="348225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Rounded Corners 16">
            <a:extLst>
              <a:ext uri="{FF2B5EF4-FFF2-40B4-BE49-F238E27FC236}">
                <a16:creationId xmlns:a16="http://schemas.microsoft.com/office/drawing/2014/main" id="{BA050C54-7A7E-46CC-B600-D6E27DAF876C}"/>
              </a:ext>
            </a:extLst>
          </p:cNvPr>
          <p:cNvSpPr/>
          <p:nvPr/>
        </p:nvSpPr>
        <p:spPr>
          <a:xfrm>
            <a:off x="572800" y="1621807"/>
            <a:ext cx="11191746" cy="1679003"/>
          </a:xfrm>
          <a:prstGeom prst="roundRect">
            <a:avLst/>
          </a:prstGeom>
          <a:solidFill>
            <a:schemeClr val="bg1">
              <a:lumMod val="95000"/>
            </a:schemeClr>
          </a:solidFill>
          <a:ln w="38100">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661D253B-4289-49FB-8EE0-DD31A8F5A5B0}"/>
              </a:ext>
            </a:extLst>
          </p:cNvPr>
          <p:cNvSpPr/>
          <p:nvPr/>
        </p:nvSpPr>
        <p:spPr>
          <a:xfrm>
            <a:off x="538200" y="3431603"/>
            <a:ext cx="11226346" cy="1586553"/>
          </a:xfrm>
          <a:prstGeom prst="roundRect">
            <a:avLst/>
          </a:prstGeom>
          <a:solidFill>
            <a:schemeClr val="bg1">
              <a:lumMod val="95000"/>
            </a:schemeClr>
          </a:solidFill>
          <a:ln w="38100">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a:xfrm>
            <a:off x="572800" y="367041"/>
            <a:ext cx="10704000" cy="648072"/>
          </a:xfrm>
        </p:spPr>
        <p:txBody>
          <a:bodyPr>
            <a:normAutofit fontScale="90000"/>
          </a:bodyPr>
          <a:lstStyle/>
          <a:p>
            <a:r>
              <a:rPr lang="en-GB" dirty="0"/>
              <a:t>Increased funding for drug treatment and wider recovery support</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0" y="6309320"/>
            <a:ext cx="12192000" cy="549275"/>
          </a:xfrm>
        </p:spPr>
        <p:txBody>
          <a:bodyPr/>
          <a:lstStyle/>
          <a:p>
            <a:pPr marL="709049">
              <a:defRPr/>
            </a:pPr>
            <a:r>
              <a:rPr lang="en-US" dirty="0"/>
              <a:t>  </a:t>
            </a:r>
            <a:fld id="{2565FA6D-D4C8-4C4C-AC4B-3269734D34D8}" type="slidenum">
              <a:rPr lang="en-US" smtClean="0"/>
              <a:pPr marL="709049">
                <a:defRPr/>
              </a:pPr>
              <a:t>10</a:t>
            </a:fld>
            <a:endParaRPr lang="en-US" dirty="0"/>
          </a:p>
        </p:txBody>
      </p:sp>
      <p:sp>
        <p:nvSpPr>
          <p:cNvPr id="8" name="Rectangle 7">
            <a:extLst>
              <a:ext uri="{FF2B5EF4-FFF2-40B4-BE49-F238E27FC236}">
                <a16:creationId xmlns:a16="http://schemas.microsoft.com/office/drawing/2014/main" id="{61E916D7-9D46-4D48-A213-CC62B1F98180}"/>
              </a:ext>
            </a:extLst>
          </p:cNvPr>
          <p:cNvSpPr/>
          <p:nvPr/>
        </p:nvSpPr>
        <p:spPr>
          <a:xfrm>
            <a:off x="659395" y="1200648"/>
            <a:ext cx="10959805" cy="830997"/>
          </a:xfrm>
          <a:prstGeom prst="rect">
            <a:avLst/>
          </a:prstGeom>
        </p:spPr>
        <p:txBody>
          <a:bodyPr wrap="square">
            <a:spAutoFit/>
          </a:bodyPr>
          <a:lstStyle/>
          <a:p>
            <a:endParaRPr lang="en-GB" sz="2000" dirty="0">
              <a:solidFill>
                <a:srgbClr val="0B0C0C"/>
              </a:solidFill>
              <a:latin typeface="+mn-lt"/>
            </a:endParaRPr>
          </a:p>
          <a:p>
            <a:pPr marL="742950" lvl="1" indent="-285750">
              <a:buFont typeface="Arial" panose="020B0604020202020204" pitchFamily="34" charset="0"/>
              <a:buChar char="•"/>
            </a:pPr>
            <a:endParaRPr lang="en-GB" sz="800" dirty="0"/>
          </a:p>
          <a:p>
            <a:endParaRPr lang="en-GB" sz="2000" dirty="0">
              <a:latin typeface="+mn-lt"/>
            </a:endParaRPr>
          </a:p>
        </p:txBody>
      </p:sp>
      <p:graphicFrame>
        <p:nvGraphicFramePr>
          <p:cNvPr id="10" name="Table 9">
            <a:extLst>
              <a:ext uri="{FF2B5EF4-FFF2-40B4-BE49-F238E27FC236}">
                <a16:creationId xmlns:a16="http://schemas.microsoft.com/office/drawing/2014/main" id="{EE7647F0-DBD3-45AA-972B-FBA2C77CF201}"/>
              </a:ext>
            </a:extLst>
          </p:cNvPr>
          <p:cNvGraphicFramePr>
            <a:graphicFrameLocks noGrp="1"/>
          </p:cNvGraphicFramePr>
          <p:nvPr>
            <p:extLst>
              <p:ext uri="{D42A27DB-BD31-4B8C-83A1-F6EECF244321}">
                <p14:modId xmlns:p14="http://schemas.microsoft.com/office/powerpoint/2010/main" val="932208310"/>
              </p:ext>
            </p:extLst>
          </p:nvPr>
        </p:nvGraphicFramePr>
        <p:xfrm>
          <a:off x="8616509" y="1779727"/>
          <a:ext cx="2837760" cy="1433050"/>
        </p:xfrm>
        <a:graphic>
          <a:graphicData uri="http://schemas.openxmlformats.org/drawingml/2006/table">
            <a:tbl>
              <a:tblPr>
                <a:tableStyleId>{9D7B26C5-4107-4FEC-AEDC-1716B250A1EF}</a:tableStyleId>
              </a:tblPr>
              <a:tblGrid>
                <a:gridCol w="1288125">
                  <a:extLst>
                    <a:ext uri="{9D8B030D-6E8A-4147-A177-3AD203B41FA5}">
                      <a16:colId xmlns:a16="http://schemas.microsoft.com/office/drawing/2014/main" val="2601617252"/>
                    </a:ext>
                  </a:extLst>
                </a:gridCol>
                <a:gridCol w="1549635">
                  <a:extLst>
                    <a:ext uri="{9D8B030D-6E8A-4147-A177-3AD203B41FA5}">
                      <a16:colId xmlns:a16="http://schemas.microsoft.com/office/drawing/2014/main" val="1263195648"/>
                    </a:ext>
                  </a:extLst>
                </a:gridCol>
              </a:tblGrid>
              <a:tr h="286610">
                <a:tc>
                  <a:txBody>
                    <a:bodyPr/>
                    <a:lstStyle/>
                    <a:p>
                      <a:pPr algn="l" fontAlgn="b"/>
                      <a:r>
                        <a:rPr lang="en-GB" sz="1600" b="1" u="none" strike="noStrike">
                          <a:solidFill>
                            <a:schemeClr val="tx1"/>
                          </a:solidFill>
                          <a:effectLst/>
                        </a:rPr>
                        <a:t>year 1:</a:t>
                      </a:r>
                      <a:endParaRPr lang="en-GB" sz="1600" b="1" i="0" u="none" strike="noStrike">
                        <a:solidFill>
                          <a:schemeClr val="tx1"/>
                        </a:solidFill>
                        <a:effectLst/>
                        <a:latin typeface="Calibri" panose="020F0502020204030204" pitchFamily="34" charset="0"/>
                      </a:endParaRPr>
                    </a:p>
                  </a:txBody>
                  <a:tcPr marL="6350" marR="6350" marT="6350" marB="0" anchor="b">
                    <a:solidFill>
                      <a:schemeClr val="bg1">
                        <a:lumMod val="95000"/>
                      </a:schemeClr>
                    </a:solidFill>
                  </a:tcPr>
                </a:tc>
                <a:tc>
                  <a:txBody>
                    <a:bodyPr/>
                    <a:lstStyle/>
                    <a:p>
                      <a:pPr algn="l" fontAlgn="b"/>
                      <a:r>
                        <a:rPr lang="en-GB" sz="1600" u="none" strike="noStrike" dirty="0">
                          <a:solidFill>
                            <a:schemeClr val="tx1"/>
                          </a:solidFill>
                          <a:effectLst/>
                        </a:rPr>
                        <a:t>£119 million</a:t>
                      </a:r>
                      <a:endParaRPr lang="en-GB" sz="1600" b="0" i="0" u="none" strike="noStrike" dirty="0">
                        <a:solidFill>
                          <a:schemeClr val="tx1"/>
                        </a:solidFill>
                        <a:effectLst/>
                        <a:latin typeface="Calibri" panose="020F0502020204030204" pitchFamily="34" charset="0"/>
                      </a:endParaRPr>
                    </a:p>
                  </a:txBody>
                  <a:tcPr marL="6350" marR="6350" marT="6350" marB="0" anchor="b">
                    <a:solidFill>
                      <a:schemeClr val="bg1">
                        <a:lumMod val="95000"/>
                      </a:schemeClr>
                    </a:solidFill>
                  </a:tcPr>
                </a:tc>
                <a:extLst>
                  <a:ext uri="{0D108BD9-81ED-4DB2-BD59-A6C34878D82A}">
                    <a16:rowId xmlns:a16="http://schemas.microsoft.com/office/drawing/2014/main" val="4133889481"/>
                  </a:ext>
                </a:extLst>
              </a:tr>
              <a:tr h="286610">
                <a:tc>
                  <a:txBody>
                    <a:bodyPr/>
                    <a:lstStyle/>
                    <a:p>
                      <a:pPr algn="l" fontAlgn="b"/>
                      <a:r>
                        <a:rPr lang="en-GB" sz="1600" b="1" u="none" strike="noStrike">
                          <a:solidFill>
                            <a:schemeClr val="tx1"/>
                          </a:solidFill>
                          <a:effectLst/>
                        </a:rPr>
                        <a:t>year 2: </a:t>
                      </a:r>
                      <a:endParaRPr lang="en-GB" sz="1600" b="1" i="0" u="none" strike="noStrike">
                        <a:solidFill>
                          <a:schemeClr val="tx1"/>
                        </a:solidFill>
                        <a:effectLst/>
                        <a:latin typeface="Calibri" panose="020F0502020204030204" pitchFamily="34" charset="0"/>
                      </a:endParaRPr>
                    </a:p>
                  </a:txBody>
                  <a:tcPr marL="6350" marR="6350" marT="6350" marB="0" anchor="b">
                    <a:solidFill>
                      <a:schemeClr val="bg1">
                        <a:lumMod val="95000"/>
                      </a:schemeClr>
                    </a:solidFill>
                  </a:tcPr>
                </a:tc>
                <a:tc>
                  <a:txBody>
                    <a:bodyPr/>
                    <a:lstStyle/>
                    <a:p>
                      <a:pPr algn="l" fontAlgn="b"/>
                      <a:r>
                        <a:rPr lang="en-GB" sz="1600" u="none" strike="noStrike" dirty="0">
                          <a:solidFill>
                            <a:schemeClr val="tx1"/>
                          </a:solidFill>
                          <a:effectLst/>
                        </a:rPr>
                        <a:t>£231 million</a:t>
                      </a:r>
                      <a:endParaRPr lang="en-GB" sz="1600" b="0" i="0" u="none" strike="noStrike" dirty="0">
                        <a:solidFill>
                          <a:schemeClr val="tx1"/>
                        </a:solidFill>
                        <a:effectLst/>
                        <a:latin typeface="Calibri" panose="020F0502020204030204" pitchFamily="34" charset="0"/>
                      </a:endParaRPr>
                    </a:p>
                  </a:txBody>
                  <a:tcPr marL="6350" marR="6350" marT="6350" marB="0" anchor="b">
                    <a:solidFill>
                      <a:schemeClr val="bg1">
                        <a:lumMod val="95000"/>
                      </a:schemeClr>
                    </a:solidFill>
                  </a:tcPr>
                </a:tc>
                <a:extLst>
                  <a:ext uri="{0D108BD9-81ED-4DB2-BD59-A6C34878D82A}">
                    <a16:rowId xmlns:a16="http://schemas.microsoft.com/office/drawing/2014/main" val="1588349197"/>
                  </a:ext>
                </a:extLst>
              </a:tr>
              <a:tr h="286610">
                <a:tc>
                  <a:txBody>
                    <a:bodyPr/>
                    <a:lstStyle/>
                    <a:p>
                      <a:pPr algn="l" fontAlgn="b"/>
                      <a:r>
                        <a:rPr lang="en-GB" sz="1600" b="1" u="none" strike="noStrike">
                          <a:solidFill>
                            <a:schemeClr val="tx1"/>
                          </a:solidFill>
                          <a:effectLst/>
                        </a:rPr>
                        <a:t>year 3: </a:t>
                      </a:r>
                      <a:endParaRPr lang="en-GB" sz="1600" b="1" i="0" u="none" strike="noStrike">
                        <a:solidFill>
                          <a:schemeClr val="tx1"/>
                        </a:solidFill>
                        <a:effectLst/>
                        <a:latin typeface="Calibri" panose="020F0502020204030204" pitchFamily="34" charset="0"/>
                      </a:endParaRPr>
                    </a:p>
                  </a:txBody>
                  <a:tcPr marL="6350" marR="6350" marT="6350" marB="0" anchor="b">
                    <a:solidFill>
                      <a:schemeClr val="bg1">
                        <a:lumMod val="95000"/>
                      </a:schemeClr>
                    </a:solidFill>
                  </a:tcPr>
                </a:tc>
                <a:tc>
                  <a:txBody>
                    <a:bodyPr/>
                    <a:lstStyle/>
                    <a:p>
                      <a:pPr algn="l" fontAlgn="b"/>
                      <a:r>
                        <a:rPr lang="en-GB" sz="1600" u="none" strike="noStrike" dirty="0">
                          <a:solidFill>
                            <a:schemeClr val="tx1"/>
                          </a:solidFill>
                          <a:effectLst/>
                        </a:rPr>
                        <a:t>£396 million</a:t>
                      </a:r>
                      <a:endParaRPr lang="en-GB" sz="1600" b="0" i="0" u="none" strike="noStrike" dirty="0">
                        <a:solidFill>
                          <a:schemeClr val="tx1"/>
                        </a:solidFill>
                        <a:effectLst/>
                        <a:latin typeface="Calibri" panose="020F0502020204030204" pitchFamily="34" charset="0"/>
                      </a:endParaRPr>
                    </a:p>
                  </a:txBody>
                  <a:tcPr marL="6350" marR="6350" marT="6350" marB="0" anchor="b">
                    <a:solidFill>
                      <a:schemeClr val="bg1">
                        <a:lumMod val="95000"/>
                      </a:schemeClr>
                    </a:solidFill>
                  </a:tcPr>
                </a:tc>
                <a:extLst>
                  <a:ext uri="{0D108BD9-81ED-4DB2-BD59-A6C34878D82A}">
                    <a16:rowId xmlns:a16="http://schemas.microsoft.com/office/drawing/2014/main" val="817843386"/>
                  </a:ext>
                </a:extLst>
              </a:tr>
              <a:tr h="286610">
                <a:tc>
                  <a:txBody>
                    <a:bodyPr/>
                    <a:lstStyle/>
                    <a:p>
                      <a:pPr algn="l" fontAlgn="b"/>
                      <a:r>
                        <a:rPr lang="en-GB" sz="1600" b="1" u="none" strike="noStrike">
                          <a:solidFill>
                            <a:schemeClr val="tx1"/>
                          </a:solidFill>
                          <a:effectLst/>
                        </a:rPr>
                        <a:t>year 4:</a:t>
                      </a:r>
                      <a:endParaRPr lang="en-GB" sz="1600" b="1" i="0" u="none" strike="noStrike">
                        <a:solidFill>
                          <a:schemeClr val="tx1"/>
                        </a:solidFill>
                        <a:effectLst/>
                        <a:latin typeface="Calibri" panose="020F0502020204030204" pitchFamily="34" charset="0"/>
                      </a:endParaRPr>
                    </a:p>
                  </a:txBody>
                  <a:tcPr marL="6350" marR="6350" marT="6350" marB="0" anchor="b">
                    <a:solidFill>
                      <a:schemeClr val="bg1">
                        <a:lumMod val="95000"/>
                      </a:schemeClr>
                    </a:solidFill>
                  </a:tcPr>
                </a:tc>
                <a:tc>
                  <a:txBody>
                    <a:bodyPr/>
                    <a:lstStyle/>
                    <a:p>
                      <a:pPr algn="l" fontAlgn="b"/>
                      <a:r>
                        <a:rPr lang="en-GB" sz="1600" u="none" strike="noStrike">
                          <a:solidFill>
                            <a:schemeClr val="tx1"/>
                          </a:solidFill>
                          <a:effectLst/>
                        </a:rPr>
                        <a:t>£484 million</a:t>
                      </a:r>
                      <a:endParaRPr lang="en-GB" sz="1600" b="0" i="0" u="none" strike="noStrike">
                        <a:solidFill>
                          <a:schemeClr val="tx1"/>
                        </a:solidFill>
                        <a:effectLst/>
                        <a:latin typeface="Calibri" panose="020F0502020204030204" pitchFamily="34" charset="0"/>
                      </a:endParaRPr>
                    </a:p>
                  </a:txBody>
                  <a:tcPr marL="6350" marR="6350" marT="6350" marB="0" anchor="b">
                    <a:solidFill>
                      <a:schemeClr val="bg1">
                        <a:lumMod val="95000"/>
                      </a:schemeClr>
                    </a:solidFill>
                  </a:tcPr>
                </a:tc>
                <a:extLst>
                  <a:ext uri="{0D108BD9-81ED-4DB2-BD59-A6C34878D82A}">
                    <a16:rowId xmlns:a16="http://schemas.microsoft.com/office/drawing/2014/main" val="2202422742"/>
                  </a:ext>
                </a:extLst>
              </a:tr>
              <a:tr h="286610">
                <a:tc>
                  <a:txBody>
                    <a:bodyPr/>
                    <a:lstStyle/>
                    <a:p>
                      <a:pPr algn="l" fontAlgn="b"/>
                      <a:r>
                        <a:rPr lang="en-GB" sz="1600" b="1" u="none" strike="noStrike" dirty="0">
                          <a:solidFill>
                            <a:schemeClr val="tx1"/>
                          </a:solidFill>
                          <a:effectLst/>
                        </a:rPr>
                        <a:t>year 5: </a:t>
                      </a:r>
                      <a:endParaRPr lang="en-GB" sz="1600" b="1" i="0" u="none" strike="noStrike" dirty="0">
                        <a:solidFill>
                          <a:schemeClr val="tx1"/>
                        </a:solidFill>
                        <a:effectLst/>
                        <a:latin typeface="Calibri" panose="020F0502020204030204" pitchFamily="34" charset="0"/>
                      </a:endParaRPr>
                    </a:p>
                  </a:txBody>
                  <a:tcPr marL="6350" marR="6350" marT="6350" marB="0" anchor="b">
                    <a:solidFill>
                      <a:schemeClr val="bg1">
                        <a:lumMod val="95000"/>
                      </a:schemeClr>
                    </a:solidFill>
                  </a:tcPr>
                </a:tc>
                <a:tc>
                  <a:txBody>
                    <a:bodyPr/>
                    <a:lstStyle/>
                    <a:p>
                      <a:pPr algn="l" fontAlgn="b"/>
                      <a:r>
                        <a:rPr lang="en-GB" sz="1600" u="none" strike="noStrike" dirty="0">
                          <a:solidFill>
                            <a:schemeClr val="tx1"/>
                          </a:solidFill>
                          <a:effectLst/>
                        </a:rPr>
                        <a:t>£552 million</a:t>
                      </a:r>
                      <a:endParaRPr lang="en-GB" sz="1600" b="0" i="0" u="none" strike="noStrike" dirty="0">
                        <a:solidFill>
                          <a:schemeClr val="tx1"/>
                        </a:solidFill>
                        <a:effectLst/>
                        <a:latin typeface="Calibri" panose="020F0502020204030204" pitchFamily="34" charset="0"/>
                      </a:endParaRPr>
                    </a:p>
                  </a:txBody>
                  <a:tcPr marL="6350" marR="6350" marT="6350" marB="0" anchor="b">
                    <a:solidFill>
                      <a:schemeClr val="bg1">
                        <a:lumMod val="95000"/>
                      </a:schemeClr>
                    </a:solidFill>
                  </a:tcPr>
                </a:tc>
                <a:extLst>
                  <a:ext uri="{0D108BD9-81ED-4DB2-BD59-A6C34878D82A}">
                    <a16:rowId xmlns:a16="http://schemas.microsoft.com/office/drawing/2014/main" val="1802901822"/>
                  </a:ext>
                </a:extLst>
              </a:tr>
            </a:tbl>
          </a:graphicData>
        </a:graphic>
      </p:graphicFrame>
      <p:sp>
        <p:nvSpPr>
          <p:cNvPr id="13" name="Rectangle: Rounded Corners 12">
            <a:extLst>
              <a:ext uri="{FF2B5EF4-FFF2-40B4-BE49-F238E27FC236}">
                <a16:creationId xmlns:a16="http://schemas.microsoft.com/office/drawing/2014/main" id="{C2A5676F-FC18-48EE-BEF9-4537BA20617C}"/>
              </a:ext>
            </a:extLst>
          </p:cNvPr>
          <p:cNvSpPr/>
          <p:nvPr/>
        </p:nvSpPr>
        <p:spPr>
          <a:xfrm>
            <a:off x="774674" y="1752601"/>
            <a:ext cx="7639961" cy="1477328"/>
          </a:xfrm>
          <a:prstGeom prst="roundRect">
            <a:avLst>
              <a:gd name="adj" fmla="val 28480"/>
            </a:avLst>
          </a:prstGeom>
          <a:solidFill>
            <a:srgbClr val="00AE9E"/>
          </a:solidFill>
          <a:ln w="3810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9A40209A-DBE6-4BDE-9D69-C9023DD24622}"/>
              </a:ext>
            </a:extLst>
          </p:cNvPr>
          <p:cNvSpPr txBox="1"/>
          <p:nvPr/>
        </p:nvSpPr>
        <p:spPr>
          <a:xfrm>
            <a:off x="986156" y="1823482"/>
            <a:ext cx="7263548" cy="1477328"/>
          </a:xfrm>
          <a:prstGeom prst="rect">
            <a:avLst/>
          </a:prstGeom>
          <a:noFill/>
        </p:spPr>
        <p:txBody>
          <a:bodyPr wrap="square" rtlCol="0">
            <a:spAutoFit/>
          </a:bodyPr>
          <a:lstStyle/>
          <a:p>
            <a:r>
              <a:rPr lang="en-US" altLang="en-US" sz="1800" dirty="0">
                <a:solidFill>
                  <a:schemeClr val="bg1"/>
                </a:solidFill>
                <a:latin typeface="+mn-lt"/>
              </a:rPr>
              <a:t>Based on current evidence of prevalence, an </a:t>
            </a:r>
            <a:r>
              <a:rPr lang="en-US" altLang="en-US" sz="1800" u="sng" dirty="0">
                <a:solidFill>
                  <a:schemeClr val="bg1"/>
                </a:solidFill>
                <a:latin typeface="+mn-lt"/>
              </a:rPr>
              <a:t>additional</a:t>
            </a:r>
            <a:r>
              <a:rPr lang="en-US" altLang="en-US" sz="1800" dirty="0">
                <a:solidFill>
                  <a:schemeClr val="bg1"/>
                </a:solidFill>
                <a:latin typeface="+mn-lt"/>
              </a:rPr>
              <a:t> £552 million is needed from DHSC by year 5, additional to the baseline annual expenditure of £680million from the public health grant, to provide the full range of high-quality drug treatment and recovery services</a:t>
            </a:r>
            <a:r>
              <a:rPr lang="en-US" altLang="en-US" sz="1100" dirty="0">
                <a:solidFill>
                  <a:schemeClr val="bg1"/>
                </a:solidFill>
                <a:latin typeface="+mn-lt"/>
              </a:rPr>
              <a:t>.</a:t>
            </a:r>
          </a:p>
          <a:p>
            <a:endParaRPr lang="en-GB" sz="1800" dirty="0">
              <a:solidFill>
                <a:schemeClr val="bg1"/>
              </a:solidFill>
              <a:latin typeface="+mn-lt"/>
            </a:endParaRPr>
          </a:p>
        </p:txBody>
      </p:sp>
      <p:sp>
        <p:nvSpPr>
          <p:cNvPr id="15" name="Rectangle: Rounded Corners 14">
            <a:extLst>
              <a:ext uri="{FF2B5EF4-FFF2-40B4-BE49-F238E27FC236}">
                <a16:creationId xmlns:a16="http://schemas.microsoft.com/office/drawing/2014/main" id="{9F224962-725F-4891-8169-4F97F8ED4E64}"/>
              </a:ext>
            </a:extLst>
          </p:cNvPr>
          <p:cNvSpPr/>
          <p:nvPr/>
        </p:nvSpPr>
        <p:spPr>
          <a:xfrm>
            <a:off x="795799" y="3559298"/>
            <a:ext cx="7644262" cy="1273323"/>
          </a:xfrm>
          <a:prstGeom prst="roundRect">
            <a:avLst>
              <a:gd name="adj" fmla="val 28480"/>
            </a:avLst>
          </a:prstGeom>
          <a:solidFill>
            <a:srgbClr val="00AE9E"/>
          </a:solidFill>
          <a:ln w="38100">
            <a:solidFill>
              <a:schemeClr val="bg1">
                <a:lumMod val="9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5">
            <a:extLst>
              <a:ext uri="{FF2B5EF4-FFF2-40B4-BE49-F238E27FC236}">
                <a16:creationId xmlns:a16="http://schemas.microsoft.com/office/drawing/2014/main" id="{80D10354-B00E-46E8-9575-CE73F2DB62E4}"/>
              </a:ext>
            </a:extLst>
          </p:cNvPr>
          <p:cNvSpPr>
            <a:spLocks noChangeArrowheads="1"/>
          </p:cNvSpPr>
          <p:nvPr/>
        </p:nvSpPr>
        <p:spPr bwMode="auto">
          <a:xfrm>
            <a:off x="986155" y="3754448"/>
            <a:ext cx="742847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bg1"/>
                </a:solidFill>
                <a:effectLst/>
                <a:latin typeface="+mn-lt"/>
              </a:rPr>
              <a:t>An additional £15 million by year 5 is needed from DWP for employment support.</a:t>
            </a:r>
            <a:r>
              <a:rPr kumimoji="0" lang="en-US" altLang="en-US" sz="1000" b="0" i="0" u="none" strike="noStrike" cap="none" normalizeH="0" baseline="0" dirty="0">
                <a:ln>
                  <a:noFill/>
                </a:ln>
                <a:solidFill>
                  <a:schemeClr val="bg1"/>
                </a:solidFill>
                <a:effectLst/>
                <a:latin typeface="+mn-lt"/>
              </a:rPr>
              <a:t> </a:t>
            </a:r>
            <a:endParaRPr kumimoji="0" lang="en-US" altLang="en-US" b="0" i="0" u="none" strike="noStrike" cap="none" normalizeH="0" baseline="0" dirty="0">
              <a:ln>
                <a:noFill/>
              </a:ln>
              <a:solidFill>
                <a:schemeClr val="bg1"/>
              </a:solidFill>
              <a:effectLst/>
              <a:latin typeface="+mn-lt"/>
            </a:endParaRPr>
          </a:p>
        </p:txBody>
      </p:sp>
      <p:graphicFrame>
        <p:nvGraphicFramePr>
          <p:cNvPr id="16" name="Table 15">
            <a:extLst>
              <a:ext uri="{FF2B5EF4-FFF2-40B4-BE49-F238E27FC236}">
                <a16:creationId xmlns:a16="http://schemas.microsoft.com/office/drawing/2014/main" id="{F909F025-E3EA-4F20-BA8D-2F0E5C77AE4D}"/>
              </a:ext>
            </a:extLst>
          </p:cNvPr>
          <p:cNvGraphicFramePr>
            <a:graphicFrameLocks noGrp="1"/>
          </p:cNvGraphicFramePr>
          <p:nvPr>
            <p:extLst>
              <p:ext uri="{D42A27DB-BD31-4B8C-83A1-F6EECF244321}">
                <p14:modId xmlns:p14="http://schemas.microsoft.com/office/powerpoint/2010/main" val="3237096832"/>
              </p:ext>
            </p:extLst>
          </p:nvPr>
        </p:nvGraphicFramePr>
        <p:xfrm>
          <a:off x="8634831" y="3534907"/>
          <a:ext cx="2819438" cy="1401017"/>
        </p:xfrm>
        <a:graphic>
          <a:graphicData uri="http://schemas.openxmlformats.org/drawingml/2006/table">
            <a:tbl>
              <a:tblPr>
                <a:tableStyleId>{9D7B26C5-4107-4FEC-AEDC-1716B250A1EF}</a:tableStyleId>
              </a:tblPr>
              <a:tblGrid>
                <a:gridCol w="1279809">
                  <a:extLst>
                    <a:ext uri="{9D8B030D-6E8A-4147-A177-3AD203B41FA5}">
                      <a16:colId xmlns:a16="http://schemas.microsoft.com/office/drawing/2014/main" val="2601617252"/>
                    </a:ext>
                  </a:extLst>
                </a:gridCol>
                <a:gridCol w="1539629">
                  <a:extLst>
                    <a:ext uri="{9D8B030D-6E8A-4147-A177-3AD203B41FA5}">
                      <a16:colId xmlns:a16="http://schemas.microsoft.com/office/drawing/2014/main" val="1263195648"/>
                    </a:ext>
                  </a:extLst>
                </a:gridCol>
              </a:tblGrid>
              <a:tr h="317118">
                <a:tc>
                  <a:txBody>
                    <a:bodyPr/>
                    <a:lstStyle/>
                    <a:p>
                      <a:pPr algn="l" fontAlgn="b"/>
                      <a:r>
                        <a:rPr lang="en-GB" sz="1600" b="1" u="none" strike="noStrike" dirty="0">
                          <a:solidFill>
                            <a:schemeClr val="tx1"/>
                          </a:solidFill>
                          <a:effectLst/>
                        </a:rPr>
                        <a:t>year 1:</a:t>
                      </a:r>
                      <a:endParaRPr lang="en-GB" sz="1600" b="1" i="0" u="none" strike="noStrike" dirty="0">
                        <a:solidFill>
                          <a:schemeClr val="tx1"/>
                        </a:solidFill>
                        <a:effectLst/>
                        <a:latin typeface="Calibri" panose="020F0502020204030204" pitchFamily="34" charset="0"/>
                      </a:endParaRPr>
                    </a:p>
                  </a:txBody>
                  <a:tcPr marL="6350" marR="6350" marT="6350" marB="0" anchor="b">
                    <a:solidFill>
                      <a:schemeClr val="bg1">
                        <a:lumMod val="95000"/>
                      </a:schemeClr>
                    </a:solidFill>
                  </a:tcPr>
                </a:tc>
                <a:tc>
                  <a:txBody>
                    <a:bodyPr/>
                    <a:lstStyle/>
                    <a:p>
                      <a:pPr algn="l" fontAlgn="b"/>
                      <a:r>
                        <a:rPr lang="en-GB" sz="1600" b="0" i="0" u="none" strike="noStrike">
                          <a:solidFill>
                            <a:schemeClr val="tx1"/>
                          </a:solidFill>
                          <a:effectLst/>
                          <a:latin typeface="+mn-lt"/>
                        </a:rPr>
                        <a:t>£6 million</a:t>
                      </a:r>
                    </a:p>
                  </a:txBody>
                  <a:tcPr marL="6350" marR="6350" marT="6350" marB="0" anchor="b">
                    <a:solidFill>
                      <a:schemeClr val="bg1">
                        <a:lumMod val="95000"/>
                      </a:schemeClr>
                    </a:solidFill>
                  </a:tcPr>
                </a:tc>
                <a:extLst>
                  <a:ext uri="{0D108BD9-81ED-4DB2-BD59-A6C34878D82A}">
                    <a16:rowId xmlns:a16="http://schemas.microsoft.com/office/drawing/2014/main" val="4133889481"/>
                  </a:ext>
                </a:extLst>
              </a:tr>
              <a:tr h="291323">
                <a:tc>
                  <a:txBody>
                    <a:bodyPr/>
                    <a:lstStyle/>
                    <a:p>
                      <a:pPr algn="l" fontAlgn="b"/>
                      <a:r>
                        <a:rPr lang="en-GB" sz="1600" b="1" u="none" strike="noStrike">
                          <a:solidFill>
                            <a:schemeClr val="tx1"/>
                          </a:solidFill>
                          <a:effectLst/>
                        </a:rPr>
                        <a:t>year 2: </a:t>
                      </a:r>
                      <a:endParaRPr lang="en-GB" sz="1600" b="1" i="0" u="none" strike="noStrike">
                        <a:solidFill>
                          <a:schemeClr val="tx1"/>
                        </a:solidFill>
                        <a:effectLst/>
                        <a:latin typeface="Calibri" panose="020F0502020204030204" pitchFamily="34" charset="0"/>
                      </a:endParaRPr>
                    </a:p>
                  </a:txBody>
                  <a:tcPr marL="6350" marR="6350" marT="6350" marB="0" anchor="b">
                    <a:solidFill>
                      <a:schemeClr val="bg1">
                        <a:lumMod val="95000"/>
                      </a:schemeClr>
                    </a:solidFill>
                  </a:tcPr>
                </a:tc>
                <a:tc>
                  <a:txBody>
                    <a:bodyPr/>
                    <a:lstStyle/>
                    <a:p>
                      <a:pPr algn="l" fontAlgn="b"/>
                      <a:r>
                        <a:rPr lang="en-GB" sz="1600" b="0" i="0" u="none" strike="noStrike">
                          <a:solidFill>
                            <a:schemeClr val="tx1"/>
                          </a:solidFill>
                          <a:effectLst/>
                          <a:latin typeface="+mn-lt"/>
                        </a:rPr>
                        <a:t>£11 million</a:t>
                      </a:r>
                    </a:p>
                  </a:txBody>
                  <a:tcPr marL="6350" marR="6350" marT="6350" marB="0" anchor="b">
                    <a:solidFill>
                      <a:schemeClr val="bg1">
                        <a:lumMod val="95000"/>
                      </a:schemeClr>
                    </a:solidFill>
                  </a:tcPr>
                </a:tc>
                <a:extLst>
                  <a:ext uri="{0D108BD9-81ED-4DB2-BD59-A6C34878D82A}">
                    <a16:rowId xmlns:a16="http://schemas.microsoft.com/office/drawing/2014/main" val="1588349197"/>
                  </a:ext>
                </a:extLst>
              </a:tr>
              <a:tr h="264192">
                <a:tc>
                  <a:txBody>
                    <a:bodyPr/>
                    <a:lstStyle/>
                    <a:p>
                      <a:pPr algn="l" fontAlgn="b"/>
                      <a:r>
                        <a:rPr lang="en-GB" sz="1600" b="1" u="none" strike="noStrike" dirty="0">
                          <a:solidFill>
                            <a:schemeClr val="tx1"/>
                          </a:solidFill>
                          <a:effectLst/>
                        </a:rPr>
                        <a:t>year 3: </a:t>
                      </a:r>
                      <a:endParaRPr lang="en-GB" sz="1600" b="1" i="0" u="none" strike="noStrike" dirty="0">
                        <a:solidFill>
                          <a:schemeClr val="tx1"/>
                        </a:solidFill>
                        <a:effectLst/>
                        <a:latin typeface="Calibri" panose="020F0502020204030204" pitchFamily="34" charset="0"/>
                      </a:endParaRPr>
                    </a:p>
                  </a:txBody>
                  <a:tcPr marL="6350" marR="6350" marT="6350" marB="0" anchor="b">
                    <a:solidFill>
                      <a:schemeClr val="bg1">
                        <a:lumMod val="95000"/>
                      </a:schemeClr>
                    </a:solidFill>
                  </a:tcPr>
                </a:tc>
                <a:tc>
                  <a:txBody>
                    <a:bodyPr/>
                    <a:lstStyle/>
                    <a:p>
                      <a:pPr algn="l" fontAlgn="b"/>
                      <a:r>
                        <a:rPr lang="en-GB" sz="1600" b="0" i="0" u="none" strike="noStrike" dirty="0">
                          <a:solidFill>
                            <a:schemeClr val="tx1"/>
                          </a:solidFill>
                          <a:effectLst/>
                          <a:latin typeface="+mn-lt"/>
                        </a:rPr>
                        <a:t>£16.5 million</a:t>
                      </a:r>
                    </a:p>
                  </a:txBody>
                  <a:tcPr marL="6350" marR="6350" marT="6350" marB="0" anchor="b">
                    <a:solidFill>
                      <a:schemeClr val="bg1">
                        <a:lumMod val="95000"/>
                      </a:schemeClr>
                    </a:solidFill>
                  </a:tcPr>
                </a:tc>
                <a:extLst>
                  <a:ext uri="{0D108BD9-81ED-4DB2-BD59-A6C34878D82A}">
                    <a16:rowId xmlns:a16="http://schemas.microsoft.com/office/drawing/2014/main" val="817843386"/>
                  </a:ext>
                </a:extLst>
              </a:tr>
              <a:tr h="264192">
                <a:tc>
                  <a:txBody>
                    <a:bodyPr/>
                    <a:lstStyle/>
                    <a:p>
                      <a:pPr algn="l" fontAlgn="b"/>
                      <a:r>
                        <a:rPr lang="en-GB" sz="1600" b="1" u="none" strike="noStrike" dirty="0">
                          <a:solidFill>
                            <a:schemeClr val="tx1"/>
                          </a:solidFill>
                          <a:effectLst/>
                        </a:rPr>
                        <a:t>year 4:</a:t>
                      </a:r>
                      <a:endParaRPr lang="en-GB" sz="1600" b="1" i="0" u="none" strike="noStrike" dirty="0">
                        <a:solidFill>
                          <a:schemeClr val="tx1"/>
                        </a:solidFill>
                        <a:effectLst/>
                        <a:latin typeface="Calibri" panose="020F0502020204030204" pitchFamily="34" charset="0"/>
                      </a:endParaRPr>
                    </a:p>
                  </a:txBody>
                  <a:tcPr marL="6350" marR="6350" marT="6350" marB="0" anchor="b">
                    <a:solidFill>
                      <a:schemeClr val="bg1">
                        <a:lumMod val="95000"/>
                      </a:schemeClr>
                    </a:solidFill>
                  </a:tcPr>
                </a:tc>
                <a:tc>
                  <a:txBody>
                    <a:bodyPr/>
                    <a:lstStyle/>
                    <a:p>
                      <a:pPr algn="l" fontAlgn="b"/>
                      <a:r>
                        <a:rPr lang="en-GB" sz="1600" b="0" i="0" u="none" strike="noStrike">
                          <a:solidFill>
                            <a:schemeClr val="tx1"/>
                          </a:solidFill>
                          <a:effectLst/>
                          <a:latin typeface="+mn-lt"/>
                        </a:rPr>
                        <a:t>£15.9 million</a:t>
                      </a:r>
                    </a:p>
                  </a:txBody>
                  <a:tcPr marL="6350" marR="6350" marT="6350" marB="0" anchor="b">
                    <a:solidFill>
                      <a:schemeClr val="bg1">
                        <a:lumMod val="95000"/>
                      </a:schemeClr>
                    </a:solidFill>
                  </a:tcPr>
                </a:tc>
                <a:extLst>
                  <a:ext uri="{0D108BD9-81ED-4DB2-BD59-A6C34878D82A}">
                    <a16:rowId xmlns:a16="http://schemas.microsoft.com/office/drawing/2014/main" val="2202422742"/>
                  </a:ext>
                </a:extLst>
              </a:tr>
              <a:tr h="264192">
                <a:tc>
                  <a:txBody>
                    <a:bodyPr/>
                    <a:lstStyle/>
                    <a:p>
                      <a:pPr algn="l" fontAlgn="b"/>
                      <a:r>
                        <a:rPr lang="en-GB" sz="1600" b="1" u="none" strike="noStrike" dirty="0">
                          <a:solidFill>
                            <a:schemeClr val="tx1"/>
                          </a:solidFill>
                          <a:effectLst/>
                        </a:rPr>
                        <a:t>year 5: </a:t>
                      </a:r>
                      <a:endParaRPr lang="en-GB" sz="1600" b="1" i="0" u="none" strike="noStrike" dirty="0">
                        <a:solidFill>
                          <a:schemeClr val="tx1"/>
                        </a:solidFill>
                        <a:effectLst/>
                        <a:latin typeface="Calibri" panose="020F0502020204030204" pitchFamily="34" charset="0"/>
                      </a:endParaRPr>
                    </a:p>
                  </a:txBody>
                  <a:tcPr marL="6350" marR="6350" marT="6350" marB="0" anchor="b">
                    <a:solidFill>
                      <a:schemeClr val="bg1">
                        <a:lumMod val="95000"/>
                      </a:schemeClr>
                    </a:solidFill>
                  </a:tcPr>
                </a:tc>
                <a:tc>
                  <a:txBody>
                    <a:bodyPr/>
                    <a:lstStyle/>
                    <a:p>
                      <a:pPr algn="l" fontAlgn="b"/>
                      <a:r>
                        <a:rPr lang="en-GB" sz="1600" b="0" i="0" u="none" strike="noStrike" dirty="0">
                          <a:solidFill>
                            <a:schemeClr val="tx1"/>
                          </a:solidFill>
                          <a:effectLst/>
                          <a:latin typeface="+mn-lt"/>
                        </a:rPr>
                        <a:t>£15.1 million</a:t>
                      </a:r>
                    </a:p>
                  </a:txBody>
                  <a:tcPr marL="6350" marR="6350" marT="6350" marB="0" anchor="b">
                    <a:solidFill>
                      <a:schemeClr val="bg1">
                        <a:lumMod val="95000"/>
                      </a:schemeClr>
                    </a:solidFill>
                  </a:tcPr>
                </a:tc>
                <a:extLst>
                  <a:ext uri="{0D108BD9-81ED-4DB2-BD59-A6C34878D82A}">
                    <a16:rowId xmlns:a16="http://schemas.microsoft.com/office/drawing/2014/main" val="1802901822"/>
                  </a:ext>
                </a:extLst>
              </a:tr>
            </a:tbl>
          </a:graphicData>
        </a:graphic>
      </p:graphicFrame>
      <p:sp>
        <p:nvSpPr>
          <p:cNvPr id="19" name="Rectangle: Rounded Corners 18">
            <a:extLst>
              <a:ext uri="{FF2B5EF4-FFF2-40B4-BE49-F238E27FC236}">
                <a16:creationId xmlns:a16="http://schemas.microsoft.com/office/drawing/2014/main" id="{9916F485-B2A4-44CE-A623-92A05CEF37C0}"/>
              </a:ext>
            </a:extLst>
          </p:cNvPr>
          <p:cNvSpPr/>
          <p:nvPr/>
        </p:nvSpPr>
        <p:spPr>
          <a:xfrm>
            <a:off x="572800" y="5121460"/>
            <a:ext cx="11226346" cy="1116979"/>
          </a:xfrm>
          <a:prstGeom prst="roundRect">
            <a:avLst/>
          </a:prstGeom>
          <a:solidFill>
            <a:schemeClr val="bg1">
              <a:lumMod val="95000"/>
            </a:schemeClr>
          </a:solidFill>
          <a:ln w="38100">
            <a:solidFill>
              <a:srgbClr val="00AE9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800" dirty="0">
                <a:solidFill>
                  <a:schemeClr val="tx1"/>
                </a:solidFill>
                <a:cs typeface="Arial" panose="020B0604020202020204" pitchFamily="34" charset="0"/>
              </a:rPr>
              <a:t>MHCLG will also need to bid for additional funds for housing support at the next Spending Review</a:t>
            </a:r>
          </a:p>
        </p:txBody>
      </p:sp>
    </p:spTree>
    <p:extLst>
      <p:ext uri="{BB962C8B-B14F-4D97-AF65-F5344CB8AC3E}">
        <p14:creationId xmlns:p14="http://schemas.microsoft.com/office/powerpoint/2010/main" val="3745163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Rounded Corners 17">
            <a:extLst>
              <a:ext uri="{FF2B5EF4-FFF2-40B4-BE49-F238E27FC236}">
                <a16:creationId xmlns:a16="http://schemas.microsoft.com/office/drawing/2014/main" id="{661D253B-4289-49FB-8EE0-DD31A8F5A5B0}"/>
              </a:ext>
            </a:extLst>
          </p:cNvPr>
          <p:cNvSpPr/>
          <p:nvPr/>
        </p:nvSpPr>
        <p:spPr>
          <a:xfrm>
            <a:off x="503646" y="1569725"/>
            <a:ext cx="11271301" cy="4277675"/>
          </a:xfrm>
          <a:prstGeom prst="roundRect">
            <a:avLst/>
          </a:prstGeom>
          <a:noFill/>
          <a:ln w="38100">
            <a:solidFill>
              <a:srgbClr val="00AE9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p:txBody>
          <a:bodyPr>
            <a:normAutofit/>
          </a:bodyPr>
          <a:lstStyle/>
          <a:p>
            <a:r>
              <a:rPr lang="en-GB" dirty="0"/>
              <a:t>Commissioning</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0" y="6309320"/>
            <a:ext cx="12192000" cy="549275"/>
          </a:xfrm>
        </p:spPr>
        <p:txBody>
          <a:bodyPr/>
          <a:lstStyle/>
          <a:p>
            <a:pPr marL="709049">
              <a:defRPr/>
            </a:pPr>
            <a:r>
              <a:rPr lang="en-US" dirty="0"/>
              <a:t>  </a:t>
            </a:r>
            <a:fld id="{2565FA6D-D4C8-4C4C-AC4B-3269734D34D8}" type="slidenum">
              <a:rPr lang="en-US" smtClean="0"/>
              <a:pPr marL="709049">
                <a:defRPr/>
              </a:pPr>
              <a:t>11</a:t>
            </a:fld>
            <a:endParaRPr lang="en-US" dirty="0"/>
          </a:p>
        </p:txBody>
      </p:sp>
      <p:sp>
        <p:nvSpPr>
          <p:cNvPr id="8" name="Rectangle 7">
            <a:extLst>
              <a:ext uri="{FF2B5EF4-FFF2-40B4-BE49-F238E27FC236}">
                <a16:creationId xmlns:a16="http://schemas.microsoft.com/office/drawing/2014/main" id="{61E916D7-9D46-4D48-A213-CC62B1F98180}"/>
              </a:ext>
            </a:extLst>
          </p:cNvPr>
          <p:cNvSpPr/>
          <p:nvPr/>
        </p:nvSpPr>
        <p:spPr>
          <a:xfrm>
            <a:off x="659395" y="1200648"/>
            <a:ext cx="10959805" cy="830997"/>
          </a:xfrm>
          <a:prstGeom prst="rect">
            <a:avLst/>
          </a:prstGeom>
        </p:spPr>
        <p:txBody>
          <a:bodyPr wrap="square">
            <a:spAutoFit/>
          </a:bodyPr>
          <a:lstStyle/>
          <a:p>
            <a:endParaRPr lang="en-GB" sz="2000" dirty="0">
              <a:solidFill>
                <a:srgbClr val="0B0C0C"/>
              </a:solidFill>
              <a:latin typeface="+mn-lt"/>
            </a:endParaRPr>
          </a:p>
          <a:p>
            <a:pPr marL="742950" lvl="1" indent="-285750">
              <a:buFont typeface="Arial" panose="020B0604020202020204" pitchFamily="34" charset="0"/>
              <a:buChar char="•"/>
            </a:pPr>
            <a:endParaRPr lang="en-GB" sz="800" dirty="0"/>
          </a:p>
          <a:p>
            <a:endParaRPr lang="en-GB" sz="2000" dirty="0">
              <a:latin typeface="+mn-lt"/>
            </a:endParaRPr>
          </a:p>
        </p:txBody>
      </p:sp>
      <p:sp>
        <p:nvSpPr>
          <p:cNvPr id="3" name="Rectangle 2">
            <a:extLst>
              <a:ext uri="{FF2B5EF4-FFF2-40B4-BE49-F238E27FC236}">
                <a16:creationId xmlns:a16="http://schemas.microsoft.com/office/drawing/2014/main" id="{A796772B-0446-45F4-BAFA-1B5B37311D39}"/>
              </a:ext>
            </a:extLst>
          </p:cNvPr>
          <p:cNvSpPr/>
          <p:nvPr/>
        </p:nvSpPr>
        <p:spPr>
          <a:xfrm>
            <a:off x="694396" y="2061957"/>
            <a:ext cx="10889800" cy="2862322"/>
          </a:xfrm>
          <a:prstGeom prst="rect">
            <a:avLst/>
          </a:prstGeom>
        </p:spPr>
        <p:txBody>
          <a:bodyPr wrap="square">
            <a:spAutoFit/>
          </a:bodyPr>
          <a:lstStyle/>
          <a:p>
            <a:r>
              <a:rPr lang="en-GB" sz="2000" dirty="0">
                <a:solidFill>
                  <a:srgbClr val="0B0C0C"/>
                </a:solidFill>
                <a:latin typeface="+mn-lt"/>
              </a:rPr>
              <a:t>The review includes a recommendation for DHSC to develop a national Commissioning Quality Standard (CQS), to be based on clinical guidelines, specifying the range of treatment services that need to be made available in each local area. </a:t>
            </a:r>
          </a:p>
          <a:p>
            <a:pPr marL="800100" lvl="1" indent="-342900">
              <a:buFont typeface="Arial" panose="020B0604020202020204" pitchFamily="34" charset="0"/>
              <a:buChar char="•"/>
            </a:pPr>
            <a:r>
              <a:rPr lang="en-GB" sz="2000" dirty="0">
                <a:solidFill>
                  <a:srgbClr val="0B0C0C"/>
                </a:solidFill>
                <a:latin typeface="+mn-lt"/>
              </a:rPr>
              <a:t>CQS to exist alongside strong local leadership, with local authorities working closely with NHS organisations and wider recovery partners. </a:t>
            </a:r>
          </a:p>
          <a:p>
            <a:pPr marL="800100" lvl="1" indent="-342900">
              <a:buFont typeface="Arial" panose="020B0604020202020204" pitchFamily="34" charset="0"/>
              <a:buChar char="•"/>
            </a:pPr>
            <a:r>
              <a:rPr lang="en-GB" sz="2000" dirty="0">
                <a:solidFill>
                  <a:srgbClr val="0B0C0C"/>
                </a:solidFill>
                <a:latin typeface="+mn-lt"/>
              </a:rPr>
              <a:t>Commissioners should also work more collaboratively with providers to encourage service stability and improvements to quality. </a:t>
            </a:r>
          </a:p>
          <a:p>
            <a:pPr marL="800100" lvl="1" indent="-342900">
              <a:buFont typeface="Arial" panose="020B0604020202020204" pitchFamily="34" charset="0"/>
              <a:buChar char="•"/>
            </a:pPr>
            <a:r>
              <a:rPr lang="en-GB" sz="2000" dirty="0">
                <a:solidFill>
                  <a:srgbClr val="0B0C0C"/>
                </a:solidFill>
                <a:latin typeface="+mn-lt"/>
              </a:rPr>
              <a:t>Commissioning arrangements should mirror NHS practice where there is a move away from competition towards collaboration.</a:t>
            </a:r>
            <a:endParaRPr lang="en-GB" sz="2000" dirty="0">
              <a:latin typeface="+mn-lt"/>
            </a:endParaRPr>
          </a:p>
        </p:txBody>
      </p:sp>
      <p:pic>
        <p:nvPicPr>
          <p:cNvPr id="6" name="Picture 5">
            <a:extLst>
              <a:ext uri="{FF2B5EF4-FFF2-40B4-BE49-F238E27FC236}">
                <a16:creationId xmlns:a16="http://schemas.microsoft.com/office/drawing/2014/main" id="{8E6D3D48-6D57-4AB7-ACD4-1BC9DFFBBD7D}"/>
              </a:ext>
            </a:extLst>
          </p:cNvPr>
          <p:cNvPicPr>
            <a:picLocks noChangeAspect="1"/>
          </p:cNvPicPr>
          <p:nvPr/>
        </p:nvPicPr>
        <p:blipFill>
          <a:blip r:embed="rId2">
            <a:duotone>
              <a:schemeClr val="accent5">
                <a:shade val="45000"/>
                <a:satMod val="135000"/>
              </a:schemeClr>
              <a:prstClr val="white"/>
            </a:duotone>
            <a:alphaModFix amt="8000"/>
            <a:extLst>
              <a:ext uri="{28A0092B-C50C-407E-A947-70E740481C1C}">
                <a14:useLocalDpi xmlns:a14="http://schemas.microsoft.com/office/drawing/2010/main" val="0"/>
              </a:ext>
            </a:extLst>
          </a:blip>
          <a:stretch>
            <a:fillRect/>
          </a:stretch>
        </p:blipFill>
        <p:spPr>
          <a:xfrm>
            <a:off x="7437605" y="1658672"/>
            <a:ext cx="4146592" cy="4146592"/>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433879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Rounded Corners 16">
            <a:extLst>
              <a:ext uri="{FF2B5EF4-FFF2-40B4-BE49-F238E27FC236}">
                <a16:creationId xmlns:a16="http://schemas.microsoft.com/office/drawing/2014/main" id="{BA050C54-7A7E-46CC-B600-D6E27DAF876C}"/>
              </a:ext>
            </a:extLst>
          </p:cNvPr>
          <p:cNvSpPr/>
          <p:nvPr/>
        </p:nvSpPr>
        <p:spPr>
          <a:xfrm>
            <a:off x="659395" y="1219883"/>
            <a:ext cx="10940618" cy="1551139"/>
          </a:xfrm>
          <a:prstGeom prst="roundRect">
            <a:avLst/>
          </a:prstGeom>
          <a:solidFill>
            <a:schemeClr val="bg1">
              <a:lumMod val="95000"/>
            </a:schemeClr>
          </a:solidFill>
          <a:ln w="38100">
            <a:solidFill>
              <a:srgbClr val="00AE9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endParaRPr lang="en-GB" sz="1800" dirty="0">
              <a:solidFill>
                <a:schemeClr val="bg1"/>
              </a:solidFill>
            </a:endParaRPr>
          </a:p>
        </p:txBody>
      </p:sp>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p:txBody>
          <a:bodyPr>
            <a:normAutofit/>
          </a:bodyPr>
          <a:lstStyle/>
          <a:p>
            <a:r>
              <a:rPr lang="en-GB" dirty="0"/>
              <a:t>Rebuilding services</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0" y="6309320"/>
            <a:ext cx="12192000" cy="549275"/>
          </a:xfrm>
        </p:spPr>
        <p:txBody>
          <a:bodyPr/>
          <a:lstStyle/>
          <a:p>
            <a:pPr marL="709049">
              <a:defRPr/>
            </a:pPr>
            <a:r>
              <a:rPr lang="en-US" dirty="0"/>
              <a:t>  </a:t>
            </a:r>
            <a:fld id="{2565FA6D-D4C8-4C4C-AC4B-3269734D34D8}" type="slidenum">
              <a:rPr lang="en-US" smtClean="0"/>
              <a:pPr marL="709049">
                <a:defRPr/>
              </a:pPr>
              <a:t>12</a:t>
            </a:fld>
            <a:endParaRPr lang="en-US" dirty="0"/>
          </a:p>
        </p:txBody>
      </p:sp>
      <p:sp>
        <p:nvSpPr>
          <p:cNvPr id="8" name="Rectangle 7">
            <a:extLst>
              <a:ext uri="{FF2B5EF4-FFF2-40B4-BE49-F238E27FC236}">
                <a16:creationId xmlns:a16="http://schemas.microsoft.com/office/drawing/2014/main" id="{61E916D7-9D46-4D48-A213-CC62B1F98180}"/>
              </a:ext>
            </a:extLst>
          </p:cNvPr>
          <p:cNvSpPr/>
          <p:nvPr/>
        </p:nvSpPr>
        <p:spPr>
          <a:xfrm>
            <a:off x="659395" y="1200648"/>
            <a:ext cx="10959805" cy="830997"/>
          </a:xfrm>
          <a:prstGeom prst="rect">
            <a:avLst/>
          </a:prstGeom>
        </p:spPr>
        <p:txBody>
          <a:bodyPr wrap="square">
            <a:spAutoFit/>
          </a:bodyPr>
          <a:lstStyle/>
          <a:p>
            <a:endParaRPr lang="en-GB" sz="2000" dirty="0">
              <a:solidFill>
                <a:srgbClr val="0B0C0C"/>
              </a:solidFill>
              <a:latin typeface="+mn-lt"/>
            </a:endParaRPr>
          </a:p>
          <a:p>
            <a:pPr marL="742950" lvl="1" indent="-285750">
              <a:buFont typeface="Arial" panose="020B0604020202020204" pitchFamily="34" charset="0"/>
              <a:buChar char="•"/>
            </a:pPr>
            <a:endParaRPr lang="en-GB" sz="800" dirty="0"/>
          </a:p>
          <a:p>
            <a:endParaRPr lang="en-GB" sz="2000" dirty="0">
              <a:latin typeface="+mn-lt"/>
            </a:endParaRPr>
          </a:p>
        </p:txBody>
      </p:sp>
      <p:sp>
        <p:nvSpPr>
          <p:cNvPr id="9" name="Rectangle: Rounded Corners 8">
            <a:extLst>
              <a:ext uri="{FF2B5EF4-FFF2-40B4-BE49-F238E27FC236}">
                <a16:creationId xmlns:a16="http://schemas.microsoft.com/office/drawing/2014/main" id="{7ADA69DD-30D2-445D-9453-0B4AD5684581}"/>
              </a:ext>
            </a:extLst>
          </p:cNvPr>
          <p:cNvSpPr/>
          <p:nvPr/>
        </p:nvSpPr>
        <p:spPr>
          <a:xfrm>
            <a:off x="662109" y="2878753"/>
            <a:ext cx="10940618" cy="1551139"/>
          </a:xfrm>
          <a:prstGeom prst="roundRect">
            <a:avLst/>
          </a:prstGeom>
          <a:solidFill>
            <a:schemeClr val="bg1">
              <a:lumMod val="95000"/>
            </a:schemeClr>
          </a:solidFill>
          <a:ln w="38100">
            <a:solidFill>
              <a:srgbClr val="00AE9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endParaRPr lang="en-GB" sz="1800" dirty="0">
              <a:solidFill>
                <a:schemeClr val="bg1"/>
              </a:solidFill>
            </a:endParaRPr>
          </a:p>
        </p:txBody>
      </p:sp>
      <p:sp>
        <p:nvSpPr>
          <p:cNvPr id="10" name="Rectangle: Rounded Corners 9">
            <a:extLst>
              <a:ext uri="{FF2B5EF4-FFF2-40B4-BE49-F238E27FC236}">
                <a16:creationId xmlns:a16="http://schemas.microsoft.com/office/drawing/2014/main" id="{9E672794-9D28-43FD-8CB8-5EB56592781D}"/>
              </a:ext>
            </a:extLst>
          </p:cNvPr>
          <p:cNvSpPr/>
          <p:nvPr/>
        </p:nvSpPr>
        <p:spPr>
          <a:xfrm>
            <a:off x="659395" y="4548421"/>
            <a:ext cx="10940618" cy="1551139"/>
          </a:xfrm>
          <a:prstGeom prst="roundRect">
            <a:avLst/>
          </a:prstGeom>
          <a:solidFill>
            <a:schemeClr val="bg1">
              <a:lumMod val="95000"/>
            </a:schemeClr>
          </a:solidFill>
          <a:ln w="38100">
            <a:solidFill>
              <a:srgbClr val="00AE9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endParaRPr lang="en-GB" sz="1800" dirty="0">
              <a:solidFill>
                <a:schemeClr val="bg1"/>
              </a:solidFill>
            </a:endParaRPr>
          </a:p>
        </p:txBody>
      </p:sp>
      <p:sp>
        <p:nvSpPr>
          <p:cNvPr id="3" name="TextBox 2">
            <a:extLst>
              <a:ext uri="{FF2B5EF4-FFF2-40B4-BE49-F238E27FC236}">
                <a16:creationId xmlns:a16="http://schemas.microsoft.com/office/drawing/2014/main" id="{B8444FDE-6191-42EB-B246-B13FA2C91DA6}"/>
              </a:ext>
            </a:extLst>
          </p:cNvPr>
          <p:cNvSpPr txBox="1"/>
          <p:nvPr/>
        </p:nvSpPr>
        <p:spPr>
          <a:xfrm>
            <a:off x="9768408" y="2299768"/>
            <a:ext cx="2808312" cy="461665"/>
          </a:xfrm>
          <a:prstGeom prst="rect">
            <a:avLst/>
          </a:prstGeom>
          <a:noFill/>
        </p:spPr>
        <p:txBody>
          <a:bodyPr wrap="square" rtlCol="0">
            <a:spAutoFit/>
          </a:bodyPr>
          <a:lstStyle/>
          <a:p>
            <a:r>
              <a:rPr lang="en-GB" dirty="0">
                <a:solidFill>
                  <a:srgbClr val="00AE9E"/>
                </a:solidFill>
              </a:rPr>
              <a:t>Workforce</a:t>
            </a:r>
          </a:p>
        </p:txBody>
      </p:sp>
      <p:sp>
        <p:nvSpPr>
          <p:cNvPr id="11" name="TextBox 10">
            <a:extLst>
              <a:ext uri="{FF2B5EF4-FFF2-40B4-BE49-F238E27FC236}">
                <a16:creationId xmlns:a16="http://schemas.microsoft.com/office/drawing/2014/main" id="{7B309EE7-C928-4A21-8FA1-74CCA198A429}"/>
              </a:ext>
            </a:extLst>
          </p:cNvPr>
          <p:cNvSpPr txBox="1"/>
          <p:nvPr/>
        </p:nvSpPr>
        <p:spPr>
          <a:xfrm>
            <a:off x="659395" y="1321988"/>
            <a:ext cx="9194849" cy="1600438"/>
          </a:xfrm>
          <a:prstGeom prst="rect">
            <a:avLst/>
          </a:prstGeom>
          <a:noFill/>
        </p:spPr>
        <p:txBody>
          <a:bodyPr wrap="square" rtlCol="0">
            <a:spAutoFit/>
          </a:bodyPr>
          <a:lstStyle/>
          <a:p>
            <a:pPr marL="285750" indent="-285750">
              <a:buFont typeface="Arial" panose="020B0604020202020204" pitchFamily="34" charset="0"/>
              <a:buChar char="•"/>
            </a:pPr>
            <a:r>
              <a:rPr lang="en-GB" sz="1400" dirty="0"/>
              <a:t>The drug treatment and recovery workforce has deteriorated significantly in quantity, quality and morale in recent years, with excessive caseloads, decreased training and a lack of adequate clinical supervision</a:t>
            </a:r>
          </a:p>
          <a:p>
            <a:pPr marL="285750" indent="-285750">
              <a:buFont typeface="Arial" panose="020B0604020202020204" pitchFamily="34" charset="0"/>
              <a:buChar char="•"/>
            </a:pPr>
            <a:r>
              <a:rPr lang="en-US" altLang="en-US" sz="1400" dirty="0"/>
              <a:t>DHSC</a:t>
            </a:r>
            <a:r>
              <a:rPr lang="en-US" altLang="en-US" sz="1400" dirty="0">
                <a:solidFill>
                  <a:srgbClr val="0B0C0C"/>
                </a:solidFill>
              </a:rPr>
              <a:t> should commission Health Education England (</a:t>
            </a:r>
            <a:r>
              <a:rPr lang="en-US" altLang="en-US" sz="1400" dirty="0"/>
              <a:t>HEE</a:t>
            </a:r>
            <a:r>
              <a:rPr lang="en-US" altLang="en-US" sz="1400" dirty="0">
                <a:solidFill>
                  <a:srgbClr val="0B0C0C"/>
                </a:solidFill>
              </a:rPr>
              <a:t>) to devise a workforce strategy for substance misuse treatment and give it sufficient new funding to support the required training.</a:t>
            </a:r>
            <a:r>
              <a:rPr lang="en-US" altLang="en-US" sz="1400" dirty="0"/>
              <a:t> </a:t>
            </a:r>
          </a:p>
          <a:p>
            <a:pPr marL="285750" indent="-285750">
              <a:buFont typeface="Arial" panose="020B0604020202020204" pitchFamily="34" charset="0"/>
              <a:buChar char="•"/>
            </a:pPr>
            <a:r>
              <a:rPr lang="en-US" altLang="en-US" sz="1400" dirty="0">
                <a:latin typeface="+mn-lt"/>
              </a:rPr>
              <a:t>DHSC</a:t>
            </a:r>
            <a:r>
              <a:rPr lang="en-US" altLang="en-US" sz="1400" dirty="0">
                <a:solidFill>
                  <a:srgbClr val="0B0C0C"/>
                </a:solidFill>
                <a:latin typeface="+mn-lt"/>
              </a:rPr>
              <a:t> should support structured peer-led recovery networks in every local area, to complement the professional workforce</a:t>
            </a:r>
            <a:r>
              <a:rPr lang="en-US" altLang="en-US" sz="1400" dirty="0">
                <a:latin typeface="+mn-lt"/>
              </a:rPr>
              <a:t> </a:t>
            </a:r>
            <a:endParaRPr lang="en-GB" sz="1400" dirty="0"/>
          </a:p>
          <a:p>
            <a:pPr marL="285750" indent="-285750">
              <a:buFont typeface="Arial" panose="020B0604020202020204" pitchFamily="34" charset="0"/>
              <a:buChar char="•"/>
            </a:pPr>
            <a:endParaRPr lang="en-GB" sz="1400" dirty="0"/>
          </a:p>
        </p:txBody>
      </p:sp>
      <p:pic>
        <p:nvPicPr>
          <p:cNvPr id="13" name="Picture 12">
            <a:extLst>
              <a:ext uri="{FF2B5EF4-FFF2-40B4-BE49-F238E27FC236}">
                <a16:creationId xmlns:a16="http://schemas.microsoft.com/office/drawing/2014/main" id="{F9246C18-3FA4-4FFC-8F92-C4CACA69B38E}"/>
              </a:ext>
            </a:extLst>
          </p:cNvPr>
          <p:cNvPicPr>
            <a:picLocks noChangeAspect="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0043444" y="1267565"/>
            <a:ext cx="1041676" cy="1041676"/>
          </a:xfrm>
          <a:prstGeom prst="rect">
            <a:avLst/>
          </a:prstGeom>
        </p:spPr>
      </p:pic>
      <p:sp>
        <p:nvSpPr>
          <p:cNvPr id="16" name="TextBox 15">
            <a:extLst>
              <a:ext uri="{FF2B5EF4-FFF2-40B4-BE49-F238E27FC236}">
                <a16:creationId xmlns:a16="http://schemas.microsoft.com/office/drawing/2014/main" id="{3C51A009-7435-4381-BFCC-BFF76605FBA2}"/>
              </a:ext>
            </a:extLst>
          </p:cNvPr>
          <p:cNvSpPr txBox="1"/>
          <p:nvPr/>
        </p:nvSpPr>
        <p:spPr>
          <a:xfrm>
            <a:off x="773883" y="3968227"/>
            <a:ext cx="2808312" cy="461665"/>
          </a:xfrm>
          <a:prstGeom prst="rect">
            <a:avLst/>
          </a:prstGeom>
          <a:noFill/>
        </p:spPr>
        <p:txBody>
          <a:bodyPr wrap="square" rtlCol="0">
            <a:spAutoFit/>
          </a:bodyPr>
          <a:lstStyle/>
          <a:p>
            <a:r>
              <a:rPr lang="en-GB" dirty="0">
                <a:solidFill>
                  <a:srgbClr val="00AE9E"/>
                </a:solidFill>
              </a:rPr>
              <a:t>Treatment</a:t>
            </a:r>
          </a:p>
        </p:txBody>
      </p:sp>
      <p:pic>
        <p:nvPicPr>
          <p:cNvPr id="15" name="Picture 14">
            <a:extLst>
              <a:ext uri="{FF2B5EF4-FFF2-40B4-BE49-F238E27FC236}">
                <a16:creationId xmlns:a16="http://schemas.microsoft.com/office/drawing/2014/main" id="{F335BE1C-78C3-4FCE-86A5-8FEF19B47F85}"/>
              </a:ext>
            </a:extLst>
          </p:cNvPr>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986146" y="2964041"/>
            <a:ext cx="1047877" cy="1047877"/>
          </a:xfrm>
          <a:prstGeom prst="rect">
            <a:avLst/>
          </a:prstGeom>
        </p:spPr>
      </p:pic>
      <p:sp>
        <p:nvSpPr>
          <p:cNvPr id="19" name="TextBox 18">
            <a:extLst>
              <a:ext uri="{FF2B5EF4-FFF2-40B4-BE49-F238E27FC236}">
                <a16:creationId xmlns:a16="http://schemas.microsoft.com/office/drawing/2014/main" id="{375D4BDD-E64A-4659-BE2C-42953BB7DE8D}"/>
              </a:ext>
            </a:extLst>
          </p:cNvPr>
          <p:cNvSpPr txBox="1"/>
          <p:nvPr/>
        </p:nvSpPr>
        <p:spPr>
          <a:xfrm>
            <a:off x="2358059" y="2958437"/>
            <a:ext cx="9292273" cy="1384995"/>
          </a:xfrm>
          <a:prstGeom prst="rect">
            <a:avLst/>
          </a:prstGeom>
          <a:noFill/>
        </p:spPr>
        <p:txBody>
          <a:bodyPr wrap="square" rtlCol="0">
            <a:spAutoFit/>
          </a:bodyPr>
          <a:lstStyle/>
          <a:p>
            <a:pPr marL="285750" indent="-285750">
              <a:buFont typeface="Arial" panose="020B0604020202020204" pitchFamily="34" charset="0"/>
              <a:buChar char="•"/>
            </a:pPr>
            <a:r>
              <a:rPr lang="en-GB" sz="1400" dirty="0"/>
              <a:t>Local authorities should commission a full range of evidence-based harm reduction and treatment services to meet the needs of their local population</a:t>
            </a:r>
          </a:p>
          <a:p>
            <a:pPr marL="285750" indent="-285750">
              <a:buFont typeface="Arial" panose="020B0604020202020204" pitchFamily="34" charset="0"/>
              <a:buChar char="•"/>
            </a:pPr>
            <a:r>
              <a:rPr lang="en-GB" sz="1400" dirty="0"/>
              <a:t>High cost but low volume services, such as inpatient detoxification should be covered by a new regional or sub-regional approach to commissioning</a:t>
            </a:r>
          </a:p>
          <a:p>
            <a:pPr marL="285750" indent="-285750">
              <a:buFont typeface="Arial" panose="020B0604020202020204" pitchFamily="34" charset="0"/>
              <a:buChar char="•"/>
            </a:pPr>
            <a:r>
              <a:rPr lang="en-GB" sz="1400" dirty="0"/>
              <a:t>More funding needs to be available to improve capacity and quality of specialist substance misuse services in response to increased drug use among children and young people</a:t>
            </a:r>
          </a:p>
        </p:txBody>
      </p:sp>
      <p:sp>
        <p:nvSpPr>
          <p:cNvPr id="20" name="TextBox 19">
            <a:extLst>
              <a:ext uri="{FF2B5EF4-FFF2-40B4-BE49-F238E27FC236}">
                <a16:creationId xmlns:a16="http://schemas.microsoft.com/office/drawing/2014/main" id="{8D764B8F-2684-4A6D-B537-B09B135DEA7C}"/>
              </a:ext>
            </a:extLst>
          </p:cNvPr>
          <p:cNvSpPr txBox="1"/>
          <p:nvPr/>
        </p:nvSpPr>
        <p:spPr>
          <a:xfrm>
            <a:off x="8790808" y="5589653"/>
            <a:ext cx="2808312" cy="461665"/>
          </a:xfrm>
          <a:prstGeom prst="rect">
            <a:avLst/>
          </a:prstGeom>
          <a:noFill/>
        </p:spPr>
        <p:txBody>
          <a:bodyPr wrap="square" rtlCol="0">
            <a:spAutoFit/>
          </a:bodyPr>
          <a:lstStyle/>
          <a:p>
            <a:r>
              <a:rPr lang="en-GB" dirty="0">
                <a:solidFill>
                  <a:srgbClr val="00AE9E"/>
                </a:solidFill>
              </a:rPr>
              <a:t>Recovery support</a:t>
            </a:r>
          </a:p>
        </p:txBody>
      </p:sp>
      <p:pic>
        <p:nvPicPr>
          <p:cNvPr id="23" name="Picture 22">
            <a:extLst>
              <a:ext uri="{FF2B5EF4-FFF2-40B4-BE49-F238E27FC236}">
                <a16:creationId xmlns:a16="http://schemas.microsoft.com/office/drawing/2014/main" id="{848F52B4-99FB-48C1-9EED-B0C5A4A60A2B}"/>
              </a:ext>
            </a:extLst>
          </p:cNvPr>
          <p:cNvPicPr>
            <a:picLocks noChangeAspect="1"/>
          </p:cNvPicPr>
          <p:nvPr/>
        </p:nvPicPr>
        <p:blipFill>
          <a:blip r:embed="rId4"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0272464" y="4584432"/>
            <a:ext cx="1037731" cy="1037731"/>
          </a:xfrm>
          <a:prstGeom prst="rect">
            <a:avLst/>
          </a:prstGeom>
        </p:spPr>
      </p:pic>
      <p:sp>
        <p:nvSpPr>
          <p:cNvPr id="24" name="TextBox 23">
            <a:extLst>
              <a:ext uri="{FF2B5EF4-FFF2-40B4-BE49-F238E27FC236}">
                <a16:creationId xmlns:a16="http://schemas.microsoft.com/office/drawing/2014/main" id="{C0855D07-9D88-4AC6-ADAE-77602989815A}"/>
              </a:ext>
            </a:extLst>
          </p:cNvPr>
          <p:cNvSpPr txBox="1"/>
          <p:nvPr/>
        </p:nvSpPr>
        <p:spPr>
          <a:xfrm>
            <a:off x="750269" y="4850989"/>
            <a:ext cx="9194849" cy="738664"/>
          </a:xfrm>
          <a:prstGeom prst="rect">
            <a:avLst/>
          </a:prstGeom>
          <a:noFill/>
        </p:spPr>
        <p:txBody>
          <a:bodyPr wrap="square" rtlCol="0">
            <a:spAutoFit/>
          </a:bodyPr>
          <a:lstStyle/>
          <a:p>
            <a:pPr marL="285750" indent="-285750">
              <a:buFont typeface="Arial" panose="020B0604020202020204" pitchFamily="34" charset="0"/>
              <a:buChar char="•"/>
            </a:pPr>
            <a:r>
              <a:rPr lang="en-GB" sz="1400" dirty="0"/>
              <a:t>DHSC and the Office for Health Promotion should support local areas to ensure that thriving communities of recovery are linked to every drug treatment system, working to standards on quality and governance developed by the government’s Drug Recovery Champion and the Office for Health Promotion </a:t>
            </a:r>
          </a:p>
        </p:txBody>
      </p:sp>
    </p:spTree>
    <p:extLst>
      <p:ext uri="{BB962C8B-B14F-4D97-AF65-F5344CB8AC3E}">
        <p14:creationId xmlns:p14="http://schemas.microsoft.com/office/powerpoint/2010/main" val="3422955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p:txBody>
          <a:bodyPr>
            <a:normAutofit fontScale="90000"/>
          </a:bodyPr>
          <a:lstStyle/>
          <a:p>
            <a:r>
              <a:rPr lang="en-GB" dirty="0"/>
              <a:t>Diverting more offenders into treatment and recovery services</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0" y="6309320"/>
            <a:ext cx="12192000" cy="549275"/>
          </a:xfrm>
        </p:spPr>
        <p:txBody>
          <a:bodyPr/>
          <a:lstStyle/>
          <a:p>
            <a:pPr marL="709049">
              <a:defRPr/>
            </a:pPr>
            <a:r>
              <a:rPr lang="en-US" dirty="0"/>
              <a:t>  </a:t>
            </a:r>
            <a:fld id="{2565FA6D-D4C8-4C4C-AC4B-3269734D34D8}" type="slidenum">
              <a:rPr lang="en-US" smtClean="0"/>
              <a:pPr marL="709049">
                <a:defRPr/>
              </a:pPr>
              <a:t>13</a:t>
            </a:fld>
            <a:endParaRPr lang="en-US" dirty="0"/>
          </a:p>
        </p:txBody>
      </p:sp>
      <p:sp>
        <p:nvSpPr>
          <p:cNvPr id="8" name="Rectangle 7">
            <a:extLst>
              <a:ext uri="{FF2B5EF4-FFF2-40B4-BE49-F238E27FC236}">
                <a16:creationId xmlns:a16="http://schemas.microsoft.com/office/drawing/2014/main" id="{61E916D7-9D46-4D48-A213-CC62B1F98180}"/>
              </a:ext>
            </a:extLst>
          </p:cNvPr>
          <p:cNvSpPr/>
          <p:nvPr/>
        </p:nvSpPr>
        <p:spPr>
          <a:xfrm>
            <a:off x="659395" y="1200648"/>
            <a:ext cx="10959805" cy="830997"/>
          </a:xfrm>
          <a:prstGeom prst="rect">
            <a:avLst/>
          </a:prstGeom>
        </p:spPr>
        <p:txBody>
          <a:bodyPr wrap="square">
            <a:spAutoFit/>
          </a:bodyPr>
          <a:lstStyle/>
          <a:p>
            <a:endParaRPr lang="en-GB" sz="2000" dirty="0">
              <a:solidFill>
                <a:srgbClr val="0B0C0C"/>
              </a:solidFill>
              <a:latin typeface="+mn-lt"/>
            </a:endParaRPr>
          </a:p>
          <a:p>
            <a:pPr marL="742950" lvl="1" indent="-285750">
              <a:buFont typeface="Arial" panose="020B0604020202020204" pitchFamily="34" charset="0"/>
              <a:buChar char="•"/>
            </a:pPr>
            <a:endParaRPr lang="en-GB" sz="800" dirty="0"/>
          </a:p>
          <a:p>
            <a:endParaRPr lang="en-GB" sz="2000" dirty="0">
              <a:latin typeface="+mn-lt"/>
            </a:endParaRPr>
          </a:p>
        </p:txBody>
      </p:sp>
      <p:sp>
        <p:nvSpPr>
          <p:cNvPr id="3" name="Rectangle 1">
            <a:extLst>
              <a:ext uri="{FF2B5EF4-FFF2-40B4-BE49-F238E27FC236}">
                <a16:creationId xmlns:a16="http://schemas.microsoft.com/office/drawing/2014/main" id="{C8996447-F193-442B-B0E8-DFFD17116DC7}"/>
              </a:ext>
            </a:extLst>
          </p:cNvPr>
          <p:cNvSpPr>
            <a:spLocks noChangeArrowheads="1"/>
          </p:cNvSpPr>
          <p:nvPr/>
        </p:nvSpPr>
        <p:spPr bwMode="auto">
          <a:xfrm>
            <a:off x="702692" y="1913127"/>
            <a:ext cx="10873210" cy="1215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B0C0C"/>
                </a:solidFill>
                <a:effectLst/>
                <a:latin typeface="+mn-lt"/>
              </a:rPr>
              <a:t>Too many people with addictions are cycling in and out of prison, without achieving rehabilitation or recovery. The recent sentencing white paper committed to greater use of police diversions and community sentences with treatment as an alternative to custody. This must now be put into action, alongside extra funding for treatment places to accommodate the extra demand.</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900" b="0" i="0" u="none" strike="noStrike" cap="none" normalizeH="0" baseline="0" dirty="0">
              <a:ln>
                <a:noFill/>
              </a:ln>
              <a:solidFill>
                <a:schemeClr val="tx1"/>
              </a:solidFill>
              <a:effectLst/>
              <a:latin typeface="+mn-lt"/>
            </a:endParaRPr>
          </a:p>
        </p:txBody>
      </p:sp>
      <p:pic>
        <p:nvPicPr>
          <p:cNvPr id="11" name="Picture 10">
            <a:extLst>
              <a:ext uri="{FF2B5EF4-FFF2-40B4-BE49-F238E27FC236}">
                <a16:creationId xmlns:a16="http://schemas.microsoft.com/office/drawing/2014/main" id="{3E4E6113-8725-4D2C-B2CB-04854256A8D8}"/>
              </a:ext>
            </a:extLst>
          </p:cNvPr>
          <p:cNvPicPr>
            <a:picLocks noChangeAspect="1"/>
          </p:cNvPicPr>
          <p:nvPr/>
        </p:nvPicPr>
        <p:blipFill>
          <a:blip r:embed="rId2" cstate="print">
            <a:alphaModFix amt="98000"/>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94011" y="4221088"/>
            <a:ext cx="758408" cy="758408"/>
          </a:xfrm>
          <a:prstGeom prst="rect">
            <a:avLst/>
          </a:prstGeom>
          <a:effectLst/>
        </p:spPr>
      </p:pic>
      <p:sp>
        <p:nvSpPr>
          <p:cNvPr id="13" name="Rectangle 12">
            <a:extLst>
              <a:ext uri="{FF2B5EF4-FFF2-40B4-BE49-F238E27FC236}">
                <a16:creationId xmlns:a16="http://schemas.microsoft.com/office/drawing/2014/main" id="{04F39377-8C48-4FB2-95F0-42527A242B4A}"/>
              </a:ext>
            </a:extLst>
          </p:cNvPr>
          <p:cNvSpPr/>
          <p:nvPr/>
        </p:nvSpPr>
        <p:spPr>
          <a:xfrm>
            <a:off x="1869977" y="3323019"/>
            <a:ext cx="9484141" cy="2554545"/>
          </a:xfrm>
          <a:prstGeom prst="rect">
            <a:avLst/>
          </a:prstGeom>
        </p:spPr>
        <p:txBody>
          <a:bodyPr wrap="square">
            <a:spAutoFit/>
          </a:bodyPr>
          <a:lstStyle/>
          <a:p>
            <a:r>
              <a:rPr lang="en-GB" sz="1600" dirty="0"/>
              <a:t>In prisons, </a:t>
            </a:r>
            <a:r>
              <a:rPr lang="en-GB" sz="1600" dirty="0" err="1"/>
              <a:t>MoJ</a:t>
            </a:r>
            <a:r>
              <a:rPr lang="en-GB" sz="1600" dirty="0"/>
              <a:t> should work with DHSC and NHSE to improve the experience of treatment, with prisoners always taken to their treatment appointments. </a:t>
            </a:r>
          </a:p>
          <a:p>
            <a:endParaRPr lang="en-GB" sz="1600" dirty="0"/>
          </a:p>
          <a:p>
            <a:endParaRPr lang="en-GB" sz="1600" dirty="0"/>
          </a:p>
          <a:p>
            <a:r>
              <a:rPr lang="en-GB" sz="1600" dirty="0"/>
              <a:t>On release from prison, prisoners must have ID and a bank account and the ability to claim benefits on the day of release. </a:t>
            </a:r>
          </a:p>
          <a:p>
            <a:endParaRPr lang="en-GB" sz="1600" dirty="0"/>
          </a:p>
          <a:p>
            <a:endParaRPr lang="en-GB" sz="1600" dirty="0"/>
          </a:p>
          <a:p>
            <a:r>
              <a:rPr lang="en-GB" sz="1600" dirty="0"/>
              <a:t>Those with drug dependence should be helped to continue with drug treatment in the community as soon as possible.</a:t>
            </a:r>
          </a:p>
        </p:txBody>
      </p:sp>
      <p:pic>
        <p:nvPicPr>
          <p:cNvPr id="15" name="Picture 14">
            <a:extLst>
              <a:ext uri="{FF2B5EF4-FFF2-40B4-BE49-F238E27FC236}">
                <a16:creationId xmlns:a16="http://schemas.microsoft.com/office/drawing/2014/main" id="{7E905AD1-1C6F-47AF-9454-CA1A06A10C55}"/>
              </a:ext>
            </a:extLst>
          </p:cNvPr>
          <p:cNvPicPr>
            <a:picLocks noChangeAspect="1"/>
          </p:cNvPicPr>
          <p:nvPr/>
        </p:nvPicPr>
        <p:blipFill>
          <a:blip r:embed="rId3"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750269" y="5193333"/>
            <a:ext cx="902150" cy="902150"/>
          </a:xfrm>
          <a:prstGeom prst="rect">
            <a:avLst/>
          </a:prstGeom>
          <a:effectLst/>
        </p:spPr>
      </p:pic>
      <p:pic>
        <p:nvPicPr>
          <p:cNvPr id="19" name="Picture 18">
            <a:extLst>
              <a:ext uri="{FF2B5EF4-FFF2-40B4-BE49-F238E27FC236}">
                <a16:creationId xmlns:a16="http://schemas.microsoft.com/office/drawing/2014/main" id="{E4C89AF0-7009-4C0E-A04F-E7D49B52D181}"/>
              </a:ext>
            </a:extLst>
          </p:cNvPr>
          <p:cNvPicPr>
            <a:picLocks noChangeAspect="1"/>
          </p:cNvPicPr>
          <p:nvPr/>
        </p:nvPicPr>
        <p:blipFill>
          <a:blip r:embed="rId4"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832514" y="3119595"/>
            <a:ext cx="758408" cy="758408"/>
          </a:xfrm>
          <a:prstGeom prst="rect">
            <a:avLst/>
          </a:prstGeom>
          <a:effectLst/>
        </p:spPr>
      </p:pic>
    </p:spTree>
    <p:extLst>
      <p:ext uri="{BB962C8B-B14F-4D97-AF65-F5344CB8AC3E}">
        <p14:creationId xmlns:p14="http://schemas.microsoft.com/office/powerpoint/2010/main" val="3657233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Rounded Corners 15">
            <a:extLst>
              <a:ext uri="{FF2B5EF4-FFF2-40B4-BE49-F238E27FC236}">
                <a16:creationId xmlns:a16="http://schemas.microsoft.com/office/drawing/2014/main" id="{26C88FF2-3C4F-4AD2-8768-E5B00F7CA2E5}"/>
              </a:ext>
            </a:extLst>
          </p:cNvPr>
          <p:cNvSpPr/>
          <p:nvPr/>
        </p:nvSpPr>
        <p:spPr>
          <a:xfrm>
            <a:off x="750269" y="3424756"/>
            <a:ext cx="10868931" cy="2380507"/>
          </a:xfrm>
          <a:prstGeom prst="roundRect">
            <a:avLst/>
          </a:prstGeom>
          <a:solidFill>
            <a:srgbClr val="00AE9E"/>
          </a:solidFill>
          <a:ln>
            <a:solidFill>
              <a:srgbClr val="00AE9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p:txBody>
          <a:bodyPr>
            <a:normAutofit/>
          </a:bodyPr>
          <a:lstStyle/>
          <a:p>
            <a:r>
              <a:rPr lang="en-GB" dirty="0"/>
              <a:t>Employment support</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0" y="6309320"/>
            <a:ext cx="12192000" cy="549275"/>
          </a:xfrm>
        </p:spPr>
        <p:txBody>
          <a:bodyPr/>
          <a:lstStyle/>
          <a:p>
            <a:pPr marL="709049">
              <a:defRPr/>
            </a:pPr>
            <a:r>
              <a:rPr lang="en-US" dirty="0"/>
              <a:t>  </a:t>
            </a:r>
            <a:fld id="{2565FA6D-D4C8-4C4C-AC4B-3269734D34D8}" type="slidenum">
              <a:rPr lang="en-US" smtClean="0"/>
              <a:pPr marL="709049">
                <a:defRPr/>
              </a:pPr>
              <a:t>14</a:t>
            </a:fld>
            <a:endParaRPr lang="en-US" dirty="0"/>
          </a:p>
        </p:txBody>
      </p:sp>
      <p:sp>
        <p:nvSpPr>
          <p:cNvPr id="8" name="Rectangle 7">
            <a:extLst>
              <a:ext uri="{FF2B5EF4-FFF2-40B4-BE49-F238E27FC236}">
                <a16:creationId xmlns:a16="http://schemas.microsoft.com/office/drawing/2014/main" id="{61E916D7-9D46-4D48-A213-CC62B1F98180}"/>
              </a:ext>
            </a:extLst>
          </p:cNvPr>
          <p:cNvSpPr/>
          <p:nvPr/>
        </p:nvSpPr>
        <p:spPr>
          <a:xfrm>
            <a:off x="659395" y="1200648"/>
            <a:ext cx="10959805" cy="830997"/>
          </a:xfrm>
          <a:prstGeom prst="rect">
            <a:avLst/>
          </a:prstGeom>
        </p:spPr>
        <p:txBody>
          <a:bodyPr wrap="square">
            <a:spAutoFit/>
          </a:bodyPr>
          <a:lstStyle/>
          <a:p>
            <a:endParaRPr lang="en-GB" sz="2000" dirty="0">
              <a:solidFill>
                <a:srgbClr val="0B0C0C"/>
              </a:solidFill>
              <a:latin typeface="+mn-lt"/>
            </a:endParaRPr>
          </a:p>
          <a:p>
            <a:pPr marL="742950" lvl="1" indent="-285750">
              <a:buFont typeface="Arial" panose="020B0604020202020204" pitchFamily="34" charset="0"/>
              <a:buChar char="•"/>
            </a:pPr>
            <a:endParaRPr lang="en-GB" sz="800" dirty="0"/>
          </a:p>
          <a:p>
            <a:endParaRPr lang="en-GB" sz="2000" dirty="0">
              <a:latin typeface="+mn-lt"/>
            </a:endParaRPr>
          </a:p>
        </p:txBody>
      </p:sp>
      <p:sp>
        <p:nvSpPr>
          <p:cNvPr id="3" name="Rectangle 1">
            <a:extLst>
              <a:ext uri="{FF2B5EF4-FFF2-40B4-BE49-F238E27FC236}">
                <a16:creationId xmlns:a16="http://schemas.microsoft.com/office/drawing/2014/main" id="{C7712554-A673-4DED-BD06-02E2B33E7D6F}"/>
              </a:ext>
            </a:extLst>
          </p:cNvPr>
          <p:cNvSpPr>
            <a:spLocks noChangeArrowheads="1"/>
          </p:cNvSpPr>
          <p:nvPr/>
        </p:nvSpPr>
        <p:spPr bwMode="auto">
          <a:xfrm>
            <a:off x="677338" y="1528780"/>
            <a:ext cx="11035285"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en-US" b="0" i="0" u="none" strike="noStrike" cap="none" normalizeH="0" baseline="0" dirty="0">
                <a:ln>
                  <a:noFill/>
                </a:ln>
                <a:solidFill>
                  <a:srgbClr val="0B0C0C"/>
                </a:solidFill>
                <a:effectLst/>
                <a:latin typeface="+mn-lt"/>
              </a:rPr>
              <a:t>Employment is an essential part of recovery, both for financial stability and to offer something meaningful to do. Intensive, employer-focused employment support in treatment services has shown promising results, based on a recent trial of Individual Placement and Support (</a:t>
            </a:r>
            <a:r>
              <a:rPr kumimoji="0" lang="en-US" altLang="en-US" b="0" i="0" u="none" strike="noStrike" cap="none" normalizeH="0" baseline="0" dirty="0">
                <a:ln>
                  <a:noFill/>
                </a:ln>
                <a:solidFill>
                  <a:schemeClr val="tx1"/>
                </a:solidFill>
                <a:effectLst/>
                <a:latin typeface="+mn-lt"/>
              </a:rPr>
              <a:t>IPS</a:t>
            </a:r>
            <a:r>
              <a:rPr kumimoji="0" lang="en-US" altLang="en-US" b="0" i="0" u="none" strike="noStrike" cap="none" normalizeH="0" baseline="0" dirty="0">
                <a:ln>
                  <a:noFill/>
                </a:ln>
                <a:solidFill>
                  <a:srgbClr val="0B0C0C"/>
                </a:solidFill>
                <a:effectLst/>
                <a:latin typeface="+mn-lt"/>
              </a:rPr>
              <a:t>) in 7 local authorities. </a:t>
            </a:r>
          </a:p>
        </p:txBody>
      </p:sp>
      <p:pic>
        <p:nvPicPr>
          <p:cNvPr id="18" name="Graphic 17" descr="Employee badge">
            <a:extLst>
              <a:ext uri="{FF2B5EF4-FFF2-40B4-BE49-F238E27FC236}">
                <a16:creationId xmlns:a16="http://schemas.microsoft.com/office/drawing/2014/main" id="{2B68BCB5-3F7D-4FFE-8D62-1156C7BE14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123698" y="3386124"/>
            <a:ext cx="1228885" cy="1228885"/>
          </a:xfrm>
          <a:prstGeom prst="rect">
            <a:avLst/>
          </a:prstGeom>
        </p:spPr>
      </p:pic>
      <p:pic>
        <p:nvPicPr>
          <p:cNvPr id="22" name="Picture 21" descr="A picture containing text, sign, clipart&#10;&#10;Description automatically generated">
            <a:extLst>
              <a:ext uri="{FF2B5EF4-FFF2-40B4-BE49-F238E27FC236}">
                <a16:creationId xmlns:a16="http://schemas.microsoft.com/office/drawing/2014/main" id="{AD34E48E-486B-4118-A71C-4B4BB438390C}"/>
              </a:ext>
            </a:extLst>
          </p:cNvPr>
          <p:cNvPicPr>
            <a:picLocks noChangeAspect="1"/>
          </p:cNvPicPr>
          <p:nvPr/>
        </p:nvPicPr>
        <p:blipFill>
          <a:blip r:embed="rId4">
            <a:lum bright="70000" contrast="-70000"/>
            <a:extLst>
              <a:ext uri="{BEBA8EAE-BF5A-486C-A8C5-ECC9F3942E4B}">
                <a14:imgProps xmlns:a14="http://schemas.microsoft.com/office/drawing/2010/main">
                  <a14:imgLayer r:embed="rId5">
                    <a14:imgEffect>
                      <a14:saturation sat="400000"/>
                    </a14:imgEffect>
                  </a14:imgLayer>
                </a14:imgProps>
              </a:ext>
              <a:ext uri="{28A0092B-C50C-407E-A947-70E740481C1C}">
                <a14:useLocalDpi xmlns:a14="http://schemas.microsoft.com/office/drawing/2010/main" val="0"/>
              </a:ext>
            </a:extLst>
          </a:blip>
          <a:stretch>
            <a:fillRect/>
          </a:stretch>
        </p:blipFill>
        <p:spPr>
          <a:xfrm>
            <a:off x="10123698" y="4461316"/>
            <a:ext cx="1228885" cy="1228885"/>
          </a:xfrm>
          <a:prstGeom prst="rect">
            <a:avLst/>
          </a:prstGeom>
        </p:spPr>
      </p:pic>
      <p:sp>
        <p:nvSpPr>
          <p:cNvPr id="7" name="Rectangle 6">
            <a:extLst>
              <a:ext uri="{FF2B5EF4-FFF2-40B4-BE49-F238E27FC236}">
                <a16:creationId xmlns:a16="http://schemas.microsoft.com/office/drawing/2014/main" id="{F5DCB562-6EF4-4ED2-B53D-C47AD2BCAF12}"/>
              </a:ext>
            </a:extLst>
          </p:cNvPr>
          <p:cNvSpPr/>
          <p:nvPr/>
        </p:nvSpPr>
        <p:spPr>
          <a:xfrm>
            <a:off x="839417" y="3684145"/>
            <a:ext cx="9284282" cy="2246769"/>
          </a:xfrm>
          <a:prstGeom prst="rect">
            <a:avLst/>
          </a:prstGeom>
        </p:spPr>
        <p:txBody>
          <a:bodyPr wrap="square">
            <a:spAutoFit/>
          </a:bodyPr>
          <a:lstStyle/>
          <a:p>
            <a:pPr marL="342900" lvl="0" indent="-342900">
              <a:buFont typeface="Arial" panose="020B0604020202020204" pitchFamily="34" charset="0"/>
              <a:buChar char="•"/>
            </a:pPr>
            <a:r>
              <a:rPr lang="en-US" altLang="en-US" sz="2000" dirty="0">
                <a:solidFill>
                  <a:schemeClr val="bg1"/>
                </a:solidFill>
              </a:rPr>
              <a:t>The IPS model should be rolled out in treatment settings across the whole of England</a:t>
            </a:r>
          </a:p>
          <a:p>
            <a:pPr lvl="0"/>
            <a:endParaRPr lang="en-US" altLang="en-US" sz="2000" dirty="0">
              <a:solidFill>
                <a:schemeClr val="bg1"/>
              </a:solidFill>
            </a:endParaRPr>
          </a:p>
          <a:p>
            <a:pPr marL="342900" indent="-342900">
              <a:buFont typeface="Arial" panose="020B0604020202020204" pitchFamily="34" charset="0"/>
              <a:buChar char="•"/>
            </a:pPr>
            <a:r>
              <a:rPr lang="en-GB" sz="2000" dirty="0">
                <a:solidFill>
                  <a:schemeClr val="bg1"/>
                </a:solidFill>
              </a:rPr>
              <a:t>DWP should recruit peer mentors (one in each Jobcentre Plus area), to encourage people dependent on drugs to claim all relevant benefits and access employment support</a:t>
            </a:r>
            <a:endParaRPr lang="en-US" altLang="en-US" sz="2000" dirty="0">
              <a:solidFill>
                <a:schemeClr val="bg1"/>
              </a:solidFill>
            </a:endParaRPr>
          </a:p>
          <a:p>
            <a:pPr lvl="0"/>
            <a:r>
              <a:rPr lang="en-US" altLang="en-US" sz="2000" dirty="0">
                <a:solidFill>
                  <a:schemeClr val="bg1"/>
                </a:solidFill>
              </a:rPr>
              <a:t> </a:t>
            </a:r>
          </a:p>
        </p:txBody>
      </p:sp>
    </p:spTree>
    <p:extLst>
      <p:ext uri="{BB962C8B-B14F-4D97-AF65-F5344CB8AC3E}">
        <p14:creationId xmlns:p14="http://schemas.microsoft.com/office/powerpoint/2010/main" val="74255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p:txBody>
          <a:bodyPr>
            <a:normAutofit/>
          </a:bodyPr>
          <a:lstStyle/>
          <a:p>
            <a:r>
              <a:rPr lang="en-GB" dirty="0"/>
              <a:t>Housing</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0" y="6309320"/>
            <a:ext cx="12192000" cy="549275"/>
          </a:xfrm>
        </p:spPr>
        <p:txBody>
          <a:bodyPr/>
          <a:lstStyle/>
          <a:p>
            <a:pPr marL="709049">
              <a:defRPr/>
            </a:pPr>
            <a:r>
              <a:rPr lang="en-US" dirty="0"/>
              <a:t>  </a:t>
            </a:r>
            <a:fld id="{2565FA6D-D4C8-4C4C-AC4B-3269734D34D8}" type="slidenum">
              <a:rPr lang="en-US" smtClean="0"/>
              <a:pPr marL="709049">
                <a:defRPr/>
              </a:pPr>
              <a:t>15</a:t>
            </a:fld>
            <a:endParaRPr lang="en-US" dirty="0"/>
          </a:p>
        </p:txBody>
      </p:sp>
      <p:sp>
        <p:nvSpPr>
          <p:cNvPr id="8" name="Rectangle 7">
            <a:extLst>
              <a:ext uri="{FF2B5EF4-FFF2-40B4-BE49-F238E27FC236}">
                <a16:creationId xmlns:a16="http://schemas.microsoft.com/office/drawing/2014/main" id="{61E916D7-9D46-4D48-A213-CC62B1F98180}"/>
              </a:ext>
            </a:extLst>
          </p:cNvPr>
          <p:cNvSpPr/>
          <p:nvPr/>
        </p:nvSpPr>
        <p:spPr>
          <a:xfrm>
            <a:off x="659395" y="1200648"/>
            <a:ext cx="10959805" cy="830997"/>
          </a:xfrm>
          <a:prstGeom prst="rect">
            <a:avLst/>
          </a:prstGeom>
        </p:spPr>
        <p:txBody>
          <a:bodyPr wrap="square">
            <a:spAutoFit/>
          </a:bodyPr>
          <a:lstStyle/>
          <a:p>
            <a:endParaRPr lang="en-GB" sz="2000" dirty="0">
              <a:solidFill>
                <a:srgbClr val="0B0C0C"/>
              </a:solidFill>
              <a:latin typeface="+mn-lt"/>
            </a:endParaRPr>
          </a:p>
          <a:p>
            <a:pPr marL="742950" lvl="1" indent="-285750">
              <a:buFont typeface="Arial" panose="020B0604020202020204" pitchFamily="34" charset="0"/>
              <a:buChar char="•"/>
            </a:pPr>
            <a:endParaRPr lang="en-GB" sz="800" dirty="0"/>
          </a:p>
          <a:p>
            <a:endParaRPr lang="en-GB" sz="2000" dirty="0">
              <a:latin typeface="+mn-lt"/>
            </a:endParaRPr>
          </a:p>
        </p:txBody>
      </p:sp>
      <p:sp>
        <p:nvSpPr>
          <p:cNvPr id="3" name="Rectangle 1">
            <a:extLst>
              <a:ext uri="{FF2B5EF4-FFF2-40B4-BE49-F238E27FC236}">
                <a16:creationId xmlns:a16="http://schemas.microsoft.com/office/drawing/2014/main" id="{B9568708-6CCC-4D9B-ACD9-912120E4F26F}"/>
              </a:ext>
            </a:extLst>
          </p:cNvPr>
          <p:cNvSpPr>
            <a:spLocks noChangeArrowheads="1"/>
          </p:cNvSpPr>
          <p:nvPr/>
        </p:nvSpPr>
        <p:spPr bwMode="auto">
          <a:xfrm>
            <a:off x="736269" y="1477647"/>
            <a:ext cx="10882931" cy="3323987"/>
          </a:xfrm>
          <a:prstGeom prst="rect">
            <a:avLst/>
          </a:prstGeom>
          <a:noFill/>
          <a:ln>
            <a:noFill/>
          </a:ln>
          <a:effectLst/>
        </p:spPr>
        <p:txBody>
          <a:bodyPr vert="horz" wrap="squar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B0C0C"/>
                </a:solidFill>
                <a:effectLst/>
                <a:latin typeface="+mn-lt"/>
              </a:rPr>
              <a:t>Drug dependence can be both a cause and consequence of homelessness and rough sleeping. </a:t>
            </a:r>
            <a:r>
              <a:rPr kumimoji="0" lang="en-US" altLang="en-US" sz="1800" b="0" i="0" u="none" strike="noStrike" cap="none" normalizeH="0" baseline="0" dirty="0">
                <a:ln>
                  <a:noFill/>
                </a:ln>
                <a:solidFill>
                  <a:srgbClr val="00AE9E"/>
                </a:solidFill>
                <a:effectLst/>
                <a:latin typeface="+mn-lt"/>
                <a:hlinkClick r:id="rId2">
                  <a:extLst>
                    <a:ext uri="{A12FA001-AC4F-418D-AE19-62706E023703}">
                      <ahyp:hlinkClr xmlns:ahyp="http://schemas.microsoft.com/office/drawing/2018/hyperlinkcolor" val="tx"/>
                    </a:ext>
                  </a:extLst>
                </a:hlinkClick>
              </a:rPr>
              <a:t>MHCLG has estimated that almost two-thirds of people who sleep rough have a current drug or alcohol problem</a:t>
            </a:r>
            <a:r>
              <a:rPr kumimoji="0" lang="en-US" altLang="en-US" sz="1800" b="0" i="0" u="none" strike="noStrike" cap="none" normalizeH="0" baseline="0" dirty="0">
                <a:ln>
                  <a:noFill/>
                </a:ln>
                <a:solidFill>
                  <a:srgbClr val="0B0C0C"/>
                </a:solidFill>
                <a:effectLst/>
                <a:latin typeface="+mn-lt"/>
              </a:rPr>
              <a:t>. </a:t>
            </a:r>
            <a:r>
              <a:rPr kumimoji="0" lang="en-US" altLang="en-US" sz="1800" b="0" i="0" u="none" strike="noStrike" cap="none" normalizeH="0" baseline="0" dirty="0">
                <a:ln>
                  <a:noFill/>
                </a:ln>
                <a:solidFill>
                  <a:srgbClr val="00AE9E"/>
                </a:solidFill>
                <a:effectLst/>
                <a:latin typeface="+mn-lt"/>
                <a:hlinkClick r:id="rId3">
                  <a:extLst>
                    <a:ext uri="{A12FA001-AC4F-418D-AE19-62706E023703}">
                      <ahyp:hlinkClr xmlns:ahyp="http://schemas.microsoft.com/office/drawing/2018/hyperlinkcolor" val="tx"/>
                    </a:ext>
                  </a:extLst>
                </a:hlinkClick>
              </a:rPr>
              <a:t>PHE’s drug treatment data</a:t>
            </a:r>
            <a:r>
              <a:rPr kumimoji="0" lang="en-US" altLang="en-US" sz="1800" b="0" i="0" u="none" strike="noStrike" cap="none" normalizeH="0" baseline="0" dirty="0">
                <a:ln>
                  <a:noFill/>
                </a:ln>
                <a:solidFill>
                  <a:srgbClr val="00AE9E"/>
                </a:solidFill>
                <a:effectLst/>
                <a:latin typeface="+mn-lt"/>
              </a:rPr>
              <a:t> </a:t>
            </a:r>
            <a:r>
              <a:rPr kumimoji="0" lang="en-US" altLang="en-US" sz="1800" b="0" i="0" u="none" strike="noStrike" cap="none" normalizeH="0" baseline="0" dirty="0">
                <a:ln>
                  <a:noFill/>
                </a:ln>
                <a:solidFill>
                  <a:srgbClr val="0B0C0C"/>
                </a:solidFill>
                <a:effectLst/>
                <a:latin typeface="+mn-lt"/>
              </a:rPr>
              <a:t>shows that one-fifth of adults starting treatment in 2019 to 2020 reported a housing problem, increasing to one-third of people in treatment for opiates.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rgbClr val="0B0C0C"/>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mn-l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a:ln>
                  <a:noFill/>
                </a:ln>
                <a:solidFill>
                  <a:srgbClr val="0B0C0C"/>
                </a:solidFill>
                <a:effectLst/>
                <a:latin typeface="+mn-lt"/>
              </a:rPr>
              <a:t>MHCLG and DHSC have secured welcome substantial additional funding to improve treatment services for people who sleep rough. We know that housing and housing support have a crucial role to play in the success of drug treatment and that many of those entering treatment report a housing need.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800" b="0" i="0" u="none" strike="noStrike" cap="none" normalizeH="0" baseline="0" dirty="0">
              <a:ln>
                <a:noFill/>
              </a:ln>
              <a:solidFill>
                <a:srgbClr val="0B0C0C"/>
              </a:solidFill>
              <a:effectLst/>
              <a:latin typeface="+mn-l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a:ln>
                  <a:noFill/>
                </a:ln>
                <a:solidFill>
                  <a:srgbClr val="0B0C0C"/>
                </a:solidFill>
                <a:effectLst/>
                <a:latin typeface="+mn-lt"/>
              </a:rPr>
              <a:t>MHCLG should work with DHSC to assess the types and levels of housing related needs among people with substance misuse problems.</a:t>
            </a:r>
            <a:endParaRPr kumimoji="0" lang="en-US" altLang="en-US" sz="1800" b="0" i="0" u="none" strike="noStrike" cap="none" normalizeH="0" baseline="0" dirty="0">
              <a:ln>
                <a:noFill/>
              </a:ln>
              <a:solidFill>
                <a:schemeClr val="tx1"/>
              </a:solidFill>
              <a:effectLst/>
              <a:latin typeface="+mn-lt"/>
            </a:endParaRPr>
          </a:p>
        </p:txBody>
      </p:sp>
      <p:sp>
        <p:nvSpPr>
          <p:cNvPr id="7" name="Rectangle: Rounded Corners 6">
            <a:extLst>
              <a:ext uri="{FF2B5EF4-FFF2-40B4-BE49-F238E27FC236}">
                <a16:creationId xmlns:a16="http://schemas.microsoft.com/office/drawing/2014/main" id="{4FB780CB-FF9E-4ED8-9C1A-73D58B570FF6}"/>
              </a:ext>
            </a:extLst>
          </p:cNvPr>
          <p:cNvSpPr/>
          <p:nvPr/>
        </p:nvSpPr>
        <p:spPr>
          <a:xfrm>
            <a:off x="649419" y="2944544"/>
            <a:ext cx="11161240" cy="2428672"/>
          </a:xfrm>
          <a:prstGeom prst="roundRect">
            <a:avLst/>
          </a:prstGeom>
          <a:noFill/>
          <a:ln>
            <a:solidFill>
              <a:srgbClr val="00AE9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 name="Graphic 5" descr="Home">
            <a:extLst>
              <a:ext uri="{FF2B5EF4-FFF2-40B4-BE49-F238E27FC236}">
                <a16:creationId xmlns:a16="http://schemas.microsoft.com/office/drawing/2014/main" id="{B26DEB0F-6A75-4D0B-B34E-710754F1C5EB}"/>
              </a:ext>
            </a:extLst>
          </p:cNvPr>
          <p:cNvGrpSpPr/>
          <p:nvPr/>
        </p:nvGrpSpPr>
        <p:grpSpPr>
          <a:xfrm>
            <a:off x="6421350" y="259320"/>
            <a:ext cx="5760639" cy="5760639"/>
            <a:chOff x="6421350" y="259320"/>
            <a:chExt cx="5760639" cy="5760639"/>
          </a:xfrm>
        </p:grpSpPr>
        <p:sp>
          <p:nvSpPr>
            <p:cNvPr id="10" name="Freeform: Shape 9">
              <a:extLst>
                <a:ext uri="{FF2B5EF4-FFF2-40B4-BE49-F238E27FC236}">
                  <a16:creationId xmlns:a16="http://schemas.microsoft.com/office/drawing/2014/main" id="{473ACC8C-CAC6-4D8F-A9AE-C0DB64CF58D4}"/>
                </a:ext>
              </a:extLst>
            </p:cNvPr>
            <p:cNvSpPr/>
            <p:nvPr/>
          </p:nvSpPr>
          <p:spPr>
            <a:xfrm>
              <a:off x="6781389" y="979399"/>
              <a:ext cx="5040559" cy="2628291"/>
            </a:xfrm>
            <a:custGeom>
              <a:avLst/>
              <a:gdLst>
                <a:gd name="connsiteX0" fmla="*/ 2520280 w 5040559"/>
                <a:gd name="connsiteY0" fmla="*/ 0 h 2628291"/>
                <a:gd name="connsiteX1" fmla="*/ 2520280 w 5040559"/>
                <a:gd name="connsiteY1" fmla="*/ 0 h 2628291"/>
                <a:gd name="connsiteX2" fmla="*/ 0 w 5040559"/>
                <a:gd name="connsiteY2" fmla="*/ 2400266 h 2628291"/>
                <a:gd name="connsiteX3" fmla="*/ 270030 w 5040559"/>
                <a:gd name="connsiteY3" fmla="*/ 2628292 h 2628291"/>
                <a:gd name="connsiteX4" fmla="*/ 2520280 w 5040559"/>
                <a:gd name="connsiteY4" fmla="*/ 492055 h 2628291"/>
                <a:gd name="connsiteX5" fmla="*/ 2520280 w 5040559"/>
                <a:gd name="connsiteY5" fmla="*/ 492055 h 2628291"/>
                <a:gd name="connsiteX6" fmla="*/ 4770529 w 5040559"/>
                <a:gd name="connsiteY6" fmla="*/ 2628292 h 2628291"/>
                <a:gd name="connsiteX7" fmla="*/ 5040559 w 5040559"/>
                <a:gd name="connsiteY7" fmla="*/ 2400266 h 26282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40559" h="2628291">
                  <a:moveTo>
                    <a:pt x="2520280" y="0"/>
                  </a:moveTo>
                  <a:lnTo>
                    <a:pt x="2520280" y="0"/>
                  </a:lnTo>
                  <a:lnTo>
                    <a:pt x="0" y="2400266"/>
                  </a:lnTo>
                  <a:lnTo>
                    <a:pt x="270030" y="2628292"/>
                  </a:lnTo>
                  <a:lnTo>
                    <a:pt x="2520280" y="492055"/>
                  </a:lnTo>
                  <a:lnTo>
                    <a:pt x="2520280" y="492055"/>
                  </a:lnTo>
                  <a:lnTo>
                    <a:pt x="4770529" y="2628292"/>
                  </a:lnTo>
                  <a:lnTo>
                    <a:pt x="5040559" y="2400266"/>
                  </a:lnTo>
                  <a:close/>
                </a:path>
              </a:pathLst>
            </a:custGeom>
            <a:solidFill>
              <a:srgbClr val="00AE9E">
                <a:alpha val="8000"/>
              </a:srgbClr>
            </a:solidFill>
            <a:ln w="59928" cap="flat">
              <a:noFill/>
              <a:prstDash val="solid"/>
              <a:miter/>
            </a:ln>
          </p:spPr>
          <p:txBody>
            <a:bodyPr rtlCol="0" anchor="ctr"/>
            <a:lstStyle/>
            <a:p>
              <a:endParaRPr lang="en-GB"/>
            </a:p>
          </p:txBody>
        </p:sp>
        <p:sp>
          <p:nvSpPr>
            <p:cNvPr id="11" name="Freeform: Shape 10">
              <a:extLst>
                <a:ext uri="{FF2B5EF4-FFF2-40B4-BE49-F238E27FC236}">
                  <a16:creationId xmlns:a16="http://schemas.microsoft.com/office/drawing/2014/main" id="{BE1FFB18-0691-4F7B-8617-DAFDB338E3C6}"/>
                </a:ext>
              </a:extLst>
            </p:cNvPr>
            <p:cNvSpPr/>
            <p:nvPr/>
          </p:nvSpPr>
          <p:spPr>
            <a:xfrm>
              <a:off x="7501469" y="1807491"/>
              <a:ext cx="3600399" cy="3492387"/>
            </a:xfrm>
            <a:custGeom>
              <a:avLst/>
              <a:gdLst>
                <a:gd name="connsiteX0" fmla="*/ 0 w 3600399"/>
                <a:gd name="connsiteY0" fmla="*/ 1710190 h 3492387"/>
                <a:gd name="connsiteX1" fmla="*/ 0 w 3600399"/>
                <a:gd name="connsiteY1" fmla="*/ 3492388 h 3492387"/>
                <a:gd name="connsiteX2" fmla="*/ 1440160 w 3600399"/>
                <a:gd name="connsiteY2" fmla="*/ 3492388 h 3492387"/>
                <a:gd name="connsiteX3" fmla="*/ 1440160 w 3600399"/>
                <a:gd name="connsiteY3" fmla="*/ 1992221 h 3492387"/>
                <a:gd name="connsiteX4" fmla="*/ 2160240 w 3600399"/>
                <a:gd name="connsiteY4" fmla="*/ 1992221 h 3492387"/>
                <a:gd name="connsiteX5" fmla="*/ 2160240 w 3600399"/>
                <a:gd name="connsiteY5" fmla="*/ 3492388 h 3492387"/>
                <a:gd name="connsiteX6" fmla="*/ 3600400 w 3600399"/>
                <a:gd name="connsiteY6" fmla="*/ 3492388 h 3492387"/>
                <a:gd name="connsiteX7" fmla="*/ 3600400 w 3600399"/>
                <a:gd name="connsiteY7" fmla="*/ 1710190 h 3492387"/>
                <a:gd name="connsiteX8" fmla="*/ 1800200 w 3600399"/>
                <a:gd name="connsiteY8" fmla="*/ 0 h 3492387"/>
                <a:gd name="connsiteX9" fmla="*/ 0 w 3600399"/>
                <a:gd name="connsiteY9" fmla="*/ 1710190 h 3492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00399" h="3492387">
                  <a:moveTo>
                    <a:pt x="0" y="1710190"/>
                  </a:moveTo>
                  <a:lnTo>
                    <a:pt x="0" y="3492388"/>
                  </a:lnTo>
                  <a:lnTo>
                    <a:pt x="1440160" y="3492388"/>
                  </a:lnTo>
                  <a:lnTo>
                    <a:pt x="1440160" y="1992221"/>
                  </a:lnTo>
                  <a:lnTo>
                    <a:pt x="2160240" y="1992221"/>
                  </a:lnTo>
                  <a:lnTo>
                    <a:pt x="2160240" y="3492388"/>
                  </a:lnTo>
                  <a:lnTo>
                    <a:pt x="3600400" y="3492388"/>
                  </a:lnTo>
                  <a:lnTo>
                    <a:pt x="3600400" y="1710190"/>
                  </a:lnTo>
                  <a:lnTo>
                    <a:pt x="1800200" y="0"/>
                  </a:lnTo>
                  <a:lnTo>
                    <a:pt x="0" y="1710190"/>
                  </a:lnTo>
                  <a:close/>
                </a:path>
              </a:pathLst>
            </a:custGeom>
            <a:solidFill>
              <a:srgbClr val="00AE9E">
                <a:alpha val="8000"/>
              </a:srgbClr>
            </a:solidFill>
            <a:ln w="59928" cap="flat">
              <a:noFill/>
              <a:prstDash val="solid"/>
              <a:miter/>
            </a:ln>
          </p:spPr>
          <p:txBody>
            <a:bodyPr rtlCol="0" anchor="ctr"/>
            <a:lstStyle/>
            <a:p>
              <a:endParaRPr lang="en-GB"/>
            </a:p>
          </p:txBody>
        </p:sp>
      </p:grpSp>
    </p:spTree>
    <p:extLst>
      <p:ext uri="{BB962C8B-B14F-4D97-AF65-F5344CB8AC3E}">
        <p14:creationId xmlns:p14="http://schemas.microsoft.com/office/powerpoint/2010/main" val="1478242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C21B7682-5EE3-43D2-A9E8-1A79B2530D42}"/>
              </a:ext>
            </a:extLst>
          </p:cNvPr>
          <p:cNvSpPr/>
          <p:nvPr/>
        </p:nvSpPr>
        <p:spPr>
          <a:xfrm>
            <a:off x="629411" y="3068959"/>
            <a:ext cx="7140774" cy="2800767"/>
          </a:xfrm>
          <a:prstGeom prst="roundRect">
            <a:avLst/>
          </a:prstGeom>
          <a:solidFill>
            <a:srgbClr val="00AE9E"/>
          </a:solidFill>
          <a:ln>
            <a:solidFill>
              <a:srgbClr val="00AE9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a:extLst>
              <a:ext uri="{FF2B5EF4-FFF2-40B4-BE49-F238E27FC236}">
                <a16:creationId xmlns:a16="http://schemas.microsoft.com/office/drawing/2014/main" id="{884B821F-77B3-42C3-82B0-D5E2BE1EC1B6}"/>
              </a:ext>
            </a:extLst>
          </p:cNvPr>
          <p:cNvPicPr>
            <a:picLocks noChangeAspect="1"/>
          </p:cNvPicPr>
          <p:nvPr/>
        </p:nvPicPr>
        <p:blipFill>
          <a:blip r:embed="rId2">
            <a:duotone>
              <a:prstClr val="black"/>
              <a:srgbClr val="00AE9E">
                <a:tint val="45000"/>
                <a:satMod val="400000"/>
              </a:srgbClr>
            </a:duotone>
            <a:alphaModFix amt="7000"/>
            <a:extLst>
              <a:ext uri="{BEBA8EAE-BF5A-486C-A8C5-ECC9F3942E4B}">
                <a14:imgProps xmlns:a14="http://schemas.microsoft.com/office/drawing/2010/main">
                  <a14:imgLayer r:embed="rId3">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7801669" y="1225954"/>
            <a:ext cx="4248472" cy="4248472"/>
          </a:xfrm>
          <a:prstGeom prst="rect">
            <a:avLst/>
          </a:prstGeom>
        </p:spPr>
      </p:pic>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p:txBody>
          <a:bodyPr>
            <a:normAutofit/>
          </a:bodyPr>
          <a:lstStyle/>
          <a:p>
            <a:r>
              <a:rPr lang="en-GB" dirty="0"/>
              <a:t>Mental health</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0" y="6309320"/>
            <a:ext cx="12192000" cy="549275"/>
          </a:xfrm>
        </p:spPr>
        <p:txBody>
          <a:bodyPr/>
          <a:lstStyle/>
          <a:p>
            <a:pPr marL="709049">
              <a:defRPr/>
            </a:pPr>
            <a:r>
              <a:rPr lang="en-US" dirty="0"/>
              <a:t>  </a:t>
            </a:r>
            <a:fld id="{2565FA6D-D4C8-4C4C-AC4B-3269734D34D8}" type="slidenum">
              <a:rPr lang="en-US" smtClean="0"/>
              <a:pPr marL="709049">
                <a:defRPr/>
              </a:pPr>
              <a:t>16</a:t>
            </a:fld>
            <a:endParaRPr lang="en-US" dirty="0"/>
          </a:p>
        </p:txBody>
      </p:sp>
      <p:sp>
        <p:nvSpPr>
          <p:cNvPr id="8" name="Rectangle 7">
            <a:extLst>
              <a:ext uri="{FF2B5EF4-FFF2-40B4-BE49-F238E27FC236}">
                <a16:creationId xmlns:a16="http://schemas.microsoft.com/office/drawing/2014/main" id="{61E916D7-9D46-4D48-A213-CC62B1F98180}"/>
              </a:ext>
            </a:extLst>
          </p:cNvPr>
          <p:cNvSpPr/>
          <p:nvPr/>
        </p:nvSpPr>
        <p:spPr>
          <a:xfrm>
            <a:off x="659395" y="1200648"/>
            <a:ext cx="10959805" cy="830997"/>
          </a:xfrm>
          <a:prstGeom prst="rect">
            <a:avLst/>
          </a:prstGeom>
        </p:spPr>
        <p:txBody>
          <a:bodyPr wrap="square">
            <a:spAutoFit/>
          </a:bodyPr>
          <a:lstStyle/>
          <a:p>
            <a:endParaRPr lang="en-GB" sz="2000" dirty="0">
              <a:solidFill>
                <a:srgbClr val="0B0C0C"/>
              </a:solidFill>
              <a:latin typeface="+mn-lt"/>
            </a:endParaRPr>
          </a:p>
          <a:p>
            <a:pPr marL="742950" lvl="1" indent="-285750">
              <a:buFont typeface="Arial" panose="020B0604020202020204" pitchFamily="34" charset="0"/>
              <a:buChar char="•"/>
            </a:pPr>
            <a:endParaRPr lang="en-GB" sz="800" dirty="0"/>
          </a:p>
          <a:p>
            <a:endParaRPr lang="en-GB" sz="2000" dirty="0">
              <a:latin typeface="+mn-lt"/>
            </a:endParaRPr>
          </a:p>
        </p:txBody>
      </p:sp>
      <p:sp>
        <p:nvSpPr>
          <p:cNvPr id="3" name="Rectangle 1">
            <a:extLst>
              <a:ext uri="{FF2B5EF4-FFF2-40B4-BE49-F238E27FC236}">
                <a16:creationId xmlns:a16="http://schemas.microsoft.com/office/drawing/2014/main" id="{E924756C-D748-456F-B8DE-70645BEF963A}"/>
              </a:ext>
            </a:extLst>
          </p:cNvPr>
          <p:cNvSpPr>
            <a:spLocks noChangeArrowheads="1"/>
          </p:cNvSpPr>
          <p:nvPr/>
        </p:nvSpPr>
        <p:spPr bwMode="auto">
          <a:xfrm>
            <a:off x="659395" y="1316998"/>
            <a:ext cx="7338797"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B0C0C"/>
                </a:solidFill>
                <a:effectLst/>
                <a:latin typeface="+mn-lt"/>
              </a:rPr>
              <a:t>For many people, mental health problems and trauma lie at the heart of their drug and alcohol dependence. However, they are too often excluded from mental health services until they resolve their drug problem and excluded from drug services until their mental health problems have been addressed. </a:t>
            </a:r>
          </a:p>
        </p:txBody>
      </p:sp>
      <p:sp>
        <p:nvSpPr>
          <p:cNvPr id="13" name="TextBox 12">
            <a:extLst>
              <a:ext uri="{FF2B5EF4-FFF2-40B4-BE49-F238E27FC236}">
                <a16:creationId xmlns:a16="http://schemas.microsoft.com/office/drawing/2014/main" id="{D867998B-761A-4537-9F67-95125A64E009}"/>
              </a:ext>
            </a:extLst>
          </p:cNvPr>
          <p:cNvSpPr txBox="1"/>
          <p:nvPr/>
        </p:nvSpPr>
        <p:spPr>
          <a:xfrm>
            <a:off x="827432" y="3117530"/>
            <a:ext cx="6942752" cy="2800767"/>
          </a:xfrm>
          <a:prstGeom prst="rect">
            <a:avLst/>
          </a:prstGeom>
          <a:noFill/>
        </p:spPr>
        <p:txBody>
          <a:bodyPr wrap="square" rtlCol="0">
            <a:spAutoFit/>
          </a:bodyPr>
          <a:lstStyle/>
          <a:p>
            <a:pPr lvl="0" eaLnBrk="0" hangingPunct="0"/>
            <a:endParaRPr lang="en-US" altLang="en-US" sz="1600" dirty="0">
              <a:solidFill>
                <a:schemeClr val="bg1"/>
              </a:solidFill>
            </a:endParaRPr>
          </a:p>
          <a:p>
            <a:pPr marL="285750" lvl="0" indent="-285750" eaLnBrk="0" hangingPunct="0">
              <a:buFont typeface="Arial" panose="020B0604020202020204" pitchFamily="34" charset="0"/>
              <a:buChar char="•"/>
            </a:pPr>
            <a:r>
              <a:rPr lang="en-US" altLang="en-US" sz="1600" dirty="0">
                <a:solidFill>
                  <a:schemeClr val="bg1"/>
                </a:solidFill>
              </a:rPr>
              <a:t>DHSC and NHSE should work together to set out a plan to resolve this, including considering contractual requirements, incentivisation and commissioning drug treatment services to treat common mental health problems</a:t>
            </a:r>
          </a:p>
          <a:p>
            <a:pPr marL="285750" lvl="0" indent="-285750" eaLnBrk="0" hangingPunct="0">
              <a:buFont typeface="Arial" panose="020B0604020202020204" pitchFamily="34" charset="0"/>
              <a:buChar char="•"/>
            </a:pPr>
            <a:endParaRPr lang="en-US" altLang="en-US" sz="1600" dirty="0">
              <a:solidFill>
                <a:schemeClr val="bg1"/>
              </a:solidFill>
            </a:endParaRPr>
          </a:p>
          <a:p>
            <a:pPr marL="285750" lvl="0" indent="-285750" eaLnBrk="0" hangingPunct="0">
              <a:buFont typeface="Arial" panose="020B0604020202020204" pitchFamily="34" charset="0"/>
              <a:buChar char="•"/>
            </a:pPr>
            <a:r>
              <a:rPr lang="en-US" altLang="en-US" sz="1600" dirty="0">
                <a:solidFill>
                  <a:schemeClr val="bg1"/>
                </a:solidFill>
              </a:rPr>
              <a:t>The workforce in both services should be trained to better respond to co-existing drug and mental health problems. This should be a key component of HEE’s competency and training requirements for the workforce.</a:t>
            </a:r>
          </a:p>
          <a:p>
            <a:endParaRPr lang="en-GB" sz="1600" dirty="0">
              <a:solidFill>
                <a:schemeClr val="bg1"/>
              </a:solidFill>
            </a:endParaRPr>
          </a:p>
        </p:txBody>
      </p:sp>
    </p:spTree>
    <p:extLst>
      <p:ext uri="{BB962C8B-B14F-4D97-AF65-F5344CB8AC3E}">
        <p14:creationId xmlns:p14="http://schemas.microsoft.com/office/powerpoint/2010/main" val="3436752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Rounded Corners 16">
            <a:extLst>
              <a:ext uri="{FF2B5EF4-FFF2-40B4-BE49-F238E27FC236}">
                <a16:creationId xmlns:a16="http://schemas.microsoft.com/office/drawing/2014/main" id="{BA050C54-7A7E-46CC-B600-D6E27DAF876C}"/>
              </a:ext>
            </a:extLst>
          </p:cNvPr>
          <p:cNvSpPr/>
          <p:nvPr/>
        </p:nvSpPr>
        <p:spPr>
          <a:xfrm>
            <a:off x="3863752" y="3475183"/>
            <a:ext cx="7590517" cy="1985370"/>
          </a:xfrm>
          <a:prstGeom prst="roundRect">
            <a:avLst/>
          </a:prstGeom>
          <a:solidFill>
            <a:srgbClr val="00AE9E"/>
          </a:solidFill>
          <a:ln w="38100">
            <a:solidFill>
              <a:srgbClr val="00AE9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endParaRPr lang="en-GB" sz="1800" dirty="0">
              <a:solidFill>
                <a:schemeClr val="bg1"/>
              </a:solidFill>
            </a:endParaRPr>
          </a:p>
        </p:txBody>
      </p:sp>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p:txBody>
          <a:bodyPr>
            <a:normAutofit/>
          </a:bodyPr>
          <a:lstStyle/>
          <a:p>
            <a:r>
              <a:rPr lang="en-GB" dirty="0"/>
              <a:t>Physical healthcare</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0" y="6309320"/>
            <a:ext cx="12192000" cy="549275"/>
          </a:xfrm>
        </p:spPr>
        <p:txBody>
          <a:bodyPr/>
          <a:lstStyle/>
          <a:p>
            <a:pPr marL="709049">
              <a:defRPr/>
            </a:pPr>
            <a:r>
              <a:rPr lang="en-US" dirty="0"/>
              <a:t>  </a:t>
            </a:r>
            <a:fld id="{2565FA6D-D4C8-4C4C-AC4B-3269734D34D8}" type="slidenum">
              <a:rPr lang="en-US" smtClean="0"/>
              <a:pPr marL="709049">
                <a:defRPr/>
              </a:pPr>
              <a:t>17</a:t>
            </a:fld>
            <a:endParaRPr lang="en-US" dirty="0"/>
          </a:p>
        </p:txBody>
      </p:sp>
      <p:sp>
        <p:nvSpPr>
          <p:cNvPr id="8" name="Rectangle 7">
            <a:extLst>
              <a:ext uri="{FF2B5EF4-FFF2-40B4-BE49-F238E27FC236}">
                <a16:creationId xmlns:a16="http://schemas.microsoft.com/office/drawing/2014/main" id="{61E916D7-9D46-4D48-A213-CC62B1F98180}"/>
              </a:ext>
            </a:extLst>
          </p:cNvPr>
          <p:cNvSpPr/>
          <p:nvPr/>
        </p:nvSpPr>
        <p:spPr>
          <a:xfrm>
            <a:off x="659395" y="1200648"/>
            <a:ext cx="10959805" cy="830997"/>
          </a:xfrm>
          <a:prstGeom prst="rect">
            <a:avLst/>
          </a:prstGeom>
        </p:spPr>
        <p:txBody>
          <a:bodyPr wrap="square">
            <a:spAutoFit/>
          </a:bodyPr>
          <a:lstStyle/>
          <a:p>
            <a:endParaRPr lang="en-GB" sz="2000" dirty="0">
              <a:solidFill>
                <a:srgbClr val="0B0C0C"/>
              </a:solidFill>
              <a:latin typeface="+mn-lt"/>
            </a:endParaRPr>
          </a:p>
          <a:p>
            <a:pPr marL="742950" lvl="1" indent="-285750">
              <a:buFont typeface="Arial" panose="020B0604020202020204" pitchFamily="34" charset="0"/>
              <a:buChar char="•"/>
            </a:pPr>
            <a:endParaRPr lang="en-GB" sz="800" dirty="0"/>
          </a:p>
          <a:p>
            <a:endParaRPr lang="en-GB" sz="2000" dirty="0">
              <a:latin typeface="+mn-lt"/>
            </a:endParaRPr>
          </a:p>
        </p:txBody>
      </p:sp>
      <p:sp>
        <p:nvSpPr>
          <p:cNvPr id="3" name="Rectangle 1">
            <a:extLst>
              <a:ext uri="{FF2B5EF4-FFF2-40B4-BE49-F238E27FC236}">
                <a16:creationId xmlns:a16="http://schemas.microsoft.com/office/drawing/2014/main" id="{CD6224E9-BD87-4D3C-B211-28706ADB137F}"/>
              </a:ext>
            </a:extLst>
          </p:cNvPr>
          <p:cNvSpPr>
            <a:spLocks noChangeArrowheads="1"/>
          </p:cNvSpPr>
          <p:nvPr/>
        </p:nvSpPr>
        <p:spPr bwMode="auto">
          <a:xfrm>
            <a:off x="659395" y="1598746"/>
            <a:ext cx="11125237"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0B0C0C"/>
                </a:solidFill>
                <a:effectLst/>
                <a:latin typeface="+mn-lt"/>
              </a:rPr>
              <a:t>Many drug users have poor overall health. The NHS is poor at engaging with the wider health needs of drug users with medical co-morbidities (for example</a:t>
            </a:r>
            <a:r>
              <a:rPr lang="en-US" altLang="en-US" sz="2200" dirty="0">
                <a:solidFill>
                  <a:srgbClr val="0B0C0C"/>
                </a:solidFill>
                <a:latin typeface="+mn-lt"/>
              </a:rPr>
              <a:t> </a:t>
            </a:r>
            <a:r>
              <a:rPr kumimoji="0" lang="en-US" altLang="en-US" sz="2200" b="0" i="0" u="none" strike="noStrike" cap="none" normalizeH="0" baseline="0" dirty="0">
                <a:ln>
                  <a:noFill/>
                </a:ln>
                <a:solidFill>
                  <a:srgbClr val="0B0C0C"/>
                </a:solidFill>
                <a:effectLst/>
                <a:latin typeface="+mn-lt"/>
              </a:rPr>
              <a:t>hepatitis C, HIV, heart and lung disease), many of whom are ill-equipped to navigate complex pathways, and feel stigmatised.</a:t>
            </a:r>
            <a:endParaRPr kumimoji="0" lang="en-US" altLang="en-US" sz="2200" b="0" i="0" u="none" strike="noStrike" cap="none" normalizeH="0" baseline="0" dirty="0">
              <a:ln>
                <a:noFill/>
              </a:ln>
              <a:solidFill>
                <a:schemeClr val="tx1"/>
              </a:solidFill>
              <a:effectLst/>
              <a:latin typeface="+mn-lt"/>
            </a:endParaRPr>
          </a:p>
        </p:txBody>
      </p:sp>
      <p:sp>
        <p:nvSpPr>
          <p:cNvPr id="5" name="TextBox 4">
            <a:extLst>
              <a:ext uri="{FF2B5EF4-FFF2-40B4-BE49-F238E27FC236}">
                <a16:creationId xmlns:a16="http://schemas.microsoft.com/office/drawing/2014/main" id="{2218E197-AD00-4554-8A5C-4F1D50F02199}"/>
              </a:ext>
            </a:extLst>
          </p:cNvPr>
          <p:cNvSpPr txBox="1"/>
          <p:nvPr/>
        </p:nvSpPr>
        <p:spPr>
          <a:xfrm>
            <a:off x="4079776" y="3946063"/>
            <a:ext cx="7230477" cy="1015663"/>
          </a:xfrm>
          <a:prstGeom prst="rect">
            <a:avLst/>
          </a:prstGeom>
          <a:noFill/>
        </p:spPr>
        <p:txBody>
          <a:bodyPr wrap="square" rtlCol="0">
            <a:spAutoFit/>
          </a:bodyPr>
          <a:lstStyle/>
          <a:p>
            <a:r>
              <a:rPr lang="en-US" altLang="en-US" sz="2000" dirty="0">
                <a:solidFill>
                  <a:schemeClr val="bg1"/>
                </a:solidFill>
              </a:rPr>
              <a:t>DHSC and NHSE should work together to develop an action plan on improving access to physical healthcare, making it a core component of the work of integrated care systems.</a:t>
            </a:r>
            <a:endParaRPr lang="en-GB" sz="2000" dirty="0">
              <a:solidFill>
                <a:schemeClr val="bg1"/>
              </a:solidFill>
            </a:endParaRPr>
          </a:p>
        </p:txBody>
      </p:sp>
      <p:pic>
        <p:nvPicPr>
          <p:cNvPr id="7" name="Graphic 6" descr="Heartbeat">
            <a:extLst>
              <a:ext uri="{FF2B5EF4-FFF2-40B4-BE49-F238E27FC236}">
                <a16:creationId xmlns:a16="http://schemas.microsoft.com/office/drawing/2014/main" id="{4DE5C5D0-F4E0-4655-8084-31A58C4DCF7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0269" y="3187573"/>
            <a:ext cx="2469779" cy="2469779"/>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688474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p:txBody>
          <a:bodyPr>
            <a:normAutofit/>
          </a:bodyPr>
          <a:lstStyle/>
          <a:p>
            <a:r>
              <a:rPr lang="en-GB" dirty="0"/>
              <a:t>Prevention and early intervention</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0" y="6309320"/>
            <a:ext cx="12192000" cy="549275"/>
          </a:xfrm>
        </p:spPr>
        <p:txBody>
          <a:bodyPr/>
          <a:lstStyle/>
          <a:p>
            <a:pPr marL="709049">
              <a:defRPr/>
            </a:pPr>
            <a:r>
              <a:rPr lang="en-US" dirty="0"/>
              <a:t>  </a:t>
            </a:r>
            <a:fld id="{2565FA6D-D4C8-4C4C-AC4B-3269734D34D8}" type="slidenum">
              <a:rPr lang="en-US" smtClean="0"/>
              <a:pPr marL="709049">
                <a:defRPr/>
              </a:pPr>
              <a:t>18</a:t>
            </a:fld>
            <a:endParaRPr lang="en-US" dirty="0"/>
          </a:p>
        </p:txBody>
      </p:sp>
      <p:sp>
        <p:nvSpPr>
          <p:cNvPr id="8" name="Rectangle 7">
            <a:extLst>
              <a:ext uri="{FF2B5EF4-FFF2-40B4-BE49-F238E27FC236}">
                <a16:creationId xmlns:a16="http://schemas.microsoft.com/office/drawing/2014/main" id="{61E916D7-9D46-4D48-A213-CC62B1F98180}"/>
              </a:ext>
            </a:extLst>
          </p:cNvPr>
          <p:cNvSpPr/>
          <p:nvPr/>
        </p:nvSpPr>
        <p:spPr>
          <a:xfrm>
            <a:off x="659395" y="1200648"/>
            <a:ext cx="10959805" cy="830997"/>
          </a:xfrm>
          <a:prstGeom prst="rect">
            <a:avLst/>
          </a:prstGeom>
        </p:spPr>
        <p:txBody>
          <a:bodyPr wrap="square">
            <a:spAutoFit/>
          </a:bodyPr>
          <a:lstStyle/>
          <a:p>
            <a:endParaRPr lang="en-GB" sz="2000" dirty="0">
              <a:solidFill>
                <a:srgbClr val="0B0C0C"/>
              </a:solidFill>
              <a:latin typeface="+mn-lt"/>
            </a:endParaRPr>
          </a:p>
          <a:p>
            <a:pPr marL="742950" lvl="1" indent="-285750">
              <a:buFont typeface="Arial" panose="020B0604020202020204" pitchFamily="34" charset="0"/>
              <a:buChar char="•"/>
            </a:pPr>
            <a:endParaRPr lang="en-GB" sz="800" dirty="0"/>
          </a:p>
          <a:p>
            <a:endParaRPr lang="en-GB" sz="2000" dirty="0">
              <a:latin typeface="+mn-lt"/>
            </a:endParaRPr>
          </a:p>
        </p:txBody>
      </p:sp>
      <p:sp>
        <p:nvSpPr>
          <p:cNvPr id="3" name="Rectangle 1">
            <a:extLst>
              <a:ext uri="{FF2B5EF4-FFF2-40B4-BE49-F238E27FC236}">
                <a16:creationId xmlns:a16="http://schemas.microsoft.com/office/drawing/2014/main" id="{552F969D-4A20-4B8E-B84B-239BBEBDBA01}"/>
              </a:ext>
            </a:extLst>
          </p:cNvPr>
          <p:cNvSpPr>
            <a:spLocks noChangeArrowheads="1"/>
          </p:cNvSpPr>
          <p:nvPr/>
        </p:nvSpPr>
        <p:spPr bwMode="auto">
          <a:xfrm>
            <a:off x="1932074" y="1337627"/>
            <a:ext cx="9522195" cy="3477875"/>
          </a:xfrm>
          <a:prstGeom prst="rect">
            <a:avLst/>
          </a:prstGeom>
          <a:noFill/>
          <a:ln>
            <a:noFill/>
          </a:ln>
          <a:effectLst/>
        </p:spPr>
        <p:txBody>
          <a:bodyPr vert="horz" wrap="squar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B0C0C"/>
                </a:solidFill>
                <a:effectLst/>
                <a:latin typeface="+mn-lt"/>
              </a:rPr>
              <a:t>Preventing drug misuse is more cost-effective and socially desirable than dealing with the consequences of misuse. The </a:t>
            </a:r>
            <a:r>
              <a:rPr kumimoji="0" lang="en-US" altLang="en-US" sz="1600" b="0" i="0" u="none" strike="noStrike" cap="none" normalizeH="0" baseline="0" dirty="0">
                <a:ln>
                  <a:noFill/>
                </a:ln>
                <a:solidFill>
                  <a:srgbClr val="00AE9E"/>
                </a:solidFill>
                <a:effectLst/>
                <a:latin typeface="+mn-lt"/>
                <a:hlinkClick r:id="rId2">
                  <a:extLst>
                    <a:ext uri="{A12FA001-AC4F-418D-AE19-62706E023703}">
                      <ahyp:hlinkClr xmlns:ahyp="http://schemas.microsoft.com/office/drawing/2018/hyperlinkcolor" val="tx"/>
                    </a:ext>
                  </a:extLst>
                </a:hlinkClick>
              </a:rPr>
              <a:t>Smoking, Drinking and Drug Use among Young People in England</a:t>
            </a:r>
            <a:r>
              <a:rPr kumimoji="0" lang="en-US" altLang="en-US" sz="1600" b="0" i="0" u="none" strike="noStrike" cap="none" normalizeH="0" baseline="0" dirty="0">
                <a:ln>
                  <a:noFill/>
                </a:ln>
                <a:solidFill>
                  <a:srgbClr val="00AE9E"/>
                </a:solidFill>
                <a:effectLst/>
                <a:latin typeface="+mn-lt"/>
              </a:rPr>
              <a:t> </a:t>
            </a:r>
            <a:r>
              <a:rPr kumimoji="0" lang="en-US" altLang="en-US" sz="1600" b="0" i="0" u="none" strike="noStrike" cap="none" normalizeH="0" baseline="0" dirty="0">
                <a:ln>
                  <a:noFill/>
                </a:ln>
                <a:solidFill>
                  <a:srgbClr val="0B0C0C"/>
                </a:solidFill>
                <a:effectLst/>
                <a:latin typeface="+mn-lt"/>
              </a:rPr>
              <a:t>survey has shown that drug use among children (aged 11 to 15) has increased by over 40% since 2014, reversing a previous long-term downward trend.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B0C0C"/>
                </a:solidFill>
                <a:effectLst/>
                <a:latin typeface="+mn-lt"/>
              </a:rPr>
              <a:t>The Department for Education (DfE) must ensure that schools seize the major prevention opportunity presented by the </a:t>
            </a:r>
            <a:r>
              <a:rPr kumimoji="0" lang="en-US" altLang="en-US" sz="1600" b="0" i="0" u="none" strike="noStrike" cap="none" normalizeH="0" baseline="0" dirty="0">
                <a:ln>
                  <a:noFill/>
                </a:ln>
                <a:solidFill>
                  <a:srgbClr val="00AE9E"/>
                </a:solidFill>
                <a:effectLst/>
                <a:latin typeface="+mn-lt"/>
                <a:hlinkClick r:id="rId3">
                  <a:extLst>
                    <a:ext uri="{A12FA001-AC4F-418D-AE19-62706E023703}">
                      <ahyp:hlinkClr xmlns:ahyp="http://schemas.microsoft.com/office/drawing/2018/hyperlinkcolor" val="tx"/>
                    </a:ext>
                  </a:extLst>
                </a:hlinkClick>
              </a:rPr>
              <a:t>statutory guidance for Relationships, Sex and Health Education (RSHE)</a:t>
            </a:r>
            <a:r>
              <a:rPr kumimoji="0" lang="en-US" altLang="en-US" sz="1600" b="0" i="0" u="none" strike="noStrike" cap="none" normalizeH="0" baseline="0" dirty="0">
                <a:ln>
                  <a:noFill/>
                </a:ln>
                <a:solidFill>
                  <a:srgbClr val="00AE9E"/>
                </a:solidFill>
                <a:effectLst/>
                <a:latin typeface="+mn-lt"/>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900" b="0" i="0" u="none" strike="noStrike" cap="none" normalizeH="0" baseline="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B0C0C"/>
                </a:solidFill>
                <a:effectLst/>
                <a:latin typeface="+mn-lt"/>
              </a:rPr>
              <a:t>It is equally important that children attend school and have rewarding, fulfilling activities available to them </a:t>
            </a:r>
            <a:r>
              <a:rPr kumimoji="0" lang="en-US" altLang="en-US" sz="1600" b="0" i="0" u="none" strike="noStrike" cap="none" normalizeH="0" baseline="0" dirty="0">
                <a:ln>
                  <a:noFill/>
                </a:ln>
                <a:effectLst/>
                <a:latin typeface="+mn-lt"/>
              </a:rPr>
              <a:t>outside of school. They also need adequate support services, particularly for mental health. </a:t>
            </a:r>
          </a:p>
          <a:p>
            <a:endParaRPr lang="en-US" altLang="en-US" sz="1600" dirty="0"/>
          </a:p>
          <a:p>
            <a:r>
              <a:rPr lang="en-US" altLang="en-US" sz="1600" dirty="0"/>
              <a:t>Local authorities should identify, and provide additional support to, those young people most at risk of being drawn into using illicit substances or involvement in supply.</a:t>
            </a:r>
            <a:endParaRPr kumimoji="0" lang="en-US" altLang="en-US" sz="1600" b="0" i="0" u="none" strike="noStrike" cap="none" normalizeH="0" baseline="0" dirty="0">
              <a:ln>
                <a:noFill/>
              </a:ln>
              <a:solidFill>
                <a:srgbClr val="0B0C0C"/>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dirty="0">
              <a:ln>
                <a:noFill/>
              </a:ln>
              <a:solidFill>
                <a:srgbClr val="0B0C0C"/>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dirty="0">
              <a:solidFill>
                <a:srgbClr val="0B0C0C"/>
              </a:solidFill>
              <a:latin typeface="+mn-lt"/>
            </a:endParaRPr>
          </a:p>
        </p:txBody>
      </p:sp>
      <p:grpSp>
        <p:nvGrpSpPr>
          <p:cNvPr id="7" name="Group 6">
            <a:extLst>
              <a:ext uri="{FF2B5EF4-FFF2-40B4-BE49-F238E27FC236}">
                <a16:creationId xmlns:a16="http://schemas.microsoft.com/office/drawing/2014/main" id="{B793C710-2FBD-400D-AF2E-2D3FBE9A8C07}"/>
              </a:ext>
            </a:extLst>
          </p:cNvPr>
          <p:cNvGrpSpPr/>
          <p:nvPr/>
        </p:nvGrpSpPr>
        <p:grpSpPr>
          <a:xfrm>
            <a:off x="659083" y="4583277"/>
            <a:ext cx="10960118" cy="2227984"/>
            <a:chOff x="671437" y="4826356"/>
            <a:chExt cx="10795183" cy="2227984"/>
          </a:xfrm>
          <a:solidFill>
            <a:srgbClr val="00AE9E"/>
          </a:solidFill>
          <a:effectLst>
            <a:outerShdw blurRad="50800" dist="38100" dir="2700000" algn="tl" rotWithShape="0">
              <a:prstClr val="black">
                <a:alpha val="40000"/>
              </a:prstClr>
            </a:outerShdw>
          </a:effectLst>
        </p:grpSpPr>
        <p:sp>
          <p:nvSpPr>
            <p:cNvPr id="6" name="Rectangle: Rounded Corners 5">
              <a:extLst>
                <a:ext uri="{FF2B5EF4-FFF2-40B4-BE49-F238E27FC236}">
                  <a16:creationId xmlns:a16="http://schemas.microsoft.com/office/drawing/2014/main" id="{58E06276-3B04-441D-826F-6F7AB1BE62C6}"/>
                </a:ext>
              </a:extLst>
            </p:cNvPr>
            <p:cNvSpPr/>
            <p:nvPr/>
          </p:nvSpPr>
          <p:spPr>
            <a:xfrm>
              <a:off x="671437" y="4826356"/>
              <a:ext cx="10782832" cy="1586346"/>
            </a:xfrm>
            <a:prstGeom prst="roundRect">
              <a:avLst/>
            </a:prstGeom>
            <a:solidFill>
              <a:srgbClr val="00AE9E"/>
            </a:solidFill>
            <a:ln>
              <a:solidFill>
                <a:srgbClr val="00AE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5" name="TextBox 4">
              <a:extLst>
                <a:ext uri="{FF2B5EF4-FFF2-40B4-BE49-F238E27FC236}">
                  <a16:creationId xmlns:a16="http://schemas.microsoft.com/office/drawing/2014/main" id="{56CB2987-9983-4F8F-BF02-489D9A1E54E9}"/>
                </a:ext>
              </a:extLst>
            </p:cNvPr>
            <p:cNvSpPr txBox="1"/>
            <p:nvPr/>
          </p:nvSpPr>
          <p:spPr>
            <a:xfrm>
              <a:off x="762620" y="4930682"/>
              <a:ext cx="10704000" cy="2123658"/>
            </a:xfrm>
            <a:prstGeom prst="rect">
              <a:avLst/>
            </a:prstGeom>
            <a:noFill/>
          </p:spPr>
          <p:txBody>
            <a:bodyPr wrap="square" rtlCol="0">
              <a:spAutoFit/>
            </a:bodyPr>
            <a:lstStyle/>
            <a:p>
              <a:r>
                <a:rPr lang="en-US" altLang="en-US" sz="1600" dirty="0">
                  <a:solidFill>
                    <a:schemeClr val="bg1"/>
                  </a:solidFill>
                </a:rPr>
                <a:t>DfE and the Department for Digital, Culture, Media and Sport (DCMS) should lead investment in age-appropriate evidence-based services and support all young people to build resilience and avoid substance misuse.</a:t>
              </a:r>
            </a:p>
            <a:p>
              <a:r>
                <a:rPr lang="en-US" altLang="en-US" sz="1600" dirty="0">
                  <a:solidFill>
                    <a:schemeClr val="bg1"/>
                  </a:solidFill>
                </a:rPr>
                <a:t> </a:t>
              </a:r>
            </a:p>
            <a:p>
              <a:r>
                <a:rPr lang="en-GB" sz="1600" dirty="0">
                  <a:solidFill>
                    <a:schemeClr val="bg1"/>
                  </a:solidFill>
                </a:rPr>
                <a:t>DHSC should increase the funding available to specialist substance misuse services for young people, to improve the capacity and quality of these services</a:t>
              </a:r>
              <a:endParaRPr lang="en-US" altLang="en-US" sz="1600" dirty="0">
                <a:solidFill>
                  <a:schemeClr val="bg1"/>
                </a:solidFill>
              </a:endParaRPr>
            </a:p>
            <a:p>
              <a:endParaRPr lang="en-US" altLang="en-US" sz="1600" dirty="0">
                <a:solidFill>
                  <a:schemeClr val="bg1"/>
                </a:solidFill>
              </a:endParaRPr>
            </a:p>
            <a:p>
              <a:endParaRPr lang="en-US" altLang="en-US" sz="2000" dirty="0">
                <a:solidFill>
                  <a:schemeClr val="bg1"/>
                </a:solidFill>
              </a:endParaRPr>
            </a:p>
            <a:p>
              <a:endParaRPr lang="en-GB" sz="1600" dirty="0">
                <a:solidFill>
                  <a:schemeClr val="bg1"/>
                </a:solidFill>
              </a:endParaRPr>
            </a:p>
          </p:txBody>
        </p:sp>
      </p:grpSp>
      <p:grpSp>
        <p:nvGrpSpPr>
          <p:cNvPr id="15" name="Group 14">
            <a:extLst>
              <a:ext uri="{FF2B5EF4-FFF2-40B4-BE49-F238E27FC236}">
                <a16:creationId xmlns:a16="http://schemas.microsoft.com/office/drawing/2014/main" id="{7018BEA6-2D59-45FA-87EC-A3BAEBF8C68B}"/>
              </a:ext>
            </a:extLst>
          </p:cNvPr>
          <p:cNvGrpSpPr/>
          <p:nvPr/>
        </p:nvGrpSpPr>
        <p:grpSpPr>
          <a:xfrm>
            <a:off x="659083" y="1527521"/>
            <a:ext cx="915600" cy="2937924"/>
            <a:chOff x="10539550" y="1481948"/>
            <a:chExt cx="915600" cy="2937924"/>
          </a:xfrm>
        </p:grpSpPr>
        <p:pic>
          <p:nvPicPr>
            <p:cNvPr id="10" name="Graphic 9" descr="Upward trend">
              <a:extLst>
                <a:ext uri="{FF2B5EF4-FFF2-40B4-BE49-F238E27FC236}">
                  <a16:creationId xmlns:a16="http://schemas.microsoft.com/office/drawing/2014/main" id="{08A36044-27CE-47BF-8171-96634D870A1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539550" y="1481948"/>
              <a:ext cx="914400" cy="914400"/>
            </a:xfrm>
            <a:prstGeom prst="rect">
              <a:avLst/>
            </a:prstGeom>
          </p:spPr>
        </p:pic>
        <p:pic>
          <p:nvPicPr>
            <p:cNvPr id="12" name="Graphic 11" descr="Classroom">
              <a:extLst>
                <a:ext uri="{FF2B5EF4-FFF2-40B4-BE49-F238E27FC236}">
                  <a16:creationId xmlns:a16="http://schemas.microsoft.com/office/drawing/2014/main" id="{9EB880F7-AFA9-4D46-B0D5-7FDCB817D87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539550" y="2596280"/>
              <a:ext cx="914400" cy="914400"/>
            </a:xfrm>
            <a:prstGeom prst="rect">
              <a:avLst/>
            </a:prstGeom>
          </p:spPr>
        </p:pic>
        <p:pic>
          <p:nvPicPr>
            <p:cNvPr id="14" name="Picture 13" descr="A picture containing text&#10;&#10;Description automatically generated">
              <a:extLst>
                <a:ext uri="{FF2B5EF4-FFF2-40B4-BE49-F238E27FC236}">
                  <a16:creationId xmlns:a16="http://schemas.microsoft.com/office/drawing/2014/main" id="{E76227DE-005F-4133-934A-4E2B72DDA2A2}"/>
                </a:ext>
              </a:extLst>
            </p:cNvPr>
            <p:cNvPicPr>
              <a:picLocks noChangeAspect="1"/>
            </p:cNvPicPr>
            <p:nvPr/>
          </p:nvPicPr>
          <p:blipFill>
            <a:blip r:embed="rId8">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10566105" y="3530827"/>
              <a:ext cx="889045" cy="889045"/>
            </a:xfrm>
            <a:prstGeom prst="rect">
              <a:avLst/>
            </a:prstGeom>
          </p:spPr>
        </p:pic>
      </p:grpSp>
    </p:spTree>
    <p:extLst>
      <p:ext uri="{BB962C8B-B14F-4D97-AF65-F5344CB8AC3E}">
        <p14:creationId xmlns:p14="http://schemas.microsoft.com/office/powerpoint/2010/main" val="36952477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phic 11" descr="Research">
            <a:extLst>
              <a:ext uri="{FF2B5EF4-FFF2-40B4-BE49-F238E27FC236}">
                <a16:creationId xmlns:a16="http://schemas.microsoft.com/office/drawing/2014/main" id="{CA23FD95-9923-4AF4-8667-DCCF25FABCF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20921368">
            <a:off x="8259492" y="-63417"/>
            <a:ext cx="3255700" cy="3255700"/>
          </a:xfrm>
          <a:prstGeom prst="rect">
            <a:avLst/>
          </a:prstGeom>
        </p:spPr>
      </p:pic>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a:xfrm>
            <a:off x="744000" y="501046"/>
            <a:ext cx="10704000" cy="648072"/>
          </a:xfrm>
        </p:spPr>
        <p:txBody>
          <a:bodyPr>
            <a:normAutofit/>
          </a:bodyPr>
          <a:lstStyle/>
          <a:p>
            <a:r>
              <a:rPr lang="en-GB" dirty="0"/>
              <a:t>Research</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0" y="6309320"/>
            <a:ext cx="12192000" cy="549275"/>
          </a:xfrm>
        </p:spPr>
        <p:txBody>
          <a:bodyPr/>
          <a:lstStyle/>
          <a:p>
            <a:pPr marL="709049">
              <a:defRPr/>
            </a:pPr>
            <a:r>
              <a:rPr lang="en-US" dirty="0"/>
              <a:t>  </a:t>
            </a:r>
            <a:fld id="{2565FA6D-D4C8-4C4C-AC4B-3269734D34D8}" type="slidenum">
              <a:rPr lang="en-US" smtClean="0"/>
              <a:pPr marL="709049">
                <a:defRPr/>
              </a:pPr>
              <a:t>19</a:t>
            </a:fld>
            <a:endParaRPr lang="en-US" dirty="0"/>
          </a:p>
        </p:txBody>
      </p:sp>
      <p:sp>
        <p:nvSpPr>
          <p:cNvPr id="8" name="Rectangle 7">
            <a:extLst>
              <a:ext uri="{FF2B5EF4-FFF2-40B4-BE49-F238E27FC236}">
                <a16:creationId xmlns:a16="http://schemas.microsoft.com/office/drawing/2014/main" id="{61E916D7-9D46-4D48-A213-CC62B1F98180}"/>
              </a:ext>
            </a:extLst>
          </p:cNvPr>
          <p:cNvSpPr/>
          <p:nvPr/>
        </p:nvSpPr>
        <p:spPr>
          <a:xfrm>
            <a:off x="659395" y="1200648"/>
            <a:ext cx="10959805" cy="830997"/>
          </a:xfrm>
          <a:prstGeom prst="rect">
            <a:avLst/>
          </a:prstGeom>
        </p:spPr>
        <p:txBody>
          <a:bodyPr wrap="square">
            <a:spAutoFit/>
          </a:bodyPr>
          <a:lstStyle/>
          <a:p>
            <a:endParaRPr lang="en-GB" sz="2000" dirty="0">
              <a:solidFill>
                <a:srgbClr val="0B0C0C"/>
              </a:solidFill>
              <a:latin typeface="+mn-lt"/>
            </a:endParaRPr>
          </a:p>
          <a:p>
            <a:pPr marL="742950" lvl="1" indent="-285750">
              <a:buFont typeface="Arial" panose="020B0604020202020204" pitchFamily="34" charset="0"/>
              <a:buChar char="•"/>
            </a:pPr>
            <a:endParaRPr lang="en-GB" sz="800" dirty="0"/>
          </a:p>
          <a:p>
            <a:endParaRPr lang="en-GB" sz="2000" dirty="0">
              <a:latin typeface="+mn-lt"/>
            </a:endParaRPr>
          </a:p>
        </p:txBody>
      </p:sp>
      <p:sp>
        <p:nvSpPr>
          <p:cNvPr id="3" name="Rectangle 1">
            <a:extLst>
              <a:ext uri="{FF2B5EF4-FFF2-40B4-BE49-F238E27FC236}">
                <a16:creationId xmlns:a16="http://schemas.microsoft.com/office/drawing/2014/main" id="{F7C1E15E-80C2-474C-ACB6-DA8B8E800B57}"/>
              </a:ext>
            </a:extLst>
          </p:cNvPr>
          <p:cNvSpPr>
            <a:spLocks noChangeArrowheads="1"/>
          </p:cNvSpPr>
          <p:nvPr/>
        </p:nvSpPr>
        <p:spPr bwMode="auto">
          <a:xfrm>
            <a:off x="659395" y="1125343"/>
            <a:ext cx="11125237" cy="1708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ts val="600"/>
              </a:spcAft>
              <a:buClrTx/>
              <a:buSzTx/>
              <a:buFontTx/>
              <a:buNone/>
              <a:tabLst/>
            </a:pPr>
            <a:r>
              <a:rPr kumimoji="0" lang="en-US" altLang="en-US" sz="2000" b="0" i="0" u="none" strike="noStrike" cap="none" normalizeH="0" baseline="0" dirty="0">
                <a:ln>
                  <a:noFill/>
                </a:ln>
                <a:solidFill>
                  <a:srgbClr val="0B0C0C"/>
                </a:solidFill>
                <a:effectLst/>
                <a:latin typeface="+mn-lt"/>
              </a:rPr>
              <a:t>Research in many areas of addiction is underdeveloped and under-resourced, with the exception of opioid substitution treatment.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2000" dirty="0">
                <a:solidFill>
                  <a:srgbClr val="0B0C0C"/>
                </a:solidFill>
                <a:latin typeface="+mn-lt"/>
              </a:rPr>
              <a:t>C</a:t>
            </a:r>
            <a:r>
              <a:rPr kumimoji="0" lang="en-US" altLang="en-US" sz="2000" b="0" i="0" u="none" strike="noStrike" cap="none" normalizeH="0" baseline="0" dirty="0">
                <a:ln>
                  <a:noFill/>
                </a:ln>
                <a:solidFill>
                  <a:srgbClr val="0B0C0C"/>
                </a:solidFill>
                <a:effectLst/>
                <a:latin typeface="+mn-lt"/>
              </a:rPr>
              <a:t>urrent service models often do not provide the stability, expertise or right staff mix to undertake high quality research.</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mn-lt"/>
            </a:endParaRPr>
          </a:p>
        </p:txBody>
      </p:sp>
      <p:grpSp>
        <p:nvGrpSpPr>
          <p:cNvPr id="14" name="Group 13">
            <a:extLst>
              <a:ext uri="{FF2B5EF4-FFF2-40B4-BE49-F238E27FC236}">
                <a16:creationId xmlns:a16="http://schemas.microsoft.com/office/drawing/2014/main" id="{DC3C9D92-6A04-4352-960B-06E306D4ECB8}"/>
              </a:ext>
            </a:extLst>
          </p:cNvPr>
          <p:cNvGrpSpPr/>
          <p:nvPr/>
        </p:nvGrpSpPr>
        <p:grpSpPr>
          <a:xfrm>
            <a:off x="621666" y="2580801"/>
            <a:ext cx="11165350" cy="2166226"/>
            <a:chOff x="659395" y="2623141"/>
            <a:chExt cx="11165350" cy="2277054"/>
          </a:xfrm>
          <a:effectLst>
            <a:outerShdw blurRad="50800" dist="38100" dir="2700000" algn="tl" rotWithShape="0">
              <a:prstClr val="black">
                <a:alpha val="40000"/>
              </a:prstClr>
            </a:outerShdw>
          </a:effectLst>
        </p:grpSpPr>
        <p:sp>
          <p:nvSpPr>
            <p:cNvPr id="10" name="Rectangle: Rounded Corners 9">
              <a:extLst>
                <a:ext uri="{FF2B5EF4-FFF2-40B4-BE49-F238E27FC236}">
                  <a16:creationId xmlns:a16="http://schemas.microsoft.com/office/drawing/2014/main" id="{9E756A90-A6BE-452A-ADD3-E4E135C67CC5}"/>
                </a:ext>
              </a:extLst>
            </p:cNvPr>
            <p:cNvSpPr/>
            <p:nvPr/>
          </p:nvSpPr>
          <p:spPr>
            <a:xfrm>
              <a:off x="659395" y="2623141"/>
              <a:ext cx="10959805" cy="1796843"/>
            </a:xfrm>
            <a:prstGeom prst="roundRect">
              <a:avLst/>
            </a:prstGeom>
            <a:solidFill>
              <a:srgbClr val="00AE9E"/>
            </a:solidFill>
            <a:ln>
              <a:solidFill>
                <a:srgbClr val="00AE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5" name="TextBox 4">
              <a:extLst>
                <a:ext uri="{FF2B5EF4-FFF2-40B4-BE49-F238E27FC236}">
                  <a16:creationId xmlns:a16="http://schemas.microsoft.com/office/drawing/2014/main" id="{C05FCDE3-C538-418F-B331-5BC54E176542}"/>
                </a:ext>
              </a:extLst>
            </p:cNvPr>
            <p:cNvSpPr txBox="1"/>
            <p:nvPr/>
          </p:nvSpPr>
          <p:spPr>
            <a:xfrm>
              <a:off x="821842" y="2716414"/>
              <a:ext cx="11002903" cy="2183781"/>
            </a:xfrm>
            <a:prstGeom prst="rect">
              <a:avLst/>
            </a:prstGeom>
            <a:noFill/>
          </p:spPr>
          <p:txBody>
            <a:bodyPr wrap="square" rtlCol="0">
              <a:spAutoFit/>
            </a:bodyPr>
            <a:lstStyle/>
            <a:p>
              <a:pPr lvl="0" eaLnBrk="0" hangingPunct="0">
                <a:spcAft>
                  <a:spcPts val="600"/>
                </a:spcAft>
              </a:pPr>
              <a:r>
                <a:rPr lang="en-US" altLang="en-US" sz="1800" dirty="0">
                  <a:solidFill>
                    <a:schemeClr val="bg1"/>
                  </a:solidFill>
                </a:rPr>
                <a:t>DHSC and the Department for Business, Energy &amp; Industrial Strategy (BEIS) should encourage and facilitate research into what works to combat substance misuse, across supply, prevention, treatment and recovery. </a:t>
              </a:r>
            </a:p>
            <a:p>
              <a:pPr lvl="0" eaLnBrk="0" hangingPunct="0"/>
              <a:r>
                <a:rPr lang="en-US" altLang="en-US" sz="1800" dirty="0">
                  <a:solidFill>
                    <a:schemeClr val="bg1"/>
                  </a:solidFill>
                </a:rPr>
                <a:t>DHSC should promote innovative research on addiction and its implementation in practice by offering incentives or rewards to companies and other organisations for effective developments in this field. </a:t>
              </a:r>
            </a:p>
            <a:p>
              <a:pPr lvl="0" eaLnBrk="0" hangingPunct="0"/>
              <a:endParaRPr lang="en-US" altLang="en-US" sz="1800" dirty="0">
                <a:solidFill>
                  <a:schemeClr val="bg1"/>
                </a:solidFill>
              </a:endParaRPr>
            </a:p>
            <a:p>
              <a:endParaRPr lang="en-GB" sz="1600" dirty="0">
                <a:solidFill>
                  <a:schemeClr val="bg1"/>
                </a:solidFill>
              </a:endParaRPr>
            </a:p>
          </p:txBody>
        </p:sp>
      </p:grpSp>
      <p:grpSp>
        <p:nvGrpSpPr>
          <p:cNvPr id="15" name="Group 14">
            <a:extLst>
              <a:ext uri="{FF2B5EF4-FFF2-40B4-BE49-F238E27FC236}">
                <a16:creationId xmlns:a16="http://schemas.microsoft.com/office/drawing/2014/main" id="{CFCF37A9-7B25-4BE1-9C71-9FB7416AED9D}"/>
              </a:ext>
            </a:extLst>
          </p:cNvPr>
          <p:cNvGrpSpPr/>
          <p:nvPr/>
        </p:nvGrpSpPr>
        <p:grpSpPr>
          <a:xfrm>
            <a:off x="637105" y="4461680"/>
            <a:ext cx="11130291" cy="1940220"/>
            <a:chOff x="642552" y="4499983"/>
            <a:chExt cx="11130291" cy="1940220"/>
          </a:xfrm>
          <a:effectLst>
            <a:outerShdw blurRad="50800" dist="38100" dir="2700000" algn="tl" rotWithShape="0">
              <a:prstClr val="black">
                <a:alpha val="40000"/>
              </a:prstClr>
            </a:outerShdw>
          </a:effectLst>
        </p:grpSpPr>
        <p:sp>
          <p:nvSpPr>
            <p:cNvPr id="13" name="Rectangle: Rounded Corners 12">
              <a:extLst>
                <a:ext uri="{FF2B5EF4-FFF2-40B4-BE49-F238E27FC236}">
                  <a16:creationId xmlns:a16="http://schemas.microsoft.com/office/drawing/2014/main" id="{DD47466E-157A-4BEF-B21C-AB3387746EA9}"/>
                </a:ext>
              </a:extLst>
            </p:cNvPr>
            <p:cNvSpPr/>
            <p:nvPr/>
          </p:nvSpPr>
          <p:spPr>
            <a:xfrm>
              <a:off x="642552" y="4499983"/>
              <a:ext cx="10959805" cy="1709387"/>
            </a:xfrm>
            <a:prstGeom prst="roundRect">
              <a:avLst/>
            </a:prstGeom>
            <a:solidFill>
              <a:srgbClr val="00AE9E"/>
            </a:solidFill>
            <a:ln>
              <a:solidFill>
                <a:srgbClr val="00AE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TextBox 5">
              <a:extLst>
                <a:ext uri="{FF2B5EF4-FFF2-40B4-BE49-F238E27FC236}">
                  <a16:creationId xmlns:a16="http://schemas.microsoft.com/office/drawing/2014/main" id="{FFA68F8F-D390-4D2E-8FA1-964C16A2A425}"/>
                </a:ext>
              </a:extLst>
            </p:cNvPr>
            <p:cNvSpPr txBox="1"/>
            <p:nvPr/>
          </p:nvSpPr>
          <p:spPr>
            <a:xfrm>
              <a:off x="749447" y="4639710"/>
              <a:ext cx="11023396" cy="1800493"/>
            </a:xfrm>
            <a:prstGeom prst="rect">
              <a:avLst/>
            </a:prstGeom>
            <a:noFill/>
          </p:spPr>
          <p:txBody>
            <a:bodyPr wrap="square" rtlCol="0">
              <a:spAutoFit/>
            </a:bodyPr>
            <a:lstStyle/>
            <a:p>
              <a:pPr>
                <a:spcAft>
                  <a:spcPts val="600"/>
                </a:spcAft>
              </a:pPr>
              <a:r>
                <a:rPr lang="en-GB" sz="1800" dirty="0">
                  <a:solidFill>
                    <a:schemeClr val="bg1"/>
                  </a:solidFill>
                </a:rPr>
                <a:t>There a lack of evidence on what works to deter people from taking drugs recreationally. Recreational drug users do often not see themselves as having a drug problem and it is a difficult population to influence. However, this misuse carries risks and fuels the illicit drug market. </a:t>
              </a:r>
            </a:p>
            <a:p>
              <a:r>
                <a:rPr lang="en-GB" sz="1800" dirty="0">
                  <a:solidFill>
                    <a:schemeClr val="bg1"/>
                  </a:solidFill>
                </a:rPr>
                <a:t>Government should invest in an innovation fund to test out which marketing and behavioural interventions could work in the UK to reduce recreational drug use, building on evidence from abroad.</a:t>
              </a:r>
            </a:p>
            <a:p>
              <a:endParaRPr lang="en-GB" sz="1600" dirty="0">
                <a:solidFill>
                  <a:schemeClr val="bg1"/>
                </a:solidFill>
              </a:endParaRPr>
            </a:p>
          </p:txBody>
        </p:sp>
      </p:grpSp>
    </p:spTree>
    <p:extLst>
      <p:ext uri="{BB962C8B-B14F-4D97-AF65-F5344CB8AC3E}">
        <p14:creationId xmlns:p14="http://schemas.microsoft.com/office/powerpoint/2010/main" val="571464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CDE95647-291A-4337-916A-D3C29F9C7702}"/>
              </a:ext>
            </a:extLst>
          </p:cNvPr>
          <p:cNvSpPr/>
          <p:nvPr/>
        </p:nvSpPr>
        <p:spPr>
          <a:xfrm>
            <a:off x="407368" y="4045152"/>
            <a:ext cx="11305256" cy="2149143"/>
          </a:xfrm>
          <a:prstGeom prst="roundRect">
            <a:avLst>
              <a:gd name="adj" fmla="val 7768"/>
            </a:avLst>
          </a:prstGeom>
          <a:solidFill>
            <a:srgbClr val="00AE9E"/>
          </a:solidFill>
          <a:ln w="57150">
            <a:solidFill>
              <a:srgbClr val="00AE9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bg1"/>
              </a:solidFill>
            </a:endParaRPr>
          </a:p>
        </p:txBody>
      </p:sp>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a:xfrm>
            <a:off x="407368" y="516398"/>
            <a:ext cx="10704000" cy="648072"/>
          </a:xfrm>
        </p:spPr>
        <p:txBody>
          <a:bodyPr/>
          <a:lstStyle/>
          <a:p>
            <a:r>
              <a:rPr lang="en-GB" dirty="0"/>
              <a:t>Dame Carol Black’s independent review of drugs</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20548" y="6368484"/>
            <a:ext cx="12212548" cy="549275"/>
          </a:xfrm>
        </p:spPr>
        <p:txBody>
          <a:bodyPr/>
          <a:lstStyle/>
          <a:p>
            <a:pPr marL="709049">
              <a:defRPr/>
            </a:pPr>
            <a:r>
              <a:rPr lang="en-US" dirty="0"/>
              <a:t>  </a:t>
            </a:r>
            <a:fld id="{2565FA6D-D4C8-4C4C-AC4B-3269734D34D8}" type="slidenum">
              <a:rPr lang="en-US" smtClean="0"/>
              <a:pPr marL="709049">
                <a:defRPr/>
              </a:pPr>
              <a:t>2</a:t>
            </a:fld>
            <a:endParaRPr lang="en-US" dirty="0"/>
          </a:p>
        </p:txBody>
      </p:sp>
      <p:sp>
        <p:nvSpPr>
          <p:cNvPr id="15" name="TextBox 14">
            <a:extLst>
              <a:ext uri="{FF2B5EF4-FFF2-40B4-BE49-F238E27FC236}">
                <a16:creationId xmlns:a16="http://schemas.microsoft.com/office/drawing/2014/main" id="{71FE4AF4-D38D-449B-A531-413A4B394BB8}"/>
              </a:ext>
            </a:extLst>
          </p:cNvPr>
          <p:cNvSpPr txBox="1"/>
          <p:nvPr/>
        </p:nvSpPr>
        <p:spPr>
          <a:xfrm>
            <a:off x="479376" y="1447088"/>
            <a:ext cx="10873208" cy="2554545"/>
          </a:xfrm>
          <a:prstGeom prst="rect">
            <a:avLst/>
          </a:prstGeom>
          <a:noFill/>
          <a:ln>
            <a:noFill/>
          </a:ln>
        </p:spPr>
        <p:txBody>
          <a:bodyPr wrap="square" rtlCol="0">
            <a:spAutoFit/>
          </a:bodyPr>
          <a:lstStyle/>
          <a:p>
            <a:pPr>
              <a:buClr>
                <a:srgbClr val="FF6600"/>
              </a:buClr>
            </a:pPr>
            <a:r>
              <a:rPr lang="en-GB" sz="2000" b="1" dirty="0"/>
              <a:t>Part one </a:t>
            </a:r>
            <a:r>
              <a:rPr lang="en-GB" sz="2000" dirty="0"/>
              <a:t>of the review, was published in February 2020.</a:t>
            </a:r>
            <a:r>
              <a:rPr lang="en-GB" sz="2000" b="1" dirty="0"/>
              <a:t> </a:t>
            </a:r>
            <a:r>
              <a:rPr lang="en-GB" sz="2000" dirty="0"/>
              <a:t>It examined the illicit drugs market, worth almost £10 billion a year, with 3 million users and an increasingly violent and exploitative supply chain and the scale of increasing harm.</a:t>
            </a:r>
          </a:p>
          <a:p>
            <a:pPr>
              <a:buClr>
                <a:srgbClr val="FF6600"/>
              </a:buClr>
            </a:pPr>
            <a:endParaRPr lang="en-GB" sz="2000" dirty="0"/>
          </a:p>
          <a:p>
            <a:pPr>
              <a:buClr>
                <a:srgbClr val="FF6600"/>
              </a:buClr>
            </a:pPr>
            <a:r>
              <a:rPr lang="en-GB" sz="2000" dirty="0"/>
              <a:t>It also highlighted that the quality and capacity of drug treatment services have significantly reduced in recent years, and that entrenched drug use and premature deaths occur disproportionately more in deprived areas, particularly in the north.</a:t>
            </a:r>
          </a:p>
          <a:p>
            <a:pPr>
              <a:buClr>
                <a:srgbClr val="FF6600"/>
              </a:buClr>
            </a:pPr>
            <a:endParaRPr lang="en-GB" sz="2000" dirty="0"/>
          </a:p>
        </p:txBody>
      </p:sp>
      <p:sp>
        <p:nvSpPr>
          <p:cNvPr id="3" name="Rectangle: Rounded Corners 2">
            <a:extLst>
              <a:ext uri="{FF2B5EF4-FFF2-40B4-BE49-F238E27FC236}">
                <a16:creationId xmlns:a16="http://schemas.microsoft.com/office/drawing/2014/main" id="{3ACD43C0-2735-4D6E-B8BC-9E78F66CD09D}"/>
              </a:ext>
            </a:extLst>
          </p:cNvPr>
          <p:cNvSpPr/>
          <p:nvPr/>
        </p:nvSpPr>
        <p:spPr>
          <a:xfrm>
            <a:off x="407368" y="1288320"/>
            <a:ext cx="11305256" cy="2554545"/>
          </a:xfrm>
          <a:prstGeom prst="roundRect">
            <a:avLst>
              <a:gd name="adj" fmla="val 7768"/>
            </a:avLst>
          </a:prstGeom>
          <a:noFill/>
          <a:ln w="57150">
            <a:solidFill>
              <a:srgbClr val="00AE9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55DD3BD4-CCF2-4803-8BFE-5AC4BED66A5F}"/>
              </a:ext>
            </a:extLst>
          </p:cNvPr>
          <p:cNvSpPr/>
          <p:nvPr/>
        </p:nvSpPr>
        <p:spPr>
          <a:xfrm>
            <a:off x="443372" y="4133639"/>
            <a:ext cx="11305256" cy="1938992"/>
          </a:xfrm>
          <a:prstGeom prst="rect">
            <a:avLst/>
          </a:prstGeom>
        </p:spPr>
        <p:txBody>
          <a:bodyPr wrap="square">
            <a:spAutoFit/>
          </a:bodyPr>
          <a:lstStyle/>
          <a:p>
            <a:pPr>
              <a:buClr>
                <a:srgbClr val="FF6600"/>
              </a:buClr>
            </a:pPr>
            <a:r>
              <a:rPr lang="en-GB" sz="2000" b="1" dirty="0">
                <a:solidFill>
                  <a:schemeClr val="bg1"/>
                </a:solidFill>
              </a:rPr>
              <a:t>Part two </a:t>
            </a:r>
            <a:r>
              <a:rPr lang="en-GB" sz="2000" dirty="0">
                <a:solidFill>
                  <a:schemeClr val="bg1"/>
                </a:solidFill>
              </a:rPr>
              <a:t>was commissioned by DHSC and focuses on treatment and recovery.</a:t>
            </a:r>
          </a:p>
          <a:p>
            <a:pPr>
              <a:buClr>
                <a:srgbClr val="FF6600"/>
              </a:buClr>
            </a:pPr>
            <a:r>
              <a:rPr lang="en-GB" sz="2000" dirty="0">
                <a:solidFill>
                  <a:schemeClr val="bg1"/>
                </a:solidFill>
              </a:rPr>
              <a:t>The overarching aim of the review was to ensure that vulnerable people with substance misuse problems get the support they need. </a:t>
            </a:r>
          </a:p>
          <a:p>
            <a:pPr>
              <a:buClr>
                <a:srgbClr val="FF6600"/>
              </a:buClr>
            </a:pPr>
            <a:r>
              <a:rPr lang="en-GB" sz="2000" dirty="0">
                <a:solidFill>
                  <a:schemeClr val="bg1"/>
                </a:solidFill>
              </a:rPr>
              <a:t>Published on 8</a:t>
            </a:r>
            <a:r>
              <a:rPr lang="en-GB" sz="2000" baseline="30000" dirty="0">
                <a:solidFill>
                  <a:schemeClr val="bg1"/>
                </a:solidFill>
              </a:rPr>
              <a:t>th</a:t>
            </a:r>
            <a:r>
              <a:rPr lang="en-GB" sz="2000" dirty="0">
                <a:solidFill>
                  <a:schemeClr val="bg1"/>
                </a:solidFill>
              </a:rPr>
              <a:t> July, it makes policy recommendations to government, including around funding, as well how services are commissioned and local bodies are held accountable to ensure they are effective in preventing, treating and supporting recovery from drug problems.</a:t>
            </a:r>
          </a:p>
        </p:txBody>
      </p:sp>
    </p:spTree>
    <p:extLst>
      <p:ext uri="{BB962C8B-B14F-4D97-AF65-F5344CB8AC3E}">
        <p14:creationId xmlns:p14="http://schemas.microsoft.com/office/powerpoint/2010/main" val="41786091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Rounded Corners 10">
            <a:extLst>
              <a:ext uri="{FF2B5EF4-FFF2-40B4-BE49-F238E27FC236}">
                <a16:creationId xmlns:a16="http://schemas.microsoft.com/office/drawing/2014/main" id="{FA32BF29-B436-4885-818B-74EE09E55516}"/>
              </a:ext>
            </a:extLst>
          </p:cNvPr>
          <p:cNvSpPr/>
          <p:nvPr/>
        </p:nvSpPr>
        <p:spPr>
          <a:xfrm>
            <a:off x="765149" y="1630135"/>
            <a:ext cx="4178723" cy="4388975"/>
          </a:xfrm>
          <a:prstGeom prst="roundRect">
            <a:avLst>
              <a:gd name="adj" fmla="val 9312"/>
            </a:avLst>
          </a:prstGeom>
          <a:solidFill>
            <a:srgbClr val="00AE9E"/>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3200" dirty="0"/>
          </a:p>
        </p:txBody>
      </p:sp>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p:txBody>
          <a:bodyPr/>
          <a:lstStyle/>
          <a:p>
            <a:r>
              <a:rPr lang="en-GB" dirty="0"/>
              <a:t>The Office for Health Promotion</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0" y="6368484"/>
            <a:ext cx="12192000" cy="549275"/>
          </a:xfrm>
        </p:spPr>
        <p:txBody>
          <a:bodyPr/>
          <a:lstStyle/>
          <a:p>
            <a:pPr marL="709049">
              <a:defRPr/>
            </a:pPr>
            <a:r>
              <a:rPr lang="en-US" dirty="0"/>
              <a:t>  </a:t>
            </a:r>
            <a:fld id="{2565FA6D-D4C8-4C4C-AC4B-3269734D34D8}" type="slidenum">
              <a:rPr lang="en-US" smtClean="0"/>
              <a:pPr marL="709049">
                <a:defRPr/>
              </a:pPr>
              <a:t>20</a:t>
            </a:fld>
            <a:endParaRPr lang="en-US" dirty="0"/>
          </a:p>
        </p:txBody>
      </p:sp>
      <p:sp>
        <p:nvSpPr>
          <p:cNvPr id="10" name="Rectangle 9">
            <a:extLst>
              <a:ext uri="{FF2B5EF4-FFF2-40B4-BE49-F238E27FC236}">
                <a16:creationId xmlns:a16="http://schemas.microsoft.com/office/drawing/2014/main" id="{5ABF68B9-F20F-47D9-B5D0-D0A93283B9F7}"/>
              </a:ext>
            </a:extLst>
          </p:cNvPr>
          <p:cNvSpPr/>
          <p:nvPr/>
        </p:nvSpPr>
        <p:spPr>
          <a:xfrm>
            <a:off x="983432" y="1546126"/>
            <a:ext cx="3477304" cy="4278094"/>
          </a:xfrm>
          <a:prstGeom prst="rect">
            <a:avLst/>
          </a:prstGeom>
        </p:spPr>
        <p:txBody>
          <a:bodyPr wrap="square">
            <a:spAutoFit/>
          </a:bodyPr>
          <a:lstStyle/>
          <a:p>
            <a:endParaRPr lang="en-GB" sz="1600" i="1" dirty="0">
              <a:solidFill>
                <a:schemeClr val="bg1"/>
              </a:solidFill>
            </a:endParaRPr>
          </a:p>
          <a:p>
            <a:r>
              <a:rPr lang="en-GB" sz="1600" i="1" dirty="0">
                <a:solidFill>
                  <a:schemeClr val="bg1"/>
                </a:solidFill>
              </a:rPr>
              <a:t>All PHE and DHSCs drug and alcohol functions, both National and Regional , will transfer into the Office for Health Promotion from October 2021</a:t>
            </a:r>
          </a:p>
          <a:p>
            <a:endParaRPr lang="en-GB" sz="1600" i="1" dirty="0">
              <a:solidFill>
                <a:schemeClr val="bg1"/>
              </a:solidFill>
            </a:endParaRPr>
          </a:p>
          <a:p>
            <a:endParaRPr lang="en-GB" sz="1600" i="1" dirty="0">
              <a:solidFill>
                <a:schemeClr val="bg1"/>
              </a:solidFill>
            </a:endParaRPr>
          </a:p>
          <a:p>
            <a:r>
              <a:rPr lang="en-GB" sz="1600" i="1" dirty="0">
                <a:solidFill>
                  <a:schemeClr val="bg1"/>
                </a:solidFill>
              </a:rPr>
              <a:t>A Deputy Chief Medical Officer (DCMO) and a DHSC Director General will lead</a:t>
            </a:r>
          </a:p>
          <a:p>
            <a:endParaRPr lang="en-GB" sz="1600" i="1" dirty="0">
              <a:solidFill>
                <a:schemeClr val="bg1"/>
              </a:solidFill>
            </a:endParaRPr>
          </a:p>
          <a:p>
            <a:endParaRPr lang="en-GB" sz="1600" i="1" dirty="0">
              <a:solidFill>
                <a:schemeClr val="bg1"/>
              </a:solidFill>
            </a:endParaRPr>
          </a:p>
          <a:p>
            <a:r>
              <a:rPr lang="en-GB" sz="1600" i="1" dirty="0">
                <a:solidFill>
                  <a:schemeClr val="bg1"/>
                </a:solidFill>
              </a:rPr>
              <a:t>Organisational structures are out to staff consultation but we anticipate drug and alcohol work will be well placed in the new structure</a:t>
            </a:r>
          </a:p>
        </p:txBody>
      </p:sp>
      <p:pic>
        <p:nvPicPr>
          <p:cNvPr id="1026" name="Picture 2" descr="We have paid a heavy price in healthcare postponed&amp;#39;: Chief medical officer  Prof Chris Whitty on a year fighting Covid-19">
            <a:extLst>
              <a:ext uri="{FF2B5EF4-FFF2-40B4-BE49-F238E27FC236}">
                <a16:creationId xmlns:a16="http://schemas.microsoft.com/office/drawing/2014/main" id="{37D8E311-D7E7-47E9-90A1-6087FD163DF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39883" y="1630136"/>
            <a:ext cx="6518931" cy="4345953"/>
          </a:xfrm>
          <a:prstGeom prst="roundRect">
            <a:avLst>
              <a:gd name="adj" fmla="val 8594"/>
            </a:avLst>
          </a:prstGeom>
          <a:solidFill>
            <a:srgbClr val="FFFFFF">
              <a:shade val="85000"/>
            </a:srgbClr>
          </a:solidFill>
          <a:ln>
            <a:no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432743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C8D4ECA6-FFEB-4022-AFA7-7E5DB46341A9}"/>
              </a:ext>
            </a:extLst>
          </p:cNvPr>
          <p:cNvSpPr/>
          <p:nvPr/>
        </p:nvSpPr>
        <p:spPr>
          <a:xfrm>
            <a:off x="595331" y="4139465"/>
            <a:ext cx="10830546" cy="1318775"/>
          </a:xfrm>
          <a:prstGeom prst="roundRect">
            <a:avLst/>
          </a:prstGeom>
          <a:solidFill>
            <a:srgbClr val="00AE9E"/>
          </a:solidFill>
          <a:ln>
            <a:solidFill>
              <a:srgbClr val="00AE9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Rounded Corners 6">
            <a:extLst>
              <a:ext uri="{FF2B5EF4-FFF2-40B4-BE49-F238E27FC236}">
                <a16:creationId xmlns:a16="http://schemas.microsoft.com/office/drawing/2014/main" id="{4751537F-EA62-4A2E-8828-DF95122C4101}"/>
              </a:ext>
            </a:extLst>
          </p:cNvPr>
          <p:cNvSpPr/>
          <p:nvPr/>
        </p:nvSpPr>
        <p:spPr>
          <a:xfrm>
            <a:off x="623723" y="1436780"/>
            <a:ext cx="10830546" cy="2520280"/>
          </a:xfrm>
          <a:prstGeom prst="roundRect">
            <a:avLst>
              <a:gd name="adj" fmla="val 10217"/>
            </a:avLst>
          </a:prstGeom>
          <a:solidFill>
            <a:srgbClr val="00AE9E"/>
          </a:solidFill>
          <a:ln>
            <a:solidFill>
              <a:srgbClr val="00AE9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p:txBody>
          <a:bodyPr/>
          <a:lstStyle/>
          <a:p>
            <a:pPr>
              <a:spcAft>
                <a:spcPts val="0"/>
              </a:spcAft>
            </a:pPr>
            <a:r>
              <a:rPr lang="en-GB" dirty="0"/>
              <a:t>This is a pivotal moment and opportunity</a:t>
            </a:r>
          </a:p>
        </p:txBody>
      </p:sp>
      <p:sp>
        <p:nvSpPr>
          <p:cNvPr id="3" name="Content Placeholder 2">
            <a:extLst>
              <a:ext uri="{FF2B5EF4-FFF2-40B4-BE49-F238E27FC236}">
                <a16:creationId xmlns:a16="http://schemas.microsoft.com/office/drawing/2014/main" id="{619CA33F-E634-4419-934E-893F09A9C7CB}"/>
              </a:ext>
            </a:extLst>
          </p:cNvPr>
          <p:cNvSpPr>
            <a:spLocks noGrp="1"/>
          </p:cNvSpPr>
          <p:nvPr>
            <p:ph idx="1"/>
          </p:nvPr>
        </p:nvSpPr>
        <p:spPr>
          <a:xfrm>
            <a:off x="750270" y="1604799"/>
            <a:ext cx="10703999" cy="2184242"/>
          </a:xfrm>
          <a:noFill/>
          <a:effectLst/>
        </p:spPr>
        <p:txBody>
          <a:bodyPr/>
          <a:lstStyle/>
          <a:p>
            <a:pPr marL="228594" indent="-228594">
              <a:buFont typeface="Arial" panose="020B0604020202020204" pitchFamily="34" charset="0"/>
              <a:buChar char="•"/>
            </a:pPr>
            <a:r>
              <a:rPr lang="en-GB" sz="1867" dirty="0">
                <a:solidFill>
                  <a:schemeClr val="bg1"/>
                </a:solidFill>
              </a:rPr>
              <a:t>An initial government response is due soon, with further detail following the spending review which is planned for the autumn</a:t>
            </a:r>
          </a:p>
          <a:p>
            <a:pPr marL="694249" lvl="1" indent="-228594">
              <a:buFont typeface="Arial" panose="020B0604020202020204" pitchFamily="34" charset="0"/>
              <a:buChar char="•"/>
            </a:pPr>
            <a:r>
              <a:rPr lang="en-GB" sz="1867" dirty="0">
                <a:solidFill>
                  <a:schemeClr val="bg1"/>
                </a:solidFill>
              </a:rPr>
              <a:t>PHE and DHSC stand ready to support the implementation of the recommendations, and they will be a priority</a:t>
            </a:r>
          </a:p>
          <a:p>
            <a:pPr marL="694249" lvl="1" indent="-228594">
              <a:buFont typeface="Arial" panose="020B0604020202020204" pitchFamily="34" charset="0"/>
              <a:buChar char="•"/>
            </a:pPr>
            <a:r>
              <a:rPr lang="en-GB" sz="1867" dirty="0">
                <a:solidFill>
                  <a:schemeClr val="bg1"/>
                </a:solidFill>
              </a:rPr>
              <a:t>This work will carry on in the new Office for Health Promotion</a:t>
            </a:r>
          </a:p>
          <a:p>
            <a:pPr marL="694249" lvl="1" indent="-228594">
              <a:buFont typeface="Arial" panose="020B0604020202020204" pitchFamily="34" charset="0"/>
              <a:buChar char="•"/>
            </a:pPr>
            <a:r>
              <a:rPr lang="en-GB" sz="1867" dirty="0">
                <a:solidFill>
                  <a:schemeClr val="bg1"/>
                </a:solidFill>
              </a:rPr>
              <a:t>Government engagement with the review is high</a:t>
            </a:r>
            <a:endParaRPr lang="en-GB" sz="1600" dirty="0">
              <a:solidFill>
                <a:schemeClr val="bg1"/>
              </a:solidFill>
            </a:endParaRP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0" y="6368484"/>
            <a:ext cx="12192000" cy="549275"/>
          </a:xfrm>
        </p:spPr>
        <p:txBody>
          <a:bodyPr/>
          <a:lstStyle/>
          <a:p>
            <a:pPr marL="709049">
              <a:defRPr/>
            </a:pPr>
            <a:r>
              <a:rPr lang="en-US" dirty="0"/>
              <a:t>  </a:t>
            </a:r>
            <a:fld id="{2565FA6D-D4C8-4C4C-AC4B-3269734D34D8}" type="slidenum">
              <a:rPr lang="en-US" smtClean="0"/>
              <a:pPr marL="709049">
                <a:defRPr/>
              </a:pPr>
              <a:t>21</a:t>
            </a:fld>
            <a:endParaRPr lang="en-US" dirty="0"/>
          </a:p>
        </p:txBody>
      </p:sp>
      <p:sp>
        <p:nvSpPr>
          <p:cNvPr id="6" name="Rectangle 5">
            <a:extLst>
              <a:ext uri="{FF2B5EF4-FFF2-40B4-BE49-F238E27FC236}">
                <a16:creationId xmlns:a16="http://schemas.microsoft.com/office/drawing/2014/main" id="{EDD8A482-903C-41F2-AA07-2B8FC7F5F715}"/>
              </a:ext>
            </a:extLst>
          </p:cNvPr>
          <p:cNvSpPr/>
          <p:nvPr/>
        </p:nvSpPr>
        <p:spPr>
          <a:xfrm>
            <a:off x="595332" y="4491448"/>
            <a:ext cx="10253196" cy="720005"/>
          </a:xfrm>
          <a:prstGeom prst="rect">
            <a:avLst/>
          </a:prstGeom>
        </p:spPr>
        <p:txBody>
          <a:bodyPr wrap="square">
            <a:spAutoFit/>
          </a:bodyPr>
          <a:lstStyle/>
          <a:p>
            <a:pPr marL="228594" lvl="0" indent="-228594" eaLnBrk="0" hangingPunct="0">
              <a:lnSpc>
                <a:spcPct val="114000"/>
              </a:lnSpc>
              <a:spcBef>
                <a:spcPts val="0"/>
              </a:spcBef>
              <a:buFont typeface="Arial" panose="020B0604020202020204" pitchFamily="34" charset="0"/>
              <a:buChar char="•"/>
            </a:pPr>
            <a:r>
              <a:rPr lang="en-GB" sz="1867" dirty="0">
                <a:solidFill>
                  <a:schemeClr val="bg1"/>
                </a:solidFill>
                <a:latin typeface="Arial" pitchFamily="34" charset="0"/>
              </a:rPr>
              <a:t>PHE and DSHC are supporting the establishment of the new Cross Government Drugs Unit, which was announced by the Minster for Crime and Policing at the launch of the review</a:t>
            </a:r>
          </a:p>
        </p:txBody>
      </p:sp>
    </p:spTree>
    <p:extLst>
      <p:ext uri="{BB962C8B-B14F-4D97-AF65-F5344CB8AC3E}">
        <p14:creationId xmlns:p14="http://schemas.microsoft.com/office/powerpoint/2010/main" val="1416029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p:txBody>
          <a:bodyPr/>
          <a:lstStyle/>
          <a:p>
            <a:pPr>
              <a:spcAft>
                <a:spcPts val="0"/>
              </a:spcAft>
            </a:pPr>
            <a:r>
              <a:rPr lang="en-GB" dirty="0"/>
              <a:t>Appendix</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0" y="6368484"/>
            <a:ext cx="12192000" cy="549275"/>
          </a:xfrm>
        </p:spPr>
        <p:txBody>
          <a:bodyPr/>
          <a:lstStyle/>
          <a:p>
            <a:pPr marL="709049">
              <a:defRPr/>
            </a:pPr>
            <a:r>
              <a:rPr lang="en-US" dirty="0"/>
              <a:t>  </a:t>
            </a:r>
            <a:fld id="{2565FA6D-D4C8-4C4C-AC4B-3269734D34D8}" type="slidenum">
              <a:rPr lang="en-US" smtClean="0"/>
              <a:pPr marL="709049">
                <a:defRPr/>
              </a:pPr>
              <a:t>22</a:t>
            </a:fld>
            <a:endParaRPr lang="en-US" dirty="0"/>
          </a:p>
        </p:txBody>
      </p:sp>
    </p:spTree>
    <p:extLst>
      <p:ext uri="{BB962C8B-B14F-4D97-AF65-F5344CB8AC3E}">
        <p14:creationId xmlns:p14="http://schemas.microsoft.com/office/powerpoint/2010/main" val="12592131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a:xfrm>
            <a:off x="600837" y="476672"/>
            <a:ext cx="10704000" cy="648072"/>
          </a:xfrm>
        </p:spPr>
        <p:txBody>
          <a:bodyPr/>
          <a:lstStyle/>
          <a:p>
            <a:r>
              <a:rPr lang="en-GB" dirty="0"/>
              <a:t>List of recommendations</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0" y="6368484"/>
            <a:ext cx="12192000" cy="549275"/>
          </a:xfrm>
        </p:spPr>
        <p:txBody>
          <a:bodyPr/>
          <a:lstStyle/>
          <a:p>
            <a:pPr marL="709049">
              <a:defRPr/>
            </a:pPr>
            <a:r>
              <a:rPr lang="en-US" dirty="0"/>
              <a:t>  </a:t>
            </a:r>
            <a:fld id="{2565FA6D-D4C8-4C4C-AC4B-3269734D34D8}" type="slidenum">
              <a:rPr lang="en-US" smtClean="0"/>
              <a:pPr marL="709049">
                <a:defRPr/>
              </a:pPr>
              <a:t>23</a:t>
            </a:fld>
            <a:endParaRPr lang="en-US" dirty="0"/>
          </a:p>
        </p:txBody>
      </p:sp>
      <p:sp>
        <p:nvSpPr>
          <p:cNvPr id="8" name="Content Placeholder 7">
            <a:extLst>
              <a:ext uri="{FF2B5EF4-FFF2-40B4-BE49-F238E27FC236}">
                <a16:creationId xmlns:a16="http://schemas.microsoft.com/office/drawing/2014/main" id="{4D96E51C-F46B-4369-A3CA-0D4236D9E738}"/>
              </a:ext>
            </a:extLst>
          </p:cNvPr>
          <p:cNvSpPr>
            <a:spLocks noGrp="1"/>
          </p:cNvSpPr>
          <p:nvPr>
            <p:ph idx="1"/>
          </p:nvPr>
        </p:nvSpPr>
        <p:spPr>
          <a:xfrm>
            <a:off x="600837" y="1150509"/>
            <a:ext cx="10704000" cy="4739679"/>
          </a:xfrm>
        </p:spPr>
        <p:txBody>
          <a:bodyPr/>
          <a:lstStyle/>
          <a:p>
            <a:r>
              <a:rPr lang="en-GB" sz="1200" b="1" dirty="0"/>
              <a:t>1. </a:t>
            </a:r>
            <a:r>
              <a:rPr lang="en-GB" sz="1200" dirty="0"/>
              <a:t>The government should establish a central Drugs Unit with strong analytical capacity which would develop a National Outcomes Framework and hold departments to account. The sponsoring minister should report annually to Parliament on progress in tackling drug misuse, including publication of relevant data.</a:t>
            </a:r>
          </a:p>
          <a:p>
            <a:endParaRPr lang="en-GB" sz="1200" dirty="0"/>
          </a:p>
          <a:p>
            <a:r>
              <a:rPr lang="en-GB" sz="1200" b="1" dirty="0"/>
              <a:t>2. </a:t>
            </a:r>
            <a:r>
              <a:rPr lang="en-GB" sz="1200" dirty="0"/>
              <a:t>We recommend that the government invests, by the end of year 5 of this programme, an additional £552 million in the treatment system through DHSC and an additional £15 million in employment support through DWP. MHCLG will also need to bid for additional funds for housing support at the next Spending Review.</a:t>
            </a:r>
          </a:p>
          <a:p>
            <a:endParaRPr lang="en-GB" sz="1200" dirty="0"/>
          </a:p>
          <a:p>
            <a:r>
              <a:rPr lang="en-GB" sz="1200" b="1" dirty="0"/>
              <a:t>3. </a:t>
            </a:r>
            <a:r>
              <a:rPr lang="en-GB" sz="1200" dirty="0"/>
              <a:t>We recommend that from 2022 to 2023, DHSC require local authorities to spend drug treatment funding, current and additional, on these services and not on other things. Similarly, we recommend that DWP and MHCLG protect any future additional funding provided for employment services and housing support for people dependent on drugs.</a:t>
            </a:r>
          </a:p>
          <a:p>
            <a:endParaRPr lang="en-GB" sz="1200" dirty="0"/>
          </a:p>
          <a:p>
            <a:r>
              <a:rPr lang="en-GB" sz="1200" b="1" dirty="0"/>
              <a:t>4. </a:t>
            </a:r>
            <a:r>
              <a:rPr lang="en-GB" sz="1200" dirty="0"/>
              <a:t>We recommend that DHSC, DWP and MHCLG make sure that funding for treatment, employment and housing support is distributed fairly on the basis of need.</a:t>
            </a:r>
          </a:p>
          <a:p>
            <a:endParaRPr lang="en-GB" sz="1200" dirty="0"/>
          </a:p>
          <a:p>
            <a:r>
              <a:rPr lang="en-GB" sz="1200" b="1" dirty="0"/>
              <a:t>5. </a:t>
            </a:r>
            <a:r>
              <a:rPr lang="en-GB" sz="1200" dirty="0"/>
              <a:t>We recommend that DHSC introduce a national Commissioning Quality Standard and require local authorities, as a condition of funding, to work with health, housing and employment support, and criminal justice partners to develop a joint needs assessment and publish a commissioning plan to direct spending from 2022 to 2023. Government should make provision for budgets to be aligned or pooled at local level and each department should use its policy levers to require a strong partnership approach locally.</a:t>
            </a:r>
          </a:p>
          <a:p>
            <a:endParaRPr lang="en-GB" sz="1200" dirty="0"/>
          </a:p>
          <a:p>
            <a:r>
              <a:rPr lang="en-GB" sz="1200" b="1" dirty="0"/>
              <a:t>6. </a:t>
            </a:r>
            <a:r>
              <a:rPr lang="en-GB" sz="1200" dirty="0"/>
              <a:t>We recommend that DHSC and the Office for Health Promotion review the effect of frequent retendering on quality and cost-effectiveness of substance misuse treatment services.</a:t>
            </a:r>
          </a:p>
          <a:p>
            <a:endParaRPr lang="en-GB" sz="1200" dirty="0"/>
          </a:p>
          <a:p>
            <a:endParaRPr lang="en-GB" sz="1100" dirty="0"/>
          </a:p>
        </p:txBody>
      </p:sp>
    </p:spTree>
    <p:extLst>
      <p:ext uri="{BB962C8B-B14F-4D97-AF65-F5344CB8AC3E}">
        <p14:creationId xmlns:p14="http://schemas.microsoft.com/office/powerpoint/2010/main" val="29817210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a:xfrm>
            <a:off x="600837" y="476672"/>
            <a:ext cx="10704000" cy="648072"/>
          </a:xfrm>
        </p:spPr>
        <p:txBody>
          <a:bodyPr/>
          <a:lstStyle/>
          <a:p>
            <a:r>
              <a:rPr lang="en-GB" dirty="0"/>
              <a:t>List of recommendations</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0" y="6368484"/>
            <a:ext cx="12192000" cy="549275"/>
          </a:xfrm>
        </p:spPr>
        <p:txBody>
          <a:bodyPr/>
          <a:lstStyle/>
          <a:p>
            <a:pPr marL="709049">
              <a:defRPr/>
            </a:pPr>
            <a:r>
              <a:rPr lang="en-US" dirty="0"/>
              <a:t>  </a:t>
            </a:r>
            <a:fld id="{2565FA6D-D4C8-4C4C-AC4B-3269734D34D8}" type="slidenum">
              <a:rPr lang="en-US" smtClean="0"/>
              <a:pPr marL="709049">
                <a:defRPr/>
              </a:pPr>
              <a:t>24</a:t>
            </a:fld>
            <a:endParaRPr lang="en-US" dirty="0"/>
          </a:p>
        </p:txBody>
      </p:sp>
      <p:sp>
        <p:nvSpPr>
          <p:cNvPr id="8" name="Content Placeholder 7">
            <a:extLst>
              <a:ext uri="{FF2B5EF4-FFF2-40B4-BE49-F238E27FC236}">
                <a16:creationId xmlns:a16="http://schemas.microsoft.com/office/drawing/2014/main" id="{4D96E51C-F46B-4369-A3CA-0D4236D9E738}"/>
              </a:ext>
            </a:extLst>
          </p:cNvPr>
          <p:cNvSpPr>
            <a:spLocks noGrp="1"/>
          </p:cNvSpPr>
          <p:nvPr>
            <p:ph idx="1"/>
          </p:nvPr>
        </p:nvSpPr>
        <p:spPr>
          <a:xfrm>
            <a:off x="600837" y="1150509"/>
            <a:ext cx="10704000" cy="4739679"/>
          </a:xfrm>
        </p:spPr>
        <p:txBody>
          <a:bodyPr/>
          <a:lstStyle/>
          <a:p>
            <a:r>
              <a:rPr lang="en-GB" sz="1200" b="1" dirty="0"/>
              <a:t>7. </a:t>
            </a:r>
            <a:r>
              <a:rPr lang="en-GB" sz="1200" dirty="0"/>
              <a:t>We recommend that DHSC introduce, for 2022 to 2023 and beyond, a Local Outcomes Framework to increase transparency and local authorities’ accountability for their treatment and recovery outcomes. DHSC should consider introducing incentive payments for local authorities to deliver improved outcomes.</a:t>
            </a:r>
          </a:p>
          <a:p>
            <a:endParaRPr lang="en-GB" sz="1200" dirty="0"/>
          </a:p>
          <a:p>
            <a:r>
              <a:rPr lang="en-GB" sz="1200" b="1" dirty="0"/>
              <a:t>8</a:t>
            </a:r>
            <a:r>
              <a:rPr lang="en-GB" sz="1200" dirty="0"/>
              <a:t>. We recommend that DHSC ensure that the Office for Health Promotion has the capacity and capability to monitor local performance against the Local Outcomes Framework, and report to the new central cross-government Drugs Unit to:</a:t>
            </a:r>
          </a:p>
          <a:p>
            <a:pPr marL="792162" lvl="3" indent="-171450"/>
            <a:r>
              <a:rPr lang="en-GB" sz="1200" dirty="0"/>
              <a:t>hold local areas to account for meeting the new Commissioning Quality Standard</a:t>
            </a:r>
          </a:p>
          <a:p>
            <a:pPr marL="792162" lvl="3" indent="-171450"/>
            <a:r>
              <a:rPr lang="en-GB" sz="1200" dirty="0"/>
              <a:t>improve outcomes</a:t>
            </a:r>
          </a:p>
          <a:p>
            <a:pPr marL="792162" lvl="3" indent="-171450"/>
            <a:r>
              <a:rPr lang="en-GB" sz="1200" dirty="0"/>
              <a:t>work with the Local Government Association (LGA) to provide a comprehensive improvement support offer for local authorities</a:t>
            </a:r>
          </a:p>
          <a:p>
            <a:endParaRPr lang="en-GB" sz="1200" b="1" dirty="0"/>
          </a:p>
          <a:p>
            <a:r>
              <a:rPr lang="en-GB" sz="1200" b="1" dirty="0"/>
              <a:t>9. </a:t>
            </a:r>
            <a:r>
              <a:rPr lang="en-GB" sz="1200" dirty="0"/>
              <a:t>We recommend that DHSC commission HEE to devise by the end of 2021 a comprehensive strategy to increase the number of professionally qualified drug treatment staff (psychiatrists and other doctors, psychologists and other therapists, nurses and social workers), and set occupational standards, competency and training requirements for drug workers and peer recovery workers. Government should also fund HEE to cover the costs of training the workforce.</a:t>
            </a:r>
          </a:p>
          <a:p>
            <a:endParaRPr lang="en-GB" sz="1200" dirty="0"/>
          </a:p>
          <a:p>
            <a:r>
              <a:rPr lang="en-GB" sz="1200" b="1" dirty="0"/>
              <a:t>10. </a:t>
            </a:r>
            <a:r>
              <a:rPr lang="en-GB" sz="1200" dirty="0"/>
              <a:t>We recommend that the Academy of Medical Royal Colleges, working with appropriate other bodies, be commissioned to develop a professional body, a Centre for Addictions, for all members of the substance misuse workforce. DHSC should provide seed funding to enable this.</a:t>
            </a:r>
          </a:p>
          <a:p>
            <a:endParaRPr lang="en-GB" sz="1200" dirty="0"/>
          </a:p>
          <a:p>
            <a:r>
              <a:rPr lang="en-GB" sz="1200" b="1" dirty="0"/>
              <a:t>11. </a:t>
            </a:r>
            <a:r>
              <a:rPr lang="en-GB" sz="1200" dirty="0"/>
              <a:t>We recommend that local authorities commission a full range of evidence-based harm reduction and treatment services to meet the needs of their local population in line with the new national Commissioning Quality Standard.</a:t>
            </a:r>
          </a:p>
          <a:p>
            <a:endParaRPr lang="en-GB" sz="1200" dirty="0"/>
          </a:p>
          <a:p>
            <a:r>
              <a:rPr lang="en-GB" sz="1200" b="1" dirty="0"/>
              <a:t>12. </a:t>
            </a:r>
            <a:r>
              <a:rPr lang="en-GB" sz="1200" dirty="0"/>
              <a:t>We recommend that DHSC, NHSE and the Office for Health Promotion review by the end of 2021 to 2022 the commissioning and funding mechanisms for high-cost but low-volume services such as inpatient detoxification and residential rehabilitation. DHSC should introduce a regional or sub-regional approach to commissioning these services to ensure national coverage.</a:t>
            </a:r>
          </a:p>
          <a:p>
            <a:endParaRPr lang="en-GB" sz="1200" dirty="0"/>
          </a:p>
        </p:txBody>
      </p:sp>
    </p:spTree>
    <p:extLst>
      <p:ext uri="{BB962C8B-B14F-4D97-AF65-F5344CB8AC3E}">
        <p14:creationId xmlns:p14="http://schemas.microsoft.com/office/powerpoint/2010/main" val="4183664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a:xfrm>
            <a:off x="600837" y="476672"/>
            <a:ext cx="10704000" cy="648072"/>
          </a:xfrm>
        </p:spPr>
        <p:txBody>
          <a:bodyPr/>
          <a:lstStyle/>
          <a:p>
            <a:r>
              <a:rPr lang="en-GB" dirty="0"/>
              <a:t>List of recommendations</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0" y="6368484"/>
            <a:ext cx="12192000" cy="549275"/>
          </a:xfrm>
        </p:spPr>
        <p:txBody>
          <a:bodyPr/>
          <a:lstStyle/>
          <a:p>
            <a:pPr marL="709049">
              <a:defRPr/>
            </a:pPr>
            <a:r>
              <a:rPr lang="en-US" dirty="0"/>
              <a:t>  </a:t>
            </a:r>
            <a:fld id="{2565FA6D-D4C8-4C4C-AC4B-3269734D34D8}" type="slidenum">
              <a:rPr lang="en-US" smtClean="0"/>
              <a:pPr marL="709049">
                <a:defRPr/>
              </a:pPr>
              <a:t>25</a:t>
            </a:fld>
            <a:endParaRPr lang="en-US" dirty="0"/>
          </a:p>
        </p:txBody>
      </p:sp>
      <p:sp>
        <p:nvSpPr>
          <p:cNvPr id="8" name="Content Placeholder 7">
            <a:extLst>
              <a:ext uri="{FF2B5EF4-FFF2-40B4-BE49-F238E27FC236}">
                <a16:creationId xmlns:a16="http://schemas.microsoft.com/office/drawing/2014/main" id="{4D96E51C-F46B-4369-A3CA-0D4236D9E738}"/>
              </a:ext>
            </a:extLst>
          </p:cNvPr>
          <p:cNvSpPr>
            <a:spLocks noGrp="1"/>
          </p:cNvSpPr>
          <p:nvPr>
            <p:ph idx="1"/>
          </p:nvPr>
        </p:nvSpPr>
        <p:spPr>
          <a:xfrm>
            <a:off x="600837" y="1150509"/>
            <a:ext cx="10704000" cy="4739679"/>
          </a:xfrm>
          <a:noFill/>
          <a:ln w="9525">
            <a:noFill/>
            <a:miter lim="800000"/>
            <a:headEnd/>
            <a:tailEnd/>
          </a:ln>
        </p:spPr>
        <p:txBody>
          <a:bodyPr vert="horz" wrap="square" lIns="0" tIns="0" rIns="0" bIns="0" numCol="1" anchor="t" anchorCtr="0" compatLnSpc="1">
            <a:prstTxWarp prst="textNoShape">
              <a:avLst/>
            </a:prstTxWarp>
          </a:bodyPr>
          <a:lstStyle/>
          <a:p>
            <a:r>
              <a:rPr lang="en-GB" sz="1200" b="1" dirty="0"/>
              <a:t>13. </a:t>
            </a:r>
            <a:r>
              <a:rPr lang="en-GB" sz="1200" dirty="0"/>
              <a:t>We recommend that DHSC make increased funding available to specialist substance misuse services for young people to improve the capacity and quality of these services, and also through the national Commissioning Quality Standard ensure that these services are linked with other local services for vulnerable young people and that family interventions are more widely available.</a:t>
            </a:r>
          </a:p>
          <a:p>
            <a:endParaRPr lang="en-GB" sz="1200" dirty="0"/>
          </a:p>
          <a:p>
            <a:r>
              <a:rPr lang="en-GB" sz="1200" b="1" dirty="0"/>
              <a:t>14. </a:t>
            </a:r>
            <a:r>
              <a:rPr lang="en-GB" sz="1200" dirty="0"/>
              <a:t>We recommend that DHSC and the Office for Health Promotion support local areas to ensure that thriving communities of recovery are linked to every drug treatment system. The government’s Drug Recovery Champion should work with the Office for Health Promotion to develop standards to raise the quality and improve the governance of the recovery sector.</a:t>
            </a:r>
          </a:p>
          <a:p>
            <a:endParaRPr lang="en-GB" sz="1200" dirty="0"/>
          </a:p>
          <a:p>
            <a:r>
              <a:rPr lang="en-GB" sz="1200" b="1" dirty="0"/>
              <a:t>15. </a:t>
            </a:r>
            <a:r>
              <a:rPr lang="en-GB" sz="1200" dirty="0"/>
              <a:t>We recommend that </a:t>
            </a:r>
            <a:r>
              <a:rPr lang="en-GB" sz="1200" dirty="0" err="1"/>
              <a:t>MoJ</a:t>
            </a:r>
            <a:r>
              <a:rPr lang="en-GB" sz="1200" dirty="0"/>
              <a:t>, HO and DHSC, with the support of NHSE and the Office for Health Promotion, work together to ensure that the additional funding for drug treatment announced in January 2021 contributes to improved treatment pathways from criminal justice settings. In particular, action should be taken to divert drug users from the criminal justice system into treatment, and maximise the use of Community Sentence Treatment Requirements (CSTRs).</a:t>
            </a:r>
          </a:p>
          <a:p>
            <a:endParaRPr lang="en-GB" sz="1200" dirty="0"/>
          </a:p>
          <a:p>
            <a:r>
              <a:rPr lang="en-GB" sz="1200" b="1" dirty="0"/>
              <a:t>16. </a:t>
            </a:r>
            <a:r>
              <a:rPr lang="en-GB" sz="1200" dirty="0"/>
              <a:t>We recommend that DHSC and NHSE expand their CSTR programme to 100% of the country by the end of this Parliament. NHSE and HMPPS should work closely with local commissioners of substance misuse treatment to seize the opportunity presented by the recently announced increase in funding for such treatment in 2021 and 2022.</a:t>
            </a:r>
          </a:p>
          <a:p>
            <a:endParaRPr lang="en-GB" sz="1200" dirty="0"/>
          </a:p>
          <a:p>
            <a:r>
              <a:rPr lang="en-GB" sz="1200" b="1" dirty="0"/>
              <a:t>17. </a:t>
            </a:r>
            <a:r>
              <a:rPr lang="en-GB" sz="1200" dirty="0"/>
              <a:t>We recommend that </a:t>
            </a:r>
            <a:r>
              <a:rPr lang="en-GB" sz="1200" dirty="0" err="1"/>
              <a:t>MoJ</a:t>
            </a:r>
            <a:r>
              <a:rPr lang="en-GB" sz="1200" dirty="0"/>
              <a:t>, DHSC and NHSE work together to improve by the end of 2021 to 2022 the transparency and accountability of the commissioning and delivery of substance misuse services in prisons, including through publishing how much money is spent each year on these services. HM Prison Service should make sure that enough staff are available to take prisoners to their treatment appointments within the prison.</a:t>
            </a:r>
          </a:p>
          <a:p>
            <a:endParaRPr lang="en-GB" sz="1200" dirty="0"/>
          </a:p>
          <a:p>
            <a:r>
              <a:rPr lang="en-GB" sz="1200" b="1" dirty="0"/>
              <a:t>18. </a:t>
            </a:r>
            <a:r>
              <a:rPr lang="en-GB" sz="1200" dirty="0"/>
              <a:t>We recommend that </a:t>
            </a:r>
            <a:r>
              <a:rPr lang="en-GB" sz="1200" dirty="0" err="1"/>
              <a:t>MoJ</a:t>
            </a:r>
            <a:r>
              <a:rPr lang="en-GB" sz="1200" dirty="0"/>
              <a:t> ensure that everyone leaving prison has identification and a bank account and that those who cannot claim benefits online get the opportunity, from the day of release, to access DWP’s telephony service. </a:t>
            </a:r>
            <a:r>
              <a:rPr lang="en-GB" sz="1200" dirty="0" err="1"/>
              <a:t>MoJ</a:t>
            </a:r>
            <a:r>
              <a:rPr lang="en-GB" sz="1200" dirty="0"/>
              <a:t> and its partners should make sure that prisoners with drug dependence can access and receive drug treatment in the community as soon as possible after release.</a:t>
            </a:r>
          </a:p>
          <a:p>
            <a:endParaRPr lang="en-GB" sz="1200" dirty="0"/>
          </a:p>
          <a:p>
            <a:endParaRPr lang="en-GB" sz="1200" dirty="0"/>
          </a:p>
        </p:txBody>
      </p:sp>
    </p:spTree>
    <p:extLst>
      <p:ext uri="{BB962C8B-B14F-4D97-AF65-F5344CB8AC3E}">
        <p14:creationId xmlns:p14="http://schemas.microsoft.com/office/powerpoint/2010/main" val="13768576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a:xfrm>
            <a:off x="600837" y="476672"/>
            <a:ext cx="10704000" cy="648072"/>
          </a:xfrm>
        </p:spPr>
        <p:txBody>
          <a:bodyPr/>
          <a:lstStyle/>
          <a:p>
            <a:r>
              <a:rPr lang="en-GB" dirty="0"/>
              <a:t>List of recommendations</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0" y="6368484"/>
            <a:ext cx="12192000" cy="549275"/>
          </a:xfrm>
        </p:spPr>
        <p:txBody>
          <a:bodyPr/>
          <a:lstStyle/>
          <a:p>
            <a:pPr marL="709049">
              <a:defRPr/>
            </a:pPr>
            <a:r>
              <a:rPr lang="en-US" dirty="0"/>
              <a:t>  </a:t>
            </a:r>
            <a:fld id="{2565FA6D-D4C8-4C4C-AC4B-3269734D34D8}" type="slidenum">
              <a:rPr lang="en-US" smtClean="0"/>
              <a:pPr marL="709049">
                <a:defRPr/>
              </a:pPr>
              <a:t>26</a:t>
            </a:fld>
            <a:endParaRPr lang="en-US" dirty="0"/>
          </a:p>
        </p:txBody>
      </p:sp>
      <p:sp>
        <p:nvSpPr>
          <p:cNvPr id="8" name="Content Placeholder 7">
            <a:extLst>
              <a:ext uri="{FF2B5EF4-FFF2-40B4-BE49-F238E27FC236}">
                <a16:creationId xmlns:a16="http://schemas.microsoft.com/office/drawing/2014/main" id="{4D96E51C-F46B-4369-A3CA-0D4236D9E738}"/>
              </a:ext>
            </a:extLst>
          </p:cNvPr>
          <p:cNvSpPr>
            <a:spLocks noGrp="1"/>
          </p:cNvSpPr>
          <p:nvPr>
            <p:ph idx="1"/>
          </p:nvPr>
        </p:nvSpPr>
        <p:spPr>
          <a:xfrm>
            <a:off x="600837" y="1150509"/>
            <a:ext cx="10704000" cy="4739679"/>
          </a:xfrm>
          <a:noFill/>
          <a:ln w="9525">
            <a:noFill/>
            <a:miter lim="800000"/>
            <a:headEnd/>
            <a:tailEnd/>
          </a:ln>
        </p:spPr>
        <p:txBody>
          <a:bodyPr vert="horz" wrap="square" lIns="0" tIns="0" rIns="0" bIns="0" numCol="1" anchor="t" anchorCtr="0" compatLnSpc="1">
            <a:prstTxWarp prst="textNoShape">
              <a:avLst/>
            </a:prstTxWarp>
          </a:bodyPr>
          <a:lstStyle/>
          <a:p>
            <a:r>
              <a:rPr lang="en-GB" sz="1200" b="1" dirty="0"/>
              <a:t>19. </a:t>
            </a:r>
            <a:r>
              <a:rPr lang="en-GB" sz="1200" dirty="0"/>
              <a:t>We recommend that </a:t>
            </a:r>
            <a:r>
              <a:rPr lang="en-GB" sz="1200" dirty="0" err="1"/>
              <a:t>MoJ</a:t>
            </a:r>
            <a:r>
              <a:rPr lang="en-GB" sz="1200" dirty="0"/>
              <a:t> fund their new health and justice partnership co-ordinator role within the probation service, so that it covers all local probation areas in England, in tandem with the introduction by the NHS of new integrated care systems.</a:t>
            </a:r>
          </a:p>
          <a:p>
            <a:endParaRPr lang="en-GB" sz="1200" dirty="0"/>
          </a:p>
          <a:p>
            <a:r>
              <a:rPr lang="en-GB" sz="1200" b="1" dirty="0"/>
              <a:t>20</a:t>
            </a:r>
            <a:r>
              <a:rPr lang="en-GB" sz="1200" dirty="0"/>
              <a:t>. We recommend that DWP work with the Office for Health Promotion to roll out IPS to all areas in England within the forthcoming Spending Review period.</a:t>
            </a:r>
          </a:p>
          <a:p>
            <a:endParaRPr lang="en-GB" sz="1200" dirty="0"/>
          </a:p>
          <a:p>
            <a:r>
              <a:rPr lang="en-GB" sz="1200" b="1" dirty="0"/>
              <a:t>21. </a:t>
            </a:r>
            <a:r>
              <a:rPr lang="en-GB" sz="1200" dirty="0"/>
              <a:t>We recommend that DWP recruit peer mentors (one in each Jobcentre Plus area), to encourage people dependent on drugs to claim all relevant benefits and access employment support, with funding for the posts agreed at the Spending Review.</a:t>
            </a:r>
          </a:p>
          <a:p>
            <a:endParaRPr lang="en-GB" sz="1200" dirty="0"/>
          </a:p>
          <a:p>
            <a:r>
              <a:rPr lang="en-GB" sz="1200" b="1" dirty="0"/>
              <a:t>22. </a:t>
            </a:r>
            <a:r>
              <a:rPr lang="en-GB" sz="1200" dirty="0"/>
              <a:t>We recommend that DWP augment Jobcentre Plus support by equipping staff to reach out into the community and work more intensively with those with complex needs, including working in drug and alcohol treatment services with people with addictions.</a:t>
            </a:r>
          </a:p>
          <a:p>
            <a:endParaRPr lang="en-GB" sz="1200" dirty="0"/>
          </a:p>
          <a:p>
            <a:r>
              <a:rPr lang="en-GB" sz="1200" b="1" dirty="0"/>
              <a:t>23. </a:t>
            </a:r>
            <a:r>
              <a:rPr lang="en-GB" sz="1200" dirty="0"/>
              <a:t>We recommend that MHCLG and DHSC work together to gain better understanding of the types and levels of housing-related need among people with a substance misuse problem, with early findings feeding into the next Spending Review.</a:t>
            </a:r>
          </a:p>
          <a:p>
            <a:endParaRPr lang="en-GB" sz="1200" dirty="0"/>
          </a:p>
          <a:p>
            <a:r>
              <a:rPr lang="en-GB" sz="1200" b="1" dirty="0"/>
              <a:t>24. </a:t>
            </a:r>
            <a:r>
              <a:rPr lang="en-GB" sz="1200" dirty="0"/>
              <a:t>We recommend that DHSC and NHSE develop, publish and implement by the end of 2021 an action plan that improves the provision of mental health treatment to people with drug dependence. This should include consideration of the introduction of contractual requirements or incentives so that NHS mental services target dependent drug users. Consideration should also be given to commissioning substance misuse services to treat some mental health co-morbidities without referring people on to specialist mental health services.</a:t>
            </a:r>
          </a:p>
          <a:p>
            <a:endParaRPr lang="en-GB" sz="1200" dirty="0"/>
          </a:p>
          <a:p>
            <a:r>
              <a:rPr lang="en-GB" sz="1200" b="1" dirty="0"/>
              <a:t>25. </a:t>
            </a:r>
            <a:r>
              <a:rPr lang="en-GB" sz="1200" dirty="0"/>
              <a:t>Linked to recommendations 9 and 10, we recommend that DHSC commission Health Education England to develop competency and training requirements for all staff working with people with co-existing mental health problems and drug dependence. Resources and standards should be applicable and applied across the mental health and substance misuse workforces.</a:t>
            </a:r>
          </a:p>
          <a:p>
            <a:endParaRPr lang="en-GB" sz="1200" dirty="0"/>
          </a:p>
          <a:p>
            <a:endParaRPr lang="en-GB" sz="1200" dirty="0"/>
          </a:p>
        </p:txBody>
      </p:sp>
    </p:spTree>
    <p:extLst>
      <p:ext uri="{BB962C8B-B14F-4D97-AF65-F5344CB8AC3E}">
        <p14:creationId xmlns:p14="http://schemas.microsoft.com/office/powerpoint/2010/main" val="17058952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a:xfrm>
            <a:off x="600837" y="476672"/>
            <a:ext cx="10704000" cy="648072"/>
          </a:xfrm>
        </p:spPr>
        <p:txBody>
          <a:bodyPr/>
          <a:lstStyle/>
          <a:p>
            <a:r>
              <a:rPr lang="en-GB" dirty="0"/>
              <a:t>List of recommendations</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0" y="6368484"/>
            <a:ext cx="12192000" cy="549275"/>
          </a:xfrm>
        </p:spPr>
        <p:txBody>
          <a:bodyPr/>
          <a:lstStyle/>
          <a:p>
            <a:pPr marL="709049">
              <a:defRPr/>
            </a:pPr>
            <a:r>
              <a:rPr lang="en-US" dirty="0"/>
              <a:t>  </a:t>
            </a:r>
            <a:fld id="{2565FA6D-D4C8-4C4C-AC4B-3269734D34D8}" type="slidenum">
              <a:rPr lang="en-US" smtClean="0"/>
              <a:pPr marL="709049">
                <a:defRPr/>
              </a:pPr>
              <a:t>27</a:t>
            </a:fld>
            <a:endParaRPr lang="en-US" dirty="0"/>
          </a:p>
        </p:txBody>
      </p:sp>
      <p:sp>
        <p:nvSpPr>
          <p:cNvPr id="8" name="Content Placeholder 7">
            <a:extLst>
              <a:ext uri="{FF2B5EF4-FFF2-40B4-BE49-F238E27FC236}">
                <a16:creationId xmlns:a16="http://schemas.microsoft.com/office/drawing/2014/main" id="{4D96E51C-F46B-4369-A3CA-0D4236D9E738}"/>
              </a:ext>
            </a:extLst>
          </p:cNvPr>
          <p:cNvSpPr>
            <a:spLocks noGrp="1"/>
          </p:cNvSpPr>
          <p:nvPr>
            <p:ph idx="1"/>
          </p:nvPr>
        </p:nvSpPr>
        <p:spPr>
          <a:xfrm>
            <a:off x="600837" y="1150509"/>
            <a:ext cx="10704000" cy="4739679"/>
          </a:xfrm>
          <a:noFill/>
          <a:ln w="9525">
            <a:noFill/>
            <a:miter lim="800000"/>
            <a:headEnd/>
            <a:tailEnd/>
          </a:ln>
        </p:spPr>
        <p:txBody>
          <a:bodyPr vert="horz" wrap="square" lIns="0" tIns="0" rIns="0" bIns="0" numCol="1" anchor="t" anchorCtr="0" compatLnSpc="1">
            <a:prstTxWarp prst="textNoShape">
              <a:avLst/>
            </a:prstTxWarp>
          </a:bodyPr>
          <a:lstStyle/>
          <a:p>
            <a:r>
              <a:rPr lang="en-GB" sz="1200" b="1" dirty="0"/>
              <a:t>26. </a:t>
            </a:r>
            <a:r>
              <a:rPr lang="en-GB" sz="1200" dirty="0"/>
              <a:t>We recommend that DHSC, NHSE and the Office for Health Promotion ensure that opportunities for integrated commissioning of mental health and substance misuse services are explored proactively and articulated as part of the next stages of integrated care system development. This includes ensuring that proposed legislation facilitates integrated commissioning and provision.</a:t>
            </a:r>
          </a:p>
          <a:p>
            <a:endParaRPr lang="en-GB" sz="1200" dirty="0"/>
          </a:p>
          <a:p>
            <a:r>
              <a:rPr lang="en-GB" sz="1200" b="1" dirty="0"/>
              <a:t>27. </a:t>
            </a:r>
            <a:r>
              <a:rPr lang="en-GB" sz="1200" dirty="0"/>
              <a:t>We recommend that DHSC and NHSE develop, publish and implement by the end of 2021 an action plan for improving the provision of physical healthcare to people with drug dependence, which should be an integral part of local integrated care systems.</a:t>
            </a:r>
          </a:p>
          <a:p>
            <a:endParaRPr lang="en-GB" sz="1200" dirty="0"/>
          </a:p>
          <a:p>
            <a:r>
              <a:rPr lang="en-GB" sz="1200" b="1" dirty="0"/>
              <a:t>28. </a:t>
            </a:r>
            <a:r>
              <a:rPr lang="en-GB" sz="1200" dirty="0"/>
              <a:t>We recommend that DfE make an assessment of the support available to teachers in rolling out the new Relationship, Health and Sex Education (RSHE) curriculum, and continue to monitor implementation, with a view to more detailed evaluation after 2 years of full curriculum delivery.</a:t>
            </a:r>
          </a:p>
          <a:p>
            <a:endParaRPr lang="en-GB" sz="1200" dirty="0"/>
          </a:p>
          <a:p>
            <a:r>
              <a:rPr lang="en-GB" sz="1200" b="1" dirty="0"/>
              <a:t>29. </a:t>
            </a:r>
            <a:r>
              <a:rPr lang="en-GB" sz="1200" dirty="0"/>
              <a:t>We recommend that DfE and DCMS, with support from DHSC and the Office for Health Promotion, invest in age-appropriate evidence-based services and support all young people to build resilience and to avoid substance misuse. Local authorities should identify, and provide additional support to, those young people most at risk of being drawn into using illicit substances or involvement in supply.</a:t>
            </a:r>
          </a:p>
          <a:p>
            <a:endParaRPr lang="en-GB" sz="1200" dirty="0"/>
          </a:p>
          <a:p>
            <a:r>
              <a:rPr lang="en-GB" sz="1200" b="1" dirty="0"/>
              <a:t>30. </a:t>
            </a:r>
            <a:r>
              <a:rPr lang="en-GB" sz="1200" dirty="0"/>
              <a:t>We recommend that the government (either HO or DHSC) establish an innovation fund to research which interventions are most effective at changing the behaviour of recreational drug users.</a:t>
            </a:r>
          </a:p>
          <a:p>
            <a:endParaRPr lang="en-GB" sz="1200" dirty="0"/>
          </a:p>
          <a:p>
            <a:r>
              <a:rPr lang="en-GB" sz="1200" b="1" dirty="0"/>
              <a:t>31. </a:t>
            </a:r>
            <a:r>
              <a:rPr lang="en-GB" sz="1200" dirty="0"/>
              <a:t>We recommend that DHSC and BEIS encourage more research into what works to combat substance misuse, across supply, prevention, treatment and recovery.</a:t>
            </a:r>
          </a:p>
          <a:p>
            <a:endParaRPr lang="en-GB" sz="1200" dirty="0"/>
          </a:p>
          <a:p>
            <a:r>
              <a:rPr lang="en-GB" sz="1200" b="1" dirty="0"/>
              <a:t>32. </a:t>
            </a:r>
            <a:r>
              <a:rPr lang="en-GB" sz="1200" dirty="0"/>
              <a:t>We recommend that the government promote greater innovation in research, for example in pharmaceuticals, by offering incentives or rewards to companies or organisations whose developments prove beneficial in practice in the addiction field.</a:t>
            </a:r>
          </a:p>
          <a:p>
            <a:endParaRPr lang="en-GB" sz="1200" dirty="0"/>
          </a:p>
        </p:txBody>
      </p:sp>
    </p:spTree>
    <p:extLst>
      <p:ext uri="{BB962C8B-B14F-4D97-AF65-F5344CB8AC3E}">
        <p14:creationId xmlns:p14="http://schemas.microsoft.com/office/powerpoint/2010/main" val="4226748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76219F80-C497-4047-B4A2-20F3BC357967}"/>
              </a:ext>
            </a:extLst>
          </p:cNvPr>
          <p:cNvSpPr/>
          <p:nvPr/>
        </p:nvSpPr>
        <p:spPr>
          <a:xfrm>
            <a:off x="545949" y="2183041"/>
            <a:ext cx="11100102" cy="3954153"/>
          </a:xfrm>
          <a:prstGeom prst="roundRect">
            <a:avLst>
              <a:gd name="adj" fmla="val 6208"/>
            </a:avLst>
          </a:prstGeom>
          <a:noFill/>
          <a:ln w="38100">
            <a:solidFill>
              <a:srgbClr val="00AE9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7FB93D03-AD99-43B6-B9EF-008618A2EBB5}"/>
              </a:ext>
            </a:extLst>
          </p:cNvPr>
          <p:cNvSpPr/>
          <p:nvPr/>
        </p:nvSpPr>
        <p:spPr>
          <a:xfrm>
            <a:off x="536545" y="1213754"/>
            <a:ext cx="11109506" cy="818984"/>
          </a:xfrm>
          <a:prstGeom prst="roundRect">
            <a:avLst/>
          </a:prstGeom>
          <a:solidFill>
            <a:srgbClr val="00AE9E"/>
          </a:solidFill>
          <a:ln w="38100">
            <a:solidFill>
              <a:srgbClr val="00AE9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a:xfrm>
            <a:off x="536545" y="375748"/>
            <a:ext cx="10704000" cy="648072"/>
          </a:xfrm>
        </p:spPr>
        <p:txBody>
          <a:bodyPr/>
          <a:lstStyle/>
          <a:p>
            <a:r>
              <a:rPr lang="en-GB" dirty="0"/>
              <a:t>Part 1 identified why the review is needed </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6269" y="6295171"/>
            <a:ext cx="12192000" cy="549275"/>
          </a:xfrm>
        </p:spPr>
        <p:txBody>
          <a:bodyPr/>
          <a:lstStyle/>
          <a:p>
            <a:pPr marL="709049">
              <a:defRPr/>
            </a:pPr>
            <a:r>
              <a:rPr lang="en-US" dirty="0"/>
              <a:t>  </a:t>
            </a:r>
            <a:fld id="{2565FA6D-D4C8-4C4C-AC4B-3269734D34D8}" type="slidenum">
              <a:rPr lang="en-US" smtClean="0"/>
              <a:pPr marL="709049">
                <a:defRPr/>
              </a:pPr>
              <a:t>3</a:t>
            </a:fld>
            <a:endParaRPr lang="en-US" dirty="0"/>
          </a:p>
        </p:txBody>
      </p:sp>
      <p:sp>
        <p:nvSpPr>
          <p:cNvPr id="7" name="Content Placeholder 6">
            <a:extLst>
              <a:ext uri="{FF2B5EF4-FFF2-40B4-BE49-F238E27FC236}">
                <a16:creationId xmlns:a16="http://schemas.microsoft.com/office/drawing/2014/main" id="{474267A0-E70D-4173-B032-DE142C4F5DBA}"/>
              </a:ext>
            </a:extLst>
          </p:cNvPr>
          <p:cNvSpPr>
            <a:spLocks noGrp="1"/>
          </p:cNvSpPr>
          <p:nvPr>
            <p:ph idx="1"/>
          </p:nvPr>
        </p:nvSpPr>
        <p:spPr>
          <a:xfrm>
            <a:off x="415939" y="1990824"/>
            <a:ext cx="5901520" cy="3859147"/>
          </a:xfrm>
        </p:spPr>
        <p:txBody>
          <a:bodyPr/>
          <a:lstStyle/>
          <a:p>
            <a:pPr marL="285750" indent="-285750">
              <a:buClr>
                <a:schemeClr val="bg1"/>
              </a:buClr>
              <a:buFont typeface="Arial" panose="020B0604020202020204" pitchFamily="34" charset="0"/>
              <a:buChar char="•"/>
            </a:pPr>
            <a:endParaRPr lang="en-GB" sz="1400" b="1" dirty="0"/>
          </a:p>
          <a:p>
            <a:pPr marL="635000" lvl="1" indent="-285750">
              <a:buFont typeface="Arial" panose="020B0604020202020204" pitchFamily="34" charset="0"/>
              <a:buChar char="•"/>
            </a:pPr>
            <a:r>
              <a:rPr lang="en-GB" sz="1400" dirty="0">
                <a:cs typeface="Arial" panose="020B0604020202020204" pitchFamily="34" charset="0"/>
              </a:rPr>
              <a:t>Since 2013 a significant increase in the number of opiate and crack users</a:t>
            </a:r>
          </a:p>
          <a:p>
            <a:pPr marL="635000" lvl="1" indent="-285750">
              <a:buFont typeface="Arial" panose="020B0604020202020204" pitchFamily="34" charset="0"/>
              <a:buChar char="•"/>
            </a:pPr>
            <a:r>
              <a:rPr lang="en-GB" sz="1400" dirty="0">
                <a:cs typeface="Arial" panose="020B0604020202020204" pitchFamily="34" charset="0"/>
              </a:rPr>
              <a:t>Since 2005 in London a sharp decline in estimated opiate and crack users, but prevalence in the North East has steadily risen </a:t>
            </a:r>
            <a:endParaRPr lang="en-GB" sz="1400" dirty="0">
              <a:ea typeface="Calibri" pitchFamily="34"/>
              <a:cs typeface="Arial" panose="020B0604020202020204" pitchFamily="34" charset="0"/>
            </a:endParaRPr>
          </a:p>
          <a:p>
            <a:pPr marL="635000" lvl="1" indent="-285750">
              <a:buFont typeface="Arial" panose="020B0604020202020204" pitchFamily="34" charset="0"/>
              <a:buChar char="•"/>
            </a:pPr>
            <a:r>
              <a:rPr lang="en-GB" sz="1400" dirty="0">
                <a:cs typeface="Arial" panose="020B0604020202020204" pitchFamily="34" charset="0"/>
              </a:rPr>
              <a:t>Use of other drugs by adults has increased since 2012 after nearly ten years of decline</a:t>
            </a:r>
          </a:p>
          <a:p>
            <a:pPr marL="635000" lvl="1" indent="-285750">
              <a:buFont typeface="Arial" panose="020B0604020202020204" pitchFamily="34" charset="0"/>
              <a:buChar char="•"/>
            </a:pPr>
            <a:r>
              <a:rPr lang="en-GB" sz="1400" dirty="0"/>
              <a:t>Drug use among school-aged children has increased significantly</a:t>
            </a:r>
            <a:endParaRPr lang="en-GB" sz="1400" dirty="0">
              <a:cs typeface="Arial" panose="020B0604020202020204" pitchFamily="34" charset="0"/>
            </a:endParaRPr>
          </a:p>
          <a:p>
            <a:pPr marL="635000" lvl="1" indent="-285750">
              <a:buFont typeface="Arial" panose="020B0604020202020204" pitchFamily="34" charset="0"/>
              <a:buChar char="•"/>
            </a:pPr>
            <a:r>
              <a:rPr lang="en-GB" sz="1400" dirty="0">
                <a:cs typeface="Arial" panose="020B0604020202020204" pitchFamily="34" charset="0"/>
              </a:rPr>
              <a:t>Numbers in treatment are falling and prevalence is increasing, so the level of unmet treatment need among opiate users has increased</a:t>
            </a:r>
          </a:p>
          <a:p>
            <a:pPr marL="635000" lvl="1" indent="-285750">
              <a:buFont typeface="Arial" panose="020B0604020202020204" pitchFamily="34" charset="0"/>
              <a:buChar char="•"/>
            </a:pPr>
            <a:r>
              <a:rPr lang="en-GB" sz="1400" dirty="0">
                <a:cs typeface="Arial" panose="020B0604020202020204" pitchFamily="34" charset="0"/>
              </a:rPr>
              <a:t>The proportion of people completing treatment each year has decreased and the rate of people dying during treatment has increased significantly </a:t>
            </a:r>
          </a:p>
          <a:p>
            <a:pPr marL="635000" lvl="1" indent="-285750">
              <a:buFont typeface="Arial" panose="020B0604020202020204" pitchFamily="34" charset="0"/>
              <a:buChar char="•"/>
            </a:pPr>
            <a:r>
              <a:rPr lang="en-GB" sz="1400" dirty="0">
                <a:ea typeface="Arial" charset="0"/>
                <a:cs typeface="Arial" charset="0"/>
              </a:rPr>
              <a:t>Only one in three of those needing treatment after release from prison go on to receive it</a:t>
            </a:r>
            <a:endParaRPr lang="en-GB" sz="1400" dirty="0"/>
          </a:p>
        </p:txBody>
      </p:sp>
      <p:sp>
        <p:nvSpPr>
          <p:cNvPr id="8" name="Title 1">
            <a:extLst>
              <a:ext uri="{FF2B5EF4-FFF2-40B4-BE49-F238E27FC236}">
                <a16:creationId xmlns:a16="http://schemas.microsoft.com/office/drawing/2014/main" id="{1B63CDB2-CB41-4830-9D4B-36D6FB32917C}"/>
              </a:ext>
            </a:extLst>
          </p:cNvPr>
          <p:cNvSpPr txBox="1">
            <a:spLocks/>
          </p:cNvSpPr>
          <p:nvPr/>
        </p:nvSpPr>
        <p:spPr>
          <a:xfrm>
            <a:off x="1132883" y="2666100"/>
            <a:ext cx="316509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sz="2500" b="1" dirty="0"/>
          </a:p>
        </p:txBody>
      </p:sp>
      <p:sp>
        <p:nvSpPr>
          <p:cNvPr id="9" name="Title 1">
            <a:extLst>
              <a:ext uri="{FF2B5EF4-FFF2-40B4-BE49-F238E27FC236}">
                <a16:creationId xmlns:a16="http://schemas.microsoft.com/office/drawing/2014/main" id="{96D66058-F588-4D4C-82BE-ACDC29B20817}"/>
              </a:ext>
            </a:extLst>
          </p:cNvPr>
          <p:cNvSpPr txBox="1">
            <a:spLocks/>
          </p:cNvSpPr>
          <p:nvPr/>
        </p:nvSpPr>
        <p:spPr>
          <a:xfrm>
            <a:off x="412803" y="2774114"/>
            <a:ext cx="316509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sz="2500" b="1" dirty="0">
              <a:solidFill>
                <a:schemeClr val="bg1"/>
              </a:solidFill>
            </a:endParaRPr>
          </a:p>
        </p:txBody>
      </p:sp>
      <p:sp>
        <p:nvSpPr>
          <p:cNvPr id="10" name="TextBox 9">
            <a:extLst>
              <a:ext uri="{FF2B5EF4-FFF2-40B4-BE49-F238E27FC236}">
                <a16:creationId xmlns:a16="http://schemas.microsoft.com/office/drawing/2014/main" id="{B1FCC982-DC0E-4991-A5BB-645FF94DB904}"/>
              </a:ext>
            </a:extLst>
          </p:cNvPr>
          <p:cNvSpPr txBox="1"/>
          <p:nvPr/>
        </p:nvSpPr>
        <p:spPr>
          <a:xfrm>
            <a:off x="575261" y="1291708"/>
            <a:ext cx="11100102" cy="1015663"/>
          </a:xfrm>
          <a:prstGeom prst="rect">
            <a:avLst/>
          </a:prstGeom>
          <a:noFill/>
        </p:spPr>
        <p:txBody>
          <a:bodyPr wrap="square" rtlCol="0">
            <a:spAutoFit/>
          </a:bodyPr>
          <a:lstStyle/>
          <a:p>
            <a:r>
              <a:rPr lang="en-GB" sz="2000" b="1" dirty="0">
                <a:solidFill>
                  <a:schemeClr val="bg1"/>
                </a:solidFill>
              </a:rPr>
              <a:t>The capacity and quality of treatment have declined, and the prevalence of use and harm have increased </a:t>
            </a:r>
          </a:p>
          <a:p>
            <a:endParaRPr lang="en-GB" sz="1800" b="1" dirty="0"/>
          </a:p>
        </p:txBody>
      </p:sp>
      <p:graphicFrame>
        <p:nvGraphicFramePr>
          <p:cNvPr id="14" name="Chart 13">
            <a:extLst>
              <a:ext uri="{FF2B5EF4-FFF2-40B4-BE49-F238E27FC236}">
                <a16:creationId xmlns:a16="http://schemas.microsoft.com/office/drawing/2014/main" id="{747918C0-8403-4B96-8962-B7B280DDDD8F}"/>
              </a:ext>
            </a:extLst>
          </p:cNvPr>
          <p:cNvGraphicFramePr>
            <a:graphicFrameLocks/>
          </p:cNvGraphicFramePr>
          <p:nvPr>
            <p:extLst>
              <p:ext uri="{D42A27DB-BD31-4B8C-83A1-F6EECF244321}">
                <p14:modId xmlns:p14="http://schemas.microsoft.com/office/powerpoint/2010/main" val="609244209"/>
              </p:ext>
            </p:extLst>
          </p:nvPr>
        </p:nvGraphicFramePr>
        <p:xfrm>
          <a:off x="6463463" y="2346887"/>
          <a:ext cx="4912217" cy="3500593"/>
        </p:xfrm>
        <a:graphic>
          <a:graphicData uri="http://schemas.openxmlformats.org/drawingml/2006/chart">
            <c:chart xmlns:c="http://schemas.openxmlformats.org/drawingml/2006/chart" xmlns:r="http://schemas.openxmlformats.org/officeDocument/2006/relationships" r:id="rId2"/>
          </a:graphicData>
        </a:graphic>
      </p:graphicFrame>
      <p:cxnSp>
        <p:nvCxnSpPr>
          <p:cNvPr id="15" name="Straight Arrow Connector 14">
            <a:extLst>
              <a:ext uri="{FF2B5EF4-FFF2-40B4-BE49-F238E27FC236}">
                <a16:creationId xmlns:a16="http://schemas.microsoft.com/office/drawing/2014/main" id="{DD81863D-7ADC-4405-A923-F36E6C541236}"/>
              </a:ext>
            </a:extLst>
          </p:cNvPr>
          <p:cNvCxnSpPr/>
          <p:nvPr/>
        </p:nvCxnSpPr>
        <p:spPr>
          <a:xfrm flipV="1">
            <a:off x="10058038" y="4262494"/>
            <a:ext cx="0" cy="111051"/>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CD6D7EB-0F39-4A03-9AC1-1A3E7034D76C}"/>
              </a:ext>
            </a:extLst>
          </p:cNvPr>
          <p:cNvCxnSpPr>
            <a:cxnSpLocks/>
          </p:cNvCxnSpPr>
          <p:nvPr/>
        </p:nvCxnSpPr>
        <p:spPr>
          <a:xfrm flipV="1">
            <a:off x="11138158" y="3211339"/>
            <a:ext cx="0" cy="11505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787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a:xfrm>
            <a:off x="335360" y="421955"/>
            <a:ext cx="10704000" cy="648072"/>
          </a:xfrm>
        </p:spPr>
        <p:txBody>
          <a:bodyPr/>
          <a:lstStyle/>
          <a:p>
            <a:r>
              <a:rPr lang="en-GB" dirty="0"/>
              <a:t>Review methodology</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20548" y="6368484"/>
            <a:ext cx="12212548" cy="549275"/>
          </a:xfrm>
        </p:spPr>
        <p:txBody>
          <a:bodyPr/>
          <a:lstStyle/>
          <a:p>
            <a:pPr marL="709049">
              <a:defRPr/>
            </a:pPr>
            <a:r>
              <a:rPr lang="en-US" dirty="0"/>
              <a:t>  </a:t>
            </a:r>
            <a:fld id="{2565FA6D-D4C8-4C4C-AC4B-3269734D34D8}" type="slidenum">
              <a:rPr lang="en-US" smtClean="0"/>
              <a:pPr marL="709049">
                <a:defRPr/>
              </a:pPr>
              <a:t>4</a:t>
            </a:fld>
            <a:endParaRPr lang="en-US" dirty="0"/>
          </a:p>
        </p:txBody>
      </p:sp>
      <p:grpSp>
        <p:nvGrpSpPr>
          <p:cNvPr id="9" name="Group 8">
            <a:extLst>
              <a:ext uri="{FF2B5EF4-FFF2-40B4-BE49-F238E27FC236}">
                <a16:creationId xmlns:a16="http://schemas.microsoft.com/office/drawing/2014/main" id="{0554B489-83F1-4581-80FE-DAD193A28EBF}"/>
              </a:ext>
            </a:extLst>
          </p:cNvPr>
          <p:cNvGrpSpPr/>
          <p:nvPr/>
        </p:nvGrpSpPr>
        <p:grpSpPr>
          <a:xfrm>
            <a:off x="366745" y="1124744"/>
            <a:ext cx="11174758" cy="6001643"/>
            <a:chOff x="321842" y="1340767"/>
            <a:chExt cx="11174758" cy="6001643"/>
          </a:xfrm>
        </p:grpSpPr>
        <p:grpSp>
          <p:nvGrpSpPr>
            <p:cNvPr id="5" name="Group 4">
              <a:extLst>
                <a:ext uri="{FF2B5EF4-FFF2-40B4-BE49-F238E27FC236}">
                  <a16:creationId xmlns:a16="http://schemas.microsoft.com/office/drawing/2014/main" id="{8257A34A-BC90-4B88-BE70-7CB399FB1636}"/>
                </a:ext>
              </a:extLst>
            </p:cNvPr>
            <p:cNvGrpSpPr/>
            <p:nvPr/>
          </p:nvGrpSpPr>
          <p:grpSpPr>
            <a:xfrm>
              <a:off x="321842" y="1340767"/>
              <a:ext cx="11174758" cy="4998017"/>
              <a:chOff x="321842" y="1340767"/>
              <a:chExt cx="11174758" cy="4998017"/>
            </a:xfrm>
          </p:grpSpPr>
          <p:sp>
            <p:nvSpPr>
              <p:cNvPr id="8" name="Rectangle: Rounded Corners 7">
                <a:extLst>
                  <a:ext uri="{FF2B5EF4-FFF2-40B4-BE49-F238E27FC236}">
                    <a16:creationId xmlns:a16="http://schemas.microsoft.com/office/drawing/2014/main" id="{872F91FA-BC76-4622-A26D-1DC5664177E5}"/>
                  </a:ext>
                </a:extLst>
              </p:cNvPr>
              <p:cNvSpPr/>
              <p:nvPr/>
            </p:nvSpPr>
            <p:spPr>
              <a:xfrm>
                <a:off x="321842" y="1356370"/>
                <a:ext cx="11174758" cy="4979099"/>
              </a:xfrm>
              <a:prstGeom prst="roundRect">
                <a:avLst>
                  <a:gd name="adj" fmla="val 6911"/>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Rounded Corners 2">
                <a:extLst>
                  <a:ext uri="{FF2B5EF4-FFF2-40B4-BE49-F238E27FC236}">
                    <a16:creationId xmlns:a16="http://schemas.microsoft.com/office/drawing/2014/main" id="{85EA7452-F54B-4041-BD51-4840C3CC31E4}"/>
                  </a:ext>
                </a:extLst>
              </p:cNvPr>
              <p:cNvSpPr/>
              <p:nvPr/>
            </p:nvSpPr>
            <p:spPr>
              <a:xfrm>
                <a:off x="335360" y="1340767"/>
                <a:ext cx="11161240" cy="1959951"/>
              </a:xfrm>
              <a:prstGeom prst="roundRect">
                <a:avLst/>
              </a:prstGeom>
              <a:noFill/>
              <a:ln>
                <a:solidFill>
                  <a:srgbClr val="00AE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Rounded Corners 5">
                <a:extLst>
                  <a:ext uri="{FF2B5EF4-FFF2-40B4-BE49-F238E27FC236}">
                    <a16:creationId xmlns:a16="http://schemas.microsoft.com/office/drawing/2014/main" id="{C74FE619-05D7-4808-B604-A737B7E7717F}"/>
                  </a:ext>
                </a:extLst>
              </p:cNvPr>
              <p:cNvSpPr/>
              <p:nvPr/>
            </p:nvSpPr>
            <p:spPr>
              <a:xfrm>
                <a:off x="335360" y="3497933"/>
                <a:ext cx="11161240" cy="968911"/>
              </a:xfrm>
              <a:prstGeom prst="roundRect">
                <a:avLst/>
              </a:prstGeom>
              <a:noFill/>
              <a:ln>
                <a:solidFill>
                  <a:srgbClr val="00AE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BB353E11-20FC-468D-BC12-BE2D1F999F47}"/>
                  </a:ext>
                </a:extLst>
              </p:cNvPr>
              <p:cNvSpPr/>
              <p:nvPr/>
            </p:nvSpPr>
            <p:spPr>
              <a:xfrm>
                <a:off x="321842" y="4632502"/>
                <a:ext cx="11161240" cy="1706282"/>
              </a:xfrm>
              <a:prstGeom prst="roundRect">
                <a:avLst/>
              </a:prstGeom>
              <a:noFill/>
              <a:ln>
                <a:solidFill>
                  <a:srgbClr val="00AE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5" name="TextBox 14">
              <a:extLst>
                <a:ext uri="{FF2B5EF4-FFF2-40B4-BE49-F238E27FC236}">
                  <a16:creationId xmlns:a16="http://schemas.microsoft.com/office/drawing/2014/main" id="{71FE4AF4-D38D-449B-A531-413A4B394BB8}"/>
                </a:ext>
              </a:extLst>
            </p:cNvPr>
            <p:cNvSpPr txBox="1"/>
            <p:nvPr/>
          </p:nvSpPr>
          <p:spPr>
            <a:xfrm>
              <a:off x="335360" y="1340767"/>
              <a:ext cx="11089232" cy="6001643"/>
            </a:xfrm>
            <a:prstGeom prst="rect">
              <a:avLst/>
            </a:prstGeom>
            <a:noFill/>
            <a:ln>
              <a:noFill/>
            </a:ln>
          </p:spPr>
          <p:txBody>
            <a:bodyPr wrap="square" rtlCol="0">
              <a:spAutoFit/>
            </a:bodyPr>
            <a:lstStyle/>
            <a:p>
              <a:pPr marL="342900" indent="-342900">
                <a:buFont typeface="Arial" panose="020B0604020202020204" pitchFamily="34" charset="0"/>
                <a:buChar char="•"/>
              </a:pPr>
              <a:r>
                <a:rPr lang="en-GB" dirty="0"/>
                <a:t>An expert reference group was formed from those working across the sector, including experts by experience and representatives from government departments. Professor Keith Humphreys and Dr Ed Day were special advisors, and the Kings Fund were commissioned to write a report on ‘</a:t>
              </a:r>
              <a:r>
                <a:rPr lang="en-GB" i="1" dirty="0"/>
                <a:t>mo</a:t>
              </a:r>
              <a:r>
                <a:rPr lang="en-GB" i="1" dirty="0">
                  <a:solidFill>
                    <a:schemeClr val="accent1">
                      <a:lumMod val="50000"/>
                    </a:schemeClr>
                  </a:solidFill>
                </a:rPr>
                <a:t>dels for commissioning and accountability’</a:t>
              </a:r>
              <a:endParaRPr lang="en-GB" dirty="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A call for evidence was issued, with 156 responses from the public and organisations working in drug treatment and recovery</a:t>
              </a:r>
            </a:p>
            <a:p>
              <a:endParaRPr lang="en-GB" dirty="0"/>
            </a:p>
            <a:p>
              <a:pPr marL="342900" indent="-342900">
                <a:buFont typeface="Arial" panose="020B0604020202020204" pitchFamily="34" charset="0"/>
                <a:buChar char="•"/>
              </a:pPr>
              <a:r>
                <a:rPr lang="en-GB" dirty="0"/>
                <a:t>Meetings and focus groups were held with stakeholders from across the sector - NHS &amp; third sector orgs., professional bodies, mutual aid groups, individuals with lived experience, academics, and representatives of government departments</a:t>
              </a:r>
            </a:p>
            <a:p>
              <a:pPr>
                <a:buClr>
                  <a:srgbClr val="FF6600"/>
                </a:buClr>
              </a:pPr>
              <a:endParaRPr lang="en-GB" dirty="0"/>
            </a:p>
            <a:p>
              <a:pPr>
                <a:buClr>
                  <a:srgbClr val="FF6600"/>
                </a:buClr>
              </a:pPr>
              <a:endParaRPr lang="en-GB" dirty="0"/>
            </a:p>
            <a:p>
              <a:pPr>
                <a:buClr>
                  <a:srgbClr val="FF6600"/>
                </a:buClr>
              </a:pPr>
              <a:endParaRPr lang="en-GB" dirty="0"/>
            </a:p>
          </p:txBody>
        </p:sp>
      </p:grpSp>
    </p:spTree>
    <p:extLst>
      <p:ext uri="{BB962C8B-B14F-4D97-AF65-F5344CB8AC3E}">
        <p14:creationId xmlns:p14="http://schemas.microsoft.com/office/powerpoint/2010/main" val="1827837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Rounded Corners 19">
            <a:extLst>
              <a:ext uri="{FF2B5EF4-FFF2-40B4-BE49-F238E27FC236}">
                <a16:creationId xmlns:a16="http://schemas.microsoft.com/office/drawing/2014/main" id="{65AD65CD-71AD-4D72-A15D-A89F6C9A740A}"/>
              </a:ext>
            </a:extLst>
          </p:cNvPr>
          <p:cNvSpPr/>
          <p:nvPr/>
        </p:nvSpPr>
        <p:spPr>
          <a:xfrm>
            <a:off x="250740" y="2564903"/>
            <a:ext cx="11739202" cy="3672409"/>
          </a:xfrm>
          <a:prstGeom prst="roundRect">
            <a:avLst/>
          </a:prstGeom>
          <a:solidFill>
            <a:schemeClr val="bg1">
              <a:lumMod val="95000"/>
            </a:schemeClr>
          </a:solidFill>
          <a:ln>
            <a:solidFill>
              <a:schemeClr val="bg1">
                <a:lumMod val="9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Rounded Corners 21">
            <a:extLst>
              <a:ext uri="{FF2B5EF4-FFF2-40B4-BE49-F238E27FC236}">
                <a16:creationId xmlns:a16="http://schemas.microsoft.com/office/drawing/2014/main" id="{7F51EB00-213C-49C1-ADB8-3D724942859D}"/>
              </a:ext>
            </a:extLst>
          </p:cNvPr>
          <p:cNvSpPr/>
          <p:nvPr/>
        </p:nvSpPr>
        <p:spPr>
          <a:xfrm>
            <a:off x="407368" y="2712353"/>
            <a:ext cx="8778670" cy="3380943"/>
          </a:xfrm>
          <a:prstGeom prst="roundRect">
            <a:avLst/>
          </a:prstGeom>
          <a:solidFill>
            <a:srgbClr val="00AE9E"/>
          </a:solidFill>
          <a:ln>
            <a:solidFill>
              <a:srgbClr val="00AE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a:xfrm>
            <a:off x="335360" y="421955"/>
            <a:ext cx="10704000" cy="648072"/>
          </a:xfrm>
        </p:spPr>
        <p:txBody>
          <a:bodyPr/>
          <a:lstStyle/>
          <a:p>
            <a:r>
              <a:rPr lang="en-GB" dirty="0"/>
              <a:t>The main conclusion of part two is: </a:t>
            </a:r>
          </a:p>
        </p:txBody>
      </p:sp>
      <p:sp>
        <p:nvSpPr>
          <p:cNvPr id="3" name="Content Placeholder 2">
            <a:extLst>
              <a:ext uri="{FF2B5EF4-FFF2-40B4-BE49-F238E27FC236}">
                <a16:creationId xmlns:a16="http://schemas.microsoft.com/office/drawing/2014/main" id="{619CA33F-E634-4419-934E-893F09A9C7CB}"/>
              </a:ext>
            </a:extLst>
          </p:cNvPr>
          <p:cNvSpPr>
            <a:spLocks noGrp="1"/>
          </p:cNvSpPr>
          <p:nvPr>
            <p:ph idx="1"/>
          </p:nvPr>
        </p:nvSpPr>
        <p:spPr>
          <a:xfrm>
            <a:off x="928562" y="3206046"/>
            <a:ext cx="8030228" cy="2014298"/>
          </a:xfrm>
          <a:noFill/>
          <a:effectLst/>
        </p:spPr>
        <p:txBody>
          <a:bodyPr/>
          <a:lstStyle/>
          <a:p>
            <a:pPr algn="ctr"/>
            <a:r>
              <a:rPr lang="en-GB" sz="2400" i="1" dirty="0">
                <a:solidFill>
                  <a:schemeClr val="bg1"/>
                </a:solidFill>
              </a:rPr>
              <a:t>Government faces an unavoidable choice: invest in tackling the problem or keep paying for the consequences. A whole-system approach is needed…This part of my review offers concrete proposals, deliverable within this Parliament, to achieve this.</a:t>
            </a:r>
          </a:p>
          <a:p>
            <a:pPr marL="465655" lvl="1" indent="0" algn="ctr"/>
            <a:endParaRPr lang="en-GB" sz="2000" i="1" dirty="0">
              <a:solidFill>
                <a:schemeClr val="bg1"/>
              </a:solidFill>
            </a:endParaRPr>
          </a:p>
          <a:p>
            <a:pPr marL="228594" indent="-228594" algn="ctr">
              <a:buFont typeface="Arial" panose="020B0604020202020204" pitchFamily="34" charset="0"/>
              <a:buChar char="•"/>
            </a:pPr>
            <a:endParaRPr lang="en-GB" sz="2000" i="1" dirty="0">
              <a:solidFill>
                <a:schemeClr val="bg1"/>
              </a:solidFill>
            </a:endParaRPr>
          </a:p>
          <a:p>
            <a:pPr algn="ctr"/>
            <a:endParaRPr lang="en-GB" sz="2000" i="1" dirty="0">
              <a:solidFill>
                <a:schemeClr val="bg1"/>
              </a:solidFill>
            </a:endParaRPr>
          </a:p>
          <a:p>
            <a:pPr algn="ctr"/>
            <a:endParaRPr lang="en-GB" sz="2000" i="1" dirty="0">
              <a:solidFill>
                <a:schemeClr val="bg1"/>
              </a:solidFill>
            </a:endParaRPr>
          </a:p>
          <a:p>
            <a:pPr lvl="1" algn="ctr"/>
            <a:r>
              <a:rPr lang="en-GB" sz="2400" i="1" dirty="0">
                <a:solidFill>
                  <a:schemeClr val="bg1"/>
                </a:solidFill>
                <a:latin typeface="+mn-lt"/>
              </a:rPr>
              <a:t>    </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20548" y="6368484"/>
            <a:ext cx="12212548" cy="549275"/>
          </a:xfrm>
        </p:spPr>
        <p:txBody>
          <a:bodyPr/>
          <a:lstStyle/>
          <a:p>
            <a:pPr marL="709049">
              <a:defRPr/>
            </a:pPr>
            <a:r>
              <a:rPr lang="en-US" dirty="0"/>
              <a:t>  </a:t>
            </a:r>
            <a:fld id="{2565FA6D-D4C8-4C4C-AC4B-3269734D34D8}" type="slidenum">
              <a:rPr lang="en-US" smtClean="0"/>
              <a:pPr marL="709049">
                <a:defRPr/>
              </a:pPr>
              <a:t>5</a:t>
            </a:fld>
            <a:endParaRPr lang="en-US" dirty="0"/>
          </a:p>
        </p:txBody>
      </p:sp>
      <p:sp>
        <p:nvSpPr>
          <p:cNvPr id="10" name="Rectangle 9">
            <a:extLst>
              <a:ext uri="{FF2B5EF4-FFF2-40B4-BE49-F238E27FC236}">
                <a16:creationId xmlns:a16="http://schemas.microsoft.com/office/drawing/2014/main" id="{2E01FFFD-F724-4216-852F-689D1F982E50}"/>
              </a:ext>
            </a:extLst>
          </p:cNvPr>
          <p:cNvSpPr/>
          <p:nvPr/>
        </p:nvSpPr>
        <p:spPr>
          <a:xfrm>
            <a:off x="231396" y="2785243"/>
            <a:ext cx="918965" cy="1446550"/>
          </a:xfrm>
          <a:prstGeom prst="rect">
            <a:avLst/>
          </a:prstGeom>
          <a:noFill/>
        </p:spPr>
        <p:txBody>
          <a:bodyPr wrap="square" lIns="91440" tIns="45720" rIns="91440" bIns="45720">
            <a:spAutoFit/>
          </a:bodyPr>
          <a:lstStyle/>
          <a:p>
            <a:pPr algn="ctr"/>
            <a:r>
              <a:rPr lang="en-US" sz="8800" dirty="0">
                <a:ln w="0"/>
                <a:solidFill>
                  <a:schemeClr val="bg1"/>
                </a:solidFill>
                <a:effectLst>
                  <a:outerShdw blurRad="38100" dist="19050" dir="2700000" algn="tl" rotWithShape="0">
                    <a:schemeClr val="dk1">
                      <a:alpha val="40000"/>
                    </a:schemeClr>
                  </a:outerShdw>
                </a:effectLst>
                <a:latin typeface="Georgia" panose="02040502050405020303" pitchFamily="18" charset="0"/>
              </a:rPr>
              <a:t>“</a:t>
            </a:r>
          </a:p>
        </p:txBody>
      </p:sp>
      <p:sp>
        <p:nvSpPr>
          <p:cNvPr id="12" name="Rectangle 11">
            <a:extLst>
              <a:ext uri="{FF2B5EF4-FFF2-40B4-BE49-F238E27FC236}">
                <a16:creationId xmlns:a16="http://schemas.microsoft.com/office/drawing/2014/main" id="{14BD817C-A749-48BD-B72F-3E9021D03C8E}"/>
              </a:ext>
            </a:extLst>
          </p:cNvPr>
          <p:cNvSpPr/>
          <p:nvPr/>
        </p:nvSpPr>
        <p:spPr>
          <a:xfrm rot="10800000">
            <a:off x="6744072" y="4001804"/>
            <a:ext cx="918965" cy="1569660"/>
          </a:xfrm>
          <a:prstGeom prst="rect">
            <a:avLst/>
          </a:prstGeom>
          <a:noFill/>
        </p:spPr>
        <p:txBody>
          <a:bodyPr wrap="square" lIns="91440" tIns="45720" rIns="91440" bIns="45720">
            <a:spAutoFit/>
          </a:bodyPr>
          <a:lstStyle/>
          <a:p>
            <a:pPr algn="ctr"/>
            <a:r>
              <a:rPr lang="en-US" sz="9600" dirty="0">
                <a:ln w="0"/>
                <a:solidFill>
                  <a:schemeClr val="bg1"/>
                </a:solidFill>
                <a:effectLst>
                  <a:outerShdw blurRad="38100" dist="19050" dir="2700000" algn="tl" rotWithShape="0">
                    <a:schemeClr val="dk1">
                      <a:alpha val="40000"/>
                    </a:schemeClr>
                  </a:outerShdw>
                </a:effectLst>
                <a:latin typeface="Georgia" panose="02040502050405020303" pitchFamily="18" charset="0"/>
              </a:rPr>
              <a:t>“</a:t>
            </a:r>
          </a:p>
        </p:txBody>
      </p:sp>
      <p:sp>
        <p:nvSpPr>
          <p:cNvPr id="15" name="TextBox 14">
            <a:extLst>
              <a:ext uri="{FF2B5EF4-FFF2-40B4-BE49-F238E27FC236}">
                <a16:creationId xmlns:a16="http://schemas.microsoft.com/office/drawing/2014/main" id="{71FE4AF4-D38D-449B-A531-413A4B394BB8}"/>
              </a:ext>
            </a:extLst>
          </p:cNvPr>
          <p:cNvSpPr txBox="1"/>
          <p:nvPr/>
        </p:nvSpPr>
        <p:spPr>
          <a:xfrm>
            <a:off x="280252" y="1269252"/>
            <a:ext cx="11432372" cy="830997"/>
          </a:xfrm>
          <a:prstGeom prst="rect">
            <a:avLst/>
          </a:prstGeom>
          <a:noFill/>
          <a:ln>
            <a:noFill/>
          </a:ln>
        </p:spPr>
        <p:txBody>
          <a:bodyPr wrap="square" rtlCol="0">
            <a:spAutoFit/>
          </a:bodyPr>
          <a:lstStyle/>
          <a:p>
            <a:r>
              <a:rPr lang="en-GB" dirty="0"/>
              <a:t>that the public provision currently in place for prevention, treatment and recovery is not fit for purpose, and in urgent need of reform.</a:t>
            </a:r>
          </a:p>
        </p:txBody>
      </p:sp>
      <p:pic>
        <p:nvPicPr>
          <p:cNvPr id="7" name="Picture 6">
            <a:extLst>
              <a:ext uri="{FF2B5EF4-FFF2-40B4-BE49-F238E27FC236}">
                <a16:creationId xmlns:a16="http://schemas.microsoft.com/office/drawing/2014/main" id="{A92878BC-51B5-45DF-B3A8-6F20A6F126BD}"/>
              </a:ext>
            </a:extLst>
          </p:cNvPr>
          <p:cNvPicPr>
            <a:picLocks noChangeAspect="1"/>
          </p:cNvPicPr>
          <p:nvPr/>
        </p:nvPicPr>
        <p:blipFill>
          <a:blip r:embed="rId2"/>
          <a:stretch>
            <a:fillRect/>
          </a:stretch>
        </p:blipFill>
        <p:spPr>
          <a:xfrm>
            <a:off x="9342666" y="2676717"/>
            <a:ext cx="2369957" cy="3384737"/>
          </a:xfrm>
          <a:prstGeom prst="rect">
            <a:avLst/>
          </a:prstGeom>
          <a:ln>
            <a:solidFill>
              <a:schemeClr val="accent1"/>
            </a:solidFill>
          </a:ln>
          <a:effectLst>
            <a:outerShdw blurRad="50800" dist="63500" dir="2700000" algn="tl" rotWithShape="0">
              <a:prstClr val="black">
                <a:alpha val="40000"/>
              </a:prstClr>
            </a:outerShdw>
          </a:effectLst>
        </p:spPr>
      </p:pic>
    </p:spTree>
    <p:extLst>
      <p:ext uri="{BB962C8B-B14F-4D97-AF65-F5344CB8AC3E}">
        <p14:creationId xmlns:p14="http://schemas.microsoft.com/office/powerpoint/2010/main" val="1367651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Rounded Corners 16">
            <a:extLst>
              <a:ext uri="{FF2B5EF4-FFF2-40B4-BE49-F238E27FC236}">
                <a16:creationId xmlns:a16="http://schemas.microsoft.com/office/drawing/2014/main" id="{BA050C54-7A7E-46CC-B600-D6E27DAF876C}"/>
              </a:ext>
            </a:extLst>
          </p:cNvPr>
          <p:cNvSpPr/>
          <p:nvPr/>
        </p:nvSpPr>
        <p:spPr>
          <a:xfrm>
            <a:off x="572800" y="2846401"/>
            <a:ext cx="5431645" cy="3180671"/>
          </a:xfrm>
          <a:prstGeom prst="roundRect">
            <a:avLst/>
          </a:prstGeom>
          <a:solidFill>
            <a:srgbClr val="00AE9E"/>
          </a:solidFill>
          <a:ln w="38100">
            <a:solidFill>
              <a:srgbClr val="00AE9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Rounded Corners 17">
            <a:extLst>
              <a:ext uri="{FF2B5EF4-FFF2-40B4-BE49-F238E27FC236}">
                <a16:creationId xmlns:a16="http://schemas.microsoft.com/office/drawing/2014/main" id="{661D253B-4289-49FB-8EE0-DD31A8F5A5B0}"/>
              </a:ext>
            </a:extLst>
          </p:cNvPr>
          <p:cNvSpPr/>
          <p:nvPr/>
        </p:nvSpPr>
        <p:spPr>
          <a:xfrm>
            <a:off x="6312024" y="2846400"/>
            <a:ext cx="5233241" cy="3180671"/>
          </a:xfrm>
          <a:prstGeom prst="roundRect">
            <a:avLst/>
          </a:prstGeom>
          <a:solidFill>
            <a:srgbClr val="00AE9E"/>
          </a:solidFill>
          <a:ln w="38100">
            <a:solidFill>
              <a:srgbClr val="00AE9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p:txBody>
          <a:bodyPr/>
          <a:lstStyle/>
          <a:p>
            <a:r>
              <a:rPr lang="en-GB" dirty="0"/>
              <a:t>Review findings and recommendations</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0" y="6309320"/>
            <a:ext cx="12192000" cy="549275"/>
          </a:xfrm>
        </p:spPr>
        <p:txBody>
          <a:bodyPr/>
          <a:lstStyle/>
          <a:p>
            <a:pPr marL="709049">
              <a:defRPr/>
            </a:pPr>
            <a:r>
              <a:rPr lang="en-US" dirty="0"/>
              <a:t>  </a:t>
            </a:r>
            <a:fld id="{2565FA6D-D4C8-4C4C-AC4B-3269734D34D8}" type="slidenum">
              <a:rPr lang="en-US" smtClean="0"/>
              <a:pPr marL="709049">
                <a:defRPr/>
              </a:pPr>
              <a:t>6</a:t>
            </a:fld>
            <a:endParaRPr lang="en-US" dirty="0"/>
          </a:p>
        </p:txBody>
      </p:sp>
      <p:sp>
        <p:nvSpPr>
          <p:cNvPr id="8" name="Rectangle 7">
            <a:extLst>
              <a:ext uri="{FF2B5EF4-FFF2-40B4-BE49-F238E27FC236}">
                <a16:creationId xmlns:a16="http://schemas.microsoft.com/office/drawing/2014/main" id="{61E916D7-9D46-4D48-A213-CC62B1F98180}"/>
              </a:ext>
            </a:extLst>
          </p:cNvPr>
          <p:cNvSpPr/>
          <p:nvPr/>
        </p:nvSpPr>
        <p:spPr>
          <a:xfrm>
            <a:off x="659395" y="1200648"/>
            <a:ext cx="10959805" cy="1446550"/>
          </a:xfrm>
          <a:prstGeom prst="rect">
            <a:avLst/>
          </a:prstGeom>
        </p:spPr>
        <p:txBody>
          <a:bodyPr wrap="square">
            <a:spAutoFit/>
          </a:bodyPr>
          <a:lstStyle/>
          <a:p>
            <a:r>
              <a:rPr lang="en-GB" sz="2000" dirty="0">
                <a:solidFill>
                  <a:srgbClr val="0B0C0C"/>
                </a:solidFill>
                <a:latin typeface="+mn-lt"/>
              </a:rPr>
              <a:t>The review includes a 32 recommendations falling to government departments, local government and other organisations to implement.</a:t>
            </a:r>
          </a:p>
          <a:p>
            <a:endParaRPr lang="en-GB" sz="2000" dirty="0">
              <a:solidFill>
                <a:srgbClr val="0B0C0C"/>
              </a:solidFill>
              <a:latin typeface="+mn-lt"/>
            </a:endParaRPr>
          </a:p>
          <a:p>
            <a:pPr marL="742950" lvl="1" indent="-285750">
              <a:buFont typeface="Arial" panose="020B0604020202020204" pitchFamily="34" charset="0"/>
              <a:buChar char="•"/>
            </a:pPr>
            <a:endParaRPr lang="en-GB" sz="800" dirty="0"/>
          </a:p>
          <a:p>
            <a:endParaRPr lang="en-GB" sz="2000" dirty="0">
              <a:latin typeface="+mn-lt"/>
            </a:endParaRPr>
          </a:p>
        </p:txBody>
      </p:sp>
      <p:sp>
        <p:nvSpPr>
          <p:cNvPr id="13" name="Rectangle 12">
            <a:extLst>
              <a:ext uri="{FF2B5EF4-FFF2-40B4-BE49-F238E27FC236}">
                <a16:creationId xmlns:a16="http://schemas.microsoft.com/office/drawing/2014/main" id="{6A0AEA07-BACC-406F-8E9E-625823D63E82}"/>
              </a:ext>
            </a:extLst>
          </p:cNvPr>
          <p:cNvSpPr/>
          <p:nvPr/>
        </p:nvSpPr>
        <p:spPr>
          <a:xfrm>
            <a:off x="6073081" y="2647198"/>
            <a:ext cx="6096000" cy="2585323"/>
          </a:xfrm>
          <a:prstGeom prst="rect">
            <a:avLst/>
          </a:prstGeom>
        </p:spPr>
        <p:txBody>
          <a:bodyPr>
            <a:spAutoFit/>
          </a:bodyPr>
          <a:lstStyle/>
          <a:p>
            <a:pPr marL="742950" lvl="1" indent="-285750">
              <a:buFont typeface="Arial" panose="020B0604020202020204" pitchFamily="34" charset="0"/>
              <a:buChar char="•"/>
            </a:pPr>
            <a:endParaRPr lang="en-GB" sz="1800" dirty="0">
              <a:solidFill>
                <a:schemeClr val="bg1"/>
              </a:solidFill>
            </a:endParaRPr>
          </a:p>
          <a:p>
            <a:pPr marL="742950" lvl="1" indent="-285750">
              <a:buFont typeface="Arial" panose="020B0604020202020204" pitchFamily="34" charset="0"/>
              <a:buChar char="•"/>
            </a:pPr>
            <a:r>
              <a:rPr lang="en-GB" sz="1800" dirty="0">
                <a:solidFill>
                  <a:schemeClr val="bg1"/>
                </a:solidFill>
              </a:rPr>
              <a:t>Diverting more offenders into treatment and recovery services</a:t>
            </a:r>
          </a:p>
          <a:p>
            <a:pPr marL="742950" lvl="1" indent="-285750">
              <a:buFont typeface="Arial" panose="020B0604020202020204" pitchFamily="34" charset="0"/>
              <a:buChar char="•"/>
            </a:pPr>
            <a:r>
              <a:rPr lang="en-GB" sz="1800" dirty="0">
                <a:solidFill>
                  <a:schemeClr val="bg1"/>
                </a:solidFill>
              </a:rPr>
              <a:t>Employment support</a:t>
            </a:r>
          </a:p>
          <a:p>
            <a:pPr marL="742950" lvl="1" indent="-285750">
              <a:buFont typeface="Arial" panose="020B0604020202020204" pitchFamily="34" charset="0"/>
              <a:buChar char="•"/>
            </a:pPr>
            <a:r>
              <a:rPr lang="en-GB" sz="1800" dirty="0">
                <a:solidFill>
                  <a:schemeClr val="bg1"/>
                </a:solidFill>
              </a:rPr>
              <a:t>Housing</a:t>
            </a:r>
          </a:p>
          <a:p>
            <a:pPr marL="742950" lvl="1" indent="-285750">
              <a:buFont typeface="Arial" panose="020B0604020202020204" pitchFamily="34" charset="0"/>
              <a:buChar char="•"/>
            </a:pPr>
            <a:r>
              <a:rPr lang="en-GB" sz="1800" dirty="0">
                <a:solidFill>
                  <a:schemeClr val="bg1"/>
                </a:solidFill>
              </a:rPr>
              <a:t>Mental health</a:t>
            </a:r>
          </a:p>
          <a:p>
            <a:pPr marL="742950" lvl="1" indent="-285750">
              <a:buFont typeface="Arial" panose="020B0604020202020204" pitchFamily="34" charset="0"/>
              <a:buChar char="•"/>
            </a:pPr>
            <a:r>
              <a:rPr lang="en-GB" sz="1800" dirty="0">
                <a:solidFill>
                  <a:schemeClr val="bg1"/>
                </a:solidFill>
              </a:rPr>
              <a:t>Physical healthcare</a:t>
            </a:r>
          </a:p>
          <a:p>
            <a:pPr marL="742950" lvl="1" indent="-285750">
              <a:buFont typeface="Arial" panose="020B0604020202020204" pitchFamily="34" charset="0"/>
              <a:buChar char="•"/>
            </a:pPr>
            <a:r>
              <a:rPr lang="en-GB" sz="1800" dirty="0">
                <a:solidFill>
                  <a:schemeClr val="bg1"/>
                </a:solidFill>
              </a:rPr>
              <a:t>Prevention and early intervention</a:t>
            </a:r>
          </a:p>
          <a:p>
            <a:pPr marL="742950" lvl="1" indent="-285750">
              <a:buFont typeface="Arial" panose="020B0604020202020204" pitchFamily="34" charset="0"/>
              <a:buChar char="•"/>
            </a:pPr>
            <a:r>
              <a:rPr lang="en-GB" sz="1800" dirty="0">
                <a:solidFill>
                  <a:schemeClr val="bg1"/>
                </a:solidFill>
              </a:rPr>
              <a:t>Research</a:t>
            </a:r>
          </a:p>
        </p:txBody>
      </p:sp>
      <p:sp>
        <p:nvSpPr>
          <p:cNvPr id="14" name="Rectangle 13">
            <a:extLst>
              <a:ext uri="{FF2B5EF4-FFF2-40B4-BE49-F238E27FC236}">
                <a16:creationId xmlns:a16="http://schemas.microsoft.com/office/drawing/2014/main" id="{912CF468-7D1A-43DB-B9CA-AAC0966C2E14}"/>
              </a:ext>
            </a:extLst>
          </p:cNvPr>
          <p:cNvSpPr/>
          <p:nvPr/>
        </p:nvSpPr>
        <p:spPr>
          <a:xfrm>
            <a:off x="198021" y="2930728"/>
            <a:ext cx="5989536" cy="2862322"/>
          </a:xfrm>
          <a:prstGeom prst="rect">
            <a:avLst/>
          </a:prstGeom>
        </p:spPr>
        <p:txBody>
          <a:bodyPr wrap="square">
            <a:spAutoFit/>
          </a:bodyPr>
          <a:lstStyle/>
          <a:p>
            <a:pPr marL="742950" lvl="1" indent="-285750">
              <a:buFont typeface="Arial" panose="020B0604020202020204" pitchFamily="34" charset="0"/>
              <a:buChar char="•"/>
            </a:pPr>
            <a:r>
              <a:rPr lang="en-GB" sz="1800" dirty="0">
                <a:solidFill>
                  <a:schemeClr val="bg1"/>
                </a:solidFill>
              </a:rPr>
              <a:t>Reform of central government leadership</a:t>
            </a:r>
          </a:p>
          <a:p>
            <a:pPr marL="742950" lvl="1" indent="-285750">
              <a:buFont typeface="Arial" panose="020B0604020202020204" pitchFamily="34" charset="0"/>
              <a:buChar char="•"/>
            </a:pPr>
            <a:r>
              <a:rPr lang="en-GB" sz="1800" dirty="0">
                <a:solidFill>
                  <a:schemeClr val="bg1"/>
                </a:solidFill>
              </a:rPr>
              <a:t>Increased funding for drug treatment and wider recovery support</a:t>
            </a:r>
          </a:p>
          <a:p>
            <a:pPr marL="742950" lvl="1" indent="-285750">
              <a:buFont typeface="Arial" panose="020B0604020202020204" pitchFamily="34" charset="0"/>
              <a:buChar char="•"/>
            </a:pPr>
            <a:r>
              <a:rPr lang="en-GB" sz="1800" dirty="0">
                <a:solidFill>
                  <a:schemeClr val="bg1"/>
                </a:solidFill>
              </a:rPr>
              <a:t>Allocating and protecting funding</a:t>
            </a:r>
          </a:p>
          <a:p>
            <a:pPr marL="742950" lvl="1" indent="-285750">
              <a:buFont typeface="Arial" panose="020B0604020202020204" pitchFamily="34" charset="0"/>
              <a:buChar char="•"/>
            </a:pPr>
            <a:r>
              <a:rPr lang="en-GB" sz="1800" dirty="0">
                <a:solidFill>
                  <a:schemeClr val="bg1"/>
                </a:solidFill>
              </a:rPr>
              <a:t>Commissioning</a:t>
            </a:r>
          </a:p>
          <a:p>
            <a:pPr marL="742950" lvl="1" indent="-285750">
              <a:buFont typeface="Arial" panose="020B0604020202020204" pitchFamily="34" charset="0"/>
              <a:buChar char="•"/>
            </a:pPr>
            <a:r>
              <a:rPr lang="en-GB" sz="1800" dirty="0">
                <a:solidFill>
                  <a:schemeClr val="bg1"/>
                </a:solidFill>
              </a:rPr>
              <a:t>Strengthening local authority accountability</a:t>
            </a:r>
          </a:p>
          <a:p>
            <a:pPr marL="742950" lvl="1" indent="-285750">
              <a:buFont typeface="Arial" panose="020B0604020202020204" pitchFamily="34" charset="0"/>
              <a:buChar char="•"/>
            </a:pPr>
            <a:r>
              <a:rPr lang="en-GB" sz="1800" dirty="0">
                <a:solidFill>
                  <a:schemeClr val="bg1"/>
                </a:solidFill>
              </a:rPr>
              <a:t>Rebuilding services: </a:t>
            </a:r>
          </a:p>
          <a:p>
            <a:pPr marL="1200150" lvl="2" indent="-285750">
              <a:buFont typeface="Arial" panose="020B0604020202020204" pitchFamily="34" charset="0"/>
              <a:buChar char="•"/>
            </a:pPr>
            <a:r>
              <a:rPr lang="en-GB" sz="1800" dirty="0">
                <a:solidFill>
                  <a:schemeClr val="bg1"/>
                </a:solidFill>
              </a:rPr>
              <a:t>workforce</a:t>
            </a:r>
          </a:p>
          <a:p>
            <a:pPr marL="1200150" lvl="2" indent="-285750">
              <a:buFont typeface="Arial" panose="020B0604020202020204" pitchFamily="34" charset="0"/>
              <a:buChar char="•"/>
            </a:pPr>
            <a:r>
              <a:rPr lang="en-GB" sz="1800" dirty="0">
                <a:solidFill>
                  <a:schemeClr val="bg1"/>
                </a:solidFill>
              </a:rPr>
              <a:t>treatment</a:t>
            </a:r>
          </a:p>
          <a:p>
            <a:pPr marL="1200150" lvl="2" indent="-285750">
              <a:buFont typeface="Arial" panose="020B0604020202020204" pitchFamily="34" charset="0"/>
              <a:buChar char="•"/>
            </a:pPr>
            <a:r>
              <a:rPr lang="en-GB" sz="1800" dirty="0">
                <a:solidFill>
                  <a:schemeClr val="bg1"/>
                </a:solidFill>
              </a:rPr>
              <a:t>recovery support</a:t>
            </a:r>
          </a:p>
        </p:txBody>
      </p:sp>
      <p:sp>
        <p:nvSpPr>
          <p:cNvPr id="15" name="Rectangle 14">
            <a:extLst>
              <a:ext uri="{FF2B5EF4-FFF2-40B4-BE49-F238E27FC236}">
                <a16:creationId xmlns:a16="http://schemas.microsoft.com/office/drawing/2014/main" id="{7D8ACC9F-E332-4AD4-B619-073CFB694C05}"/>
              </a:ext>
            </a:extLst>
          </p:cNvPr>
          <p:cNvSpPr/>
          <p:nvPr/>
        </p:nvSpPr>
        <p:spPr>
          <a:xfrm>
            <a:off x="572800" y="2072428"/>
            <a:ext cx="12288688" cy="400110"/>
          </a:xfrm>
          <a:prstGeom prst="rect">
            <a:avLst/>
          </a:prstGeom>
        </p:spPr>
        <p:txBody>
          <a:bodyPr wrap="square">
            <a:spAutoFit/>
          </a:bodyPr>
          <a:lstStyle/>
          <a:p>
            <a:r>
              <a:rPr lang="en-GB" sz="2000" i="1" dirty="0">
                <a:solidFill>
                  <a:schemeClr val="bg2"/>
                </a:solidFill>
                <a:latin typeface="+mn-lt"/>
              </a:rPr>
              <a:t>“These should be seen as a package of reforms that are interdependent and mutually reinforcing”</a:t>
            </a:r>
          </a:p>
        </p:txBody>
      </p:sp>
    </p:spTree>
    <p:extLst>
      <p:ext uri="{BB962C8B-B14F-4D97-AF65-F5344CB8AC3E}">
        <p14:creationId xmlns:p14="http://schemas.microsoft.com/office/powerpoint/2010/main" val="696384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a:xfrm>
            <a:off x="600837" y="476672"/>
            <a:ext cx="10704000" cy="648072"/>
          </a:xfrm>
        </p:spPr>
        <p:txBody>
          <a:bodyPr/>
          <a:lstStyle/>
          <a:p>
            <a:r>
              <a:rPr lang="en-GB" dirty="0"/>
              <a:t>Whole system reform</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0" y="6368484"/>
            <a:ext cx="12192000" cy="549275"/>
          </a:xfrm>
        </p:spPr>
        <p:txBody>
          <a:bodyPr/>
          <a:lstStyle/>
          <a:p>
            <a:pPr marL="709049">
              <a:defRPr/>
            </a:pPr>
            <a:r>
              <a:rPr lang="en-US" dirty="0"/>
              <a:t>  </a:t>
            </a:r>
            <a:fld id="{2565FA6D-D4C8-4C4C-AC4B-3269734D34D8}" type="slidenum">
              <a:rPr lang="en-US" smtClean="0"/>
              <a:pPr marL="709049">
                <a:defRPr/>
              </a:pPr>
              <a:t>7</a:t>
            </a:fld>
            <a:endParaRPr lang="en-US" dirty="0"/>
          </a:p>
        </p:txBody>
      </p:sp>
      <p:sp>
        <p:nvSpPr>
          <p:cNvPr id="7" name="Content Placeholder 6">
            <a:extLst>
              <a:ext uri="{FF2B5EF4-FFF2-40B4-BE49-F238E27FC236}">
                <a16:creationId xmlns:a16="http://schemas.microsoft.com/office/drawing/2014/main" id="{474267A0-E70D-4173-B032-DE142C4F5DBA}"/>
              </a:ext>
            </a:extLst>
          </p:cNvPr>
          <p:cNvSpPr>
            <a:spLocks noGrp="1"/>
          </p:cNvSpPr>
          <p:nvPr>
            <p:ph idx="1"/>
          </p:nvPr>
        </p:nvSpPr>
        <p:spPr>
          <a:xfrm>
            <a:off x="600837" y="1776354"/>
            <a:ext cx="11183795" cy="3380839"/>
          </a:xfrm>
        </p:spPr>
        <p:txBody>
          <a:bodyPr/>
          <a:lstStyle/>
          <a:p>
            <a:pPr marL="349250" lvl="1" indent="0"/>
            <a:endParaRPr lang="en-GB" dirty="0"/>
          </a:p>
          <a:p>
            <a:pPr marL="635000" lvl="1" indent="-285750">
              <a:buFont typeface="Arial" panose="020B0604020202020204" pitchFamily="34" charset="0"/>
              <a:buChar char="•"/>
            </a:pPr>
            <a:r>
              <a:rPr lang="en-GB" dirty="0"/>
              <a:t>Improved systems of accountability of local areas to national government.</a:t>
            </a:r>
          </a:p>
          <a:p>
            <a:pPr marL="635000" lvl="1" indent="-285750">
              <a:buFont typeface="Arial" panose="020B0604020202020204" pitchFamily="34" charset="0"/>
              <a:buChar char="•"/>
            </a:pPr>
            <a:r>
              <a:rPr lang="en-GB" dirty="0"/>
              <a:t>Greater local partnership working</a:t>
            </a:r>
          </a:p>
          <a:p>
            <a:pPr marL="635000" lvl="1" indent="-285750">
              <a:buFont typeface="Arial" panose="020B0604020202020204" pitchFamily="34" charset="0"/>
              <a:buChar char="•"/>
            </a:pPr>
            <a:r>
              <a:rPr lang="en-GB" dirty="0"/>
              <a:t>Increase in size and professionalism of the workforce</a:t>
            </a:r>
          </a:p>
          <a:p>
            <a:pPr marL="635000" lvl="1" indent="-285750">
              <a:buFont typeface="Arial" panose="020B0604020202020204" pitchFamily="34" charset="0"/>
              <a:buChar char="•"/>
            </a:pPr>
            <a:r>
              <a:rPr lang="en-GB" dirty="0"/>
              <a:t>Holistic treatment and recovery package, including mental health care, housing and employment support</a:t>
            </a:r>
          </a:p>
          <a:p>
            <a:pPr marL="635000" lvl="1" indent="-285750">
              <a:buFont typeface="Arial" panose="020B0604020202020204" pitchFamily="34" charset="0"/>
              <a:buChar char="•"/>
            </a:pPr>
            <a:r>
              <a:rPr lang="en-US" dirty="0"/>
              <a:t>All underpinned by additional investment</a:t>
            </a:r>
          </a:p>
          <a:p>
            <a:pPr marL="635000" lvl="1" indent="-285750">
              <a:buFont typeface="Arial" panose="020B0604020202020204" pitchFamily="34" charset="0"/>
              <a:buChar char="•"/>
            </a:pPr>
            <a:endParaRPr lang="en-GB" dirty="0"/>
          </a:p>
          <a:p>
            <a:endParaRPr lang="en-GB" dirty="0"/>
          </a:p>
        </p:txBody>
      </p:sp>
      <p:sp>
        <p:nvSpPr>
          <p:cNvPr id="5" name="Rectangle 4">
            <a:extLst>
              <a:ext uri="{FF2B5EF4-FFF2-40B4-BE49-F238E27FC236}">
                <a16:creationId xmlns:a16="http://schemas.microsoft.com/office/drawing/2014/main" id="{6816D4E8-A5B3-4F43-A619-9607B5D8644F}"/>
              </a:ext>
            </a:extLst>
          </p:cNvPr>
          <p:cNvSpPr/>
          <p:nvPr/>
        </p:nvSpPr>
        <p:spPr>
          <a:xfrm>
            <a:off x="600837" y="1314689"/>
            <a:ext cx="10990326" cy="461665"/>
          </a:xfrm>
          <a:prstGeom prst="rect">
            <a:avLst/>
          </a:prstGeom>
        </p:spPr>
        <p:txBody>
          <a:bodyPr wrap="square">
            <a:spAutoFit/>
          </a:bodyPr>
          <a:lstStyle/>
          <a:p>
            <a:pPr marL="0" indent="0"/>
            <a:r>
              <a:rPr lang="en-GB" dirty="0"/>
              <a:t>The review’s recommendations seek to improve the whole treatment system:</a:t>
            </a:r>
          </a:p>
        </p:txBody>
      </p:sp>
      <p:pic>
        <p:nvPicPr>
          <p:cNvPr id="6" name="Picture 5">
            <a:extLst>
              <a:ext uri="{FF2B5EF4-FFF2-40B4-BE49-F238E27FC236}">
                <a16:creationId xmlns:a16="http://schemas.microsoft.com/office/drawing/2014/main" id="{CCC59433-8E51-4854-8E3B-8FF1264D2AB0}"/>
              </a:ext>
            </a:extLst>
          </p:cNvPr>
          <p:cNvPicPr>
            <a:picLocks noChangeAspect="1"/>
          </p:cNvPicPr>
          <p:nvPr/>
        </p:nvPicPr>
        <p:blipFill>
          <a:blip r:embed="rId2">
            <a:duotone>
              <a:schemeClr val="accent5">
                <a:shade val="45000"/>
                <a:satMod val="135000"/>
              </a:schemeClr>
              <a:prstClr val="white"/>
            </a:duotone>
            <a:alphaModFix amt="12000"/>
            <a:extLst>
              <a:ext uri="{28A0092B-C50C-407E-A947-70E740481C1C}">
                <a14:useLocalDpi xmlns:a14="http://schemas.microsoft.com/office/drawing/2010/main" val="0"/>
              </a:ext>
            </a:extLst>
          </a:blip>
          <a:stretch>
            <a:fillRect/>
          </a:stretch>
        </p:blipFill>
        <p:spPr>
          <a:xfrm>
            <a:off x="6240016" y="836613"/>
            <a:ext cx="5351147" cy="5351147"/>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574801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A0411046-03A2-46C4-A570-513AABF210D0}"/>
              </a:ext>
            </a:extLst>
          </p:cNvPr>
          <p:cNvSpPr/>
          <p:nvPr/>
        </p:nvSpPr>
        <p:spPr>
          <a:xfrm>
            <a:off x="587388" y="1250735"/>
            <a:ext cx="11017224" cy="4924838"/>
          </a:xfrm>
          <a:prstGeom prst="roundRect">
            <a:avLst>
              <a:gd name="adj" fmla="val 16087"/>
            </a:avLst>
          </a:prstGeom>
          <a:solidFill>
            <a:schemeClr val="bg1">
              <a:lumMod val="95000"/>
            </a:schemeClr>
          </a:solidFill>
          <a:ln>
            <a:solidFill>
              <a:srgbClr val="00AE9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7" name="Rectangle: Rounded Corners 6">
            <a:extLst>
              <a:ext uri="{FF2B5EF4-FFF2-40B4-BE49-F238E27FC236}">
                <a16:creationId xmlns:a16="http://schemas.microsoft.com/office/drawing/2014/main" id="{ABAA431D-EA96-4670-850E-E9451FB43327}"/>
              </a:ext>
            </a:extLst>
          </p:cNvPr>
          <p:cNvSpPr/>
          <p:nvPr/>
        </p:nvSpPr>
        <p:spPr>
          <a:xfrm>
            <a:off x="776215" y="1355650"/>
            <a:ext cx="5214253" cy="4651773"/>
          </a:xfrm>
          <a:prstGeom prst="roundRect">
            <a:avLst>
              <a:gd name="adj" fmla="val 14955"/>
            </a:avLst>
          </a:prstGeom>
          <a:solidFill>
            <a:srgbClr val="00AE9E"/>
          </a:solidFill>
          <a:ln>
            <a:solidFill>
              <a:srgbClr val="00AE9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p:txBody>
          <a:bodyPr/>
          <a:lstStyle/>
          <a:p>
            <a:r>
              <a:rPr lang="en-GB" dirty="0"/>
              <a:t>Reform of central government leadership</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0" y="6309320"/>
            <a:ext cx="12192000" cy="549275"/>
          </a:xfrm>
        </p:spPr>
        <p:txBody>
          <a:bodyPr/>
          <a:lstStyle/>
          <a:p>
            <a:pPr marL="709049">
              <a:defRPr/>
            </a:pPr>
            <a:r>
              <a:rPr lang="en-US" dirty="0"/>
              <a:t>  </a:t>
            </a:r>
            <a:fld id="{2565FA6D-D4C8-4C4C-AC4B-3269734D34D8}" type="slidenum">
              <a:rPr lang="en-US" smtClean="0"/>
              <a:pPr marL="709049">
                <a:defRPr/>
              </a:pPr>
              <a:t>8</a:t>
            </a:fld>
            <a:endParaRPr lang="en-US" dirty="0"/>
          </a:p>
        </p:txBody>
      </p:sp>
      <p:sp>
        <p:nvSpPr>
          <p:cNvPr id="3" name="Rectangle 2">
            <a:extLst>
              <a:ext uri="{FF2B5EF4-FFF2-40B4-BE49-F238E27FC236}">
                <a16:creationId xmlns:a16="http://schemas.microsoft.com/office/drawing/2014/main" id="{A2BDCDBC-C321-49BD-B270-A144BD91B943}"/>
              </a:ext>
            </a:extLst>
          </p:cNvPr>
          <p:cNvSpPr/>
          <p:nvPr/>
        </p:nvSpPr>
        <p:spPr>
          <a:xfrm>
            <a:off x="1177771" y="1821613"/>
            <a:ext cx="4320480" cy="3785652"/>
          </a:xfrm>
          <a:prstGeom prst="rect">
            <a:avLst/>
          </a:prstGeom>
        </p:spPr>
        <p:txBody>
          <a:bodyPr wrap="square">
            <a:spAutoFit/>
          </a:bodyPr>
          <a:lstStyle/>
          <a:p>
            <a:r>
              <a:rPr lang="en-GB" sz="2000" dirty="0">
                <a:solidFill>
                  <a:schemeClr val="bg1"/>
                </a:solidFill>
                <a:latin typeface="+mn-lt"/>
              </a:rPr>
              <a:t>The review recommends the formation of a central Drugs Unit with ministerial sponsorship, sitting in the appropriate department or joint arrangement. The unit should be responsible for setting clear objectives and targets for the rest of government, feeding into a new National Outcomes Framework. The sponsoring minister should report to Parliament on progress on an annual basis.</a:t>
            </a:r>
          </a:p>
        </p:txBody>
      </p:sp>
      <p:grpSp>
        <p:nvGrpSpPr>
          <p:cNvPr id="9" name="Group 8">
            <a:extLst>
              <a:ext uri="{FF2B5EF4-FFF2-40B4-BE49-F238E27FC236}">
                <a16:creationId xmlns:a16="http://schemas.microsoft.com/office/drawing/2014/main" id="{C7AF8162-F5FF-4852-A1B3-BD2E31B1518C}"/>
              </a:ext>
            </a:extLst>
          </p:cNvPr>
          <p:cNvGrpSpPr/>
          <p:nvPr/>
        </p:nvGrpSpPr>
        <p:grpSpPr>
          <a:xfrm>
            <a:off x="6399192" y="1342984"/>
            <a:ext cx="4881565" cy="4682296"/>
            <a:chOff x="6572704" y="1325128"/>
            <a:chExt cx="4881565" cy="4682296"/>
          </a:xfrm>
        </p:grpSpPr>
        <p:graphicFrame>
          <p:nvGraphicFramePr>
            <p:cNvPr id="6" name="Diagram 5">
              <a:extLst>
                <a:ext uri="{FF2B5EF4-FFF2-40B4-BE49-F238E27FC236}">
                  <a16:creationId xmlns:a16="http://schemas.microsoft.com/office/drawing/2014/main" id="{7A73E080-5991-4F7F-999B-9CD0A809A438}"/>
                </a:ext>
              </a:extLst>
            </p:cNvPr>
            <p:cNvGraphicFramePr/>
            <p:nvPr>
              <p:extLst>
                <p:ext uri="{D42A27DB-BD31-4B8C-83A1-F6EECF244321}">
                  <p14:modId xmlns:p14="http://schemas.microsoft.com/office/powerpoint/2010/main" val="3238870418"/>
                </p:ext>
              </p:extLst>
            </p:nvPr>
          </p:nvGraphicFramePr>
          <p:xfrm>
            <a:off x="6572704" y="1325128"/>
            <a:ext cx="4881565" cy="4682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D1C64D59-3DCA-4106-B8DC-B9BEF83024A1}"/>
                </a:ext>
              </a:extLst>
            </p:cNvPr>
            <p:cNvSpPr txBox="1"/>
            <p:nvPr/>
          </p:nvSpPr>
          <p:spPr>
            <a:xfrm>
              <a:off x="8429972" y="3206608"/>
              <a:ext cx="1224136" cy="1015663"/>
            </a:xfrm>
            <a:prstGeom prst="rect">
              <a:avLst/>
            </a:prstGeom>
            <a:noFill/>
          </p:spPr>
          <p:txBody>
            <a:bodyPr wrap="square" rtlCol="0">
              <a:spAutoFit/>
            </a:bodyPr>
            <a:lstStyle/>
            <a:p>
              <a:pPr algn="ctr"/>
              <a:r>
                <a:rPr lang="en-GB" sz="2000" b="1" dirty="0">
                  <a:solidFill>
                    <a:schemeClr val="bg1"/>
                  </a:solidFill>
                </a:rPr>
                <a:t>Central drugs unit</a:t>
              </a:r>
            </a:p>
          </p:txBody>
        </p:sp>
      </p:grpSp>
    </p:spTree>
    <p:extLst>
      <p:ext uri="{BB962C8B-B14F-4D97-AF65-F5344CB8AC3E}">
        <p14:creationId xmlns:p14="http://schemas.microsoft.com/office/powerpoint/2010/main" val="416733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4BB10D50-A4D3-4272-A1C0-1DA04217935B}"/>
              </a:ext>
            </a:extLst>
          </p:cNvPr>
          <p:cNvSpPr/>
          <p:nvPr/>
        </p:nvSpPr>
        <p:spPr>
          <a:xfrm>
            <a:off x="717713" y="3662952"/>
            <a:ext cx="4193605" cy="2059092"/>
          </a:xfrm>
          <a:prstGeom prst="roundRect">
            <a:avLst/>
          </a:prstGeom>
          <a:solidFill>
            <a:srgbClr val="00AE9E"/>
          </a:solidFill>
          <a:ln>
            <a:solidFill>
              <a:srgbClr val="00AE9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5" name="Rectangle: Rounded Corners 4">
            <a:extLst>
              <a:ext uri="{FF2B5EF4-FFF2-40B4-BE49-F238E27FC236}">
                <a16:creationId xmlns:a16="http://schemas.microsoft.com/office/drawing/2014/main" id="{58895887-44E4-4AD7-B40F-3B1D34F143B6}"/>
              </a:ext>
            </a:extLst>
          </p:cNvPr>
          <p:cNvSpPr/>
          <p:nvPr/>
        </p:nvSpPr>
        <p:spPr>
          <a:xfrm>
            <a:off x="750268" y="1843192"/>
            <a:ext cx="4193604" cy="1657816"/>
          </a:xfrm>
          <a:prstGeom prst="roundRect">
            <a:avLst/>
          </a:prstGeom>
          <a:solidFill>
            <a:srgbClr val="00AE9E"/>
          </a:solidFill>
          <a:ln>
            <a:solidFill>
              <a:srgbClr val="00AE9E"/>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2" name="Title 1">
            <a:extLst>
              <a:ext uri="{FF2B5EF4-FFF2-40B4-BE49-F238E27FC236}">
                <a16:creationId xmlns:a16="http://schemas.microsoft.com/office/drawing/2014/main" id="{D6CFF6FF-669C-4594-888D-B857C76AD375}"/>
              </a:ext>
            </a:extLst>
          </p:cNvPr>
          <p:cNvSpPr>
            <a:spLocks noGrp="1"/>
          </p:cNvSpPr>
          <p:nvPr>
            <p:ph type="title"/>
          </p:nvPr>
        </p:nvSpPr>
        <p:spPr/>
        <p:txBody>
          <a:bodyPr>
            <a:normAutofit fontScale="90000"/>
          </a:bodyPr>
          <a:lstStyle/>
          <a:p>
            <a:r>
              <a:rPr lang="en-GB" dirty="0"/>
              <a:t>Accountability between local and national government needs to be strengthened</a:t>
            </a:r>
          </a:p>
        </p:txBody>
      </p:sp>
      <p:sp>
        <p:nvSpPr>
          <p:cNvPr id="4" name="Slide Number Placeholder 3">
            <a:extLst>
              <a:ext uri="{FF2B5EF4-FFF2-40B4-BE49-F238E27FC236}">
                <a16:creationId xmlns:a16="http://schemas.microsoft.com/office/drawing/2014/main" id="{58283119-F28F-413E-99FB-B90825352CA3}"/>
              </a:ext>
            </a:extLst>
          </p:cNvPr>
          <p:cNvSpPr>
            <a:spLocks noGrp="1"/>
          </p:cNvSpPr>
          <p:nvPr>
            <p:ph type="sldNum" sz="quarter" idx="10"/>
          </p:nvPr>
        </p:nvSpPr>
        <p:spPr>
          <a:xfrm>
            <a:off x="0" y="6368484"/>
            <a:ext cx="12192000" cy="549275"/>
          </a:xfrm>
        </p:spPr>
        <p:txBody>
          <a:bodyPr/>
          <a:lstStyle/>
          <a:p>
            <a:pPr marL="709049">
              <a:defRPr/>
            </a:pPr>
            <a:r>
              <a:rPr lang="en-US" dirty="0"/>
              <a:t>  </a:t>
            </a:r>
            <a:fld id="{2565FA6D-D4C8-4C4C-AC4B-3269734D34D8}" type="slidenum">
              <a:rPr lang="en-US" smtClean="0"/>
              <a:pPr marL="709049">
                <a:defRPr/>
              </a:pPr>
              <a:t>9</a:t>
            </a:fld>
            <a:endParaRPr lang="en-US" dirty="0"/>
          </a:p>
        </p:txBody>
      </p:sp>
      <p:pic>
        <p:nvPicPr>
          <p:cNvPr id="3" name="Picture 2">
            <a:extLst>
              <a:ext uri="{FF2B5EF4-FFF2-40B4-BE49-F238E27FC236}">
                <a16:creationId xmlns:a16="http://schemas.microsoft.com/office/drawing/2014/main" id="{6851D25E-DEAC-4612-8873-3CDD991620FD}"/>
              </a:ext>
            </a:extLst>
          </p:cNvPr>
          <p:cNvPicPr>
            <a:picLocks noChangeAspect="1"/>
          </p:cNvPicPr>
          <p:nvPr/>
        </p:nvPicPr>
        <p:blipFill rotWithShape="1">
          <a:blip r:embed="rId2"/>
          <a:srcRect l="4059"/>
          <a:stretch/>
        </p:blipFill>
        <p:spPr>
          <a:xfrm>
            <a:off x="4799856" y="1700808"/>
            <a:ext cx="7390284" cy="4176464"/>
          </a:xfrm>
          <a:prstGeom prst="rect">
            <a:avLst/>
          </a:prstGeom>
        </p:spPr>
      </p:pic>
      <p:sp>
        <p:nvSpPr>
          <p:cNvPr id="9" name="Rectangle 8">
            <a:extLst>
              <a:ext uri="{FF2B5EF4-FFF2-40B4-BE49-F238E27FC236}">
                <a16:creationId xmlns:a16="http://schemas.microsoft.com/office/drawing/2014/main" id="{C7021670-1BE0-4B4F-AD58-A8B6ED9B97A9}"/>
              </a:ext>
            </a:extLst>
          </p:cNvPr>
          <p:cNvSpPr/>
          <p:nvPr/>
        </p:nvSpPr>
        <p:spPr>
          <a:xfrm>
            <a:off x="766637" y="1907890"/>
            <a:ext cx="4095755" cy="3724096"/>
          </a:xfrm>
          <a:prstGeom prst="rect">
            <a:avLst/>
          </a:prstGeom>
        </p:spPr>
        <p:txBody>
          <a:bodyPr wrap="square">
            <a:spAutoFit/>
          </a:bodyPr>
          <a:lstStyle/>
          <a:p>
            <a:pPr marL="285750" indent="-285750">
              <a:buFont typeface="Arial" panose="020B0604020202020204" pitchFamily="34" charset="0"/>
              <a:buChar char="•"/>
            </a:pPr>
            <a:r>
              <a:rPr lang="en-GB" sz="1600" dirty="0">
                <a:solidFill>
                  <a:schemeClr val="bg1"/>
                </a:solidFill>
                <a:cs typeface="Arial" panose="020B0604020202020204" pitchFamily="34" charset="0"/>
              </a:rPr>
              <a:t>A new local and national outcomes framework and a commissioning quality standard are two of the review’s recommendations, focused on increasing accountability. Enhanced improvement support will also be vital.</a:t>
            </a:r>
          </a:p>
          <a:p>
            <a:endParaRPr lang="en-GB" sz="1600" dirty="0">
              <a:solidFill>
                <a:schemeClr val="bg1"/>
              </a:solidFill>
              <a:cs typeface="Arial" panose="020B0604020202020204" pitchFamily="34" charset="0"/>
            </a:endParaRPr>
          </a:p>
          <a:p>
            <a:endParaRPr lang="en-GB" sz="600" dirty="0">
              <a:solidFill>
                <a:schemeClr val="bg1"/>
              </a:solidFill>
              <a:cs typeface="Arial" panose="020B0604020202020204" pitchFamily="34" charset="0"/>
            </a:endParaRPr>
          </a:p>
          <a:p>
            <a:endParaRPr lang="en-GB" sz="600" dirty="0">
              <a:solidFill>
                <a:schemeClr val="bg1"/>
              </a:solidFill>
              <a:cs typeface="Arial" panose="020B0604020202020204" pitchFamily="34" charset="0"/>
            </a:endParaRPr>
          </a:p>
          <a:p>
            <a:pPr marL="285750" indent="-285750">
              <a:buFont typeface="Arial" panose="020B0604020202020204" pitchFamily="34" charset="0"/>
              <a:buChar char="•"/>
            </a:pPr>
            <a:r>
              <a:rPr lang="en-GB" sz="1600" dirty="0">
                <a:solidFill>
                  <a:schemeClr val="bg1"/>
                </a:solidFill>
                <a:cs typeface="Arial" panose="020B0604020202020204" pitchFamily="34" charset="0"/>
              </a:rPr>
              <a:t>A local outcomes framework will be used by the Office for Health Promotion to hold local authorities and other relevant local partner agencies to account. It will be developed in conjunction with those working in the system. </a:t>
            </a:r>
          </a:p>
        </p:txBody>
      </p:sp>
    </p:spTree>
    <p:extLst>
      <p:ext uri="{BB962C8B-B14F-4D97-AF65-F5344CB8AC3E}">
        <p14:creationId xmlns:p14="http://schemas.microsoft.com/office/powerpoint/2010/main" val="95995173"/>
      </p:ext>
    </p:extLst>
  </p:cSld>
  <p:clrMapOvr>
    <a:masterClrMapping/>
  </p:clrMapOvr>
</p:sld>
</file>

<file path=ppt/theme/theme1.xml><?xml version="1.0" encoding="utf-8"?>
<a:theme xmlns:a="http://schemas.openxmlformats.org/drawingml/2006/main" name="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HE presentation-standard new wide.pptx" id="{3E506A51-77A3-4216-B0C5-3DF72E00023C}" vid="{2DEA7DCE-ABF2-4AD6-BD69-35A6F59204C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Contact xmlns="http://schemas.microsoft.com/sharepoint/v3">
      <UserInfo>
        <DisplayName/>
        <AccountId xsi:nil="true"/>
        <AccountType/>
      </UserInfo>
    </PublishingContact>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8" ma:contentTypeDescription="Create a new document." ma:contentTypeScope="" ma:versionID="52423a80864e31395eb56070ce0039dc">
  <xsd:schema xmlns:xsd="http://www.w3.org/2001/XMLSchema" xmlns:xs="http://www.w3.org/2001/XMLSchema" xmlns:p="http://schemas.microsoft.com/office/2006/metadata/properties" xmlns:ns1="http://schemas.microsoft.com/sharepoint/v3" targetNamespace="http://schemas.microsoft.com/office/2006/metadata/properties" ma:root="true" ma:fieldsID="5248a340790c531f5f28813cd99774a1"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Publishing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ingContact" ma:index="1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AA3BD5-90C3-4BC2-94B6-F5B6FAEAFEE3}">
  <ds:schemaRef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sharepoint/v3"/>
    <ds:schemaRef ds:uri="http://www.w3.org/XML/1998/namespace"/>
    <ds:schemaRef ds:uri="http://purl.org/dc/terms/"/>
  </ds:schemaRefs>
</ds:datastoreItem>
</file>

<file path=customXml/itemProps2.xml><?xml version="1.0" encoding="utf-8"?>
<ds:datastoreItem xmlns:ds="http://schemas.openxmlformats.org/officeDocument/2006/customXml" ds:itemID="{C9A860C3-64E6-4D2A-94B1-6B6AC446E383}">
  <ds:schemaRefs>
    <ds:schemaRef ds:uri="http://schemas.microsoft.com/sharepoint/v3/contenttype/forms"/>
  </ds:schemaRefs>
</ds:datastoreItem>
</file>

<file path=customXml/itemProps3.xml><?xml version="1.0" encoding="utf-8"?>
<ds:datastoreItem xmlns:ds="http://schemas.openxmlformats.org/officeDocument/2006/customXml" ds:itemID="{A4971BF1-60A6-4338-A226-CFD964034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9208</TotalTime>
  <Words>4221</Words>
  <Application>Microsoft Office PowerPoint</Application>
  <PresentationFormat>Widescreen</PresentationFormat>
  <Paragraphs>289</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Georgia</vt:lpstr>
      <vt:lpstr>Office Theme</vt:lpstr>
      <vt:lpstr>Review of drugs part two: prevention, treatment, and recovery</vt:lpstr>
      <vt:lpstr>Dame Carol Black’s independent review of drugs</vt:lpstr>
      <vt:lpstr>Part 1 identified why the review is needed </vt:lpstr>
      <vt:lpstr>Review methodology</vt:lpstr>
      <vt:lpstr>The main conclusion of part two is: </vt:lpstr>
      <vt:lpstr>Review findings and recommendations</vt:lpstr>
      <vt:lpstr>Whole system reform</vt:lpstr>
      <vt:lpstr>Reform of central government leadership</vt:lpstr>
      <vt:lpstr>Accountability between local and national government needs to be strengthened</vt:lpstr>
      <vt:lpstr>Increased funding for drug treatment and wider recovery support</vt:lpstr>
      <vt:lpstr>Commissioning</vt:lpstr>
      <vt:lpstr>Rebuilding services</vt:lpstr>
      <vt:lpstr>Diverting more offenders into treatment and recovery services</vt:lpstr>
      <vt:lpstr>Employment support</vt:lpstr>
      <vt:lpstr>Housing</vt:lpstr>
      <vt:lpstr>Mental health</vt:lpstr>
      <vt:lpstr>Physical healthcare</vt:lpstr>
      <vt:lpstr>Prevention and early intervention</vt:lpstr>
      <vt:lpstr>Research</vt:lpstr>
      <vt:lpstr>The Office for Health Promotion</vt:lpstr>
      <vt:lpstr>This is a pivotal moment and opportunity</vt:lpstr>
      <vt:lpstr>Appendix</vt:lpstr>
      <vt:lpstr>List of recommendations</vt:lpstr>
      <vt:lpstr>List of recommendations</vt:lpstr>
      <vt:lpstr>List of recommendations</vt:lpstr>
      <vt:lpstr>List of recommendations</vt:lpstr>
      <vt:lpstr>List of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East Commissioners  Inpatient detoxification grant update</dc:title>
  <dc:creator>Andrew K Brown</dc:creator>
  <cp:lastModifiedBy>Elaine Field</cp:lastModifiedBy>
  <cp:revision>82</cp:revision>
  <dcterms:created xsi:type="dcterms:W3CDTF">2021-06-23T11:06:11Z</dcterms:created>
  <dcterms:modified xsi:type="dcterms:W3CDTF">2021-09-30T10:20:01Z</dcterms:modified>
</cp:coreProperties>
</file>