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aniswamy Saranya" initials="PS" lastIdx="6" clrIdx="0">
    <p:extLst>
      <p:ext uri="{19B8F6BF-5375-455C-9EA6-DF929625EA0E}">
        <p15:presenceInfo xmlns:p15="http://schemas.microsoft.com/office/powerpoint/2012/main" userId="S-1-5-21-2528906652-1003153716-2585439362-116316" providerId="AD"/>
      </p:ext>
    </p:extLst>
  </p:cmAuthor>
  <p:cmAuthor id="2" name="Gowers Nicola" initials="GN" lastIdx="1" clrIdx="1">
    <p:extLst>
      <p:ext uri="{19B8F6BF-5375-455C-9EA6-DF929625EA0E}">
        <p15:presenceInfo xmlns:p15="http://schemas.microsoft.com/office/powerpoint/2012/main" userId="S-1-5-21-2528906652-1003153716-2585439362-6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6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4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31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0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7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04/06/2021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2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04/06/2021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0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04/06/2021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04/06/2021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2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A5DD-F653-475E-A8A5-6C39EC53F64C}" type="datetimeFigureOut">
              <a:rPr lang="en-GB" smtClean="0"/>
              <a:t>04/06/2021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6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coronavirus.data.gov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59" y="1027219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cases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26" y="1695432"/>
            <a:ext cx="4435137" cy="4611620"/>
          </a:xfrm>
          <a:noFill/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– most recent data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>
                <a:solidFill>
                  <a:srgbClr val="002B61"/>
                </a:solidFill>
              </a:rPr>
              <a:t>• </a:t>
            </a:r>
            <a:r>
              <a:rPr lang="en-GB" sz="1400" b="1">
                <a:solidFill>
                  <a:srgbClr val="002B61"/>
                </a:solidFill>
              </a:rPr>
              <a:t>74</a:t>
            </a:r>
            <a:r>
              <a:rPr lang="en-GB" sz="140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new lab-confirmed Covid-19 cases </a:t>
            </a:r>
            <a:r>
              <a:rPr lang="en-GB" sz="1400" dirty="0">
                <a:solidFill>
                  <a:srgbClr val="002B61"/>
                </a:solidFill>
              </a:rPr>
              <a:t>were detected in Cambridgeshire and </a:t>
            </a:r>
            <a:r>
              <a:rPr lang="en-GB" sz="1400" b="1" dirty="0">
                <a:solidFill>
                  <a:srgbClr val="002B61"/>
                </a:solidFill>
              </a:rPr>
              <a:t>34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Covid-19 cases </a:t>
            </a:r>
            <a:r>
              <a:rPr lang="en-GB" sz="1400" dirty="0">
                <a:solidFill>
                  <a:srgbClr val="002B61"/>
                </a:solidFill>
              </a:rPr>
              <a:t>in Peterborough in the last 7-day recording period (23 – 29 May).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Cambridgeshire was a rate of 11.3 per 100,000 </a:t>
            </a:r>
            <a:r>
              <a:rPr lang="en-GB" sz="1400" dirty="0">
                <a:solidFill>
                  <a:srgbClr val="002B61"/>
                </a:solidFill>
              </a:rPr>
              <a:t>for the 7-day period up to 29 May, higher compared to a rate of 4.4 per 100,000 in the previous week up to 22 May.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Peterborough was a rate of 16.8 per 100,000</a:t>
            </a:r>
            <a:r>
              <a:rPr lang="en-GB" sz="1400" dirty="0">
                <a:solidFill>
                  <a:srgbClr val="002B61"/>
                </a:solidFill>
              </a:rPr>
              <a:t> for the 7-day period up to 29 May, lower compared to a rate of 27.7 in the previous week up to 22 May.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2B61"/>
                </a:solidFill>
              </a:rPr>
              <a:t>• </a:t>
            </a:r>
            <a:r>
              <a:rPr lang="en-GB" sz="1400" dirty="0">
                <a:solidFill>
                  <a:srgbClr val="002B61"/>
                </a:solidFill>
              </a:rPr>
              <a:t>At a district level, </a:t>
            </a:r>
            <a:r>
              <a:rPr lang="en-GB" sz="1400" b="1" dirty="0">
                <a:solidFill>
                  <a:srgbClr val="002B61"/>
                </a:solidFill>
              </a:rPr>
              <a:t>South Cambridgeshire and Huntingdonshire districts have reported an increase in case rates per 100.000, and East Cambridgeshire</a:t>
            </a:r>
            <a:r>
              <a:rPr lang="en-GB" sz="1400" b="1" dirty="0">
                <a:solidFill>
                  <a:srgbClr val="FF0000"/>
                </a:solidFill>
              </a:rPr>
              <a:t> </a:t>
            </a:r>
            <a:r>
              <a:rPr lang="en-GB" sz="1400" dirty="0">
                <a:solidFill>
                  <a:srgbClr val="002B61"/>
                </a:solidFill>
              </a:rPr>
              <a:t>district</a:t>
            </a:r>
            <a:r>
              <a:rPr lang="en-GB" sz="1400" b="1" dirty="0">
                <a:solidFill>
                  <a:srgbClr val="002B61"/>
                </a:solidFill>
              </a:rPr>
              <a:t> has reported a decrease in case rates per 100,000 </a:t>
            </a:r>
            <a:r>
              <a:rPr lang="en-GB" sz="1400" dirty="0">
                <a:solidFill>
                  <a:srgbClr val="002B61"/>
                </a:solidFill>
              </a:rPr>
              <a:t>on the latest reporting week (23 - 29 May) compared to the previous week up to 22 May. </a:t>
            </a:r>
            <a:r>
              <a:rPr lang="en-GB" sz="1400" b="1" dirty="0">
                <a:solidFill>
                  <a:srgbClr val="002B61"/>
                </a:solidFill>
              </a:rPr>
              <a:t>Fenland case rates </a:t>
            </a:r>
            <a:r>
              <a:rPr lang="en-GB" sz="1400" dirty="0">
                <a:solidFill>
                  <a:srgbClr val="002B61"/>
                </a:solidFill>
              </a:rPr>
              <a:t>per 100.000 are now back to 22nd of May rates.</a:t>
            </a:r>
            <a:endParaRPr lang="en-GB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6366244" y="6307354"/>
            <a:ext cx="5957015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PHE, </a:t>
            </a:r>
            <a:r>
              <a:rPr lang="en-GB" sz="1200" u="sng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https://coronavirus.data.gov.uk/</a:t>
            </a:r>
            <a:r>
              <a:rPr lang="en-GB" sz="1200" dirty="0">
                <a:solidFill>
                  <a:srgbClr val="002B61"/>
                </a:solidFill>
              </a:rPr>
              <a:t> data updated Thursday 3 June 2021 at 6:51pm</a:t>
            </a:r>
            <a:endParaRPr lang="en-GB" sz="1200" dirty="0">
              <a:solidFill>
                <a:srgbClr val="002B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08104" y="1702219"/>
            <a:ext cx="6611790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- trend</a:t>
            </a:r>
          </a:p>
          <a:p>
            <a:r>
              <a:rPr lang="en-GB" sz="1400" dirty="0"/>
              <a:t>Cambridgeshire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400" dirty="0"/>
              <a:t>Peterborough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9098129" y="6518019"/>
            <a:ext cx="2805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002B61"/>
                </a:solidFill>
              </a:rPr>
              <a:t>Slides produced by PHI, 04 June 2021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33551" y="413557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F15DA5B2-2B6D-45B8-8304-B7D48A7AAD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6825" y="2302308"/>
            <a:ext cx="6388649" cy="183326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929D8C2-D7E7-4F8E-BEAE-F865BCA736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6832" y="4401055"/>
            <a:ext cx="6368642" cy="186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1" y="1093253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and all-cause mortality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7" y="1718573"/>
            <a:ext cx="4046229" cy="46122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2B61"/>
                </a:solidFill>
              </a:rPr>
              <a:t>ONS reporting Week 20 (ending Friday 21 May 2021):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02420" y="2108366"/>
            <a:ext cx="398113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B61"/>
                </a:solidFill>
              </a:rPr>
              <a:t>1 Covid-19 related death </a:t>
            </a:r>
            <a:r>
              <a:rPr lang="en-GB" sz="1400" dirty="0">
                <a:solidFill>
                  <a:srgbClr val="002B61"/>
                </a:solidFill>
              </a:rPr>
              <a:t>was registered in Cambridgeshire (Huntingdonshire) and 0 Covid-19 related deaths were registered in Peterborough in ONS reporting week 20, 2021.</a:t>
            </a:r>
          </a:p>
          <a:p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There were </a:t>
            </a:r>
            <a:r>
              <a:rPr lang="en-GB" sz="1400" b="1" dirty="0">
                <a:solidFill>
                  <a:srgbClr val="002B61"/>
                </a:solidFill>
              </a:rPr>
              <a:t>136 all-cause deaths </a:t>
            </a:r>
            <a:r>
              <a:rPr lang="en-GB" sz="1400" dirty="0">
                <a:solidFill>
                  <a:srgbClr val="002B61"/>
                </a:solidFill>
              </a:rPr>
              <a:t>in Cambridgeshire and Peterborough in ONS reporting week 20, (compared to 120 in week 19). Peterborough had increased all-cause deaths (29) than the previous week (23). </a:t>
            </a:r>
          </a:p>
          <a:p>
            <a:pPr lvl="0"/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At district level, Cambridge (-8) </a:t>
            </a:r>
            <a:r>
              <a:rPr lang="en-GB" sz="1400" b="1" dirty="0">
                <a:solidFill>
                  <a:srgbClr val="002B61"/>
                </a:solidFill>
              </a:rPr>
              <a:t>has reported a decrease</a:t>
            </a:r>
            <a:r>
              <a:rPr lang="en-GB" sz="1400" dirty="0">
                <a:solidFill>
                  <a:srgbClr val="002B61"/>
                </a:solidFill>
              </a:rPr>
              <a:t>, while East Cambridgeshire (+8), South Cambridgeshire (+3), Fenland (+1), and Huntingdonshire (+6) have </a:t>
            </a:r>
            <a:r>
              <a:rPr lang="en-GB" sz="1400" b="1" dirty="0">
                <a:solidFill>
                  <a:srgbClr val="002B61"/>
                </a:solidFill>
              </a:rPr>
              <a:t>all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reported an increase </a:t>
            </a:r>
            <a:r>
              <a:rPr lang="en-GB" sz="1400" dirty="0">
                <a:solidFill>
                  <a:srgbClr val="002B61"/>
                </a:solidFill>
              </a:rPr>
              <a:t>in all-cause deaths compared to the previous week.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167620" y="6554381"/>
            <a:ext cx="3021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B61"/>
                </a:solidFill>
              </a:rPr>
              <a:t>Slide produced by PHI, 04 June 2021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69026" y="408812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43483" y="1676817"/>
            <a:ext cx="6677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FAADC"/>
                </a:solidFill>
              </a:rPr>
              <a:t>Weekly deaths with COVID-19 on the death certificate by date registered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167620" y="6330847"/>
            <a:ext cx="2957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B61"/>
                </a:solidFill>
              </a:rPr>
              <a:t>Source: ONS, published 02 June 2021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9359" y="1954478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Cambridgeshire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71132" y="4133042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Peterborough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0" y="1718573"/>
            <a:ext cx="7021586" cy="461227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73E7FA39-861F-44A4-92D8-5B610A594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9419" y="2280888"/>
            <a:ext cx="6825109" cy="180723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924E982-D93D-44ED-8D41-9FDA53B760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6468" y="4424650"/>
            <a:ext cx="6764200" cy="190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4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3477</TotalTime>
  <Words>408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Covid-19 cases in Cambridgeshire and Peterborough</vt:lpstr>
      <vt:lpstr>Covid-19 and all-cause mortality in Cambridgeshire and Peterborough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cases and outbreaks</dc:title>
  <dc:creator>Gowers Nicola</dc:creator>
  <cp:lastModifiedBy>Stella Liapi</cp:lastModifiedBy>
  <cp:revision>285</cp:revision>
  <dcterms:created xsi:type="dcterms:W3CDTF">2020-06-24T09:39:09Z</dcterms:created>
  <dcterms:modified xsi:type="dcterms:W3CDTF">2021-06-04T13:47:44Z</dcterms:modified>
</cp:coreProperties>
</file>