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1901" r:id="rId5"/>
    <p:sldId id="1902" r:id="rId6"/>
    <p:sldId id="1903" r:id="rId7"/>
    <p:sldId id="1907" r:id="rId8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18EE0A-331B-4E19-A857-AA643CB4DF9D}">
          <p14:sldIdLst>
            <p14:sldId id="1901"/>
            <p14:sldId id="1902"/>
            <p14:sldId id="1903"/>
          </p14:sldIdLst>
        </p14:section>
        <p14:section name="Appendix" id="{D6A4E02E-2F4F-4C5C-8424-C093FB6A6503}">
          <p14:sldIdLst>
            <p14:sldId id="19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3864" userDrawn="1">
          <p15:clr>
            <a:srgbClr val="A4A3A4"/>
          </p15:clr>
        </p15:guide>
        <p15:guide id="3" orient="horz" pos="277" userDrawn="1">
          <p15:clr>
            <a:srgbClr val="A4A3A4"/>
          </p15:clr>
        </p15:guide>
        <p15:guide id="4" orient="horz" pos="4210" userDrawn="1">
          <p15:clr>
            <a:srgbClr val="A4A3A4"/>
          </p15:clr>
        </p15:guide>
        <p15:guide id="5" orient="horz" pos="431" userDrawn="1">
          <p15:clr>
            <a:srgbClr val="A4A3A4"/>
          </p15:clr>
        </p15:guide>
        <p15:guide id="6" pos="847" userDrawn="1">
          <p15:clr>
            <a:srgbClr val="A4A3A4"/>
          </p15:clr>
        </p15:guide>
        <p15:guide id="7" pos="7337" userDrawn="1">
          <p15:clr>
            <a:srgbClr val="A4A3A4"/>
          </p15:clr>
        </p15:guide>
        <p15:guide id="8" pos="3931" userDrawn="1">
          <p15:clr>
            <a:srgbClr val="A4A3A4"/>
          </p15:clr>
        </p15:guide>
        <p15:guide id="9" pos="40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eline Goldie" initials="MG" lastIdx="50" clrIdx="0">
    <p:extLst>
      <p:ext uri="{19B8F6BF-5375-455C-9EA6-DF929625EA0E}">
        <p15:presenceInfo xmlns:p15="http://schemas.microsoft.com/office/powerpoint/2012/main" userId="S::madeline.goldie@socialfinance.org.uk::1869b93c-f6c6-44b6-9651-e15696a4d976" providerId="AD"/>
      </p:ext>
    </p:extLst>
  </p:cmAuthor>
  <p:cmAuthor id="2" name="Rachelle Angeline" initials="RA" lastIdx="27" clrIdx="1">
    <p:extLst>
      <p:ext uri="{19B8F6BF-5375-455C-9EA6-DF929625EA0E}">
        <p15:presenceInfo xmlns:p15="http://schemas.microsoft.com/office/powerpoint/2012/main" userId="S::rachelle.angeline@socialfinance.org.uk::a4d03ee4-9de1-46f7-9142-fc9a36cc37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8D4"/>
    <a:srgbClr val="9E5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BE5E5-F7A4-CEA6-2F15-B15BF25A7A7A}" v="5" dt="2021-05-10T12:24:08.758"/>
    <p1510:client id="{D9720B1D-AFB3-455F-BF96-5CFD0EFB66E3}" v="10" dt="2021-05-10T12:28:16.310"/>
    <p1510:client id="{DB31C6C2-8840-98BA-7A69-99DDCCFEE909}" v="5" dt="2021-05-10T12:25:45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40" autoAdjust="0"/>
  </p:normalViewPr>
  <p:slideViewPr>
    <p:cSldViewPr snapToGrid="0">
      <p:cViewPr varScale="1">
        <p:scale>
          <a:sx n="67" d="100"/>
          <a:sy n="67" d="100"/>
        </p:scale>
        <p:origin x="396" y="44"/>
      </p:cViewPr>
      <p:guideLst>
        <p:guide orient="horz" pos="845"/>
        <p:guide orient="horz" pos="3864"/>
        <p:guide orient="horz" pos="277"/>
        <p:guide orient="horz" pos="4210"/>
        <p:guide orient="horz" pos="431"/>
        <p:guide pos="847"/>
        <p:guide pos="7337"/>
        <p:guide pos="3931"/>
        <p:guide pos="40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0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8022-6120-49AC-895F-C1C58785FC84}" type="datetimeFigureOut">
              <a:rPr lang="en-US" smtClean="0">
                <a:latin typeface="+mj-lt"/>
              </a:rPr>
              <a:pPr/>
              <a:t>6/24/2021</a:t>
            </a:fld>
            <a:endParaRPr lang="en-US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3F163-9F15-4AE6-B1B5-E38C9D20371F}" type="slidenum">
              <a:rPr lang="en-US" smtClean="0">
                <a:latin typeface="+mj-lt"/>
              </a:rPr>
              <a:pPr/>
              <a:t>‹#›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1922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6967"/>
          </a:xfrm>
          <a:prstGeom prst="rect">
            <a:avLst/>
          </a:prstGeom>
        </p:spPr>
        <p:txBody>
          <a:bodyPr vert="horz" lIns="95671" tIns="47835" rIns="95671" bIns="47835" rtlCol="0"/>
          <a:lstStyle>
            <a:lvl1pPr algn="l">
              <a:defRPr sz="13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5671" tIns="47835" rIns="95671" bIns="47835" rtlCol="0"/>
          <a:lstStyle>
            <a:lvl1pPr algn="r">
              <a:defRPr sz="1300">
                <a:latin typeface="+mj-lt"/>
              </a:defRPr>
            </a:lvl1pPr>
          </a:lstStyle>
          <a:p>
            <a:fld id="{0AFE23EF-C815-4CE4-8AAD-B2665DBAA446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7013" y="566738"/>
            <a:ext cx="7259638" cy="4084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1" tIns="47835" rIns="95671" bIns="478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099" cy="496967"/>
          </a:xfrm>
          <a:prstGeom prst="rect">
            <a:avLst/>
          </a:prstGeom>
        </p:spPr>
        <p:txBody>
          <a:bodyPr vert="horz" lIns="95671" tIns="47835" rIns="95671" bIns="47835" rtlCol="0" anchor="b"/>
          <a:lstStyle>
            <a:lvl1pPr algn="l">
              <a:defRPr sz="13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5671" tIns="47835" rIns="95671" bIns="47835" rtlCol="0" anchor="b"/>
          <a:lstStyle>
            <a:lvl1pPr algn="r">
              <a:defRPr sz="1300">
                <a:latin typeface="+mj-lt"/>
              </a:defRPr>
            </a:lvl1pPr>
          </a:lstStyle>
          <a:p>
            <a:fld id="{9991867B-3C9E-4565-928F-DF4D26F57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7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30188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63550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685800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14400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1867B-3C9E-4565-928F-DF4D26F57B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0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8218" y="2529557"/>
            <a:ext cx="8557684" cy="808005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SF_PPT_TITL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1223" y="452929"/>
            <a:ext cx="2336805" cy="36271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818220" y="4106865"/>
            <a:ext cx="8557680" cy="258241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818220" y="4327006"/>
            <a:ext cx="8557680" cy="25769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0">
                <a:latin typeface="+mn-lt"/>
              </a:defRPr>
            </a:lvl1pPr>
          </a:lstStyle>
          <a:p>
            <a:pPr lvl="0"/>
            <a:r>
              <a:rPr lang="en-GB"/>
              <a:t>email</a:t>
            </a:r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818218" y="6464650"/>
            <a:ext cx="8671983" cy="280987"/>
          </a:xfrm>
        </p:spPr>
        <p:txBody>
          <a:bodyPr>
            <a:normAutofit/>
          </a:bodyPr>
          <a:lstStyle>
            <a:lvl1pPr>
              <a:buNone/>
              <a:defRPr sz="1100" b="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r>
              <a:rPr lang="en-US"/>
              <a:t>Social Finance is </a:t>
            </a:r>
            <a:r>
              <a:rPr lang="en-US" err="1"/>
              <a:t>authorised</a:t>
            </a:r>
            <a:r>
              <a:rPr lang="en-US"/>
              <a:t> and regulated by the Financial Service Authority FSA No: 497568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1818220" y="3482976"/>
            <a:ext cx="8557680" cy="409575"/>
          </a:xfrm>
        </p:spPr>
        <p:txBody>
          <a:bodyPr>
            <a:noAutofit/>
          </a:bodyPr>
          <a:lstStyle>
            <a:lvl1pPr marL="0" algn="l" defTabSz="914400" rtl="0" eaLnBrk="1" latinLnBrk="0" hangingPunct="1">
              <a:defRPr lang="en-US" sz="2400" b="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algn="l" defTabSz="914400" rtl="0" eaLnBrk="1" latinLnBrk="0" hangingPunct="1">
              <a:defRPr lang="en-US" sz="240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algn="l" defTabSz="914400" rtl="0" eaLnBrk="1" latinLnBrk="0" hangingPunct="1">
              <a:defRPr lang="en-US" sz="240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algn="l" defTabSz="914400" rtl="0" eaLnBrk="1" latinLnBrk="0" hangingPunct="1">
              <a:defRPr lang="en-US" sz="240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algn="l" defTabSz="914400" rtl="0" eaLnBrk="1" latinLnBrk="0" hangingPunct="1">
              <a:defRPr lang="en-US" sz="240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00 MONTH YEAR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818220" y="4537078"/>
            <a:ext cx="8557680" cy="258241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1818220" y="4757218"/>
            <a:ext cx="8557680" cy="25769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0">
                <a:latin typeface="+mn-lt"/>
              </a:defRPr>
            </a:lvl1pPr>
          </a:lstStyle>
          <a:p>
            <a:pPr lvl="0"/>
            <a:r>
              <a:rPr lang="en-GB"/>
              <a:t>email</a:t>
            </a:r>
            <a:endParaRPr lang="en-US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818220" y="4967291"/>
            <a:ext cx="8557680" cy="258241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818220" y="5187432"/>
            <a:ext cx="8557680" cy="25769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0">
                <a:latin typeface="+mn-lt"/>
              </a:defRPr>
            </a:lvl1pPr>
          </a:lstStyle>
          <a:p>
            <a:pPr lvl="0"/>
            <a:r>
              <a:rPr lang="en-GB"/>
              <a:t>email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roj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2021</a:t>
            </a:r>
          </a:p>
        </p:txBody>
      </p:sp>
      <p:pic>
        <p:nvPicPr>
          <p:cNvPr id="8" name="Picture 7" descr="SF_PPT_SLID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819"/>
            <a:ext cx="500060" cy="191569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293285" y="1336677"/>
            <a:ext cx="10352617" cy="47974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F_PPT_SLID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819"/>
            <a:ext cx="500060" cy="191569"/>
          </a:xfrm>
          <a:prstGeom prst="rect">
            <a:avLst/>
          </a:prstGeom>
        </p:spPr>
      </p:pic>
      <p:sp>
        <p:nvSpPr>
          <p:cNvPr id="8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2017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2120" y="1323977"/>
            <a:ext cx="10352617" cy="4810125"/>
          </a:xfrm>
        </p:spPr>
        <p:txBody>
          <a:bodyPr>
            <a:normAutofit/>
          </a:bodyPr>
          <a:lstStyle>
            <a:lvl1pPr>
              <a:defRPr lang="en-US" sz="2000" b="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buClr>
                <a:schemeClr val="tx2"/>
              </a:buClr>
              <a:buSzPct val="120000"/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tatem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2021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18221" y="2313433"/>
            <a:ext cx="4032588" cy="3812730"/>
          </a:xfrm>
        </p:spPr>
        <p:txBody>
          <a:bodyPr lIns="288000" tIns="288000" rIns="288000" bIns="288000">
            <a:noAutofit/>
          </a:bodyPr>
          <a:lstStyle>
            <a:lvl1pPr>
              <a:defRPr lang="en-GB" sz="2000" b="0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buClr>
                <a:schemeClr val="tx2"/>
              </a:buClr>
              <a:buSzPct val="120000"/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pic>
        <p:nvPicPr>
          <p:cNvPr id="13" name="Picture 12" descr="SF_PPT_SLIDE_LOGO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355"/>
            <a:ext cx="499200" cy="191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2017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2120" y="1323977"/>
            <a:ext cx="10352617" cy="4810125"/>
          </a:xfrm>
        </p:spPr>
        <p:txBody>
          <a:bodyPr>
            <a:normAutofit/>
          </a:bodyPr>
          <a:lstStyle>
            <a:lvl1pPr>
              <a:defRPr lang="en-US" sz="2000" b="0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buClr>
                <a:schemeClr val="tx2"/>
              </a:buClr>
              <a:buSzPct val="120000"/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pic>
        <p:nvPicPr>
          <p:cNvPr id="9" name="Picture 8" descr="SF_PPT_SLIDE_LOGO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355"/>
            <a:ext cx="499200" cy="191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BLF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8218" y="2529557"/>
            <a:ext cx="8557684" cy="808005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SF_PPT_TITL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1223" y="452929"/>
            <a:ext cx="2336805" cy="36271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818220" y="4106865"/>
            <a:ext cx="8557680" cy="258241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818220" y="4327006"/>
            <a:ext cx="8557680" cy="25769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0">
                <a:latin typeface="+mn-lt"/>
              </a:defRPr>
            </a:lvl1pPr>
          </a:lstStyle>
          <a:p>
            <a:pPr lvl="0"/>
            <a:r>
              <a:rPr lang="en-GB"/>
              <a:t>email</a:t>
            </a:r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818218" y="6464650"/>
            <a:ext cx="8671983" cy="280987"/>
          </a:xfrm>
        </p:spPr>
        <p:txBody>
          <a:bodyPr>
            <a:normAutofit/>
          </a:bodyPr>
          <a:lstStyle>
            <a:lvl1pPr>
              <a:buNone/>
              <a:defRPr sz="1100" b="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r>
              <a:rPr lang="en-US"/>
              <a:t>Social Finance is </a:t>
            </a:r>
            <a:r>
              <a:rPr lang="en-US" err="1"/>
              <a:t>authorised</a:t>
            </a:r>
            <a:r>
              <a:rPr lang="en-US"/>
              <a:t> and regulated by the Financial Service Authority FSA No: 497568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1818220" y="3482976"/>
            <a:ext cx="8557680" cy="409575"/>
          </a:xfrm>
        </p:spPr>
        <p:txBody>
          <a:bodyPr>
            <a:noAutofit/>
          </a:bodyPr>
          <a:lstStyle>
            <a:lvl1pPr marL="0" algn="l" defTabSz="914400" rtl="0" eaLnBrk="1" latinLnBrk="0" hangingPunct="1">
              <a:defRPr lang="en-US" sz="2400" b="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algn="l" defTabSz="914400" rtl="0" eaLnBrk="1" latinLnBrk="0" hangingPunct="1">
              <a:defRPr lang="en-US" sz="240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algn="l" defTabSz="914400" rtl="0" eaLnBrk="1" latinLnBrk="0" hangingPunct="1">
              <a:defRPr lang="en-US" sz="240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algn="l" defTabSz="914400" rtl="0" eaLnBrk="1" latinLnBrk="0" hangingPunct="1">
              <a:defRPr lang="en-US" sz="240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algn="l" defTabSz="914400" rtl="0" eaLnBrk="1" latinLnBrk="0" hangingPunct="1">
              <a:defRPr lang="en-US" sz="2400" kern="1200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00 MONTH YEAR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818220" y="4537078"/>
            <a:ext cx="8557680" cy="258241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1818220" y="4757218"/>
            <a:ext cx="8557680" cy="25769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0">
                <a:latin typeface="+mn-lt"/>
              </a:defRPr>
            </a:lvl1pPr>
          </a:lstStyle>
          <a:p>
            <a:pPr lvl="0"/>
            <a:r>
              <a:rPr lang="en-GB"/>
              <a:t>email</a:t>
            </a:r>
            <a:endParaRPr lang="en-US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818220" y="4967291"/>
            <a:ext cx="8557680" cy="258241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1">
                <a:latin typeface="+mn-lt"/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818220" y="5187432"/>
            <a:ext cx="8557680" cy="25769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400" b="0">
                <a:latin typeface="+mn-lt"/>
              </a:defRPr>
            </a:lvl1pPr>
          </a:lstStyle>
          <a:p>
            <a:pPr lvl="0"/>
            <a:r>
              <a:rPr lang="en-GB"/>
              <a:t>email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285" y="1323976"/>
            <a:ext cx="10352617" cy="4802188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None/>
              <a:def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>
              <a:spcBef>
                <a:spcPts val="0"/>
              </a:spcBef>
              <a:buFont typeface="Arial" pitchFamily="34" charset="0"/>
              <a:buChar char="•"/>
              <a:defRPr sz="1400"/>
            </a:lvl2pPr>
            <a:lvl3pPr marL="460800" indent="-230400">
              <a:spcBef>
                <a:spcPts val="0"/>
              </a:spcBef>
              <a:buClrTx/>
              <a:buFont typeface="Arial" pitchFamily="34" charset="0"/>
              <a:buChar char="–"/>
              <a:defRPr sz="1400"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2021 </a:t>
            </a:r>
          </a:p>
        </p:txBody>
      </p:sp>
      <p:pic>
        <p:nvPicPr>
          <p:cNvPr id="10" name="Picture 9" descr="SF_PPT_SLID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819"/>
            <a:ext cx="500060" cy="191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18"/>
          <p:cNvSpPr txBox="1">
            <a:spLocks/>
          </p:cNvSpPr>
          <p:nvPr userDrawn="1"/>
        </p:nvSpPr>
        <p:spPr>
          <a:xfrm>
            <a:off x="1311758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2021</a:t>
            </a:r>
          </a:p>
        </p:txBody>
      </p:sp>
      <p:pic>
        <p:nvPicPr>
          <p:cNvPr id="8" name="Picture 7" descr="SF_PPT_SLID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819"/>
            <a:ext cx="500060" cy="191569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293285" y="1336677"/>
            <a:ext cx="10352617" cy="4797425"/>
          </a:xfrm>
        </p:spPr>
        <p:txBody>
          <a:bodyPr/>
          <a:lstStyle>
            <a:lvl2pPr>
              <a:spcBef>
                <a:spcPts val="60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7" y="1323975"/>
            <a:ext cx="4944000" cy="48021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1900" y="1323975"/>
            <a:ext cx="4944000" cy="48021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F_PPT_SLID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819"/>
            <a:ext cx="500060" cy="191569"/>
          </a:xfrm>
          <a:prstGeom prst="rect">
            <a:avLst/>
          </a:prstGeom>
        </p:spPr>
      </p:pic>
      <p:sp>
        <p:nvSpPr>
          <p:cNvPr id="11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2021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293284" y="5910486"/>
            <a:ext cx="4944533" cy="447230"/>
          </a:xfrm>
        </p:spPr>
        <p:txBody>
          <a:bodyPr anchor="b" anchorCtr="0">
            <a:normAutofit/>
          </a:bodyPr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/>
              <a:t>Source, footnotes, dates etc.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701900" y="5910486"/>
            <a:ext cx="4944533" cy="447230"/>
          </a:xfrm>
        </p:spPr>
        <p:txBody>
          <a:bodyPr anchor="b" anchorCtr="0">
            <a:normAutofit/>
          </a:bodyPr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/>
              <a:t>Source, footnotes, dates etc.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2021</a:t>
            </a:r>
          </a:p>
        </p:txBody>
      </p:sp>
      <p:pic>
        <p:nvPicPr>
          <p:cNvPr id="9" name="Picture 8" descr="SF_PPT_SLID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819"/>
            <a:ext cx="500060" cy="191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2021</a:t>
            </a:r>
          </a:p>
        </p:txBody>
      </p:sp>
      <p:pic>
        <p:nvPicPr>
          <p:cNvPr id="9" name="Picture 8" descr="SF_PPT_SLID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819"/>
            <a:ext cx="500060" cy="191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F_PPT_SLIDE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819"/>
            <a:ext cx="500060" cy="191569"/>
          </a:xfrm>
          <a:prstGeom prst="rect">
            <a:avLst/>
          </a:prstGeom>
        </p:spPr>
      </p:pic>
      <p:sp>
        <p:nvSpPr>
          <p:cNvPr id="8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2017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Proj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285" y="1323976"/>
            <a:ext cx="10352617" cy="4802188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None/>
              <a:defRPr lang="en-US" sz="1600" b="1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28600" indent="-228600"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2pPr>
            <a:lvl3pPr marL="460800">
              <a:spcBef>
                <a:spcPts val="0"/>
              </a:spcBef>
              <a:buClr>
                <a:schemeClr val="bg1"/>
              </a:buClr>
              <a:buFont typeface="Arial" pitchFamily="34" charset="0"/>
              <a:buChar char="–"/>
              <a:defRPr sz="1600" b="0"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C6A4B429-0189-47CD-9DDA-A001F58C5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18"/>
          <p:cNvSpPr txBox="1">
            <a:spLocks/>
          </p:cNvSpPr>
          <p:nvPr userDrawn="1"/>
        </p:nvSpPr>
        <p:spPr>
          <a:xfrm>
            <a:off x="1293285" y="6573395"/>
            <a:ext cx="10289116" cy="1352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1100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©Social Finance 2017</a:t>
            </a:r>
          </a:p>
        </p:txBody>
      </p:sp>
      <p:pic>
        <p:nvPicPr>
          <p:cNvPr id="7" name="Picture 6" descr="SF_PPT_SLIDE_LOGO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7515" y="495355"/>
            <a:ext cx="499200" cy="1912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287" y="431285"/>
            <a:ext cx="9730316" cy="6796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285" y="1323976"/>
            <a:ext cx="10352617" cy="48021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837" y="531920"/>
            <a:ext cx="3429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algn="r"/>
            <a:fld id="{C6A4B429-0189-47CD-9DDA-A001F58C55D3}" type="slidenum">
              <a:rPr lang="en-US" smtClean="0"/>
              <a:pPr algn="r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60" r:id="rId3"/>
    <p:sldLayoutId id="2147483650" r:id="rId4"/>
    <p:sldLayoutId id="2147483652" r:id="rId5"/>
    <p:sldLayoutId id="2147483689" r:id="rId6"/>
    <p:sldLayoutId id="2147483654" r:id="rId7"/>
    <p:sldLayoutId id="2147483655" r:id="rId8"/>
    <p:sldLayoutId id="2147483685" r:id="rId9"/>
    <p:sldLayoutId id="2147483691" r:id="rId10"/>
    <p:sldLayoutId id="2147483661" r:id="rId11"/>
    <p:sldLayoutId id="2147483684" r:id="rId12"/>
    <p:sldLayoutId id="2147483686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spcAft>
          <a:spcPts val="0"/>
        </a:spcAft>
        <a:buClr>
          <a:schemeClr val="tx2"/>
        </a:buClr>
        <a:buSzPct val="120000"/>
        <a:buFont typeface="Arial" pitchFamily="34" charset="0"/>
        <a:buNone/>
        <a:defRPr lang="en-US" sz="1400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Clr>
          <a:schemeClr val="tx2"/>
        </a:buClr>
        <a:buFont typeface="Cambria" pitchFamily="18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30400" indent="-2304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4608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2155-CC81-44CF-87B2-F1B4F683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431285"/>
            <a:ext cx="10023478" cy="679668"/>
          </a:xfrm>
        </p:spPr>
        <p:txBody>
          <a:bodyPr/>
          <a:lstStyle/>
          <a:p>
            <a:r>
              <a:rPr lang="en-US" dirty="0"/>
              <a:t>Vision and outcomes for:</a:t>
            </a:r>
            <a:br>
              <a:rPr lang="en-US" dirty="0"/>
            </a:br>
            <a:r>
              <a:rPr lang="en-US" b="1" dirty="0"/>
              <a:t>individuals with multiple disadvantage (MD) </a:t>
            </a:r>
            <a:endParaRPr lang="en-GB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089E2-1D5F-4726-B3B6-88C612CD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429-0189-47CD-9DDA-A001F58C55D3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609F5E-7C94-4609-B637-6C8E7B06C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219439"/>
              </p:ext>
            </p:extLst>
          </p:nvPr>
        </p:nvGraphicFramePr>
        <p:xfrm>
          <a:off x="502059" y="1590184"/>
          <a:ext cx="11117074" cy="441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8537">
                  <a:extLst>
                    <a:ext uri="{9D8B030D-6E8A-4147-A177-3AD203B41FA5}">
                      <a16:colId xmlns:a16="http://schemas.microsoft.com/office/drawing/2014/main" val="3576503683"/>
                    </a:ext>
                  </a:extLst>
                </a:gridCol>
                <a:gridCol w="5558537">
                  <a:extLst>
                    <a:ext uri="{9D8B030D-6E8A-4147-A177-3AD203B41FA5}">
                      <a16:colId xmlns:a16="http://schemas.microsoft.com/office/drawing/2014/main" val="1178167916"/>
                    </a:ext>
                  </a:extLst>
                </a:gridCol>
              </a:tblGrid>
              <a:tr h="78252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n-US" sz="1400" b="1" kern="12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VISION</a:t>
                      </a:r>
                      <a:br>
                        <a:rPr lang="en-US" sz="1400" b="0" kern="1200" baseline="0" dirty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200" b="0" i="1" kern="12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+mj-lt"/>
                        </a:rPr>
                        <a:t>hat world do we want to create for individuals with multiple disadvantage ('MD')?</a:t>
                      </a:r>
                      <a:endParaRPr lang="en-US" sz="1400" b="0" i="1" kern="1200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OUTCOMES</a:t>
                      </a:r>
                    </a:p>
                    <a:p>
                      <a:pPr algn="l"/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+mj-lt"/>
                        </a:rPr>
                        <a:t>How will we know we are succeeding? </a:t>
                      </a:r>
                      <a:endParaRPr lang="en-GB" sz="1200" b="0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560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967981"/>
                  </a:ext>
                </a:extLst>
              </a:tr>
              <a:tr h="362804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Know who to turn to </a:t>
                      </a: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to access support, and how to navigate the system</a:t>
                      </a:r>
                      <a:br>
                        <a:rPr lang="en-US" sz="1200" b="0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AutoNum type="arabicPeriod"/>
                      </a:pPr>
                      <a:r>
                        <a:rPr lang="en-US" sz="1200" b="0" i="0" u="none" strike="noStrike" kern="1200" baseline="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Feel </a:t>
                      </a:r>
                      <a:r>
                        <a:rPr lang="en-US" sz="1200" b="1" i="0" u="none" strike="noStrike" kern="1200" baseline="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respected, heard and supported to work on the basis of personal strengths </a:t>
                      </a:r>
                      <a:r>
                        <a:rPr lang="en-US" sz="1200" b="0" i="0" u="none" strike="noStrike" kern="1200" baseline="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throughout their interactions with the system</a:t>
                      </a:r>
                      <a:br>
                        <a:rPr lang="en-US" sz="1200" b="1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endParaRPr lang="en-US" sz="12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AutoNum type="arabicPeriod"/>
                      </a:pPr>
                      <a:r>
                        <a:rPr lang="en-US" sz="1200" b="1" i="0" u="none" strike="noStrike" kern="1200" baseline="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Empowered to address issues</a:t>
                      </a:r>
                      <a:r>
                        <a:rPr lang="en-US" sz="1200" b="0" i="0" u="none" strike="noStrike" kern="1200" baseline="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 </a:t>
                      </a:r>
                      <a:r>
                        <a:rPr lang="en-US" sz="1200" b="1" i="0" u="none" strike="noStrike" kern="1200" baseline="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on own terms</a:t>
                      </a:r>
                      <a:r>
                        <a:rPr lang="en-US" sz="1200" b="0" i="0" u="none" strike="noStrike" kern="1200" baseline="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, at own pace, and based on personal circumstances</a:t>
                      </a:r>
                      <a:br>
                        <a:rPr lang="en-US" sz="1200" b="0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Individuals experiencing or at risk of MD see sustained positive change in their lives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*Individuals with MD able to address self-identified priority issues, including with small and short-term steps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*Individuals with MD feel their voice is heard and valued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*Individuals with MD feel more in control of the way they engage with services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Individuals with MD experience improved health and quality of life 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*Where relevant, individuals with MD are settled in stable and supported housing, without repeated cycles of homelessness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Individuals with MD experience fewer interactions with the criminal justice system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Individuals experiencing MD see reduced level of disadvantage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621580"/>
                  </a:ext>
                </a:extLst>
              </a:tr>
            </a:tbl>
          </a:graphicData>
        </a:graphic>
      </p:graphicFrame>
      <p:pic>
        <p:nvPicPr>
          <p:cNvPr id="7" name="Graphic 6" descr="Eye with solid fill">
            <a:extLst>
              <a:ext uri="{FF2B5EF4-FFF2-40B4-BE49-F238E27FC236}">
                <a16:creationId xmlns:a16="http://schemas.microsoft.com/office/drawing/2014/main" id="{58DC0CD9-9F00-4BE3-979C-EA29A53E7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867" y="1590185"/>
            <a:ext cx="617219" cy="617219"/>
          </a:xfrm>
          <a:prstGeom prst="rect">
            <a:avLst/>
          </a:prstGeom>
        </p:spPr>
      </p:pic>
      <p:pic>
        <p:nvPicPr>
          <p:cNvPr id="9" name="Graphic 8" descr="Clipboard Partially Checked with solid fill">
            <a:extLst>
              <a:ext uri="{FF2B5EF4-FFF2-40B4-BE49-F238E27FC236}">
                <a16:creationId xmlns:a16="http://schemas.microsoft.com/office/drawing/2014/main" id="{3BF372C3-669B-4AD0-94E5-D987CB2829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62681" y="1590185"/>
            <a:ext cx="617219" cy="61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7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2155-CC81-44CF-87B2-F1B4F683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431285"/>
            <a:ext cx="10004428" cy="679668"/>
          </a:xfrm>
        </p:spPr>
        <p:txBody>
          <a:bodyPr/>
          <a:lstStyle/>
          <a:p>
            <a:r>
              <a:rPr lang="en-US" dirty="0"/>
              <a:t>Vision and outcomes for:</a:t>
            </a:r>
            <a:br>
              <a:rPr lang="en-US" dirty="0"/>
            </a:br>
            <a:r>
              <a:rPr lang="en-US" b="1" dirty="0"/>
              <a:t>Services</a:t>
            </a:r>
            <a:endParaRPr lang="en-GB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089E2-1D5F-4726-B3B6-88C612CD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429-0189-47CD-9DDA-A001F58C55D3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609F5E-7C94-4609-B637-6C8E7B06C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52552"/>
              </p:ext>
            </p:extLst>
          </p:nvPr>
        </p:nvGraphicFramePr>
        <p:xfrm>
          <a:off x="614065" y="1173902"/>
          <a:ext cx="11010672" cy="505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336">
                  <a:extLst>
                    <a:ext uri="{9D8B030D-6E8A-4147-A177-3AD203B41FA5}">
                      <a16:colId xmlns:a16="http://schemas.microsoft.com/office/drawing/2014/main" val="3576503683"/>
                    </a:ext>
                  </a:extLst>
                </a:gridCol>
                <a:gridCol w="5505336">
                  <a:extLst>
                    <a:ext uri="{9D8B030D-6E8A-4147-A177-3AD203B41FA5}">
                      <a16:colId xmlns:a16="http://schemas.microsoft.com/office/drawing/2014/main" val="1178167916"/>
                    </a:ext>
                  </a:extLst>
                </a:gridCol>
              </a:tblGrid>
              <a:tr h="754033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n-US" sz="1400" b="1" kern="12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VISION</a:t>
                      </a:r>
                      <a:br>
                        <a:rPr lang="en-US" sz="1400" b="0" kern="1200" baseline="0" dirty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200" b="0" i="1" kern="12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+mj-lt"/>
                        </a:rPr>
                        <a:t>hat world do we want to create for services?</a:t>
                      </a:r>
                      <a:endParaRPr lang="en-US" sz="1400" b="0" i="1" kern="1200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OUTCOMES</a:t>
                      </a:r>
                    </a:p>
                    <a:p>
                      <a:pPr algn="l"/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+mj-lt"/>
                        </a:rPr>
                        <a:t>How will we know we are succeeding? </a:t>
                      </a:r>
                      <a:br>
                        <a:rPr lang="en-US" sz="1200" b="0" i="1" dirty="0">
                          <a:solidFill>
                            <a:srgbClr val="FFFFFF"/>
                          </a:solidFill>
                          <a:latin typeface="+mj-lt"/>
                        </a:rPr>
                      </a:br>
                      <a:endParaRPr lang="en-GB" sz="1200" b="0" i="1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7560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967981"/>
                  </a:ext>
                </a:extLst>
              </a:tr>
              <a:tr h="4301415"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600"/>
                        </a:spcBef>
                        <a:buAutoNum type="arabicPeriod"/>
                      </a:pPr>
                      <a:r>
                        <a:rPr lang="en-US" sz="1200" b="0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Seamless and efficient cooperation and communication between services, ensuring</a:t>
                      </a:r>
                      <a:r>
                        <a:rPr lang="en-US" sz="1200" b="1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 </a:t>
                      </a:r>
                      <a:r>
                        <a:rPr lang="en-US" sz="1200" b="0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there is </a:t>
                      </a:r>
                      <a:r>
                        <a:rPr lang="en-US" sz="1200" b="1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‘no wrong door’ to getting the right help</a:t>
                      </a:r>
                      <a:br>
                        <a:rPr lang="en-US" sz="1200" b="1" i="0" u="none" strike="noStrike" kern="1200" noProof="0" dirty="0">
                          <a:solidFill>
                            <a:srgbClr val="000000"/>
                          </a:solidFill>
                          <a:latin typeface="Gill Sans MT"/>
                        </a:rPr>
                      </a:br>
                      <a:endParaRPr lang="en-US" sz="1200" b="1" i="0" u="none" strike="noStrike" kern="1200" noProof="0" dirty="0">
                        <a:solidFill>
                          <a:srgbClr val="000000"/>
                        </a:solidFill>
                        <a:latin typeface="Gill Sans MT"/>
                      </a:endParaRPr>
                    </a:p>
                    <a:p>
                      <a:pPr marL="228600" lvl="0" indent="-228600">
                        <a:spcBef>
                          <a:spcPts val="600"/>
                        </a:spcBef>
                        <a:buAutoNum type="arabicPeriod"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Trauma-informed services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quickly respond and adapt to needs of individuals experiencing MD, 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including women and excluded groups, rather than expecting individuals with MD to adapt to them 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Identify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risk of multiple disadvantage as early as possible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to quickly address existing challenges, and prevent further disadvantage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Staff feel empowered and have resources to build creative solutions in partnership with their MD clients, including working collaboratively with other relevant services </a:t>
                      </a:r>
                      <a:br>
                        <a:rPr lang="en-US" sz="11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1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100" b="0" i="0" u="none" strike="noStrike" kern="1200" noProof="0" dirty="0">
                          <a:solidFill>
                            <a:schemeClr val="dk1"/>
                          </a:solidFill>
                          <a:latin typeface="+mj-lt"/>
                        </a:rPr>
                        <a:t>Attract and retain knowledgeable, empathetic and culturally competent staff</a:t>
                      </a:r>
                      <a:br>
                        <a:rPr lang="en-US" sz="1100" b="0" i="0" u="none" strike="noStrike" kern="1200" noProof="0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endParaRPr lang="en-US" sz="11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Services able to design and deliver trauma-informed, multi-purpose, in-house solutions to address needs of MD clients</a:t>
                      </a:r>
                      <a:br>
                        <a:rPr lang="en-US" sz="11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1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Services develop more user friendly resources and procedures </a:t>
                      </a:r>
                      <a:br>
                        <a:rPr lang="en-US" sz="11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1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No one experiencing unmanaged MD is turned away because they don’t meet a service threshold </a:t>
                      </a:r>
                      <a:br>
                        <a:rPr lang="en-US" sz="11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1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100" b="0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No one experiencing MD is required to tell their story more than once </a:t>
                      </a:r>
                      <a:br>
                        <a:rPr lang="en-US" sz="11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1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No one experiencing MD is missed due to lack of data sharing with other services, incomplete assessment, or inconsistent definitions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621580"/>
                  </a:ext>
                </a:extLst>
              </a:tr>
            </a:tbl>
          </a:graphicData>
        </a:graphic>
      </p:graphicFrame>
      <p:pic>
        <p:nvPicPr>
          <p:cNvPr id="7" name="Graphic 6" descr="Eye with solid fill">
            <a:extLst>
              <a:ext uri="{FF2B5EF4-FFF2-40B4-BE49-F238E27FC236}">
                <a16:creationId xmlns:a16="http://schemas.microsoft.com/office/drawing/2014/main" id="{58DC0CD9-9F00-4BE3-979C-EA29A53E7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068" y="1173902"/>
            <a:ext cx="617219" cy="617219"/>
          </a:xfrm>
          <a:prstGeom prst="rect">
            <a:avLst/>
          </a:prstGeom>
        </p:spPr>
      </p:pic>
      <p:pic>
        <p:nvPicPr>
          <p:cNvPr id="9" name="Graphic 8" descr="Clipboard Partially Checked with solid fill">
            <a:extLst>
              <a:ext uri="{FF2B5EF4-FFF2-40B4-BE49-F238E27FC236}">
                <a16:creationId xmlns:a16="http://schemas.microsoft.com/office/drawing/2014/main" id="{3BF372C3-669B-4AD0-94E5-D987CB2829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58445" y="1173901"/>
            <a:ext cx="617219" cy="61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5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2155-CC81-44CF-87B2-F1B4F683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431285"/>
            <a:ext cx="10004428" cy="679668"/>
          </a:xfrm>
        </p:spPr>
        <p:txBody>
          <a:bodyPr/>
          <a:lstStyle/>
          <a:p>
            <a:r>
              <a:rPr lang="en-US" dirty="0"/>
              <a:t>Vision and outcomes for:</a:t>
            </a:r>
            <a:br>
              <a:rPr lang="en-US" dirty="0"/>
            </a:br>
            <a:r>
              <a:rPr lang="en-US" b="1" dirty="0"/>
              <a:t>the system as a whole </a:t>
            </a:r>
            <a:endParaRPr lang="en-GB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089E2-1D5F-4726-B3B6-88C612CD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429-0189-47CD-9DDA-A001F58C55D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609F5E-7C94-4609-B637-6C8E7B06C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778631"/>
              </p:ext>
            </p:extLst>
          </p:nvPr>
        </p:nvGraphicFramePr>
        <p:xfrm>
          <a:off x="522743" y="1128594"/>
          <a:ext cx="11101994" cy="506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0997">
                  <a:extLst>
                    <a:ext uri="{9D8B030D-6E8A-4147-A177-3AD203B41FA5}">
                      <a16:colId xmlns:a16="http://schemas.microsoft.com/office/drawing/2014/main" val="3576503683"/>
                    </a:ext>
                  </a:extLst>
                </a:gridCol>
                <a:gridCol w="5550997">
                  <a:extLst>
                    <a:ext uri="{9D8B030D-6E8A-4147-A177-3AD203B41FA5}">
                      <a16:colId xmlns:a16="http://schemas.microsoft.com/office/drawing/2014/main" val="1178167916"/>
                    </a:ext>
                  </a:extLst>
                </a:gridCol>
              </a:tblGrid>
              <a:tr h="72323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n-US" sz="1400" b="1" kern="12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VISION</a:t>
                      </a:r>
                      <a:br>
                        <a:rPr lang="en-US" sz="1400" b="0" kern="1200" baseline="0" dirty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200" b="0" i="1" kern="12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+mj-lt"/>
                        </a:rPr>
                        <a:t>hat world do we want to create for the system?</a:t>
                      </a:r>
                      <a:endParaRPr lang="en-US" sz="1400" b="0" i="1" kern="1200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OUTCOMES</a:t>
                      </a:r>
                    </a:p>
                    <a:p>
                      <a:pPr algn="l"/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+mj-lt"/>
                        </a:rPr>
                        <a:t>How will we know we are succeeding? </a:t>
                      </a:r>
                      <a:br>
                        <a:rPr lang="en-US" sz="1200" b="0" i="1" dirty="0">
                          <a:solidFill>
                            <a:srgbClr val="FFFFFF"/>
                          </a:solidFill>
                          <a:latin typeface="+mj-lt"/>
                        </a:rPr>
                      </a:br>
                      <a:endParaRPr lang="en-GB" sz="1200" b="0" i="1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7560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967981"/>
                  </a:ext>
                </a:extLst>
              </a:tr>
              <a:tr h="4339419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150" b="0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United behind</a:t>
                      </a:r>
                      <a:r>
                        <a:rPr lang="en-US" sz="1150" b="1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 common set of identifiable goals and ambitions</a:t>
                      </a:r>
                      <a:r>
                        <a:rPr lang="en-US" sz="1150" b="0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 for individuals experiencing or at risk of MD</a:t>
                      </a:r>
                      <a:br>
                        <a:rPr lang="en-US" sz="1150" b="0" i="0" u="none" strike="noStrike" kern="1200" noProof="0" dirty="0">
                          <a:solidFill>
                            <a:srgbClr val="000000"/>
                          </a:solidFill>
                          <a:latin typeface="Gill Sans MT"/>
                        </a:rPr>
                      </a:br>
                      <a:endParaRPr lang="en-US" sz="1150" b="0" i="0" u="none" strike="noStrike" kern="1200" noProof="0" dirty="0">
                        <a:solidFill>
                          <a:srgbClr val="000000"/>
                        </a:solidFill>
                        <a:latin typeface="Gill Sans MT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50" b="1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Recognises</a:t>
                      </a:r>
                      <a:r>
                        <a:rPr lang="en-US" sz="115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the community and voluntary sector have a role to play </a:t>
                      </a:r>
                      <a:r>
                        <a:rPr lang="en-US" sz="115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 supporting individuals experiencing MD</a:t>
                      </a:r>
                      <a:br>
                        <a:rPr lang="en-US" sz="115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15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15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Strong leadership with lived experience at its heart, </a:t>
                      </a:r>
                      <a:r>
                        <a:rPr lang="en-US" sz="115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ensures actors across the system are collectively accountable for driving change</a:t>
                      </a:r>
                      <a:br>
                        <a:rPr lang="en-US" sz="115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15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150" b="0" i="0" u="none" strike="noStrike" kern="1200" noProof="0" dirty="0">
                          <a:latin typeface="Gill Sans MT"/>
                        </a:rPr>
                        <a:t>A </a:t>
                      </a:r>
                      <a:r>
                        <a:rPr lang="en-US" sz="1150" b="1" i="0" u="none" strike="noStrike" kern="1200" noProof="0" dirty="0">
                          <a:latin typeface="Gill Sans MT"/>
                        </a:rPr>
                        <a:t>continuous learning approach </a:t>
                      </a:r>
                      <a:r>
                        <a:rPr lang="en-US" sz="1150" b="0" i="0" u="none" strike="noStrike" kern="1200" noProof="0" dirty="0">
                          <a:latin typeface="Gill Sans MT"/>
                        </a:rPr>
                        <a:t>to improvement supported by shared data infrastructure and regular learning forums at a strategic and operational level. </a:t>
                      </a:r>
                      <a:br>
                        <a:rPr lang="en-US" sz="115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15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AutoNum type="arabicPeriod"/>
                      </a:pPr>
                      <a:r>
                        <a:rPr lang="en-US" sz="1150" b="0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Ensures </a:t>
                      </a:r>
                      <a:r>
                        <a:rPr lang="en-US" sz="1150" b="1" i="0" u="none" strike="noStrike" kern="1200" noProof="0" dirty="0">
                          <a:solidFill>
                            <a:schemeClr val="dk1"/>
                          </a:solidFill>
                          <a:latin typeface="Gill Sans MT"/>
                        </a:rPr>
                        <a:t>no one experiencing multiple disadvantage is overlooked </a:t>
                      </a:r>
                      <a:endParaRPr lang="en-US" sz="1150" b="0" i="0" u="none" strike="noStrike" kern="1200" noProof="0" dirty="0">
                        <a:solidFill>
                          <a:schemeClr val="dk1"/>
                        </a:solidFill>
                        <a:latin typeface="Gill Sans M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Existing services work creatively and in partnership with each other to rapidly address needs of individuals experiencing MD </a:t>
                      </a:r>
                      <a:br>
                        <a:rPr lang="en-US" sz="12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Common definition established across the system ensures individuals experiencing MD identified early on</a:t>
                      </a:r>
                      <a:br>
                        <a:rPr lang="en-US" sz="12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System leadership effectively monitors system performance and quickly implements solutions</a:t>
                      </a:r>
                      <a:br>
                        <a:rPr lang="en-US" sz="12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Co-production partners feel their voices are heard in system design and monitoring </a:t>
                      </a:r>
                      <a:br>
                        <a:rPr lang="en-US" sz="12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endParaRPr lang="en-US" sz="12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Fewer service gaps and long waiting lists that see people experiencing MD either excluded or failing to see progress addressing their needs</a:t>
                      </a:r>
                      <a:br>
                        <a:rPr lang="en-US" sz="1200" b="0" i="0" u="none" strike="noStrike" kern="1200" noProof="0" dirty="0">
                          <a:solidFill>
                            <a:srgbClr val="000000"/>
                          </a:solidFill>
                          <a:latin typeface="Gill Sans MT"/>
                        </a:rPr>
                      </a:b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latin typeface="Gill Sans MT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i="0" u="none" strike="noStrike" kern="120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Fewer people excluded from the system because of digital access, literacy levels, or geographical location</a:t>
                      </a:r>
                      <a:br>
                        <a:rPr lang="en-US" sz="1200" b="0" i="0" u="none" strike="noStrike" kern="1200" noProof="0" dirty="0">
                          <a:solidFill>
                            <a:srgbClr val="000000"/>
                          </a:solidFill>
                          <a:latin typeface="Gill Sans MT"/>
                        </a:rPr>
                      </a:br>
                      <a:r>
                        <a:rPr lang="en-US" sz="1200" b="0" i="0" u="none" strike="noStrike" kern="120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 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i="0" u="none" strike="noStrike" kern="1200" noProof="0" dirty="0">
                          <a:solidFill>
                            <a:schemeClr val="tx1"/>
                          </a:solidFill>
                          <a:latin typeface="Gill Sans MT"/>
                        </a:rPr>
                        <a:t>Reduced reliance on crisis services including drug and alcohol-related A&amp;E incidents and drug and alcohol-related deaths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621580"/>
                  </a:ext>
                </a:extLst>
              </a:tr>
            </a:tbl>
          </a:graphicData>
        </a:graphic>
      </p:graphicFrame>
      <p:pic>
        <p:nvPicPr>
          <p:cNvPr id="7" name="Graphic 6" descr="Eye with solid fill">
            <a:extLst>
              <a:ext uri="{FF2B5EF4-FFF2-40B4-BE49-F238E27FC236}">
                <a16:creationId xmlns:a16="http://schemas.microsoft.com/office/drawing/2014/main" id="{58DC0CD9-9F00-4BE3-979C-EA29A53E7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592" y="1182465"/>
            <a:ext cx="617219" cy="617219"/>
          </a:xfrm>
          <a:prstGeom prst="rect">
            <a:avLst/>
          </a:prstGeom>
        </p:spPr>
      </p:pic>
      <p:pic>
        <p:nvPicPr>
          <p:cNvPr id="9" name="Graphic 8" descr="Clipboard Partially Checked with solid fill">
            <a:extLst>
              <a:ext uri="{FF2B5EF4-FFF2-40B4-BE49-F238E27FC236}">
                <a16:creationId xmlns:a16="http://schemas.microsoft.com/office/drawing/2014/main" id="{3BF372C3-669B-4AD0-94E5-D987CB2829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58445" y="1182464"/>
            <a:ext cx="617219" cy="61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22AF9-F84A-4B75-BBDB-6A97B13A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064" y="431285"/>
            <a:ext cx="9875539" cy="679668"/>
          </a:xfrm>
        </p:spPr>
        <p:txBody>
          <a:bodyPr/>
          <a:lstStyle/>
          <a:p>
            <a:r>
              <a:rPr lang="en-US" dirty="0"/>
              <a:t>What is success: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2210C-CD95-4B7E-952C-0D8CE04AF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8064" y="1634190"/>
            <a:ext cx="3215121" cy="449020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08000" rIns="108000" bIns="108000">
            <a:normAutofit/>
          </a:bodyPr>
          <a:lstStyle/>
          <a:p>
            <a:r>
              <a:rPr lang="en-US" dirty="0">
                <a:latin typeface="+mj-lt"/>
              </a:rPr>
              <a:t>What does success LOOK like?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Meeting happen outside the office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People content with their lives and fulfilling their potential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No one ‘owns’ the client but support is 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Fewer repeat returns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Fewer people sleeping rough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Virtuous cycle of peers going back to help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Lots of open doors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No waiting 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</a:rPr>
              <a:t>Engaged community 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27FB0-77FA-478A-B8A6-AA60D1A7D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2753" y="1642128"/>
            <a:ext cx="3215121" cy="449020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08000" rIns="108000" bIns="108000">
            <a:normAutofit fontScale="92500" lnSpcReduction="10000"/>
          </a:bodyPr>
          <a:lstStyle/>
          <a:p>
            <a:r>
              <a:rPr lang="en-US">
                <a:latin typeface="+mj-lt"/>
              </a:rPr>
              <a:t>What does success SOUND like?</a:t>
            </a:r>
            <a:br>
              <a:rPr lang="en-US">
                <a:latin typeface="+mj-lt"/>
              </a:rPr>
            </a:br>
            <a:endParaRPr lang="en-US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anytime someone walks into reception of statutory service regardless of service threshold: yes, of course we can help you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I can see a future now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I feel listened 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I was enabled to address my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They remembered me!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I can do this!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Recognizing my own skills and talents has been life changing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I feel positive about the future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They made it easy for me to join the </a:t>
            </a:r>
            <a:r>
              <a:rPr lang="en-US" sz="1400" b="0" err="1">
                <a:latin typeface="+mj-lt"/>
              </a:rPr>
              <a:t>programme</a:t>
            </a:r>
            <a:r>
              <a:rPr lang="en-US" sz="1400" b="0">
                <a:latin typeface="+mj-lt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latin typeface="+mj-lt"/>
              </a:rPr>
              <a:t>I am now using my experience to change the system and its really working </a:t>
            </a:r>
          </a:p>
          <a:p>
            <a:endParaRPr lang="en-GB"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6FF8D-FDC3-478D-AEFD-FF50897C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429-0189-47CD-9DDA-A001F58C55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0B7C3E-5C8B-459A-A93B-96A521AC4DA7}"/>
              </a:ext>
            </a:extLst>
          </p:cNvPr>
          <p:cNvSpPr/>
          <p:nvPr/>
        </p:nvSpPr>
        <p:spPr>
          <a:xfrm>
            <a:off x="8066716" y="1641498"/>
            <a:ext cx="3215121" cy="4481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08000" rIns="108000" bIns="108000" rtlCol="0" anchor="t"/>
          <a:lstStyle/>
          <a:p>
            <a:r>
              <a:rPr lang="en-US" sz="1400" b="1">
                <a:latin typeface="+mj-lt"/>
              </a:rPr>
              <a:t>What does success FEEL like?</a:t>
            </a:r>
            <a:br>
              <a:rPr lang="en-US" sz="1400" b="1">
                <a:latin typeface="+mj-lt"/>
              </a:rPr>
            </a:br>
            <a:endParaRPr lang="en-US" sz="1400" b="1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Hopeful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Heard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Safe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Confidence 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Warmed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Loved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Understood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Belonging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I’m not piece of s[…] society said I was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Achievement 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>
                <a:latin typeface="+mj-lt"/>
              </a:rPr>
              <a:t>A buzz of achievement  </a:t>
            </a:r>
          </a:p>
          <a:p>
            <a:endParaRPr lang="en-GB" sz="1400" b="1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BCDCBB-CEED-4D33-80B2-458E487CE9B0}"/>
              </a:ext>
            </a:extLst>
          </p:cNvPr>
          <p:cNvSpPr/>
          <p:nvPr/>
        </p:nvSpPr>
        <p:spPr>
          <a:xfrm>
            <a:off x="1061572" y="819151"/>
            <a:ext cx="5034428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08000" rIns="108000" bIns="108000" rtlCol="0" anchor="t"/>
          <a:lstStyle/>
          <a:p>
            <a:r>
              <a:rPr lang="en-US" sz="1400" i="1" dirty="0">
                <a:latin typeface="+mj-lt"/>
              </a:rPr>
              <a:t>Quotes from post-its added during the Miro workshop session:</a:t>
            </a:r>
            <a:endParaRPr lang="en-GB" sz="1400" i="1" dirty="0">
              <a:latin typeface="+mj-lt"/>
            </a:endParaRPr>
          </a:p>
        </p:txBody>
      </p:sp>
      <p:pic>
        <p:nvPicPr>
          <p:cNvPr id="12" name="Graphic 11" descr="Heart outline">
            <a:extLst>
              <a:ext uri="{FF2B5EF4-FFF2-40B4-BE49-F238E27FC236}">
                <a16:creationId xmlns:a16="http://schemas.microsoft.com/office/drawing/2014/main" id="{57590E0F-0D96-44B8-97C7-31A65971A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14028" y="1126138"/>
            <a:ext cx="914400" cy="914400"/>
          </a:xfrm>
          <a:prstGeom prst="rect">
            <a:avLst/>
          </a:prstGeom>
        </p:spPr>
      </p:pic>
      <p:pic>
        <p:nvPicPr>
          <p:cNvPr id="14" name="Graphic 13" descr="Ear with solid fill">
            <a:extLst>
              <a:ext uri="{FF2B5EF4-FFF2-40B4-BE49-F238E27FC236}">
                <a16:creationId xmlns:a16="http://schemas.microsoft.com/office/drawing/2014/main" id="{1AD7D4B4-789B-492E-B395-AECCFA022A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09742" y="1126138"/>
            <a:ext cx="914400" cy="914400"/>
          </a:xfrm>
          <a:prstGeom prst="rect">
            <a:avLst/>
          </a:prstGeom>
        </p:spPr>
      </p:pic>
      <p:pic>
        <p:nvPicPr>
          <p:cNvPr id="16" name="Graphic 15" descr="Glasses with solid fill">
            <a:extLst>
              <a:ext uri="{FF2B5EF4-FFF2-40B4-BE49-F238E27FC236}">
                <a16:creationId xmlns:a16="http://schemas.microsoft.com/office/drawing/2014/main" id="{6C3D052B-7BCE-4D91-B2A7-3DFDDF82E0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19810" y="1068988"/>
            <a:ext cx="914400" cy="101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13610"/>
      </p:ext>
    </p:extLst>
  </p:cSld>
  <p:clrMapOvr>
    <a:masterClrMapping/>
  </p:clrMapOvr>
</p:sld>
</file>

<file path=ppt/theme/theme1.xml><?xml version="1.0" encoding="utf-8"?>
<a:theme xmlns:a="http://schemas.openxmlformats.org/drawingml/2006/main" name="SF_PPT_BLUE_v10 - Copy">
  <a:themeElements>
    <a:clrScheme name="SF_BLUE_2011">
      <a:dk1>
        <a:sysClr val="windowText" lastClr="000000"/>
      </a:dk1>
      <a:lt1>
        <a:sysClr val="window" lastClr="FFFFFF"/>
      </a:lt1>
      <a:dk2>
        <a:srgbClr val="556991"/>
      </a:dk2>
      <a:lt2>
        <a:srgbClr val="FFFFFF"/>
      </a:lt2>
      <a:accent1>
        <a:srgbClr val="556991"/>
      </a:accent1>
      <a:accent2>
        <a:srgbClr val="8896B2"/>
      </a:accent2>
      <a:accent3>
        <a:srgbClr val="BBC3D3"/>
      </a:accent3>
      <a:accent4>
        <a:srgbClr val="4C4C4C"/>
      </a:accent4>
      <a:accent5>
        <a:srgbClr val="999999"/>
      </a:accent5>
      <a:accent6>
        <a:srgbClr val="CCCCCC"/>
      </a:accent6>
      <a:hlink>
        <a:srgbClr val="000000"/>
      </a:hlink>
      <a:folHlink>
        <a:srgbClr val="000000"/>
      </a:folHlink>
    </a:clrScheme>
    <a:fontScheme name="SF_2011">
      <a:majorFont>
        <a:latin typeface="Gill Sans MT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Pantone 165U">
      <a:srgbClr val="F07F13"/>
    </a:custClr>
    <a:custClr name="Pantone 313U">
      <a:srgbClr val="0087B1"/>
    </a:custClr>
    <a:custClr name="Pantone 259U">
      <a:srgbClr val="773C80"/>
    </a:custClr>
    <a:custClr name="Pantone 233U">
      <a:srgbClr val="CD007F"/>
    </a:custClr>
    <a:custClr name="Pantone 408U">
      <a:srgbClr val="9B8F8B"/>
    </a:custClr>
    <a:custClr name="Pantone 653U">
      <a:srgbClr val="556991"/>
    </a:custClr>
    <a:custClr name="Pantone 4515U">
      <a:srgbClr val="B3A47C"/>
    </a:custClr>
    <a:custClr name="Pantone 2622U">
      <a:srgbClr val="5B2856"/>
    </a:custClr>
  </a:custClrLst>
  <a:extLst>
    <a:ext uri="{05A4C25C-085E-4340-85A3-A5531E510DB2}">
      <thm15:themeFamily xmlns:thm15="http://schemas.microsoft.com/office/thememl/2012/main" name="Presentation1" id="{58C50A57-90F0-407A-AB00-B57E355C057E}" vid="{00EEACE5-C282-4F7F-A7FF-299CB3CC82C0}"/>
    </a:ext>
  </a:extLst>
</a:theme>
</file>

<file path=ppt/theme/theme2.xml><?xml version="1.0" encoding="utf-8"?>
<a:theme xmlns:a="http://schemas.openxmlformats.org/drawingml/2006/main" name="Office Theme">
  <a:themeElements>
    <a:clrScheme name="SF_ORANGE_2011">
      <a:dk1>
        <a:sysClr val="windowText" lastClr="000000"/>
      </a:dk1>
      <a:lt1>
        <a:sysClr val="window" lastClr="FFFFFF"/>
      </a:lt1>
      <a:dk2>
        <a:srgbClr val="F07F13"/>
      </a:dk2>
      <a:lt2>
        <a:srgbClr val="FFFFFF"/>
      </a:lt2>
      <a:accent1>
        <a:srgbClr val="F07F13"/>
      </a:accent1>
      <a:accent2>
        <a:srgbClr val="FAAB71"/>
      </a:accent2>
      <a:accent3>
        <a:srgbClr val="FDD1B0"/>
      </a:accent3>
      <a:accent4>
        <a:srgbClr val="000000"/>
      </a:accent4>
      <a:accent5>
        <a:srgbClr val="4C4C4C"/>
      </a:accent5>
      <a:accent6>
        <a:srgbClr val="999999"/>
      </a:accent6>
      <a:hlink>
        <a:srgbClr val="000000"/>
      </a:hlink>
      <a:folHlink>
        <a:srgbClr val="000000"/>
      </a:folHlink>
    </a:clrScheme>
    <a:fontScheme name="SF_2011">
      <a:majorFont>
        <a:latin typeface="Gill Sans MT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F_ORANGE_2011">
      <a:dk1>
        <a:sysClr val="windowText" lastClr="000000"/>
      </a:dk1>
      <a:lt1>
        <a:sysClr val="window" lastClr="FFFFFF"/>
      </a:lt1>
      <a:dk2>
        <a:srgbClr val="F07F13"/>
      </a:dk2>
      <a:lt2>
        <a:srgbClr val="FFFFFF"/>
      </a:lt2>
      <a:accent1>
        <a:srgbClr val="F07F13"/>
      </a:accent1>
      <a:accent2>
        <a:srgbClr val="FAAB71"/>
      </a:accent2>
      <a:accent3>
        <a:srgbClr val="FDD1B0"/>
      </a:accent3>
      <a:accent4>
        <a:srgbClr val="000000"/>
      </a:accent4>
      <a:accent5>
        <a:srgbClr val="4C4C4C"/>
      </a:accent5>
      <a:accent6>
        <a:srgbClr val="999999"/>
      </a:accent6>
      <a:hlink>
        <a:srgbClr val="000000"/>
      </a:hlink>
      <a:folHlink>
        <a:srgbClr val="000000"/>
      </a:folHlink>
    </a:clrScheme>
    <a:fontScheme name="SF_2011">
      <a:majorFont>
        <a:latin typeface="Gill Sans MT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a348d37b-a7dd-4c0c-98c2-b3cb3f92bc94"/>
    <ProjectName xmlns="e7dfcafc-01ce-462c-b070-60ab67a4ffca" xsi:nil="true"/>
    <_ip_UnifiedCompliancePolicyProperties xmlns="http://schemas.microsoft.com/sharepoint/v3" xsi:nil="true"/>
    <TaxKeywordTaxHTField xmlns="a348d37b-a7dd-4c0c-98c2-b3cb3f92bc94">
      <Terms xmlns="http://schemas.microsoft.com/office/infopath/2007/PartnerControls"/>
    </TaxKeywordTaxHTField>
    <SharedWithUsers xmlns="a348d37b-a7dd-4c0c-98c2-b3cb3f92bc94">
      <UserInfo>
        <DisplayName>Rachelle Angeline</DisplayName>
        <AccountId>68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D1B4453CA4A54A8FB43340305F1CB1" ma:contentTypeVersion="19" ma:contentTypeDescription="Create a new document." ma:contentTypeScope="" ma:versionID="8f7577c1826956466a7e02e2f44138be">
  <xsd:schema xmlns:xsd="http://www.w3.org/2001/XMLSchema" xmlns:xs="http://www.w3.org/2001/XMLSchema" xmlns:p="http://schemas.microsoft.com/office/2006/metadata/properties" xmlns:ns1="http://schemas.microsoft.com/sharepoint/v3" xmlns:ns2="e7dfcafc-01ce-462c-b070-60ab67a4ffca" xmlns:ns3="a348d37b-a7dd-4c0c-98c2-b3cb3f92bc94" targetNamespace="http://schemas.microsoft.com/office/2006/metadata/properties" ma:root="true" ma:fieldsID="d4e3ff237e0b9ea16d2403721f7c6f20" ns1:_="" ns2:_="" ns3:_="">
    <xsd:import namespace="http://schemas.microsoft.com/sharepoint/v3"/>
    <xsd:import namespace="e7dfcafc-01ce-462c-b070-60ab67a4ffca"/>
    <xsd:import namespace="a348d37b-a7dd-4c0c-98c2-b3cb3f92bc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KeywordTaxHTField" minOccurs="0"/>
                <xsd:element ref="ns3:TaxCatchAll" minOccurs="0"/>
                <xsd:element ref="ns2:MediaServiceDateTaken" minOccurs="0"/>
                <xsd:element ref="ns2:MediaServiceLocation" minOccurs="0"/>
                <xsd:element ref="ns2:ProjectNa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fcafc-01ce-462c-b070-60ab67a4f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ProjectName" ma:index="23" nillable="true" ma:displayName="Project Name" ma:format="Dropdown" ma:internalName="Project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48d37b-a7dd-4c0c-98c2-b3cb3f92bc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19" nillable="true" ma:taxonomy="true" ma:internalName="TaxKeywordTaxHTField" ma:taxonomyFieldName="TaxKeyword" ma:displayName="Enterprise Keywords" ma:fieldId="{23f27201-bee3-471e-b2e7-b64fd8b7ca38}" ma:taxonomyMulti="true" ma:sspId="b3ac8ddc-6e0d-4ad7-9971-33efd8ba199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d7897b8e-684f-4478-a3e2-8e32864ecfad}" ma:internalName="TaxCatchAll" ma:showField="CatchAllData" ma:web="a348d37b-a7dd-4c0c-98c2-b3cb3f92bc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12B0A0-A78D-43A6-A811-30D165AF61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6D7AC-AC1D-46F3-A137-17B243FFC32E}">
  <ds:schemaRefs>
    <ds:schemaRef ds:uri="http://schemas.microsoft.com/office/2006/metadata/properties"/>
    <ds:schemaRef ds:uri="http://purl.org/dc/terms/"/>
    <ds:schemaRef ds:uri="http://purl.org/dc/elements/1.1/"/>
    <ds:schemaRef ds:uri="a348d37b-a7dd-4c0c-98c2-b3cb3f92bc94"/>
    <ds:schemaRef ds:uri="e7dfcafc-01ce-462c-b070-60ab67a4ffca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331641C-5C61-4896-94B7-C065934097F1}">
  <ds:schemaRefs>
    <ds:schemaRef ds:uri="a348d37b-a7dd-4c0c-98c2-b3cb3f92bc94"/>
    <ds:schemaRef ds:uri="e7dfcafc-01ce-462c-b070-60ab67a4ff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SF_PPT_BLUE_v13</Template>
  <TotalTime>107</TotalTime>
  <Words>864</Words>
  <Application>Microsoft Office PowerPoint</Application>
  <PresentationFormat>Widescreen</PresentationFormat>
  <Paragraphs>85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</vt:lpstr>
      <vt:lpstr>Gill Sans MT</vt:lpstr>
      <vt:lpstr>Wingdings</vt:lpstr>
      <vt:lpstr>SF_PPT_BLUE_v10 - Copy</vt:lpstr>
      <vt:lpstr>Vision and outcomes for: individuals with multiple disadvantage (MD) </vt:lpstr>
      <vt:lpstr>Vision and outcomes for: Services</vt:lpstr>
      <vt:lpstr>Vision and outcomes for: the system as a whole </vt:lpstr>
      <vt:lpstr>What is success: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TAPPING INTO NEW SOURCES  OF SOCIAL INVESTMENT</dc:title>
  <dc:creator>Kate West</dc:creator>
  <cp:lastModifiedBy>SUE BEECROFT</cp:lastModifiedBy>
  <cp:revision>26</cp:revision>
  <dcterms:created xsi:type="dcterms:W3CDTF">2019-07-19T10:32:36Z</dcterms:created>
  <dcterms:modified xsi:type="dcterms:W3CDTF">2021-06-24T14:13:06Z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0x010100ADD1B4453CA4A54A8FB43340305F1CB1</vt:lpwstr>
  </property>
  <property fmtid="{D5CDD505-2E9C-101B-9397-08002B2CF9AE}" pid="3" name="TaxKeyword">
    <vt:lpwstr/>
  </property>
</Properties>
</file>