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aniswamy Saranya" initials="PS" lastIdx="6" clrIdx="0">
    <p:extLst>
      <p:ext uri="{19B8F6BF-5375-455C-9EA6-DF929625EA0E}">
        <p15:presenceInfo xmlns:p15="http://schemas.microsoft.com/office/powerpoint/2012/main" userId="S-1-5-21-2528906652-1003153716-2585439362-116316" providerId="AD"/>
      </p:ext>
    </p:extLst>
  </p:cmAuthor>
  <p:cmAuthor id="2" name="Gowers Nicola" initials="GN" lastIdx="1" clrIdx="1">
    <p:extLst>
      <p:ext uri="{19B8F6BF-5375-455C-9EA6-DF929625EA0E}">
        <p15:presenceInfo xmlns:p15="http://schemas.microsoft.com/office/powerpoint/2012/main" userId="S-1-5-21-2528906652-1003153716-2585439362-6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61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0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14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31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0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7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5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29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9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25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3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23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BA5DD-F653-475E-A8A5-6C39EC53F64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6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coronavirus.data.gov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59" y="1027219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rgbClr val="002B61"/>
                </a:solidFill>
              </a:rPr>
              <a:t>Covid-19 cases</a:t>
            </a:r>
            <a:endParaRPr lang="en-GB" sz="2400" b="1" dirty="0">
              <a:solidFill>
                <a:srgbClr val="002B6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525" y="1695432"/>
            <a:ext cx="4902687" cy="4611620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– most recent data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chemeClr val="accent1">
                    <a:lumMod val="50000"/>
                  </a:schemeClr>
                </a:solidFill>
              </a:rPr>
              <a:t>876 new lab-confirmed Covid-19 cases </a:t>
            </a:r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</a:rPr>
              <a:t>were detected in Cambridgeshire (461) and Peterborough (415) in the latest reporting week, </a:t>
            </a:r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</a:rPr>
              <a:t>28 Nov – 4 Dec. </a:t>
            </a:r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</a:rPr>
              <a:t>This is </a:t>
            </a:r>
            <a:r>
              <a:rPr lang="en-GB" sz="1400" b="1" dirty="0" smtClean="0">
                <a:solidFill>
                  <a:schemeClr val="accent1">
                    <a:lumMod val="50000"/>
                  </a:schemeClr>
                </a:solidFill>
              </a:rPr>
              <a:t>57 more than the previous reporting week</a:t>
            </a:r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</a:rPr>
              <a:t>At a district level, all districts except Cambridge and Huntingdonshire reported </a:t>
            </a:r>
            <a:r>
              <a:rPr lang="en-GB" sz="1400" b="1" dirty="0" smtClean="0">
                <a:solidFill>
                  <a:schemeClr val="accent1">
                    <a:lumMod val="50000"/>
                  </a:schemeClr>
                </a:solidFill>
              </a:rPr>
              <a:t>an increase in positive cases </a:t>
            </a:r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</a:rPr>
              <a:t>when compared to the previous week.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</a:rPr>
              <a:t>Incidence rate of Covid-19 cases per 100,000 residents</a:t>
            </a:r>
          </a:p>
          <a:p>
            <a:pPr algn="l"/>
            <a:endParaRPr lang="en-GB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6551930" y="6312798"/>
            <a:ext cx="5636030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 smtClean="0">
                <a:solidFill>
                  <a:srgbClr val="002B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PHE, </a:t>
            </a:r>
            <a:r>
              <a:rPr lang="en-GB" sz="1200" u="sng" dirty="0" smtClean="0">
                <a:solidFill>
                  <a:srgbClr val="002B6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https://coronavirus.data.gov.uk/</a:t>
            </a:r>
            <a:r>
              <a:rPr lang="en-GB" sz="1200" dirty="0" smtClean="0">
                <a:solidFill>
                  <a:srgbClr val="002B61"/>
                </a:solidFill>
              </a:rPr>
              <a:t> data extracted Wednesday 09 December </a:t>
            </a:r>
            <a:endParaRPr lang="en-GB" sz="1200" dirty="0">
              <a:solidFill>
                <a:srgbClr val="002B6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95688" y="1702219"/>
            <a:ext cx="6324206" cy="45858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- trend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sz="1000" dirty="0" smtClean="0"/>
          </a:p>
          <a:p>
            <a:endParaRPr lang="en-GB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5603364" y="2110063"/>
            <a:ext cx="24441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</a:rPr>
              <a:t>Confirmed cases, and incidence rates, have </a:t>
            </a:r>
            <a:r>
              <a:rPr lang="en-GB" sz="1400" b="1" dirty="0" smtClean="0">
                <a:solidFill>
                  <a:schemeClr val="accent1">
                    <a:lumMod val="50000"/>
                  </a:schemeClr>
                </a:solidFill>
              </a:rPr>
              <a:t>increased in Cambridgeshire,  Peterborough and the East of England, in the last reporting week. 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1400" dirty="0" smtClean="0">
              <a:solidFill>
                <a:srgbClr val="FF0000"/>
              </a:solidFill>
            </a:endParaRPr>
          </a:p>
          <a:p>
            <a:endParaRPr lang="en-GB" sz="1400" dirty="0" smtClean="0">
              <a:solidFill>
                <a:srgbClr val="FF0000"/>
              </a:solidFill>
            </a:endParaRPr>
          </a:p>
          <a:p>
            <a:r>
              <a:rPr lang="en-GB" sz="1400" b="1" dirty="0" smtClean="0">
                <a:solidFill>
                  <a:schemeClr val="accent1">
                    <a:lumMod val="50000"/>
                  </a:schemeClr>
                </a:solidFill>
              </a:rPr>
              <a:t>The weekly incidence rate of confirmed cases</a:t>
            </a:r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</a:rPr>
              <a:t> is currently below the regional and national rates for Cambridgeshire, and above for Peterborough.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222911" y="6550194"/>
            <a:ext cx="2969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2B61"/>
                </a:solidFill>
              </a:rPr>
              <a:t>Slides produced by PHI, 10 December 2020</a:t>
            </a:r>
            <a:endParaRPr lang="en-GB" sz="1200" b="1" dirty="0">
              <a:solidFill>
                <a:srgbClr val="002B61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05" y="2085355"/>
            <a:ext cx="3754326" cy="185124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47504" y="4095547"/>
            <a:ext cx="3754327" cy="187616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854" y="3995154"/>
            <a:ext cx="4592027" cy="224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8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791" y="1093253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rgbClr val="002B61"/>
                </a:solidFill>
              </a:rPr>
              <a:t>Covid-19 and all-cause mortality in Cambridgeshire and Peterborough</a:t>
            </a:r>
            <a:endParaRPr lang="en-GB" sz="2400" b="1" dirty="0">
              <a:solidFill>
                <a:srgbClr val="002B6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647" y="1934657"/>
            <a:ext cx="4046229" cy="439619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2B61"/>
                </a:solidFill>
              </a:rPr>
              <a:t>ONS reporting Week </a:t>
            </a:r>
            <a:r>
              <a:rPr lang="en-GB" sz="1200" dirty="0" smtClean="0">
                <a:solidFill>
                  <a:srgbClr val="002B61"/>
                </a:solidFill>
              </a:rPr>
              <a:t>48 (ending </a:t>
            </a:r>
            <a:r>
              <a:rPr lang="en-GB" sz="1200" dirty="0">
                <a:solidFill>
                  <a:srgbClr val="002B61"/>
                </a:solidFill>
              </a:rPr>
              <a:t>Friday </a:t>
            </a:r>
            <a:r>
              <a:rPr lang="en-GB" sz="1200" dirty="0" smtClean="0">
                <a:solidFill>
                  <a:srgbClr val="002B61"/>
                </a:solidFill>
              </a:rPr>
              <a:t>27 November </a:t>
            </a:r>
            <a:r>
              <a:rPr lang="en-GB" sz="1200" dirty="0">
                <a:solidFill>
                  <a:srgbClr val="002B61"/>
                </a:solidFill>
              </a:rPr>
              <a:t>2020</a:t>
            </a:r>
            <a:r>
              <a:rPr lang="en-GB" sz="1200" dirty="0" smtClean="0">
                <a:solidFill>
                  <a:srgbClr val="002B61"/>
                </a:solidFill>
              </a:rPr>
              <a:t>)</a:t>
            </a:r>
            <a:r>
              <a:rPr lang="en-GB" sz="1200" dirty="0">
                <a:solidFill>
                  <a:srgbClr val="002B61"/>
                </a:solidFill>
              </a:rPr>
              <a:t>:</a:t>
            </a:r>
            <a:endParaRPr lang="en-GB" sz="1200" dirty="0" smtClean="0">
              <a:solidFill>
                <a:srgbClr val="002B61"/>
              </a:solidFill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06746" y="2089041"/>
            <a:ext cx="3916029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 smtClean="0">
              <a:solidFill>
                <a:srgbClr val="8FAADC"/>
              </a:solidFill>
            </a:endParaRPr>
          </a:p>
          <a:p>
            <a:r>
              <a:rPr lang="en-GB" sz="2000" dirty="0" smtClean="0">
                <a:solidFill>
                  <a:srgbClr val="8FAADC"/>
                </a:solidFill>
              </a:rPr>
              <a:t>DEATHS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002B61"/>
                </a:solidFill>
              </a:rPr>
              <a:t>8 </a:t>
            </a:r>
            <a:r>
              <a:rPr lang="en-GB" sz="1400" b="1" dirty="0">
                <a:solidFill>
                  <a:srgbClr val="002B61"/>
                </a:solidFill>
              </a:rPr>
              <a:t>Covid-19 related deaths </a:t>
            </a:r>
            <a:r>
              <a:rPr lang="en-GB" sz="1400" dirty="0">
                <a:solidFill>
                  <a:srgbClr val="002B61"/>
                </a:solidFill>
              </a:rPr>
              <a:t>occurred in </a:t>
            </a:r>
            <a:r>
              <a:rPr lang="en-GB" sz="1400" dirty="0" smtClean="0">
                <a:solidFill>
                  <a:srgbClr val="002B61"/>
                </a:solidFill>
              </a:rPr>
              <a:t>Cambridgeshire (3) and Peterborough (5) in </a:t>
            </a:r>
            <a:r>
              <a:rPr lang="en-GB" sz="1400" dirty="0">
                <a:solidFill>
                  <a:srgbClr val="002B61"/>
                </a:solidFill>
              </a:rPr>
              <a:t>ONS reporting week </a:t>
            </a:r>
            <a:r>
              <a:rPr lang="en-GB" sz="1400" dirty="0" smtClean="0">
                <a:solidFill>
                  <a:srgbClr val="002B61"/>
                </a:solidFill>
              </a:rPr>
              <a:t>48. This compares to 8 in Week 47.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2B61"/>
                </a:solidFill>
              </a:rPr>
              <a:t>There </a:t>
            </a:r>
            <a:r>
              <a:rPr lang="en-GB" sz="1400" dirty="0">
                <a:solidFill>
                  <a:srgbClr val="002B61"/>
                </a:solidFill>
              </a:rPr>
              <a:t>were </a:t>
            </a:r>
            <a:r>
              <a:rPr lang="en-GB" sz="1400" b="1" dirty="0" smtClean="0">
                <a:solidFill>
                  <a:srgbClr val="002B61"/>
                </a:solidFill>
              </a:rPr>
              <a:t>109* all-cause </a:t>
            </a:r>
            <a:r>
              <a:rPr lang="en-GB" sz="1400" b="1" dirty="0">
                <a:solidFill>
                  <a:srgbClr val="002B61"/>
                </a:solidFill>
              </a:rPr>
              <a:t>deaths </a:t>
            </a:r>
            <a:r>
              <a:rPr lang="en-GB" sz="1400" dirty="0">
                <a:solidFill>
                  <a:srgbClr val="002B61"/>
                </a:solidFill>
              </a:rPr>
              <a:t>in Cambridgeshire and Peterborough </a:t>
            </a:r>
            <a:r>
              <a:rPr lang="en-GB" sz="1400" dirty="0" smtClean="0">
                <a:solidFill>
                  <a:srgbClr val="002B61"/>
                </a:solidFill>
              </a:rPr>
              <a:t>in week 48 (down from 112 in </a:t>
            </a:r>
            <a:r>
              <a:rPr lang="en-GB" sz="1400" dirty="0">
                <a:solidFill>
                  <a:srgbClr val="002B61"/>
                </a:solidFill>
              </a:rPr>
              <a:t>week </a:t>
            </a:r>
            <a:r>
              <a:rPr lang="en-GB" sz="1400" dirty="0" smtClean="0">
                <a:solidFill>
                  <a:srgbClr val="002B61"/>
                </a:solidFill>
              </a:rPr>
              <a:t>47).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2B61"/>
                </a:solidFill>
              </a:rPr>
              <a:t>At a district level, Cambridge and Huntingdonshire reported decreases in all-cause </a:t>
            </a:r>
            <a:r>
              <a:rPr lang="en-GB" sz="1400" dirty="0" smtClean="0">
                <a:solidFill>
                  <a:srgbClr val="002B61"/>
                </a:solidFill>
              </a:rPr>
              <a:t>deaths </a:t>
            </a:r>
            <a:r>
              <a:rPr lang="en-GB" sz="1400" dirty="0" smtClean="0">
                <a:solidFill>
                  <a:srgbClr val="002B61"/>
                </a:solidFill>
              </a:rPr>
              <a:t>in week </a:t>
            </a:r>
            <a:r>
              <a:rPr lang="en-GB" sz="1400" dirty="0" smtClean="0">
                <a:solidFill>
                  <a:srgbClr val="002B61"/>
                </a:solidFill>
              </a:rPr>
              <a:t>48 </a:t>
            </a:r>
            <a:r>
              <a:rPr lang="en-GB" sz="1400" dirty="0" smtClean="0">
                <a:solidFill>
                  <a:srgbClr val="002B61"/>
                </a:solidFill>
              </a:rPr>
              <a:t>compared to week </a:t>
            </a:r>
            <a:r>
              <a:rPr lang="en-GB" sz="1400" dirty="0" smtClean="0">
                <a:solidFill>
                  <a:srgbClr val="002B61"/>
                </a:solidFill>
              </a:rPr>
              <a:t>47. </a:t>
            </a:r>
            <a:r>
              <a:rPr lang="en-GB" sz="1400" dirty="0" smtClean="0">
                <a:solidFill>
                  <a:srgbClr val="002B61"/>
                </a:solidFill>
              </a:rPr>
              <a:t>Peterborough also reported a decrease.</a:t>
            </a:r>
          </a:p>
          <a:p>
            <a:endParaRPr lang="en-GB" sz="900" dirty="0" smtClean="0">
              <a:solidFill>
                <a:srgbClr val="002B6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167620" y="6554381"/>
            <a:ext cx="3021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2B61"/>
                </a:solidFill>
              </a:rPr>
              <a:t>Slide produced by PHI, </a:t>
            </a:r>
            <a:r>
              <a:rPr lang="en-GB" sz="1200" b="1" dirty="0" smtClean="0">
                <a:solidFill>
                  <a:srgbClr val="002B61"/>
                </a:solidFill>
              </a:rPr>
              <a:t>10</a:t>
            </a:r>
            <a:r>
              <a:rPr lang="en-GB" sz="1200" b="1" dirty="0" smtClean="0">
                <a:solidFill>
                  <a:srgbClr val="002B61"/>
                </a:solidFill>
              </a:rPr>
              <a:t> </a:t>
            </a:r>
            <a:r>
              <a:rPr lang="en-GB" sz="1200" b="1" dirty="0" smtClean="0">
                <a:solidFill>
                  <a:srgbClr val="002B61"/>
                </a:solidFill>
              </a:rPr>
              <a:t>December 2020</a:t>
            </a:r>
            <a:endParaRPr lang="en-GB" sz="1200" b="1" dirty="0">
              <a:solidFill>
                <a:srgbClr val="002B6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25214" y="1826286"/>
            <a:ext cx="5650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8FAADC"/>
                </a:solidFill>
              </a:rPr>
              <a:t>ALL-CAUSE  DEATHS </a:t>
            </a:r>
            <a:endParaRPr lang="en-GB" sz="1400" dirty="0">
              <a:solidFill>
                <a:srgbClr val="8FAADC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203848" y="1812042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C000"/>
                </a:solidFill>
              </a:rPr>
              <a:t>Please note the y-axis on the charts have different values</a:t>
            </a:r>
            <a:endParaRPr lang="en-GB" sz="1200" dirty="0">
              <a:solidFill>
                <a:srgbClr val="FFC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25214" y="4058628"/>
            <a:ext cx="22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8FAADC"/>
                </a:solidFill>
              </a:rPr>
              <a:t>C</a:t>
            </a:r>
            <a:r>
              <a:rPr lang="en-GB" sz="1400" dirty="0" smtClean="0">
                <a:solidFill>
                  <a:srgbClr val="8FAADC"/>
                </a:solidFill>
              </a:rPr>
              <a:t>OVID-19 RELATED DEATHS </a:t>
            </a:r>
            <a:endParaRPr lang="en-GB" sz="1400" dirty="0">
              <a:solidFill>
                <a:srgbClr val="8FAADC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528838" y="6330847"/>
            <a:ext cx="2595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B61"/>
                </a:solidFill>
              </a:rPr>
              <a:t>Source: ONS, published 08 December </a:t>
            </a:r>
            <a:endParaRPr lang="en-GB" sz="1200" dirty="0">
              <a:solidFill>
                <a:srgbClr val="002B6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1647" y="6059973"/>
            <a:ext cx="37025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002B61"/>
                </a:solidFill>
              </a:rPr>
              <a:t>*a data lag may affect this figure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0249" y="4444718"/>
            <a:ext cx="2943299" cy="177686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2084" y="4452247"/>
            <a:ext cx="3076050" cy="176933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9890" y="2208864"/>
            <a:ext cx="3122086" cy="184016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45370" y="2236925"/>
            <a:ext cx="3122085" cy="179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49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287</Words>
  <Application>Microsoft Office PowerPoint</Application>
  <PresentationFormat>Widescreen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Covid-19 cases</vt:lpstr>
      <vt:lpstr>Covid-19 and all-cause mortality in Cambridgeshire and Peterborough</vt:lpstr>
    </vt:vector>
  </TitlesOfParts>
  <Company>Cambridgeshire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cases and outbreaks</dc:title>
  <dc:creator>Gowers Nicola</dc:creator>
  <cp:lastModifiedBy>Palaniswamy Saranya</cp:lastModifiedBy>
  <cp:revision>178</cp:revision>
  <dcterms:created xsi:type="dcterms:W3CDTF">2020-06-24T09:39:09Z</dcterms:created>
  <dcterms:modified xsi:type="dcterms:W3CDTF">2020-12-10T17:17:51Z</dcterms:modified>
</cp:coreProperties>
</file>