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aniswamy Saranya" initials="PS" lastIdx="6" clrIdx="0">
    <p:extLst>
      <p:ext uri="{19B8F6BF-5375-455C-9EA6-DF929625EA0E}">
        <p15:presenceInfo xmlns:p15="http://schemas.microsoft.com/office/powerpoint/2012/main" userId="S-1-5-21-2528906652-1003153716-2585439362-116316" providerId="AD"/>
      </p:ext>
    </p:extLst>
  </p:cmAuthor>
  <p:cmAuthor id="2" name="Gowers Nicola" initials="GN" lastIdx="1" clrIdx="1">
    <p:extLst>
      <p:ext uri="{19B8F6BF-5375-455C-9EA6-DF929625EA0E}">
        <p15:presenceInfo xmlns:p15="http://schemas.microsoft.com/office/powerpoint/2012/main" userId="S-1-5-21-2528906652-1003153716-2585439362-681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61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0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14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31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08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7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95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29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9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25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30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23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BA5DD-F653-475E-A8A5-6C39EC53F64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1C397-BC0C-4AA1-96F7-69E9985B5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6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coronavirus.data.gov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759" y="1027219"/>
            <a:ext cx="9144000" cy="557147"/>
          </a:xfrm>
        </p:spPr>
        <p:txBody>
          <a:bodyPr>
            <a:normAutofit/>
          </a:bodyPr>
          <a:lstStyle/>
          <a:p>
            <a:pPr algn="l"/>
            <a:r>
              <a:rPr lang="en-GB" sz="2400" b="1" dirty="0" smtClean="0">
                <a:solidFill>
                  <a:srgbClr val="002B61"/>
                </a:solidFill>
              </a:rPr>
              <a:t>Covid-19 cases</a:t>
            </a:r>
            <a:endParaRPr lang="en-GB" sz="2400" b="1" dirty="0">
              <a:solidFill>
                <a:srgbClr val="002B6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525" y="1695432"/>
            <a:ext cx="4902687" cy="4611620"/>
          </a:xfrm>
          <a:noFill/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CONFIRMED CASES – most recent data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chemeClr val="accent1">
                    <a:lumMod val="50000"/>
                  </a:schemeClr>
                </a:solidFill>
              </a:rPr>
              <a:t>876 new lab-confirmed Covid-19 cases </a:t>
            </a: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</a:rPr>
              <a:t>were detected in Cambridgeshire (461) and Peterborough (415) in the latest reporting week, </a:t>
            </a: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</a:rPr>
              <a:t>28 Nov – 4 Dec. </a:t>
            </a: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</a:rPr>
              <a:t>This is </a:t>
            </a:r>
            <a:r>
              <a:rPr lang="en-GB" sz="1400" b="1" dirty="0" smtClean="0">
                <a:solidFill>
                  <a:schemeClr val="accent1">
                    <a:lumMod val="50000"/>
                  </a:schemeClr>
                </a:solidFill>
              </a:rPr>
              <a:t>57 more than the previous reporting week</a:t>
            </a: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</a:rPr>
              <a:t>At a district level, all districts except Cambridge and Huntingdonshire reported </a:t>
            </a:r>
            <a:r>
              <a:rPr lang="en-GB" sz="1400" b="1" dirty="0" smtClean="0">
                <a:solidFill>
                  <a:schemeClr val="accent1">
                    <a:lumMod val="50000"/>
                  </a:schemeClr>
                </a:solidFill>
              </a:rPr>
              <a:t>an increase in positive cases </a:t>
            </a: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</a:rPr>
              <a:t>when compared to the previous week.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</a:rPr>
              <a:t>Incidence rate of Covid-19 cases per 100,000 residents</a:t>
            </a:r>
          </a:p>
          <a:p>
            <a:pPr algn="l"/>
            <a:endParaRPr lang="en-GB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7333987" y="500107"/>
            <a:ext cx="2478405" cy="579687"/>
            <a:chOff x="0" y="-3"/>
            <a:chExt cx="5760" cy="1229"/>
          </a:xfrm>
        </p:grpSpPr>
        <p:sp>
          <p:nvSpPr>
            <p:cNvPr id="5" name="AutoShape 11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5760" cy="1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6" name="Freeform 5"/>
            <p:cNvSpPr>
              <a:spLocks noChangeAspect="1"/>
            </p:cNvSpPr>
            <p:nvPr/>
          </p:nvSpPr>
          <p:spPr bwMode="auto">
            <a:xfrm>
              <a:off x="2178" y="56"/>
              <a:ext cx="276" cy="425"/>
            </a:xfrm>
            <a:custGeom>
              <a:avLst/>
              <a:gdLst>
                <a:gd name="T0" fmla="*/ 0 w 172"/>
                <a:gd name="T1" fmla="*/ 343 h 264"/>
                <a:gd name="T2" fmla="*/ 265 w 172"/>
                <a:gd name="T3" fmla="*/ 0 h 264"/>
                <a:gd name="T4" fmla="*/ 417 w 172"/>
                <a:gd name="T5" fmla="*/ 37 h 264"/>
                <a:gd name="T6" fmla="*/ 443 w 172"/>
                <a:gd name="T7" fmla="*/ 72 h 264"/>
                <a:gd name="T8" fmla="*/ 443 w 172"/>
                <a:gd name="T9" fmla="*/ 93 h 264"/>
                <a:gd name="T10" fmla="*/ 425 w 172"/>
                <a:gd name="T11" fmla="*/ 111 h 264"/>
                <a:gd name="T12" fmla="*/ 409 w 172"/>
                <a:gd name="T13" fmla="*/ 106 h 264"/>
                <a:gd name="T14" fmla="*/ 273 w 172"/>
                <a:gd name="T15" fmla="*/ 68 h 264"/>
                <a:gd name="T16" fmla="*/ 75 w 172"/>
                <a:gd name="T17" fmla="*/ 343 h 264"/>
                <a:gd name="T18" fmla="*/ 273 w 172"/>
                <a:gd name="T19" fmla="*/ 617 h 264"/>
                <a:gd name="T20" fmla="*/ 409 w 172"/>
                <a:gd name="T21" fmla="*/ 578 h 264"/>
                <a:gd name="T22" fmla="*/ 425 w 172"/>
                <a:gd name="T23" fmla="*/ 573 h 264"/>
                <a:gd name="T24" fmla="*/ 443 w 172"/>
                <a:gd name="T25" fmla="*/ 591 h 264"/>
                <a:gd name="T26" fmla="*/ 443 w 172"/>
                <a:gd name="T27" fmla="*/ 615 h 264"/>
                <a:gd name="T28" fmla="*/ 417 w 172"/>
                <a:gd name="T29" fmla="*/ 650 h 264"/>
                <a:gd name="T30" fmla="*/ 265 w 172"/>
                <a:gd name="T31" fmla="*/ 684 h 264"/>
                <a:gd name="T32" fmla="*/ 0 w 172"/>
                <a:gd name="T33" fmla="*/ 343 h 2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2" h="264">
                  <a:moveTo>
                    <a:pt x="0" y="132"/>
                  </a:moveTo>
                  <a:cubicBezTo>
                    <a:pt x="0" y="47"/>
                    <a:pt x="43" y="0"/>
                    <a:pt x="103" y="0"/>
                  </a:cubicBezTo>
                  <a:cubicBezTo>
                    <a:pt x="134" y="0"/>
                    <a:pt x="153" y="9"/>
                    <a:pt x="162" y="14"/>
                  </a:cubicBezTo>
                  <a:cubicBezTo>
                    <a:pt x="167" y="18"/>
                    <a:pt x="172" y="22"/>
                    <a:pt x="172" y="28"/>
                  </a:cubicBezTo>
                  <a:cubicBezTo>
                    <a:pt x="172" y="36"/>
                    <a:pt x="172" y="36"/>
                    <a:pt x="172" y="36"/>
                  </a:cubicBezTo>
                  <a:cubicBezTo>
                    <a:pt x="172" y="41"/>
                    <a:pt x="169" y="43"/>
                    <a:pt x="165" y="43"/>
                  </a:cubicBezTo>
                  <a:cubicBezTo>
                    <a:pt x="163" y="43"/>
                    <a:pt x="161" y="43"/>
                    <a:pt x="159" y="41"/>
                  </a:cubicBezTo>
                  <a:cubicBezTo>
                    <a:pt x="151" y="37"/>
                    <a:pt x="132" y="26"/>
                    <a:pt x="106" y="26"/>
                  </a:cubicBezTo>
                  <a:cubicBezTo>
                    <a:pt x="61" y="26"/>
                    <a:pt x="29" y="61"/>
                    <a:pt x="29" y="132"/>
                  </a:cubicBezTo>
                  <a:cubicBezTo>
                    <a:pt x="29" y="203"/>
                    <a:pt x="61" y="238"/>
                    <a:pt x="106" y="238"/>
                  </a:cubicBezTo>
                  <a:cubicBezTo>
                    <a:pt x="132" y="238"/>
                    <a:pt x="152" y="228"/>
                    <a:pt x="159" y="223"/>
                  </a:cubicBezTo>
                  <a:cubicBezTo>
                    <a:pt x="161" y="222"/>
                    <a:pt x="163" y="221"/>
                    <a:pt x="165" y="221"/>
                  </a:cubicBezTo>
                  <a:cubicBezTo>
                    <a:pt x="169" y="221"/>
                    <a:pt x="172" y="224"/>
                    <a:pt x="172" y="228"/>
                  </a:cubicBezTo>
                  <a:cubicBezTo>
                    <a:pt x="172" y="237"/>
                    <a:pt x="172" y="237"/>
                    <a:pt x="172" y="237"/>
                  </a:cubicBezTo>
                  <a:cubicBezTo>
                    <a:pt x="172" y="243"/>
                    <a:pt x="167" y="247"/>
                    <a:pt x="162" y="251"/>
                  </a:cubicBezTo>
                  <a:cubicBezTo>
                    <a:pt x="154" y="256"/>
                    <a:pt x="134" y="264"/>
                    <a:pt x="103" y="264"/>
                  </a:cubicBezTo>
                  <a:cubicBezTo>
                    <a:pt x="43" y="264"/>
                    <a:pt x="0" y="218"/>
                    <a:pt x="0" y="132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7" name="Freeform 6"/>
            <p:cNvSpPr>
              <a:spLocks noChangeAspect="1" noEditPoints="1"/>
            </p:cNvSpPr>
            <p:nvPr/>
          </p:nvSpPr>
          <p:spPr bwMode="auto">
            <a:xfrm>
              <a:off x="2486" y="161"/>
              <a:ext cx="239" cy="319"/>
            </a:xfrm>
            <a:custGeom>
              <a:avLst/>
              <a:gdLst>
                <a:gd name="T0" fmla="*/ 0 w 149"/>
                <a:gd name="T1" fmla="*/ 364 h 198"/>
                <a:gd name="T2" fmla="*/ 199 w 149"/>
                <a:gd name="T3" fmla="*/ 197 h 198"/>
                <a:gd name="T4" fmla="*/ 290 w 149"/>
                <a:gd name="T5" fmla="*/ 205 h 198"/>
                <a:gd name="T6" fmla="*/ 290 w 149"/>
                <a:gd name="T7" fmla="*/ 200 h 198"/>
                <a:gd name="T8" fmla="*/ 205 w 149"/>
                <a:gd name="T9" fmla="*/ 60 h 198"/>
                <a:gd name="T10" fmla="*/ 59 w 149"/>
                <a:gd name="T11" fmla="*/ 102 h 198"/>
                <a:gd name="T12" fmla="*/ 47 w 149"/>
                <a:gd name="T13" fmla="*/ 106 h 198"/>
                <a:gd name="T14" fmla="*/ 30 w 149"/>
                <a:gd name="T15" fmla="*/ 89 h 198"/>
                <a:gd name="T16" fmla="*/ 30 w 149"/>
                <a:gd name="T17" fmla="*/ 60 h 198"/>
                <a:gd name="T18" fmla="*/ 55 w 149"/>
                <a:gd name="T19" fmla="*/ 31 h 198"/>
                <a:gd name="T20" fmla="*/ 213 w 149"/>
                <a:gd name="T21" fmla="*/ 0 h 198"/>
                <a:gd name="T22" fmla="*/ 361 w 149"/>
                <a:gd name="T23" fmla="*/ 169 h 198"/>
                <a:gd name="T24" fmla="*/ 361 w 149"/>
                <a:gd name="T25" fmla="*/ 437 h 198"/>
                <a:gd name="T26" fmla="*/ 383 w 149"/>
                <a:gd name="T27" fmla="*/ 467 h 198"/>
                <a:gd name="T28" fmla="*/ 383 w 149"/>
                <a:gd name="T29" fmla="*/ 480 h 198"/>
                <a:gd name="T30" fmla="*/ 335 w 149"/>
                <a:gd name="T31" fmla="*/ 514 h 198"/>
                <a:gd name="T32" fmla="*/ 290 w 149"/>
                <a:gd name="T33" fmla="*/ 459 h 198"/>
                <a:gd name="T34" fmla="*/ 290 w 149"/>
                <a:gd name="T35" fmla="*/ 451 h 198"/>
                <a:gd name="T36" fmla="*/ 154 w 149"/>
                <a:gd name="T37" fmla="*/ 514 h 198"/>
                <a:gd name="T38" fmla="*/ 0 w 149"/>
                <a:gd name="T39" fmla="*/ 364 h 198"/>
                <a:gd name="T40" fmla="*/ 290 w 149"/>
                <a:gd name="T41" fmla="*/ 390 h 198"/>
                <a:gd name="T42" fmla="*/ 290 w 149"/>
                <a:gd name="T43" fmla="*/ 263 h 198"/>
                <a:gd name="T44" fmla="*/ 209 w 149"/>
                <a:gd name="T45" fmla="*/ 251 h 198"/>
                <a:gd name="T46" fmla="*/ 69 w 149"/>
                <a:gd name="T47" fmla="*/ 361 h 198"/>
                <a:gd name="T48" fmla="*/ 167 w 149"/>
                <a:gd name="T49" fmla="*/ 458 h 198"/>
                <a:gd name="T50" fmla="*/ 290 w 149"/>
                <a:gd name="T51" fmla="*/ 390 h 19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49" h="198">
                  <a:moveTo>
                    <a:pt x="0" y="140"/>
                  </a:moveTo>
                  <a:cubicBezTo>
                    <a:pt x="0" y="110"/>
                    <a:pt x="19" y="76"/>
                    <a:pt x="77" y="76"/>
                  </a:cubicBezTo>
                  <a:cubicBezTo>
                    <a:pt x="87" y="76"/>
                    <a:pt x="101" y="77"/>
                    <a:pt x="113" y="79"/>
                  </a:cubicBezTo>
                  <a:cubicBezTo>
                    <a:pt x="113" y="77"/>
                    <a:pt x="113" y="77"/>
                    <a:pt x="113" y="77"/>
                  </a:cubicBezTo>
                  <a:cubicBezTo>
                    <a:pt x="113" y="41"/>
                    <a:pt x="111" y="23"/>
                    <a:pt x="80" y="23"/>
                  </a:cubicBezTo>
                  <a:cubicBezTo>
                    <a:pt x="58" y="23"/>
                    <a:pt x="34" y="32"/>
                    <a:pt x="23" y="39"/>
                  </a:cubicBezTo>
                  <a:cubicBezTo>
                    <a:pt x="21" y="40"/>
                    <a:pt x="20" y="41"/>
                    <a:pt x="18" y="41"/>
                  </a:cubicBezTo>
                  <a:cubicBezTo>
                    <a:pt x="14" y="41"/>
                    <a:pt x="12" y="38"/>
                    <a:pt x="12" y="34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19"/>
                    <a:pt x="15" y="15"/>
                    <a:pt x="21" y="12"/>
                  </a:cubicBezTo>
                  <a:cubicBezTo>
                    <a:pt x="35" y="4"/>
                    <a:pt x="62" y="0"/>
                    <a:pt x="83" y="0"/>
                  </a:cubicBezTo>
                  <a:cubicBezTo>
                    <a:pt x="134" y="0"/>
                    <a:pt x="140" y="27"/>
                    <a:pt x="140" y="65"/>
                  </a:cubicBezTo>
                  <a:cubicBezTo>
                    <a:pt x="140" y="168"/>
                    <a:pt x="140" y="168"/>
                    <a:pt x="140" y="168"/>
                  </a:cubicBezTo>
                  <a:cubicBezTo>
                    <a:pt x="140" y="177"/>
                    <a:pt x="143" y="180"/>
                    <a:pt x="149" y="180"/>
                  </a:cubicBezTo>
                  <a:cubicBezTo>
                    <a:pt x="149" y="185"/>
                    <a:pt x="149" y="185"/>
                    <a:pt x="149" y="185"/>
                  </a:cubicBezTo>
                  <a:cubicBezTo>
                    <a:pt x="149" y="191"/>
                    <a:pt x="144" y="198"/>
                    <a:pt x="130" y="198"/>
                  </a:cubicBezTo>
                  <a:cubicBezTo>
                    <a:pt x="121" y="198"/>
                    <a:pt x="113" y="192"/>
                    <a:pt x="113" y="177"/>
                  </a:cubicBezTo>
                  <a:cubicBezTo>
                    <a:pt x="113" y="174"/>
                    <a:pt x="113" y="174"/>
                    <a:pt x="113" y="174"/>
                  </a:cubicBezTo>
                  <a:cubicBezTo>
                    <a:pt x="103" y="186"/>
                    <a:pt x="88" y="198"/>
                    <a:pt x="60" y="198"/>
                  </a:cubicBezTo>
                  <a:cubicBezTo>
                    <a:pt x="29" y="198"/>
                    <a:pt x="0" y="183"/>
                    <a:pt x="0" y="140"/>
                  </a:cubicBezTo>
                  <a:moveTo>
                    <a:pt x="113" y="150"/>
                  </a:moveTo>
                  <a:cubicBezTo>
                    <a:pt x="113" y="101"/>
                    <a:pt x="113" y="101"/>
                    <a:pt x="113" y="101"/>
                  </a:cubicBezTo>
                  <a:cubicBezTo>
                    <a:pt x="102" y="98"/>
                    <a:pt x="89" y="97"/>
                    <a:pt x="81" y="97"/>
                  </a:cubicBezTo>
                  <a:cubicBezTo>
                    <a:pt x="42" y="97"/>
                    <a:pt x="27" y="114"/>
                    <a:pt x="27" y="139"/>
                  </a:cubicBezTo>
                  <a:cubicBezTo>
                    <a:pt x="27" y="168"/>
                    <a:pt x="44" y="176"/>
                    <a:pt x="65" y="176"/>
                  </a:cubicBezTo>
                  <a:cubicBezTo>
                    <a:pt x="86" y="176"/>
                    <a:pt x="105" y="164"/>
                    <a:pt x="113" y="150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>
              <a:off x="2776" y="163"/>
              <a:ext cx="391" cy="312"/>
            </a:xfrm>
            <a:custGeom>
              <a:avLst/>
              <a:gdLst>
                <a:gd name="T0" fmla="*/ 0 w 244"/>
                <a:gd name="T1" fmla="*/ 484 h 194"/>
                <a:gd name="T2" fmla="*/ 0 w 244"/>
                <a:gd name="T3" fmla="*/ 26 h 194"/>
                <a:gd name="T4" fmla="*/ 21 w 244"/>
                <a:gd name="T5" fmla="*/ 8 h 194"/>
                <a:gd name="T6" fmla="*/ 48 w 244"/>
                <a:gd name="T7" fmla="*/ 8 h 194"/>
                <a:gd name="T8" fmla="*/ 69 w 244"/>
                <a:gd name="T9" fmla="*/ 26 h 194"/>
                <a:gd name="T10" fmla="*/ 69 w 244"/>
                <a:gd name="T11" fmla="*/ 42 h 194"/>
                <a:gd name="T12" fmla="*/ 223 w 244"/>
                <a:gd name="T13" fmla="*/ 0 h 194"/>
                <a:gd name="T14" fmla="*/ 324 w 244"/>
                <a:gd name="T15" fmla="*/ 50 h 194"/>
                <a:gd name="T16" fmla="*/ 500 w 244"/>
                <a:gd name="T17" fmla="*/ 0 h 194"/>
                <a:gd name="T18" fmla="*/ 627 w 244"/>
                <a:gd name="T19" fmla="*/ 148 h 194"/>
                <a:gd name="T20" fmla="*/ 627 w 244"/>
                <a:gd name="T21" fmla="*/ 484 h 194"/>
                <a:gd name="T22" fmla="*/ 609 w 244"/>
                <a:gd name="T23" fmla="*/ 502 h 194"/>
                <a:gd name="T24" fmla="*/ 578 w 244"/>
                <a:gd name="T25" fmla="*/ 502 h 194"/>
                <a:gd name="T26" fmla="*/ 559 w 244"/>
                <a:gd name="T27" fmla="*/ 484 h 194"/>
                <a:gd name="T28" fmla="*/ 559 w 244"/>
                <a:gd name="T29" fmla="*/ 148 h 194"/>
                <a:gd name="T30" fmla="*/ 482 w 244"/>
                <a:gd name="T31" fmla="*/ 68 h 194"/>
                <a:gd name="T32" fmla="*/ 346 w 244"/>
                <a:gd name="T33" fmla="*/ 101 h 194"/>
                <a:gd name="T34" fmla="*/ 346 w 244"/>
                <a:gd name="T35" fmla="*/ 484 h 194"/>
                <a:gd name="T36" fmla="*/ 329 w 244"/>
                <a:gd name="T37" fmla="*/ 502 h 194"/>
                <a:gd name="T38" fmla="*/ 298 w 244"/>
                <a:gd name="T39" fmla="*/ 502 h 194"/>
                <a:gd name="T40" fmla="*/ 280 w 244"/>
                <a:gd name="T41" fmla="*/ 484 h 194"/>
                <a:gd name="T42" fmla="*/ 280 w 244"/>
                <a:gd name="T43" fmla="*/ 148 h 194"/>
                <a:gd name="T44" fmla="*/ 204 w 244"/>
                <a:gd name="T45" fmla="*/ 68 h 194"/>
                <a:gd name="T46" fmla="*/ 69 w 244"/>
                <a:gd name="T47" fmla="*/ 101 h 194"/>
                <a:gd name="T48" fmla="*/ 69 w 244"/>
                <a:gd name="T49" fmla="*/ 484 h 194"/>
                <a:gd name="T50" fmla="*/ 48 w 244"/>
                <a:gd name="T51" fmla="*/ 502 h 194"/>
                <a:gd name="T52" fmla="*/ 21 w 244"/>
                <a:gd name="T53" fmla="*/ 502 h 194"/>
                <a:gd name="T54" fmla="*/ 0 w 244"/>
                <a:gd name="T55" fmla="*/ 484 h 1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44" h="194">
                  <a:moveTo>
                    <a:pt x="0" y="187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6"/>
                    <a:pt x="3" y="3"/>
                    <a:pt x="8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3" y="3"/>
                    <a:pt x="27" y="6"/>
                    <a:pt x="27" y="10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6" y="13"/>
                    <a:pt x="57" y="0"/>
                    <a:pt x="87" y="0"/>
                  </a:cubicBezTo>
                  <a:cubicBezTo>
                    <a:pt x="106" y="0"/>
                    <a:pt x="120" y="9"/>
                    <a:pt x="126" y="19"/>
                  </a:cubicBezTo>
                  <a:cubicBezTo>
                    <a:pt x="137" y="15"/>
                    <a:pt x="167" y="0"/>
                    <a:pt x="195" y="0"/>
                  </a:cubicBezTo>
                  <a:cubicBezTo>
                    <a:pt x="222" y="0"/>
                    <a:pt x="244" y="14"/>
                    <a:pt x="244" y="57"/>
                  </a:cubicBezTo>
                  <a:cubicBezTo>
                    <a:pt x="244" y="187"/>
                    <a:pt x="244" y="187"/>
                    <a:pt x="244" y="187"/>
                  </a:cubicBezTo>
                  <a:cubicBezTo>
                    <a:pt x="244" y="191"/>
                    <a:pt x="241" y="194"/>
                    <a:pt x="237" y="194"/>
                  </a:cubicBezTo>
                  <a:cubicBezTo>
                    <a:pt x="225" y="194"/>
                    <a:pt x="225" y="194"/>
                    <a:pt x="225" y="194"/>
                  </a:cubicBezTo>
                  <a:cubicBezTo>
                    <a:pt x="221" y="194"/>
                    <a:pt x="218" y="191"/>
                    <a:pt x="218" y="187"/>
                  </a:cubicBezTo>
                  <a:cubicBezTo>
                    <a:pt x="218" y="57"/>
                    <a:pt x="218" y="57"/>
                    <a:pt x="218" y="57"/>
                  </a:cubicBezTo>
                  <a:cubicBezTo>
                    <a:pt x="218" y="37"/>
                    <a:pt x="209" y="26"/>
                    <a:pt x="188" y="26"/>
                  </a:cubicBezTo>
                  <a:cubicBezTo>
                    <a:pt x="166" y="26"/>
                    <a:pt x="135" y="39"/>
                    <a:pt x="135" y="39"/>
                  </a:cubicBezTo>
                  <a:cubicBezTo>
                    <a:pt x="135" y="187"/>
                    <a:pt x="135" y="187"/>
                    <a:pt x="135" y="187"/>
                  </a:cubicBezTo>
                  <a:cubicBezTo>
                    <a:pt x="135" y="191"/>
                    <a:pt x="132" y="194"/>
                    <a:pt x="128" y="194"/>
                  </a:cubicBezTo>
                  <a:cubicBezTo>
                    <a:pt x="116" y="194"/>
                    <a:pt x="116" y="194"/>
                    <a:pt x="116" y="194"/>
                  </a:cubicBezTo>
                  <a:cubicBezTo>
                    <a:pt x="112" y="194"/>
                    <a:pt x="109" y="191"/>
                    <a:pt x="109" y="187"/>
                  </a:cubicBezTo>
                  <a:cubicBezTo>
                    <a:pt x="109" y="57"/>
                    <a:pt x="109" y="57"/>
                    <a:pt x="109" y="57"/>
                  </a:cubicBezTo>
                  <a:cubicBezTo>
                    <a:pt x="109" y="37"/>
                    <a:pt x="100" y="26"/>
                    <a:pt x="79" y="26"/>
                  </a:cubicBezTo>
                  <a:cubicBezTo>
                    <a:pt x="57" y="26"/>
                    <a:pt x="27" y="39"/>
                    <a:pt x="27" y="39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91"/>
                    <a:pt x="23" y="194"/>
                    <a:pt x="19" y="194"/>
                  </a:cubicBezTo>
                  <a:cubicBezTo>
                    <a:pt x="8" y="194"/>
                    <a:pt x="8" y="194"/>
                    <a:pt x="8" y="194"/>
                  </a:cubicBezTo>
                  <a:cubicBezTo>
                    <a:pt x="3" y="194"/>
                    <a:pt x="0" y="191"/>
                    <a:pt x="0" y="187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9" name="Freeform 8"/>
            <p:cNvSpPr>
              <a:spLocks noChangeAspect="1" noEditPoints="1"/>
            </p:cNvSpPr>
            <p:nvPr/>
          </p:nvSpPr>
          <p:spPr bwMode="auto">
            <a:xfrm>
              <a:off x="3234" y="15"/>
              <a:ext cx="253" cy="466"/>
            </a:xfrm>
            <a:custGeom>
              <a:avLst/>
              <a:gdLst>
                <a:gd name="T0" fmla="*/ 67 w 158"/>
                <a:gd name="T1" fmla="*/ 673 h 290"/>
                <a:gd name="T2" fmla="*/ 67 w 158"/>
                <a:gd name="T3" fmla="*/ 720 h 290"/>
                <a:gd name="T4" fmla="*/ 48 w 158"/>
                <a:gd name="T5" fmla="*/ 739 h 290"/>
                <a:gd name="T6" fmla="*/ 18 w 158"/>
                <a:gd name="T7" fmla="*/ 739 h 290"/>
                <a:gd name="T8" fmla="*/ 0 w 158"/>
                <a:gd name="T9" fmla="*/ 720 h 290"/>
                <a:gd name="T10" fmla="*/ 0 w 158"/>
                <a:gd name="T11" fmla="*/ 21 h 290"/>
                <a:gd name="T12" fmla="*/ 18 w 158"/>
                <a:gd name="T13" fmla="*/ 0 h 290"/>
                <a:gd name="T14" fmla="*/ 48 w 158"/>
                <a:gd name="T15" fmla="*/ 0 h 290"/>
                <a:gd name="T16" fmla="*/ 67 w 158"/>
                <a:gd name="T17" fmla="*/ 21 h 290"/>
                <a:gd name="T18" fmla="*/ 67 w 158"/>
                <a:gd name="T19" fmla="*/ 307 h 290"/>
                <a:gd name="T20" fmla="*/ 208 w 158"/>
                <a:gd name="T21" fmla="*/ 235 h 290"/>
                <a:gd name="T22" fmla="*/ 405 w 158"/>
                <a:gd name="T23" fmla="*/ 490 h 290"/>
                <a:gd name="T24" fmla="*/ 208 w 158"/>
                <a:gd name="T25" fmla="*/ 749 h 290"/>
                <a:gd name="T26" fmla="*/ 67 w 158"/>
                <a:gd name="T27" fmla="*/ 673 h 290"/>
                <a:gd name="T28" fmla="*/ 338 w 158"/>
                <a:gd name="T29" fmla="*/ 490 h 290"/>
                <a:gd name="T30" fmla="*/ 208 w 158"/>
                <a:gd name="T31" fmla="*/ 297 h 290"/>
                <a:gd name="T32" fmla="*/ 67 w 158"/>
                <a:gd name="T33" fmla="*/ 392 h 290"/>
                <a:gd name="T34" fmla="*/ 67 w 158"/>
                <a:gd name="T35" fmla="*/ 588 h 290"/>
                <a:gd name="T36" fmla="*/ 208 w 158"/>
                <a:gd name="T37" fmla="*/ 686 h 290"/>
                <a:gd name="T38" fmla="*/ 338 w 158"/>
                <a:gd name="T39" fmla="*/ 490 h 29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8" h="290">
                  <a:moveTo>
                    <a:pt x="26" y="261"/>
                  </a:moveTo>
                  <a:cubicBezTo>
                    <a:pt x="26" y="279"/>
                    <a:pt x="26" y="279"/>
                    <a:pt x="26" y="279"/>
                  </a:cubicBezTo>
                  <a:cubicBezTo>
                    <a:pt x="26" y="283"/>
                    <a:pt x="23" y="286"/>
                    <a:pt x="19" y="286"/>
                  </a:cubicBezTo>
                  <a:cubicBezTo>
                    <a:pt x="7" y="286"/>
                    <a:pt x="7" y="286"/>
                    <a:pt x="7" y="286"/>
                  </a:cubicBezTo>
                  <a:cubicBezTo>
                    <a:pt x="3" y="286"/>
                    <a:pt x="0" y="283"/>
                    <a:pt x="0" y="27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4"/>
                    <a:pt x="26" y="8"/>
                  </a:cubicBezTo>
                  <a:cubicBezTo>
                    <a:pt x="26" y="119"/>
                    <a:pt x="26" y="119"/>
                    <a:pt x="26" y="119"/>
                  </a:cubicBezTo>
                  <a:cubicBezTo>
                    <a:pt x="34" y="106"/>
                    <a:pt x="55" y="91"/>
                    <a:pt x="81" y="91"/>
                  </a:cubicBezTo>
                  <a:cubicBezTo>
                    <a:pt x="134" y="91"/>
                    <a:pt x="158" y="132"/>
                    <a:pt x="158" y="190"/>
                  </a:cubicBezTo>
                  <a:cubicBezTo>
                    <a:pt x="158" y="249"/>
                    <a:pt x="134" y="290"/>
                    <a:pt x="81" y="290"/>
                  </a:cubicBezTo>
                  <a:cubicBezTo>
                    <a:pt x="55" y="290"/>
                    <a:pt x="34" y="275"/>
                    <a:pt x="26" y="261"/>
                  </a:cubicBezTo>
                  <a:moveTo>
                    <a:pt x="132" y="190"/>
                  </a:moveTo>
                  <a:cubicBezTo>
                    <a:pt x="132" y="137"/>
                    <a:pt x="112" y="115"/>
                    <a:pt x="81" y="115"/>
                  </a:cubicBezTo>
                  <a:cubicBezTo>
                    <a:pt x="53" y="115"/>
                    <a:pt x="33" y="134"/>
                    <a:pt x="26" y="152"/>
                  </a:cubicBezTo>
                  <a:cubicBezTo>
                    <a:pt x="26" y="228"/>
                    <a:pt x="26" y="228"/>
                    <a:pt x="26" y="228"/>
                  </a:cubicBezTo>
                  <a:cubicBezTo>
                    <a:pt x="33" y="247"/>
                    <a:pt x="53" y="266"/>
                    <a:pt x="81" y="266"/>
                  </a:cubicBezTo>
                  <a:cubicBezTo>
                    <a:pt x="112" y="266"/>
                    <a:pt x="132" y="244"/>
                    <a:pt x="132" y="190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0" name="Freeform 9"/>
            <p:cNvSpPr>
              <a:spLocks noChangeAspect="1"/>
            </p:cNvSpPr>
            <p:nvPr/>
          </p:nvSpPr>
          <p:spPr bwMode="auto">
            <a:xfrm>
              <a:off x="3543" y="167"/>
              <a:ext cx="154" cy="308"/>
            </a:xfrm>
            <a:custGeom>
              <a:avLst/>
              <a:gdLst>
                <a:gd name="T0" fmla="*/ 0 w 96"/>
                <a:gd name="T1" fmla="*/ 479 h 191"/>
                <a:gd name="T2" fmla="*/ 0 w 96"/>
                <a:gd name="T3" fmla="*/ 18 h 191"/>
                <a:gd name="T4" fmla="*/ 18 w 96"/>
                <a:gd name="T5" fmla="*/ 0 h 191"/>
                <a:gd name="T6" fmla="*/ 48 w 96"/>
                <a:gd name="T7" fmla="*/ 0 h 191"/>
                <a:gd name="T8" fmla="*/ 67 w 96"/>
                <a:gd name="T9" fmla="*/ 18 h 191"/>
                <a:gd name="T10" fmla="*/ 67 w 96"/>
                <a:gd name="T11" fmla="*/ 52 h 191"/>
                <a:gd name="T12" fmla="*/ 188 w 96"/>
                <a:gd name="T13" fmla="*/ 0 h 191"/>
                <a:gd name="T14" fmla="*/ 247 w 96"/>
                <a:gd name="T15" fmla="*/ 37 h 191"/>
                <a:gd name="T16" fmla="*/ 247 w 96"/>
                <a:gd name="T17" fmla="*/ 73 h 191"/>
                <a:gd name="T18" fmla="*/ 229 w 96"/>
                <a:gd name="T19" fmla="*/ 89 h 191"/>
                <a:gd name="T20" fmla="*/ 217 w 96"/>
                <a:gd name="T21" fmla="*/ 85 h 191"/>
                <a:gd name="T22" fmla="*/ 165 w 96"/>
                <a:gd name="T23" fmla="*/ 65 h 191"/>
                <a:gd name="T24" fmla="*/ 67 w 96"/>
                <a:gd name="T25" fmla="*/ 111 h 191"/>
                <a:gd name="T26" fmla="*/ 67 w 96"/>
                <a:gd name="T27" fmla="*/ 479 h 191"/>
                <a:gd name="T28" fmla="*/ 48 w 96"/>
                <a:gd name="T29" fmla="*/ 497 h 191"/>
                <a:gd name="T30" fmla="*/ 18 w 96"/>
                <a:gd name="T31" fmla="*/ 497 h 191"/>
                <a:gd name="T32" fmla="*/ 0 w 96"/>
                <a:gd name="T33" fmla="*/ 479 h 1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6" h="191">
                  <a:moveTo>
                    <a:pt x="0" y="184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3"/>
                    <a:pt x="26" y="7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41" y="7"/>
                    <a:pt x="60" y="0"/>
                    <a:pt x="73" y="0"/>
                  </a:cubicBezTo>
                  <a:cubicBezTo>
                    <a:pt x="84" y="0"/>
                    <a:pt x="96" y="5"/>
                    <a:pt x="96" y="14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32"/>
                    <a:pt x="93" y="34"/>
                    <a:pt x="89" y="34"/>
                  </a:cubicBezTo>
                  <a:cubicBezTo>
                    <a:pt x="87" y="34"/>
                    <a:pt x="86" y="34"/>
                    <a:pt x="84" y="33"/>
                  </a:cubicBezTo>
                  <a:cubicBezTo>
                    <a:pt x="79" y="29"/>
                    <a:pt x="74" y="25"/>
                    <a:pt x="64" y="25"/>
                  </a:cubicBezTo>
                  <a:cubicBezTo>
                    <a:pt x="54" y="25"/>
                    <a:pt x="40" y="32"/>
                    <a:pt x="26" y="43"/>
                  </a:cubicBezTo>
                  <a:cubicBezTo>
                    <a:pt x="26" y="184"/>
                    <a:pt x="26" y="184"/>
                    <a:pt x="26" y="184"/>
                  </a:cubicBezTo>
                  <a:cubicBezTo>
                    <a:pt x="26" y="188"/>
                    <a:pt x="23" y="191"/>
                    <a:pt x="19" y="191"/>
                  </a:cubicBezTo>
                  <a:cubicBezTo>
                    <a:pt x="7" y="191"/>
                    <a:pt x="7" y="191"/>
                    <a:pt x="7" y="191"/>
                  </a:cubicBezTo>
                  <a:cubicBezTo>
                    <a:pt x="3" y="191"/>
                    <a:pt x="0" y="188"/>
                    <a:pt x="0" y="184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1" name="Freeform 10"/>
            <p:cNvSpPr>
              <a:spLocks noChangeAspect="1" noEditPoints="1"/>
            </p:cNvSpPr>
            <p:nvPr/>
          </p:nvSpPr>
          <p:spPr bwMode="auto">
            <a:xfrm>
              <a:off x="3736" y="60"/>
              <a:ext cx="53" cy="415"/>
            </a:xfrm>
            <a:custGeom>
              <a:avLst/>
              <a:gdLst>
                <a:gd name="T0" fmla="*/ 0 w 33"/>
                <a:gd name="T1" fmla="*/ 47 h 258"/>
                <a:gd name="T2" fmla="*/ 43 w 33"/>
                <a:gd name="T3" fmla="*/ 0 h 258"/>
                <a:gd name="T4" fmla="*/ 85 w 33"/>
                <a:gd name="T5" fmla="*/ 47 h 258"/>
                <a:gd name="T6" fmla="*/ 43 w 33"/>
                <a:gd name="T7" fmla="*/ 90 h 258"/>
                <a:gd name="T8" fmla="*/ 0 w 33"/>
                <a:gd name="T9" fmla="*/ 47 h 258"/>
                <a:gd name="T10" fmla="*/ 8 w 33"/>
                <a:gd name="T11" fmla="*/ 650 h 258"/>
                <a:gd name="T12" fmla="*/ 8 w 33"/>
                <a:gd name="T13" fmla="*/ 191 h 258"/>
                <a:gd name="T14" fmla="*/ 29 w 33"/>
                <a:gd name="T15" fmla="*/ 174 h 258"/>
                <a:gd name="T16" fmla="*/ 56 w 33"/>
                <a:gd name="T17" fmla="*/ 174 h 258"/>
                <a:gd name="T18" fmla="*/ 77 w 33"/>
                <a:gd name="T19" fmla="*/ 191 h 258"/>
                <a:gd name="T20" fmla="*/ 77 w 33"/>
                <a:gd name="T21" fmla="*/ 650 h 258"/>
                <a:gd name="T22" fmla="*/ 56 w 33"/>
                <a:gd name="T23" fmla="*/ 668 h 258"/>
                <a:gd name="T24" fmla="*/ 29 w 33"/>
                <a:gd name="T25" fmla="*/ 668 h 258"/>
                <a:gd name="T26" fmla="*/ 8 w 33"/>
                <a:gd name="T27" fmla="*/ 650 h 2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" h="258">
                  <a:moveTo>
                    <a:pt x="0" y="18"/>
                  </a:moveTo>
                  <a:cubicBezTo>
                    <a:pt x="0" y="8"/>
                    <a:pt x="7" y="0"/>
                    <a:pt x="17" y="0"/>
                  </a:cubicBezTo>
                  <a:cubicBezTo>
                    <a:pt x="26" y="0"/>
                    <a:pt x="33" y="8"/>
                    <a:pt x="33" y="18"/>
                  </a:cubicBezTo>
                  <a:cubicBezTo>
                    <a:pt x="33" y="27"/>
                    <a:pt x="26" y="35"/>
                    <a:pt x="17" y="35"/>
                  </a:cubicBezTo>
                  <a:cubicBezTo>
                    <a:pt x="7" y="35"/>
                    <a:pt x="0" y="27"/>
                    <a:pt x="0" y="18"/>
                  </a:cubicBezTo>
                  <a:moveTo>
                    <a:pt x="3" y="251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0"/>
                    <a:pt x="7" y="67"/>
                    <a:pt x="11" y="67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7" y="67"/>
                    <a:pt x="30" y="70"/>
                    <a:pt x="30" y="74"/>
                  </a:cubicBezTo>
                  <a:cubicBezTo>
                    <a:pt x="30" y="251"/>
                    <a:pt x="30" y="251"/>
                    <a:pt x="30" y="251"/>
                  </a:cubicBezTo>
                  <a:cubicBezTo>
                    <a:pt x="30" y="255"/>
                    <a:pt x="27" y="258"/>
                    <a:pt x="22" y="258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7" y="258"/>
                    <a:pt x="3" y="255"/>
                    <a:pt x="3" y="251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2" name="Freeform 11"/>
            <p:cNvSpPr>
              <a:spLocks noChangeAspect="1" noEditPoints="1"/>
            </p:cNvSpPr>
            <p:nvPr/>
          </p:nvSpPr>
          <p:spPr bwMode="auto">
            <a:xfrm>
              <a:off x="3830" y="15"/>
              <a:ext cx="270" cy="466"/>
            </a:xfrm>
            <a:custGeom>
              <a:avLst/>
              <a:gdLst>
                <a:gd name="T0" fmla="*/ 0 w 168"/>
                <a:gd name="T1" fmla="*/ 490 h 290"/>
                <a:gd name="T2" fmla="*/ 199 w 168"/>
                <a:gd name="T3" fmla="*/ 235 h 290"/>
                <a:gd name="T4" fmla="*/ 341 w 168"/>
                <a:gd name="T5" fmla="*/ 307 h 290"/>
                <a:gd name="T6" fmla="*/ 341 w 168"/>
                <a:gd name="T7" fmla="*/ 21 h 290"/>
                <a:gd name="T8" fmla="*/ 362 w 168"/>
                <a:gd name="T9" fmla="*/ 0 h 290"/>
                <a:gd name="T10" fmla="*/ 391 w 168"/>
                <a:gd name="T11" fmla="*/ 0 h 290"/>
                <a:gd name="T12" fmla="*/ 411 w 168"/>
                <a:gd name="T13" fmla="*/ 21 h 290"/>
                <a:gd name="T14" fmla="*/ 411 w 168"/>
                <a:gd name="T15" fmla="*/ 668 h 290"/>
                <a:gd name="T16" fmla="*/ 434 w 168"/>
                <a:gd name="T17" fmla="*/ 699 h 290"/>
                <a:gd name="T18" fmla="*/ 434 w 168"/>
                <a:gd name="T19" fmla="*/ 713 h 290"/>
                <a:gd name="T20" fmla="*/ 384 w 168"/>
                <a:gd name="T21" fmla="*/ 746 h 290"/>
                <a:gd name="T22" fmla="*/ 341 w 168"/>
                <a:gd name="T23" fmla="*/ 693 h 290"/>
                <a:gd name="T24" fmla="*/ 341 w 168"/>
                <a:gd name="T25" fmla="*/ 673 h 290"/>
                <a:gd name="T26" fmla="*/ 199 w 168"/>
                <a:gd name="T27" fmla="*/ 749 h 290"/>
                <a:gd name="T28" fmla="*/ 0 w 168"/>
                <a:gd name="T29" fmla="*/ 490 h 290"/>
                <a:gd name="T30" fmla="*/ 341 w 168"/>
                <a:gd name="T31" fmla="*/ 588 h 290"/>
                <a:gd name="T32" fmla="*/ 341 w 168"/>
                <a:gd name="T33" fmla="*/ 392 h 290"/>
                <a:gd name="T34" fmla="*/ 199 w 168"/>
                <a:gd name="T35" fmla="*/ 297 h 290"/>
                <a:gd name="T36" fmla="*/ 69 w 168"/>
                <a:gd name="T37" fmla="*/ 490 h 290"/>
                <a:gd name="T38" fmla="*/ 199 w 168"/>
                <a:gd name="T39" fmla="*/ 686 h 290"/>
                <a:gd name="T40" fmla="*/ 341 w 168"/>
                <a:gd name="T41" fmla="*/ 588 h 29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68" h="290">
                  <a:moveTo>
                    <a:pt x="0" y="190"/>
                  </a:moveTo>
                  <a:cubicBezTo>
                    <a:pt x="0" y="132"/>
                    <a:pt x="25" y="91"/>
                    <a:pt x="77" y="91"/>
                  </a:cubicBezTo>
                  <a:cubicBezTo>
                    <a:pt x="104" y="91"/>
                    <a:pt x="124" y="106"/>
                    <a:pt x="132" y="119"/>
                  </a:cubicBezTo>
                  <a:cubicBezTo>
                    <a:pt x="132" y="8"/>
                    <a:pt x="132" y="8"/>
                    <a:pt x="132" y="8"/>
                  </a:cubicBezTo>
                  <a:cubicBezTo>
                    <a:pt x="132" y="4"/>
                    <a:pt x="135" y="0"/>
                    <a:pt x="140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5" y="0"/>
                    <a:pt x="159" y="4"/>
                    <a:pt x="159" y="8"/>
                  </a:cubicBezTo>
                  <a:cubicBezTo>
                    <a:pt x="159" y="259"/>
                    <a:pt x="159" y="259"/>
                    <a:pt x="159" y="259"/>
                  </a:cubicBezTo>
                  <a:cubicBezTo>
                    <a:pt x="159" y="268"/>
                    <a:pt x="162" y="271"/>
                    <a:pt x="168" y="271"/>
                  </a:cubicBezTo>
                  <a:cubicBezTo>
                    <a:pt x="168" y="276"/>
                    <a:pt x="168" y="276"/>
                    <a:pt x="168" y="276"/>
                  </a:cubicBezTo>
                  <a:cubicBezTo>
                    <a:pt x="168" y="282"/>
                    <a:pt x="163" y="289"/>
                    <a:pt x="149" y="289"/>
                  </a:cubicBezTo>
                  <a:cubicBezTo>
                    <a:pt x="140" y="289"/>
                    <a:pt x="132" y="283"/>
                    <a:pt x="132" y="268"/>
                  </a:cubicBezTo>
                  <a:cubicBezTo>
                    <a:pt x="132" y="261"/>
                    <a:pt x="132" y="261"/>
                    <a:pt x="132" y="261"/>
                  </a:cubicBezTo>
                  <a:cubicBezTo>
                    <a:pt x="124" y="275"/>
                    <a:pt x="104" y="290"/>
                    <a:pt x="77" y="290"/>
                  </a:cubicBezTo>
                  <a:cubicBezTo>
                    <a:pt x="25" y="290"/>
                    <a:pt x="0" y="249"/>
                    <a:pt x="0" y="190"/>
                  </a:cubicBezTo>
                  <a:moveTo>
                    <a:pt x="132" y="228"/>
                  </a:moveTo>
                  <a:cubicBezTo>
                    <a:pt x="132" y="152"/>
                    <a:pt x="132" y="152"/>
                    <a:pt x="132" y="152"/>
                  </a:cubicBezTo>
                  <a:cubicBezTo>
                    <a:pt x="125" y="134"/>
                    <a:pt x="106" y="115"/>
                    <a:pt x="77" y="115"/>
                  </a:cubicBezTo>
                  <a:cubicBezTo>
                    <a:pt x="47" y="115"/>
                    <a:pt x="27" y="137"/>
                    <a:pt x="27" y="190"/>
                  </a:cubicBezTo>
                  <a:cubicBezTo>
                    <a:pt x="27" y="244"/>
                    <a:pt x="47" y="266"/>
                    <a:pt x="77" y="266"/>
                  </a:cubicBezTo>
                  <a:cubicBezTo>
                    <a:pt x="106" y="266"/>
                    <a:pt x="125" y="247"/>
                    <a:pt x="132" y="228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3" name="Freeform 12"/>
            <p:cNvSpPr>
              <a:spLocks noChangeAspect="1" noEditPoints="1"/>
            </p:cNvSpPr>
            <p:nvPr/>
          </p:nvSpPr>
          <p:spPr bwMode="auto">
            <a:xfrm>
              <a:off x="4133" y="143"/>
              <a:ext cx="257" cy="475"/>
            </a:xfrm>
            <a:custGeom>
              <a:avLst/>
              <a:gdLst>
                <a:gd name="T0" fmla="*/ 357 w 160"/>
                <a:gd name="T1" fmla="*/ 0 h 295"/>
                <a:gd name="T2" fmla="*/ 413 w 160"/>
                <a:gd name="T3" fmla="*/ 39 h 295"/>
                <a:gd name="T4" fmla="*/ 413 w 160"/>
                <a:gd name="T5" fmla="*/ 76 h 295"/>
                <a:gd name="T6" fmla="*/ 397 w 160"/>
                <a:gd name="T7" fmla="*/ 90 h 295"/>
                <a:gd name="T8" fmla="*/ 384 w 160"/>
                <a:gd name="T9" fmla="*/ 85 h 295"/>
                <a:gd name="T10" fmla="*/ 332 w 160"/>
                <a:gd name="T11" fmla="*/ 64 h 295"/>
                <a:gd name="T12" fmla="*/ 307 w 160"/>
                <a:gd name="T13" fmla="*/ 69 h 295"/>
                <a:gd name="T14" fmla="*/ 361 w 160"/>
                <a:gd name="T15" fmla="*/ 204 h 295"/>
                <a:gd name="T16" fmla="*/ 188 w 160"/>
                <a:gd name="T17" fmla="*/ 382 h 295"/>
                <a:gd name="T18" fmla="*/ 137 w 160"/>
                <a:gd name="T19" fmla="*/ 375 h 295"/>
                <a:gd name="T20" fmla="*/ 108 w 160"/>
                <a:gd name="T21" fmla="*/ 425 h 295"/>
                <a:gd name="T22" fmla="*/ 135 w 160"/>
                <a:gd name="T23" fmla="*/ 475 h 295"/>
                <a:gd name="T24" fmla="*/ 201 w 160"/>
                <a:gd name="T25" fmla="*/ 469 h 295"/>
                <a:gd name="T26" fmla="*/ 400 w 160"/>
                <a:gd name="T27" fmla="*/ 620 h 295"/>
                <a:gd name="T28" fmla="*/ 201 w 160"/>
                <a:gd name="T29" fmla="*/ 765 h 295"/>
                <a:gd name="T30" fmla="*/ 0 w 160"/>
                <a:gd name="T31" fmla="*/ 620 h 295"/>
                <a:gd name="T32" fmla="*/ 72 w 160"/>
                <a:gd name="T33" fmla="*/ 496 h 295"/>
                <a:gd name="T34" fmla="*/ 47 w 160"/>
                <a:gd name="T35" fmla="*/ 425 h 295"/>
                <a:gd name="T36" fmla="*/ 82 w 160"/>
                <a:gd name="T37" fmla="*/ 349 h 295"/>
                <a:gd name="T38" fmla="*/ 16 w 160"/>
                <a:gd name="T39" fmla="*/ 204 h 295"/>
                <a:gd name="T40" fmla="*/ 188 w 160"/>
                <a:gd name="T41" fmla="*/ 29 h 295"/>
                <a:gd name="T42" fmla="*/ 260 w 160"/>
                <a:gd name="T43" fmla="*/ 42 h 295"/>
                <a:gd name="T44" fmla="*/ 357 w 160"/>
                <a:gd name="T45" fmla="*/ 0 h 295"/>
                <a:gd name="T46" fmla="*/ 337 w 160"/>
                <a:gd name="T47" fmla="*/ 620 h 295"/>
                <a:gd name="T48" fmla="*/ 201 w 160"/>
                <a:gd name="T49" fmla="*/ 535 h 295"/>
                <a:gd name="T50" fmla="*/ 63 w 160"/>
                <a:gd name="T51" fmla="*/ 620 h 295"/>
                <a:gd name="T52" fmla="*/ 201 w 160"/>
                <a:gd name="T53" fmla="*/ 705 h 295"/>
                <a:gd name="T54" fmla="*/ 337 w 160"/>
                <a:gd name="T55" fmla="*/ 620 h 295"/>
                <a:gd name="T56" fmla="*/ 297 w 160"/>
                <a:gd name="T57" fmla="*/ 204 h 295"/>
                <a:gd name="T58" fmla="*/ 188 w 160"/>
                <a:gd name="T59" fmla="*/ 84 h 295"/>
                <a:gd name="T60" fmla="*/ 80 w 160"/>
                <a:gd name="T61" fmla="*/ 204 h 295"/>
                <a:gd name="T62" fmla="*/ 188 w 160"/>
                <a:gd name="T63" fmla="*/ 327 h 295"/>
                <a:gd name="T64" fmla="*/ 297 w 160"/>
                <a:gd name="T65" fmla="*/ 20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0" h="295">
                  <a:moveTo>
                    <a:pt x="138" y="0"/>
                  </a:moveTo>
                  <a:cubicBezTo>
                    <a:pt x="148" y="0"/>
                    <a:pt x="160" y="6"/>
                    <a:pt x="160" y="15"/>
                  </a:cubicBezTo>
                  <a:cubicBezTo>
                    <a:pt x="160" y="29"/>
                    <a:pt x="160" y="29"/>
                    <a:pt x="160" y="29"/>
                  </a:cubicBezTo>
                  <a:cubicBezTo>
                    <a:pt x="160" y="33"/>
                    <a:pt x="158" y="35"/>
                    <a:pt x="154" y="35"/>
                  </a:cubicBezTo>
                  <a:cubicBezTo>
                    <a:pt x="152" y="35"/>
                    <a:pt x="151" y="35"/>
                    <a:pt x="149" y="33"/>
                  </a:cubicBezTo>
                  <a:cubicBezTo>
                    <a:pt x="143" y="29"/>
                    <a:pt x="139" y="25"/>
                    <a:pt x="129" y="25"/>
                  </a:cubicBezTo>
                  <a:cubicBezTo>
                    <a:pt x="125" y="25"/>
                    <a:pt x="122" y="26"/>
                    <a:pt x="119" y="27"/>
                  </a:cubicBezTo>
                  <a:cubicBezTo>
                    <a:pt x="132" y="39"/>
                    <a:pt x="140" y="57"/>
                    <a:pt x="140" y="79"/>
                  </a:cubicBezTo>
                  <a:cubicBezTo>
                    <a:pt x="140" y="120"/>
                    <a:pt x="112" y="147"/>
                    <a:pt x="73" y="147"/>
                  </a:cubicBezTo>
                  <a:cubicBezTo>
                    <a:pt x="66" y="147"/>
                    <a:pt x="59" y="146"/>
                    <a:pt x="53" y="145"/>
                  </a:cubicBezTo>
                  <a:cubicBezTo>
                    <a:pt x="47" y="148"/>
                    <a:pt x="42" y="155"/>
                    <a:pt x="42" y="164"/>
                  </a:cubicBezTo>
                  <a:cubicBezTo>
                    <a:pt x="42" y="173"/>
                    <a:pt x="46" y="180"/>
                    <a:pt x="52" y="183"/>
                  </a:cubicBezTo>
                  <a:cubicBezTo>
                    <a:pt x="60" y="182"/>
                    <a:pt x="68" y="181"/>
                    <a:pt x="78" y="181"/>
                  </a:cubicBezTo>
                  <a:cubicBezTo>
                    <a:pt x="129" y="181"/>
                    <a:pt x="155" y="205"/>
                    <a:pt x="155" y="239"/>
                  </a:cubicBezTo>
                  <a:cubicBezTo>
                    <a:pt x="155" y="273"/>
                    <a:pt x="129" y="295"/>
                    <a:pt x="78" y="295"/>
                  </a:cubicBezTo>
                  <a:cubicBezTo>
                    <a:pt x="26" y="295"/>
                    <a:pt x="0" y="273"/>
                    <a:pt x="0" y="239"/>
                  </a:cubicBezTo>
                  <a:cubicBezTo>
                    <a:pt x="0" y="218"/>
                    <a:pt x="9" y="201"/>
                    <a:pt x="28" y="191"/>
                  </a:cubicBezTo>
                  <a:cubicBezTo>
                    <a:pt x="21" y="185"/>
                    <a:pt x="18" y="175"/>
                    <a:pt x="18" y="164"/>
                  </a:cubicBezTo>
                  <a:cubicBezTo>
                    <a:pt x="18" y="152"/>
                    <a:pt x="23" y="142"/>
                    <a:pt x="32" y="135"/>
                  </a:cubicBezTo>
                  <a:cubicBezTo>
                    <a:pt x="16" y="123"/>
                    <a:pt x="6" y="103"/>
                    <a:pt x="6" y="79"/>
                  </a:cubicBezTo>
                  <a:cubicBezTo>
                    <a:pt x="6" y="37"/>
                    <a:pt x="34" y="11"/>
                    <a:pt x="73" y="11"/>
                  </a:cubicBezTo>
                  <a:cubicBezTo>
                    <a:pt x="83" y="11"/>
                    <a:pt x="93" y="13"/>
                    <a:pt x="101" y="16"/>
                  </a:cubicBezTo>
                  <a:cubicBezTo>
                    <a:pt x="112" y="5"/>
                    <a:pt x="126" y="0"/>
                    <a:pt x="138" y="0"/>
                  </a:cubicBezTo>
                  <a:moveTo>
                    <a:pt x="131" y="239"/>
                  </a:moveTo>
                  <a:cubicBezTo>
                    <a:pt x="131" y="217"/>
                    <a:pt x="111" y="206"/>
                    <a:pt x="78" y="206"/>
                  </a:cubicBezTo>
                  <a:cubicBezTo>
                    <a:pt x="44" y="206"/>
                    <a:pt x="24" y="217"/>
                    <a:pt x="24" y="239"/>
                  </a:cubicBezTo>
                  <a:cubicBezTo>
                    <a:pt x="24" y="261"/>
                    <a:pt x="44" y="272"/>
                    <a:pt x="78" y="272"/>
                  </a:cubicBezTo>
                  <a:cubicBezTo>
                    <a:pt x="111" y="272"/>
                    <a:pt x="131" y="261"/>
                    <a:pt x="131" y="239"/>
                  </a:cubicBezTo>
                  <a:moveTo>
                    <a:pt x="115" y="79"/>
                  </a:moveTo>
                  <a:cubicBezTo>
                    <a:pt x="115" y="53"/>
                    <a:pt x="102" y="32"/>
                    <a:pt x="73" y="32"/>
                  </a:cubicBezTo>
                  <a:cubicBezTo>
                    <a:pt x="44" y="32"/>
                    <a:pt x="31" y="53"/>
                    <a:pt x="31" y="79"/>
                  </a:cubicBezTo>
                  <a:cubicBezTo>
                    <a:pt x="31" y="105"/>
                    <a:pt x="44" y="126"/>
                    <a:pt x="73" y="126"/>
                  </a:cubicBezTo>
                  <a:cubicBezTo>
                    <a:pt x="102" y="126"/>
                    <a:pt x="115" y="105"/>
                    <a:pt x="115" y="79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4" name="Freeform 13"/>
            <p:cNvSpPr>
              <a:spLocks noChangeAspect="1" noEditPoints="1"/>
            </p:cNvSpPr>
            <p:nvPr/>
          </p:nvSpPr>
          <p:spPr bwMode="auto">
            <a:xfrm>
              <a:off x="4407" y="161"/>
              <a:ext cx="244" cy="320"/>
            </a:xfrm>
            <a:custGeom>
              <a:avLst/>
              <a:gdLst>
                <a:gd name="T0" fmla="*/ 0 w 152"/>
                <a:gd name="T1" fmla="*/ 256 h 199"/>
                <a:gd name="T2" fmla="*/ 209 w 152"/>
                <a:gd name="T3" fmla="*/ 0 h 199"/>
                <a:gd name="T4" fmla="*/ 392 w 152"/>
                <a:gd name="T5" fmla="*/ 195 h 199"/>
                <a:gd name="T6" fmla="*/ 387 w 152"/>
                <a:gd name="T7" fmla="*/ 264 h 199"/>
                <a:gd name="T8" fmla="*/ 67 w 152"/>
                <a:gd name="T9" fmla="*/ 264 h 199"/>
                <a:gd name="T10" fmla="*/ 231 w 152"/>
                <a:gd name="T11" fmla="*/ 455 h 199"/>
                <a:gd name="T12" fmla="*/ 361 w 152"/>
                <a:gd name="T13" fmla="*/ 412 h 199"/>
                <a:gd name="T14" fmla="*/ 376 w 152"/>
                <a:gd name="T15" fmla="*/ 405 h 199"/>
                <a:gd name="T16" fmla="*/ 388 w 152"/>
                <a:gd name="T17" fmla="*/ 425 h 199"/>
                <a:gd name="T18" fmla="*/ 388 w 152"/>
                <a:gd name="T19" fmla="*/ 439 h 199"/>
                <a:gd name="T20" fmla="*/ 371 w 152"/>
                <a:gd name="T21" fmla="*/ 471 h 199"/>
                <a:gd name="T22" fmla="*/ 218 w 152"/>
                <a:gd name="T23" fmla="*/ 515 h 199"/>
                <a:gd name="T24" fmla="*/ 0 w 152"/>
                <a:gd name="T25" fmla="*/ 256 h 199"/>
                <a:gd name="T26" fmla="*/ 324 w 152"/>
                <a:gd name="T27" fmla="*/ 209 h 199"/>
                <a:gd name="T28" fmla="*/ 324 w 152"/>
                <a:gd name="T29" fmla="*/ 175 h 199"/>
                <a:gd name="T30" fmla="*/ 214 w 152"/>
                <a:gd name="T31" fmla="*/ 59 h 199"/>
                <a:gd name="T32" fmla="*/ 72 w 152"/>
                <a:gd name="T33" fmla="*/ 209 h 199"/>
                <a:gd name="T34" fmla="*/ 324 w 152"/>
                <a:gd name="T35" fmla="*/ 209 h 19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2" h="199">
                  <a:moveTo>
                    <a:pt x="0" y="99"/>
                  </a:moveTo>
                  <a:cubicBezTo>
                    <a:pt x="0" y="41"/>
                    <a:pt x="28" y="0"/>
                    <a:pt x="81" y="0"/>
                  </a:cubicBezTo>
                  <a:cubicBezTo>
                    <a:pt x="127" y="0"/>
                    <a:pt x="152" y="28"/>
                    <a:pt x="152" y="75"/>
                  </a:cubicBezTo>
                  <a:cubicBezTo>
                    <a:pt x="152" y="83"/>
                    <a:pt x="152" y="93"/>
                    <a:pt x="150" y="102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26" y="148"/>
                    <a:pt x="48" y="176"/>
                    <a:pt x="90" y="176"/>
                  </a:cubicBezTo>
                  <a:cubicBezTo>
                    <a:pt x="115" y="176"/>
                    <a:pt x="133" y="163"/>
                    <a:pt x="140" y="159"/>
                  </a:cubicBezTo>
                  <a:cubicBezTo>
                    <a:pt x="142" y="158"/>
                    <a:pt x="144" y="157"/>
                    <a:pt x="146" y="157"/>
                  </a:cubicBezTo>
                  <a:cubicBezTo>
                    <a:pt x="149" y="157"/>
                    <a:pt x="151" y="160"/>
                    <a:pt x="151" y="164"/>
                  </a:cubicBezTo>
                  <a:cubicBezTo>
                    <a:pt x="151" y="170"/>
                    <a:pt x="151" y="170"/>
                    <a:pt x="151" y="170"/>
                  </a:cubicBezTo>
                  <a:cubicBezTo>
                    <a:pt x="151" y="174"/>
                    <a:pt x="150" y="178"/>
                    <a:pt x="144" y="182"/>
                  </a:cubicBezTo>
                  <a:cubicBezTo>
                    <a:pt x="137" y="186"/>
                    <a:pt x="119" y="199"/>
                    <a:pt x="85" y="199"/>
                  </a:cubicBezTo>
                  <a:cubicBezTo>
                    <a:pt x="27" y="199"/>
                    <a:pt x="0" y="158"/>
                    <a:pt x="0" y="99"/>
                  </a:cubicBezTo>
                  <a:moveTo>
                    <a:pt x="126" y="81"/>
                  </a:moveTo>
                  <a:cubicBezTo>
                    <a:pt x="126" y="76"/>
                    <a:pt x="126" y="72"/>
                    <a:pt x="126" y="68"/>
                  </a:cubicBezTo>
                  <a:cubicBezTo>
                    <a:pt x="126" y="40"/>
                    <a:pt x="107" y="23"/>
                    <a:pt x="83" y="23"/>
                  </a:cubicBezTo>
                  <a:cubicBezTo>
                    <a:pt x="46" y="23"/>
                    <a:pt x="32" y="48"/>
                    <a:pt x="28" y="81"/>
                  </a:cubicBezTo>
                  <a:lnTo>
                    <a:pt x="126" y="81"/>
                  </a:lnTo>
                  <a:close/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5" name="Freeform 14"/>
            <p:cNvSpPr>
              <a:spLocks noChangeAspect="1"/>
            </p:cNvSpPr>
            <p:nvPr/>
          </p:nvSpPr>
          <p:spPr bwMode="auto">
            <a:xfrm>
              <a:off x="4694" y="161"/>
              <a:ext cx="193" cy="320"/>
            </a:xfrm>
            <a:custGeom>
              <a:avLst/>
              <a:gdLst>
                <a:gd name="T0" fmla="*/ 23 w 120"/>
                <a:gd name="T1" fmla="*/ 484 h 199"/>
                <a:gd name="T2" fmla="*/ 0 w 120"/>
                <a:gd name="T3" fmla="*/ 450 h 199"/>
                <a:gd name="T4" fmla="*/ 0 w 120"/>
                <a:gd name="T5" fmla="*/ 426 h 199"/>
                <a:gd name="T6" fmla="*/ 16 w 120"/>
                <a:gd name="T7" fmla="*/ 412 h 199"/>
                <a:gd name="T8" fmla="*/ 31 w 120"/>
                <a:gd name="T9" fmla="*/ 413 h 199"/>
                <a:gd name="T10" fmla="*/ 156 w 120"/>
                <a:gd name="T11" fmla="*/ 455 h 199"/>
                <a:gd name="T12" fmla="*/ 243 w 120"/>
                <a:gd name="T13" fmla="*/ 375 h 199"/>
                <a:gd name="T14" fmla="*/ 142 w 120"/>
                <a:gd name="T15" fmla="*/ 280 h 199"/>
                <a:gd name="T16" fmla="*/ 13 w 120"/>
                <a:gd name="T17" fmla="*/ 140 h 199"/>
                <a:gd name="T18" fmla="*/ 156 w 120"/>
                <a:gd name="T19" fmla="*/ 0 h 199"/>
                <a:gd name="T20" fmla="*/ 272 w 120"/>
                <a:gd name="T21" fmla="*/ 31 h 199"/>
                <a:gd name="T22" fmla="*/ 293 w 120"/>
                <a:gd name="T23" fmla="*/ 63 h 199"/>
                <a:gd name="T24" fmla="*/ 293 w 120"/>
                <a:gd name="T25" fmla="*/ 88 h 199"/>
                <a:gd name="T26" fmla="*/ 280 w 120"/>
                <a:gd name="T27" fmla="*/ 103 h 199"/>
                <a:gd name="T28" fmla="*/ 264 w 120"/>
                <a:gd name="T29" fmla="*/ 98 h 199"/>
                <a:gd name="T30" fmla="*/ 161 w 120"/>
                <a:gd name="T31" fmla="*/ 56 h 199"/>
                <a:gd name="T32" fmla="*/ 77 w 120"/>
                <a:gd name="T33" fmla="*/ 132 h 199"/>
                <a:gd name="T34" fmla="*/ 161 w 120"/>
                <a:gd name="T35" fmla="*/ 214 h 199"/>
                <a:gd name="T36" fmla="*/ 310 w 120"/>
                <a:gd name="T37" fmla="*/ 367 h 199"/>
                <a:gd name="T38" fmla="*/ 156 w 120"/>
                <a:gd name="T39" fmla="*/ 515 h 199"/>
                <a:gd name="T40" fmla="*/ 23 w 120"/>
                <a:gd name="T41" fmla="*/ 484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0" h="199">
                  <a:moveTo>
                    <a:pt x="9" y="187"/>
                  </a:moveTo>
                  <a:cubicBezTo>
                    <a:pt x="4" y="183"/>
                    <a:pt x="0" y="179"/>
                    <a:pt x="0" y="174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1"/>
                    <a:pt x="2" y="159"/>
                    <a:pt x="6" y="159"/>
                  </a:cubicBezTo>
                  <a:cubicBezTo>
                    <a:pt x="8" y="159"/>
                    <a:pt x="10" y="159"/>
                    <a:pt x="12" y="160"/>
                  </a:cubicBezTo>
                  <a:cubicBezTo>
                    <a:pt x="20" y="165"/>
                    <a:pt x="35" y="176"/>
                    <a:pt x="60" y="176"/>
                  </a:cubicBezTo>
                  <a:cubicBezTo>
                    <a:pt x="76" y="176"/>
                    <a:pt x="94" y="168"/>
                    <a:pt x="94" y="145"/>
                  </a:cubicBezTo>
                  <a:cubicBezTo>
                    <a:pt x="94" y="125"/>
                    <a:pt x="84" y="115"/>
                    <a:pt x="55" y="108"/>
                  </a:cubicBezTo>
                  <a:cubicBezTo>
                    <a:pt x="32" y="102"/>
                    <a:pt x="5" y="87"/>
                    <a:pt x="5" y="54"/>
                  </a:cubicBezTo>
                  <a:cubicBezTo>
                    <a:pt x="5" y="20"/>
                    <a:pt x="30" y="0"/>
                    <a:pt x="60" y="0"/>
                  </a:cubicBezTo>
                  <a:cubicBezTo>
                    <a:pt x="85" y="0"/>
                    <a:pt x="97" y="7"/>
                    <a:pt x="105" y="12"/>
                  </a:cubicBezTo>
                  <a:cubicBezTo>
                    <a:pt x="111" y="16"/>
                    <a:pt x="113" y="19"/>
                    <a:pt x="113" y="24"/>
                  </a:cubicBezTo>
                  <a:cubicBezTo>
                    <a:pt x="113" y="34"/>
                    <a:pt x="113" y="34"/>
                    <a:pt x="113" y="34"/>
                  </a:cubicBezTo>
                  <a:cubicBezTo>
                    <a:pt x="113" y="38"/>
                    <a:pt x="112" y="40"/>
                    <a:pt x="108" y="40"/>
                  </a:cubicBezTo>
                  <a:cubicBezTo>
                    <a:pt x="105" y="40"/>
                    <a:pt x="104" y="39"/>
                    <a:pt x="102" y="38"/>
                  </a:cubicBezTo>
                  <a:cubicBezTo>
                    <a:pt x="94" y="33"/>
                    <a:pt x="86" y="22"/>
                    <a:pt x="62" y="22"/>
                  </a:cubicBezTo>
                  <a:cubicBezTo>
                    <a:pt x="42" y="22"/>
                    <a:pt x="30" y="30"/>
                    <a:pt x="30" y="51"/>
                  </a:cubicBezTo>
                  <a:cubicBezTo>
                    <a:pt x="30" y="66"/>
                    <a:pt x="40" y="78"/>
                    <a:pt x="62" y="83"/>
                  </a:cubicBezTo>
                  <a:cubicBezTo>
                    <a:pt x="94" y="91"/>
                    <a:pt x="120" y="105"/>
                    <a:pt x="120" y="142"/>
                  </a:cubicBezTo>
                  <a:cubicBezTo>
                    <a:pt x="120" y="179"/>
                    <a:pt x="92" y="199"/>
                    <a:pt x="60" y="199"/>
                  </a:cubicBezTo>
                  <a:cubicBezTo>
                    <a:pt x="35" y="199"/>
                    <a:pt x="18" y="192"/>
                    <a:pt x="9" y="187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 bwMode="auto">
            <a:xfrm>
              <a:off x="4936" y="15"/>
              <a:ext cx="228" cy="460"/>
            </a:xfrm>
            <a:custGeom>
              <a:avLst/>
              <a:gdLst>
                <a:gd name="T0" fmla="*/ 0 w 142"/>
                <a:gd name="T1" fmla="*/ 722 h 286"/>
                <a:gd name="T2" fmla="*/ 0 w 142"/>
                <a:gd name="T3" fmla="*/ 21 h 286"/>
                <a:gd name="T4" fmla="*/ 18 w 142"/>
                <a:gd name="T5" fmla="*/ 0 h 286"/>
                <a:gd name="T6" fmla="*/ 50 w 142"/>
                <a:gd name="T7" fmla="*/ 0 h 286"/>
                <a:gd name="T8" fmla="*/ 67 w 142"/>
                <a:gd name="T9" fmla="*/ 21 h 286"/>
                <a:gd name="T10" fmla="*/ 67 w 142"/>
                <a:gd name="T11" fmla="*/ 280 h 286"/>
                <a:gd name="T12" fmla="*/ 222 w 142"/>
                <a:gd name="T13" fmla="*/ 238 h 286"/>
                <a:gd name="T14" fmla="*/ 366 w 142"/>
                <a:gd name="T15" fmla="*/ 391 h 286"/>
                <a:gd name="T16" fmla="*/ 366 w 142"/>
                <a:gd name="T17" fmla="*/ 722 h 286"/>
                <a:gd name="T18" fmla="*/ 348 w 142"/>
                <a:gd name="T19" fmla="*/ 740 h 286"/>
                <a:gd name="T20" fmla="*/ 316 w 142"/>
                <a:gd name="T21" fmla="*/ 740 h 286"/>
                <a:gd name="T22" fmla="*/ 299 w 142"/>
                <a:gd name="T23" fmla="*/ 722 h 286"/>
                <a:gd name="T24" fmla="*/ 299 w 142"/>
                <a:gd name="T25" fmla="*/ 391 h 286"/>
                <a:gd name="T26" fmla="*/ 214 w 142"/>
                <a:gd name="T27" fmla="*/ 306 h 286"/>
                <a:gd name="T28" fmla="*/ 67 w 142"/>
                <a:gd name="T29" fmla="*/ 339 h 286"/>
                <a:gd name="T30" fmla="*/ 67 w 142"/>
                <a:gd name="T31" fmla="*/ 722 h 286"/>
                <a:gd name="T32" fmla="*/ 50 w 142"/>
                <a:gd name="T33" fmla="*/ 740 h 286"/>
                <a:gd name="T34" fmla="*/ 18 w 142"/>
                <a:gd name="T35" fmla="*/ 740 h 286"/>
                <a:gd name="T36" fmla="*/ 0 w 142"/>
                <a:gd name="T37" fmla="*/ 722 h 28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42" h="286">
                  <a:moveTo>
                    <a:pt x="0" y="279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4"/>
                    <a:pt x="26" y="8"/>
                  </a:cubicBezTo>
                  <a:cubicBezTo>
                    <a:pt x="26" y="108"/>
                    <a:pt x="26" y="108"/>
                    <a:pt x="26" y="108"/>
                  </a:cubicBezTo>
                  <a:cubicBezTo>
                    <a:pt x="34" y="106"/>
                    <a:pt x="55" y="92"/>
                    <a:pt x="86" y="92"/>
                  </a:cubicBezTo>
                  <a:cubicBezTo>
                    <a:pt x="119" y="92"/>
                    <a:pt x="142" y="106"/>
                    <a:pt x="142" y="151"/>
                  </a:cubicBezTo>
                  <a:cubicBezTo>
                    <a:pt x="142" y="279"/>
                    <a:pt x="142" y="279"/>
                    <a:pt x="142" y="279"/>
                  </a:cubicBezTo>
                  <a:cubicBezTo>
                    <a:pt x="142" y="283"/>
                    <a:pt x="139" y="286"/>
                    <a:pt x="135" y="286"/>
                  </a:cubicBezTo>
                  <a:cubicBezTo>
                    <a:pt x="123" y="286"/>
                    <a:pt x="123" y="286"/>
                    <a:pt x="123" y="286"/>
                  </a:cubicBezTo>
                  <a:cubicBezTo>
                    <a:pt x="119" y="286"/>
                    <a:pt x="116" y="283"/>
                    <a:pt x="116" y="279"/>
                  </a:cubicBezTo>
                  <a:cubicBezTo>
                    <a:pt x="116" y="151"/>
                    <a:pt x="116" y="151"/>
                    <a:pt x="116" y="151"/>
                  </a:cubicBezTo>
                  <a:cubicBezTo>
                    <a:pt x="116" y="129"/>
                    <a:pt x="105" y="118"/>
                    <a:pt x="83" y="118"/>
                  </a:cubicBezTo>
                  <a:cubicBezTo>
                    <a:pt x="52" y="118"/>
                    <a:pt x="26" y="131"/>
                    <a:pt x="26" y="131"/>
                  </a:cubicBezTo>
                  <a:cubicBezTo>
                    <a:pt x="26" y="279"/>
                    <a:pt x="26" y="279"/>
                    <a:pt x="26" y="279"/>
                  </a:cubicBezTo>
                  <a:cubicBezTo>
                    <a:pt x="26" y="283"/>
                    <a:pt x="23" y="286"/>
                    <a:pt x="19" y="286"/>
                  </a:cubicBezTo>
                  <a:cubicBezTo>
                    <a:pt x="7" y="286"/>
                    <a:pt x="7" y="286"/>
                    <a:pt x="7" y="286"/>
                  </a:cubicBezTo>
                  <a:cubicBezTo>
                    <a:pt x="3" y="286"/>
                    <a:pt x="0" y="283"/>
                    <a:pt x="0" y="279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7" name="Freeform 16"/>
            <p:cNvSpPr>
              <a:spLocks noChangeAspect="1" noEditPoints="1"/>
            </p:cNvSpPr>
            <p:nvPr/>
          </p:nvSpPr>
          <p:spPr bwMode="auto">
            <a:xfrm>
              <a:off x="5225" y="60"/>
              <a:ext cx="53" cy="415"/>
            </a:xfrm>
            <a:custGeom>
              <a:avLst/>
              <a:gdLst>
                <a:gd name="T0" fmla="*/ 0 w 33"/>
                <a:gd name="T1" fmla="*/ 47 h 258"/>
                <a:gd name="T2" fmla="*/ 43 w 33"/>
                <a:gd name="T3" fmla="*/ 0 h 258"/>
                <a:gd name="T4" fmla="*/ 85 w 33"/>
                <a:gd name="T5" fmla="*/ 47 h 258"/>
                <a:gd name="T6" fmla="*/ 43 w 33"/>
                <a:gd name="T7" fmla="*/ 90 h 258"/>
                <a:gd name="T8" fmla="*/ 0 w 33"/>
                <a:gd name="T9" fmla="*/ 47 h 258"/>
                <a:gd name="T10" fmla="*/ 8 w 33"/>
                <a:gd name="T11" fmla="*/ 650 h 258"/>
                <a:gd name="T12" fmla="*/ 8 w 33"/>
                <a:gd name="T13" fmla="*/ 191 h 258"/>
                <a:gd name="T14" fmla="*/ 29 w 33"/>
                <a:gd name="T15" fmla="*/ 174 h 258"/>
                <a:gd name="T16" fmla="*/ 56 w 33"/>
                <a:gd name="T17" fmla="*/ 174 h 258"/>
                <a:gd name="T18" fmla="*/ 77 w 33"/>
                <a:gd name="T19" fmla="*/ 191 h 258"/>
                <a:gd name="T20" fmla="*/ 77 w 33"/>
                <a:gd name="T21" fmla="*/ 650 h 258"/>
                <a:gd name="T22" fmla="*/ 56 w 33"/>
                <a:gd name="T23" fmla="*/ 668 h 258"/>
                <a:gd name="T24" fmla="*/ 29 w 33"/>
                <a:gd name="T25" fmla="*/ 668 h 258"/>
                <a:gd name="T26" fmla="*/ 8 w 33"/>
                <a:gd name="T27" fmla="*/ 650 h 2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" h="258">
                  <a:moveTo>
                    <a:pt x="0" y="18"/>
                  </a:moveTo>
                  <a:cubicBezTo>
                    <a:pt x="0" y="8"/>
                    <a:pt x="7" y="0"/>
                    <a:pt x="17" y="0"/>
                  </a:cubicBezTo>
                  <a:cubicBezTo>
                    <a:pt x="26" y="0"/>
                    <a:pt x="33" y="8"/>
                    <a:pt x="33" y="18"/>
                  </a:cubicBezTo>
                  <a:cubicBezTo>
                    <a:pt x="33" y="27"/>
                    <a:pt x="26" y="35"/>
                    <a:pt x="17" y="35"/>
                  </a:cubicBezTo>
                  <a:cubicBezTo>
                    <a:pt x="7" y="35"/>
                    <a:pt x="0" y="27"/>
                    <a:pt x="0" y="18"/>
                  </a:cubicBezTo>
                  <a:moveTo>
                    <a:pt x="3" y="251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0"/>
                    <a:pt x="6" y="67"/>
                    <a:pt x="11" y="67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7" y="67"/>
                    <a:pt x="30" y="70"/>
                    <a:pt x="30" y="74"/>
                  </a:cubicBezTo>
                  <a:cubicBezTo>
                    <a:pt x="30" y="251"/>
                    <a:pt x="30" y="251"/>
                    <a:pt x="30" y="251"/>
                  </a:cubicBezTo>
                  <a:cubicBezTo>
                    <a:pt x="30" y="255"/>
                    <a:pt x="27" y="258"/>
                    <a:pt x="22" y="258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6" y="258"/>
                    <a:pt x="3" y="255"/>
                    <a:pt x="3" y="251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8" name="Freeform 17"/>
            <p:cNvSpPr>
              <a:spLocks noChangeAspect="1"/>
            </p:cNvSpPr>
            <p:nvPr/>
          </p:nvSpPr>
          <p:spPr bwMode="auto">
            <a:xfrm>
              <a:off x="5340" y="167"/>
              <a:ext cx="154" cy="308"/>
            </a:xfrm>
            <a:custGeom>
              <a:avLst/>
              <a:gdLst>
                <a:gd name="T0" fmla="*/ 0 w 96"/>
                <a:gd name="T1" fmla="*/ 479 h 191"/>
                <a:gd name="T2" fmla="*/ 0 w 96"/>
                <a:gd name="T3" fmla="*/ 18 h 191"/>
                <a:gd name="T4" fmla="*/ 18 w 96"/>
                <a:gd name="T5" fmla="*/ 0 h 191"/>
                <a:gd name="T6" fmla="*/ 48 w 96"/>
                <a:gd name="T7" fmla="*/ 0 h 191"/>
                <a:gd name="T8" fmla="*/ 67 w 96"/>
                <a:gd name="T9" fmla="*/ 18 h 191"/>
                <a:gd name="T10" fmla="*/ 67 w 96"/>
                <a:gd name="T11" fmla="*/ 52 h 191"/>
                <a:gd name="T12" fmla="*/ 188 w 96"/>
                <a:gd name="T13" fmla="*/ 0 h 191"/>
                <a:gd name="T14" fmla="*/ 247 w 96"/>
                <a:gd name="T15" fmla="*/ 37 h 191"/>
                <a:gd name="T16" fmla="*/ 247 w 96"/>
                <a:gd name="T17" fmla="*/ 73 h 191"/>
                <a:gd name="T18" fmla="*/ 231 w 96"/>
                <a:gd name="T19" fmla="*/ 89 h 191"/>
                <a:gd name="T20" fmla="*/ 218 w 96"/>
                <a:gd name="T21" fmla="*/ 85 h 191"/>
                <a:gd name="T22" fmla="*/ 165 w 96"/>
                <a:gd name="T23" fmla="*/ 65 h 191"/>
                <a:gd name="T24" fmla="*/ 67 w 96"/>
                <a:gd name="T25" fmla="*/ 111 h 191"/>
                <a:gd name="T26" fmla="*/ 67 w 96"/>
                <a:gd name="T27" fmla="*/ 479 h 191"/>
                <a:gd name="T28" fmla="*/ 48 w 96"/>
                <a:gd name="T29" fmla="*/ 497 h 191"/>
                <a:gd name="T30" fmla="*/ 18 w 96"/>
                <a:gd name="T31" fmla="*/ 497 h 191"/>
                <a:gd name="T32" fmla="*/ 0 w 96"/>
                <a:gd name="T33" fmla="*/ 479 h 1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6" h="191">
                  <a:moveTo>
                    <a:pt x="0" y="184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3"/>
                    <a:pt x="26" y="7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41" y="7"/>
                    <a:pt x="60" y="0"/>
                    <a:pt x="73" y="0"/>
                  </a:cubicBezTo>
                  <a:cubicBezTo>
                    <a:pt x="84" y="0"/>
                    <a:pt x="96" y="5"/>
                    <a:pt x="96" y="14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32"/>
                    <a:pt x="93" y="34"/>
                    <a:pt x="90" y="34"/>
                  </a:cubicBezTo>
                  <a:cubicBezTo>
                    <a:pt x="88" y="34"/>
                    <a:pt x="86" y="34"/>
                    <a:pt x="85" y="33"/>
                  </a:cubicBezTo>
                  <a:cubicBezTo>
                    <a:pt x="79" y="29"/>
                    <a:pt x="75" y="25"/>
                    <a:pt x="64" y="25"/>
                  </a:cubicBezTo>
                  <a:cubicBezTo>
                    <a:pt x="54" y="25"/>
                    <a:pt x="40" y="32"/>
                    <a:pt x="26" y="43"/>
                  </a:cubicBezTo>
                  <a:cubicBezTo>
                    <a:pt x="26" y="184"/>
                    <a:pt x="26" y="184"/>
                    <a:pt x="26" y="184"/>
                  </a:cubicBezTo>
                  <a:cubicBezTo>
                    <a:pt x="26" y="188"/>
                    <a:pt x="23" y="191"/>
                    <a:pt x="19" y="191"/>
                  </a:cubicBezTo>
                  <a:cubicBezTo>
                    <a:pt x="7" y="191"/>
                    <a:pt x="7" y="191"/>
                    <a:pt x="7" y="191"/>
                  </a:cubicBezTo>
                  <a:cubicBezTo>
                    <a:pt x="3" y="191"/>
                    <a:pt x="0" y="188"/>
                    <a:pt x="0" y="184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9" name="Freeform 18"/>
            <p:cNvSpPr>
              <a:spLocks noChangeAspect="1" noEditPoints="1"/>
            </p:cNvSpPr>
            <p:nvPr/>
          </p:nvSpPr>
          <p:spPr bwMode="auto">
            <a:xfrm>
              <a:off x="5513" y="161"/>
              <a:ext cx="245" cy="320"/>
            </a:xfrm>
            <a:custGeom>
              <a:avLst/>
              <a:gdLst>
                <a:gd name="T0" fmla="*/ 0 w 153"/>
                <a:gd name="T1" fmla="*/ 256 h 199"/>
                <a:gd name="T2" fmla="*/ 210 w 153"/>
                <a:gd name="T3" fmla="*/ 0 h 199"/>
                <a:gd name="T4" fmla="*/ 392 w 153"/>
                <a:gd name="T5" fmla="*/ 195 h 199"/>
                <a:gd name="T6" fmla="*/ 384 w 153"/>
                <a:gd name="T7" fmla="*/ 264 h 199"/>
                <a:gd name="T8" fmla="*/ 69 w 153"/>
                <a:gd name="T9" fmla="*/ 264 h 199"/>
                <a:gd name="T10" fmla="*/ 234 w 153"/>
                <a:gd name="T11" fmla="*/ 455 h 199"/>
                <a:gd name="T12" fmla="*/ 362 w 153"/>
                <a:gd name="T13" fmla="*/ 412 h 199"/>
                <a:gd name="T14" fmla="*/ 375 w 153"/>
                <a:gd name="T15" fmla="*/ 405 h 199"/>
                <a:gd name="T16" fmla="*/ 389 w 153"/>
                <a:gd name="T17" fmla="*/ 425 h 199"/>
                <a:gd name="T18" fmla="*/ 389 w 153"/>
                <a:gd name="T19" fmla="*/ 439 h 199"/>
                <a:gd name="T20" fmla="*/ 370 w 153"/>
                <a:gd name="T21" fmla="*/ 471 h 199"/>
                <a:gd name="T22" fmla="*/ 221 w 153"/>
                <a:gd name="T23" fmla="*/ 515 h 199"/>
                <a:gd name="T24" fmla="*/ 0 w 153"/>
                <a:gd name="T25" fmla="*/ 256 h 199"/>
                <a:gd name="T26" fmla="*/ 323 w 153"/>
                <a:gd name="T27" fmla="*/ 209 h 199"/>
                <a:gd name="T28" fmla="*/ 325 w 153"/>
                <a:gd name="T29" fmla="*/ 175 h 199"/>
                <a:gd name="T30" fmla="*/ 213 w 153"/>
                <a:gd name="T31" fmla="*/ 59 h 199"/>
                <a:gd name="T32" fmla="*/ 72 w 153"/>
                <a:gd name="T33" fmla="*/ 209 h 199"/>
                <a:gd name="T34" fmla="*/ 323 w 153"/>
                <a:gd name="T35" fmla="*/ 209 h 19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3" h="199">
                  <a:moveTo>
                    <a:pt x="0" y="99"/>
                  </a:moveTo>
                  <a:cubicBezTo>
                    <a:pt x="0" y="41"/>
                    <a:pt x="29" y="0"/>
                    <a:pt x="82" y="0"/>
                  </a:cubicBezTo>
                  <a:cubicBezTo>
                    <a:pt x="128" y="0"/>
                    <a:pt x="153" y="28"/>
                    <a:pt x="153" y="75"/>
                  </a:cubicBezTo>
                  <a:cubicBezTo>
                    <a:pt x="153" y="83"/>
                    <a:pt x="152" y="93"/>
                    <a:pt x="150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48"/>
                    <a:pt x="49" y="176"/>
                    <a:pt x="91" y="176"/>
                  </a:cubicBezTo>
                  <a:cubicBezTo>
                    <a:pt x="116" y="176"/>
                    <a:pt x="134" y="163"/>
                    <a:pt x="141" y="159"/>
                  </a:cubicBezTo>
                  <a:cubicBezTo>
                    <a:pt x="143" y="158"/>
                    <a:pt x="145" y="157"/>
                    <a:pt x="146" y="157"/>
                  </a:cubicBezTo>
                  <a:cubicBezTo>
                    <a:pt x="150" y="157"/>
                    <a:pt x="152" y="160"/>
                    <a:pt x="152" y="164"/>
                  </a:cubicBezTo>
                  <a:cubicBezTo>
                    <a:pt x="152" y="170"/>
                    <a:pt x="152" y="170"/>
                    <a:pt x="152" y="170"/>
                  </a:cubicBezTo>
                  <a:cubicBezTo>
                    <a:pt x="152" y="174"/>
                    <a:pt x="151" y="178"/>
                    <a:pt x="144" y="182"/>
                  </a:cubicBezTo>
                  <a:cubicBezTo>
                    <a:pt x="138" y="186"/>
                    <a:pt x="119" y="199"/>
                    <a:pt x="86" y="199"/>
                  </a:cubicBezTo>
                  <a:cubicBezTo>
                    <a:pt x="28" y="199"/>
                    <a:pt x="0" y="158"/>
                    <a:pt x="0" y="99"/>
                  </a:cubicBezTo>
                  <a:moveTo>
                    <a:pt x="126" y="81"/>
                  </a:moveTo>
                  <a:cubicBezTo>
                    <a:pt x="127" y="76"/>
                    <a:pt x="127" y="72"/>
                    <a:pt x="127" y="68"/>
                  </a:cubicBezTo>
                  <a:cubicBezTo>
                    <a:pt x="127" y="40"/>
                    <a:pt x="108" y="23"/>
                    <a:pt x="83" y="23"/>
                  </a:cubicBezTo>
                  <a:cubicBezTo>
                    <a:pt x="47" y="23"/>
                    <a:pt x="33" y="48"/>
                    <a:pt x="28" y="81"/>
                  </a:cubicBezTo>
                  <a:lnTo>
                    <a:pt x="126" y="81"/>
                  </a:lnTo>
                  <a:close/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0" name="Freeform 19"/>
            <p:cNvSpPr>
              <a:spLocks noChangeAspect="1"/>
            </p:cNvSpPr>
            <p:nvPr/>
          </p:nvSpPr>
          <p:spPr bwMode="auto">
            <a:xfrm>
              <a:off x="2178" y="665"/>
              <a:ext cx="276" cy="424"/>
            </a:xfrm>
            <a:custGeom>
              <a:avLst/>
              <a:gdLst>
                <a:gd name="T0" fmla="*/ 0 w 172"/>
                <a:gd name="T1" fmla="*/ 344 h 264"/>
                <a:gd name="T2" fmla="*/ 265 w 172"/>
                <a:gd name="T3" fmla="*/ 0 h 264"/>
                <a:gd name="T4" fmla="*/ 417 w 172"/>
                <a:gd name="T5" fmla="*/ 35 h 264"/>
                <a:gd name="T6" fmla="*/ 443 w 172"/>
                <a:gd name="T7" fmla="*/ 72 h 264"/>
                <a:gd name="T8" fmla="*/ 443 w 172"/>
                <a:gd name="T9" fmla="*/ 93 h 264"/>
                <a:gd name="T10" fmla="*/ 425 w 172"/>
                <a:gd name="T11" fmla="*/ 114 h 264"/>
                <a:gd name="T12" fmla="*/ 409 w 172"/>
                <a:gd name="T13" fmla="*/ 108 h 264"/>
                <a:gd name="T14" fmla="*/ 273 w 172"/>
                <a:gd name="T15" fmla="*/ 67 h 264"/>
                <a:gd name="T16" fmla="*/ 75 w 172"/>
                <a:gd name="T17" fmla="*/ 344 h 264"/>
                <a:gd name="T18" fmla="*/ 273 w 172"/>
                <a:gd name="T19" fmla="*/ 614 h 264"/>
                <a:gd name="T20" fmla="*/ 409 w 172"/>
                <a:gd name="T21" fmla="*/ 575 h 264"/>
                <a:gd name="T22" fmla="*/ 425 w 172"/>
                <a:gd name="T23" fmla="*/ 570 h 264"/>
                <a:gd name="T24" fmla="*/ 443 w 172"/>
                <a:gd name="T25" fmla="*/ 588 h 264"/>
                <a:gd name="T26" fmla="*/ 443 w 172"/>
                <a:gd name="T27" fmla="*/ 612 h 264"/>
                <a:gd name="T28" fmla="*/ 417 w 172"/>
                <a:gd name="T29" fmla="*/ 647 h 264"/>
                <a:gd name="T30" fmla="*/ 265 w 172"/>
                <a:gd name="T31" fmla="*/ 681 h 264"/>
                <a:gd name="T32" fmla="*/ 0 w 172"/>
                <a:gd name="T33" fmla="*/ 344 h 2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2" h="264">
                  <a:moveTo>
                    <a:pt x="0" y="133"/>
                  </a:moveTo>
                  <a:cubicBezTo>
                    <a:pt x="0" y="47"/>
                    <a:pt x="43" y="0"/>
                    <a:pt x="103" y="0"/>
                  </a:cubicBezTo>
                  <a:cubicBezTo>
                    <a:pt x="134" y="0"/>
                    <a:pt x="153" y="9"/>
                    <a:pt x="162" y="14"/>
                  </a:cubicBezTo>
                  <a:cubicBezTo>
                    <a:pt x="167" y="18"/>
                    <a:pt x="172" y="22"/>
                    <a:pt x="172" y="28"/>
                  </a:cubicBezTo>
                  <a:cubicBezTo>
                    <a:pt x="172" y="36"/>
                    <a:pt x="172" y="36"/>
                    <a:pt x="172" y="36"/>
                  </a:cubicBezTo>
                  <a:cubicBezTo>
                    <a:pt x="172" y="41"/>
                    <a:pt x="169" y="44"/>
                    <a:pt x="165" y="44"/>
                  </a:cubicBezTo>
                  <a:cubicBezTo>
                    <a:pt x="163" y="44"/>
                    <a:pt x="161" y="43"/>
                    <a:pt x="159" y="42"/>
                  </a:cubicBezTo>
                  <a:cubicBezTo>
                    <a:pt x="151" y="37"/>
                    <a:pt x="132" y="26"/>
                    <a:pt x="106" y="26"/>
                  </a:cubicBezTo>
                  <a:cubicBezTo>
                    <a:pt x="61" y="26"/>
                    <a:pt x="29" y="61"/>
                    <a:pt x="29" y="133"/>
                  </a:cubicBezTo>
                  <a:cubicBezTo>
                    <a:pt x="29" y="204"/>
                    <a:pt x="61" y="238"/>
                    <a:pt x="106" y="238"/>
                  </a:cubicBezTo>
                  <a:cubicBezTo>
                    <a:pt x="132" y="238"/>
                    <a:pt x="152" y="228"/>
                    <a:pt x="159" y="223"/>
                  </a:cubicBezTo>
                  <a:cubicBezTo>
                    <a:pt x="161" y="222"/>
                    <a:pt x="163" y="221"/>
                    <a:pt x="165" y="221"/>
                  </a:cubicBezTo>
                  <a:cubicBezTo>
                    <a:pt x="169" y="221"/>
                    <a:pt x="172" y="224"/>
                    <a:pt x="172" y="228"/>
                  </a:cubicBezTo>
                  <a:cubicBezTo>
                    <a:pt x="172" y="237"/>
                    <a:pt x="172" y="237"/>
                    <a:pt x="172" y="237"/>
                  </a:cubicBezTo>
                  <a:cubicBezTo>
                    <a:pt x="172" y="243"/>
                    <a:pt x="167" y="247"/>
                    <a:pt x="162" y="251"/>
                  </a:cubicBezTo>
                  <a:cubicBezTo>
                    <a:pt x="154" y="256"/>
                    <a:pt x="134" y="264"/>
                    <a:pt x="103" y="264"/>
                  </a:cubicBezTo>
                  <a:cubicBezTo>
                    <a:pt x="43" y="264"/>
                    <a:pt x="0" y="218"/>
                    <a:pt x="0" y="133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1" name="Freeform 20"/>
            <p:cNvSpPr>
              <a:spLocks noChangeAspect="1" noEditPoints="1"/>
            </p:cNvSpPr>
            <p:nvPr/>
          </p:nvSpPr>
          <p:spPr bwMode="auto">
            <a:xfrm>
              <a:off x="2479" y="769"/>
              <a:ext cx="270" cy="320"/>
            </a:xfrm>
            <a:custGeom>
              <a:avLst/>
              <a:gdLst>
                <a:gd name="T0" fmla="*/ 0 w 168"/>
                <a:gd name="T1" fmla="*/ 256 h 199"/>
                <a:gd name="T2" fmla="*/ 217 w 168"/>
                <a:gd name="T3" fmla="*/ 0 h 199"/>
                <a:gd name="T4" fmla="*/ 434 w 168"/>
                <a:gd name="T5" fmla="*/ 256 h 199"/>
                <a:gd name="T6" fmla="*/ 217 w 168"/>
                <a:gd name="T7" fmla="*/ 515 h 199"/>
                <a:gd name="T8" fmla="*/ 0 w 168"/>
                <a:gd name="T9" fmla="*/ 256 h 199"/>
                <a:gd name="T10" fmla="*/ 365 w 168"/>
                <a:gd name="T11" fmla="*/ 256 h 199"/>
                <a:gd name="T12" fmla="*/ 217 w 168"/>
                <a:gd name="T13" fmla="*/ 63 h 199"/>
                <a:gd name="T14" fmla="*/ 68 w 168"/>
                <a:gd name="T15" fmla="*/ 256 h 199"/>
                <a:gd name="T16" fmla="*/ 217 w 168"/>
                <a:gd name="T17" fmla="*/ 452 h 199"/>
                <a:gd name="T18" fmla="*/ 365 w 168"/>
                <a:gd name="T19" fmla="*/ 256 h 19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8" h="199">
                  <a:moveTo>
                    <a:pt x="0" y="99"/>
                  </a:moveTo>
                  <a:cubicBezTo>
                    <a:pt x="0" y="41"/>
                    <a:pt x="29" y="0"/>
                    <a:pt x="84" y="0"/>
                  </a:cubicBezTo>
                  <a:cubicBezTo>
                    <a:pt x="139" y="0"/>
                    <a:pt x="168" y="41"/>
                    <a:pt x="168" y="99"/>
                  </a:cubicBezTo>
                  <a:cubicBezTo>
                    <a:pt x="168" y="158"/>
                    <a:pt x="139" y="199"/>
                    <a:pt x="84" y="199"/>
                  </a:cubicBezTo>
                  <a:cubicBezTo>
                    <a:pt x="29" y="199"/>
                    <a:pt x="0" y="158"/>
                    <a:pt x="0" y="99"/>
                  </a:cubicBezTo>
                  <a:moveTo>
                    <a:pt x="141" y="99"/>
                  </a:moveTo>
                  <a:cubicBezTo>
                    <a:pt x="141" y="50"/>
                    <a:pt x="119" y="24"/>
                    <a:pt x="84" y="24"/>
                  </a:cubicBezTo>
                  <a:cubicBezTo>
                    <a:pt x="48" y="24"/>
                    <a:pt x="26" y="50"/>
                    <a:pt x="26" y="99"/>
                  </a:cubicBezTo>
                  <a:cubicBezTo>
                    <a:pt x="26" y="149"/>
                    <a:pt x="48" y="175"/>
                    <a:pt x="84" y="175"/>
                  </a:cubicBezTo>
                  <a:cubicBezTo>
                    <a:pt x="119" y="175"/>
                    <a:pt x="141" y="149"/>
                    <a:pt x="141" y="99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2" name="Freeform 21"/>
            <p:cNvSpPr>
              <a:spLocks noChangeAspect="1"/>
            </p:cNvSpPr>
            <p:nvPr/>
          </p:nvSpPr>
          <p:spPr bwMode="auto">
            <a:xfrm>
              <a:off x="2800" y="776"/>
              <a:ext cx="243" cy="312"/>
            </a:xfrm>
            <a:custGeom>
              <a:avLst/>
              <a:gdLst>
                <a:gd name="T0" fmla="*/ 0 w 152"/>
                <a:gd name="T1" fmla="*/ 349 h 194"/>
                <a:gd name="T2" fmla="*/ 0 w 152"/>
                <a:gd name="T3" fmla="*/ 18 h 194"/>
                <a:gd name="T4" fmla="*/ 18 w 152"/>
                <a:gd name="T5" fmla="*/ 0 h 194"/>
                <a:gd name="T6" fmla="*/ 48 w 152"/>
                <a:gd name="T7" fmla="*/ 0 h 194"/>
                <a:gd name="T8" fmla="*/ 67 w 152"/>
                <a:gd name="T9" fmla="*/ 18 h 194"/>
                <a:gd name="T10" fmla="*/ 67 w 152"/>
                <a:gd name="T11" fmla="*/ 349 h 194"/>
                <a:gd name="T12" fmla="*/ 153 w 152"/>
                <a:gd name="T13" fmla="*/ 434 h 194"/>
                <a:gd name="T14" fmla="*/ 296 w 152"/>
                <a:gd name="T15" fmla="*/ 370 h 194"/>
                <a:gd name="T16" fmla="*/ 296 w 152"/>
                <a:gd name="T17" fmla="*/ 18 h 194"/>
                <a:gd name="T18" fmla="*/ 315 w 152"/>
                <a:gd name="T19" fmla="*/ 0 h 194"/>
                <a:gd name="T20" fmla="*/ 345 w 152"/>
                <a:gd name="T21" fmla="*/ 0 h 194"/>
                <a:gd name="T22" fmla="*/ 363 w 152"/>
                <a:gd name="T23" fmla="*/ 18 h 194"/>
                <a:gd name="T24" fmla="*/ 363 w 152"/>
                <a:gd name="T25" fmla="*/ 425 h 194"/>
                <a:gd name="T26" fmla="*/ 388 w 152"/>
                <a:gd name="T27" fmla="*/ 455 h 194"/>
                <a:gd name="T28" fmla="*/ 388 w 152"/>
                <a:gd name="T29" fmla="*/ 468 h 194"/>
                <a:gd name="T30" fmla="*/ 341 w 152"/>
                <a:gd name="T31" fmla="*/ 502 h 194"/>
                <a:gd name="T32" fmla="*/ 296 w 152"/>
                <a:gd name="T33" fmla="*/ 447 h 194"/>
                <a:gd name="T34" fmla="*/ 296 w 152"/>
                <a:gd name="T35" fmla="*/ 433 h 194"/>
                <a:gd name="T36" fmla="*/ 133 w 152"/>
                <a:gd name="T37" fmla="*/ 502 h 194"/>
                <a:gd name="T38" fmla="*/ 0 w 152"/>
                <a:gd name="T39" fmla="*/ 349 h 1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2" h="194">
                  <a:moveTo>
                    <a:pt x="0" y="135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3"/>
                    <a:pt x="26" y="7"/>
                  </a:cubicBezTo>
                  <a:cubicBezTo>
                    <a:pt x="26" y="135"/>
                    <a:pt x="26" y="135"/>
                    <a:pt x="26" y="135"/>
                  </a:cubicBezTo>
                  <a:cubicBezTo>
                    <a:pt x="26" y="157"/>
                    <a:pt x="37" y="168"/>
                    <a:pt x="60" y="168"/>
                  </a:cubicBezTo>
                  <a:cubicBezTo>
                    <a:pt x="74" y="168"/>
                    <a:pt x="96" y="160"/>
                    <a:pt x="116" y="143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6" y="3"/>
                    <a:pt x="119" y="0"/>
                    <a:pt x="123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9" y="0"/>
                    <a:pt x="142" y="3"/>
                    <a:pt x="142" y="7"/>
                  </a:cubicBezTo>
                  <a:cubicBezTo>
                    <a:pt x="142" y="164"/>
                    <a:pt x="142" y="164"/>
                    <a:pt x="142" y="164"/>
                  </a:cubicBezTo>
                  <a:cubicBezTo>
                    <a:pt x="142" y="173"/>
                    <a:pt x="145" y="176"/>
                    <a:pt x="152" y="176"/>
                  </a:cubicBezTo>
                  <a:cubicBezTo>
                    <a:pt x="152" y="181"/>
                    <a:pt x="152" y="181"/>
                    <a:pt x="152" y="181"/>
                  </a:cubicBezTo>
                  <a:cubicBezTo>
                    <a:pt x="152" y="187"/>
                    <a:pt x="146" y="194"/>
                    <a:pt x="133" y="194"/>
                  </a:cubicBezTo>
                  <a:cubicBezTo>
                    <a:pt x="123" y="194"/>
                    <a:pt x="116" y="188"/>
                    <a:pt x="116" y="173"/>
                  </a:cubicBezTo>
                  <a:cubicBezTo>
                    <a:pt x="116" y="167"/>
                    <a:pt x="116" y="167"/>
                    <a:pt x="116" y="167"/>
                  </a:cubicBezTo>
                  <a:cubicBezTo>
                    <a:pt x="96" y="184"/>
                    <a:pt x="72" y="194"/>
                    <a:pt x="52" y="194"/>
                  </a:cubicBezTo>
                  <a:cubicBezTo>
                    <a:pt x="24" y="194"/>
                    <a:pt x="0" y="180"/>
                    <a:pt x="0" y="135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3" name="Freeform 22"/>
            <p:cNvSpPr>
              <a:spLocks noChangeAspect="1"/>
            </p:cNvSpPr>
            <p:nvPr/>
          </p:nvSpPr>
          <p:spPr bwMode="auto">
            <a:xfrm>
              <a:off x="3096" y="771"/>
              <a:ext cx="228" cy="312"/>
            </a:xfrm>
            <a:custGeom>
              <a:avLst/>
              <a:gdLst>
                <a:gd name="T0" fmla="*/ 0 w 142"/>
                <a:gd name="T1" fmla="*/ 484 h 194"/>
                <a:gd name="T2" fmla="*/ 0 w 142"/>
                <a:gd name="T3" fmla="*/ 26 h 194"/>
                <a:gd name="T4" fmla="*/ 21 w 142"/>
                <a:gd name="T5" fmla="*/ 8 h 194"/>
                <a:gd name="T6" fmla="*/ 50 w 142"/>
                <a:gd name="T7" fmla="*/ 8 h 194"/>
                <a:gd name="T8" fmla="*/ 69 w 142"/>
                <a:gd name="T9" fmla="*/ 26 h 194"/>
                <a:gd name="T10" fmla="*/ 69 w 142"/>
                <a:gd name="T11" fmla="*/ 42 h 194"/>
                <a:gd name="T12" fmla="*/ 225 w 142"/>
                <a:gd name="T13" fmla="*/ 0 h 194"/>
                <a:gd name="T14" fmla="*/ 366 w 142"/>
                <a:gd name="T15" fmla="*/ 153 h 194"/>
                <a:gd name="T16" fmla="*/ 366 w 142"/>
                <a:gd name="T17" fmla="*/ 484 h 194"/>
                <a:gd name="T18" fmla="*/ 348 w 142"/>
                <a:gd name="T19" fmla="*/ 502 h 194"/>
                <a:gd name="T20" fmla="*/ 316 w 142"/>
                <a:gd name="T21" fmla="*/ 502 h 194"/>
                <a:gd name="T22" fmla="*/ 299 w 142"/>
                <a:gd name="T23" fmla="*/ 484 h 194"/>
                <a:gd name="T24" fmla="*/ 299 w 142"/>
                <a:gd name="T25" fmla="*/ 153 h 194"/>
                <a:gd name="T26" fmla="*/ 214 w 142"/>
                <a:gd name="T27" fmla="*/ 68 h 194"/>
                <a:gd name="T28" fmla="*/ 69 w 142"/>
                <a:gd name="T29" fmla="*/ 101 h 194"/>
                <a:gd name="T30" fmla="*/ 69 w 142"/>
                <a:gd name="T31" fmla="*/ 484 h 194"/>
                <a:gd name="T32" fmla="*/ 50 w 142"/>
                <a:gd name="T33" fmla="*/ 502 h 194"/>
                <a:gd name="T34" fmla="*/ 21 w 142"/>
                <a:gd name="T35" fmla="*/ 502 h 194"/>
                <a:gd name="T36" fmla="*/ 0 w 142"/>
                <a:gd name="T37" fmla="*/ 484 h 1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42" h="194">
                  <a:moveTo>
                    <a:pt x="0" y="187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6"/>
                    <a:pt x="3" y="3"/>
                    <a:pt x="8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3" y="3"/>
                    <a:pt x="27" y="6"/>
                    <a:pt x="27" y="10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4" y="14"/>
                    <a:pt x="55" y="0"/>
                    <a:pt x="87" y="0"/>
                  </a:cubicBezTo>
                  <a:cubicBezTo>
                    <a:pt x="119" y="0"/>
                    <a:pt x="142" y="14"/>
                    <a:pt x="142" y="59"/>
                  </a:cubicBezTo>
                  <a:cubicBezTo>
                    <a:pt x="142" y="187"/>
                    <a:pt x="142" y="187"/>
                    <a:pt x="142" y="187"/>
                  </a:cubicBezTo>
                  <a:cubicBezTo>
                    <a:pt x="142" y="191"/>
                    <a:pt x="139" y="194"/>
                    <a:pt x="135" y="194"/>
                  </a:cubicBezTo>
                  <a:cubicBezTo>
                    <a:pt x="123" y="194"/>
                    <a:pt x="123" y="194"/>
                    <a:pt x="123" y="194"/>
                  </a:cubicBezTo>
                  <a:cubicBezTo>
                    <a:pt x="119" y="194"/>
                    <a:pt x="116" y="191"/>
                    <a:pt x="116" y="187"/>
                  </a:cubicBezTo>
                  <a:cubicBezTo>
                    <a:pt x="116" y="59"/>
                    <a:pt x="116" y="59"/>
                    <a:pt x="116" y="59"/>
                  </a:cubicBezTo>
                  <a:cubicBezTo>
                    <a:pt x="116" y="37"/>
                    <a:pt x="105" y="26"/>
                    <a:pt x="83" y="26"/>
                  </a:cubicBezTo>
                  <a:cubicBezTo>
                    <a:pt x="52" y="26"/>
                    <a:pt x="27" y="39"/>
                    <a:pt x="27" y="39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91"/>
                    <a:pt x="23" y="194"/>
                    <a:pt x="19" y="194"/>
                  </a:cubicBezTo>
                  <a:cubicBezTo>
                    <a:pt x="8" y="194"/>
                    <a:pt x="8" y="194"/>
                    <a:pt x="8" y="194"/>
                  </a:cubicBezTo>
                  <a:cubicBezTo>
                    <a:pt x="3" y="194"/>
                    <a:pt x="0" y="191"/>
                    <a:pt x="0" y="187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4" name="Freeform 23"/>
            <p:cNvSpPr>
              <a:spLocks noChangeAspect="1"/>
            </p:cNvSpPr>
            <p:nvPr/>
          </p:nvSpPr>
          <p:spPr bwMode="auto">
            <a:xfrm>
              <a:off x="3361" y="700"/>
              <a:ext cx="138" cy="386"/>
            </a:xfrm>
            <a:custGeom>
              <a:avLst/>
              <a:gdLst>
                <a:gd name="T0" fmla="*/ 56 w 86"/>
                <a:gd name="T1" fmla="*/ 545 h 240"/>
                <a:gd name="T2" fmla="*/ 56 w 86"/>
                <a:gd name="T3" fmla="*/ 175 h 240"/>
                <a:gd name="T4" fmla="*/ 18 w 86"/>
                <a:gd name="T5" fmla="*/ 175 h 240"/>
                <a:gd name="T6" fmla="*/ 0 w 86"/>
                <a:gd name="T7" fmla="*/ 158 h 240"/>
                <a:gd name="T8" fmla="*/ 0 w 86"/>
                <a:gd name="T9" fmla="*/ 140 h 240"/>
                <a:gd name="T10" fmla="*/ 18 w 86"/>
                <a:gd name="T11" fmla="*/ 122 h 240"/>
                <a:gd name="T12" fmla="*/ 56 w 86"/>
                <a:gd name="T13" fmla="*/ 122 h 240"/>
                <a:gd name="T14" fmla="*/ 56 w 86"/>
                <a:gd name="T15" fmla="*/ 21 h 240"/>
                <a:gd name="T16" fmla="*/ 75 w 86"/>
                <a:gd name="T17" fmla="*/ 0 h 240"/>
                <a:gd name="T18" fmla="*/ 103 w 86"/>
                <a:gd name="T19" fmla="*/ 0 h 240"/>
                <a:gd name="T20" fmla="*/ 124 w 86"/>
                <a:gd name="T21" fmla="*/ 21 h 240"/>
                <a:gd name="T22" fmla="*/ 124 w 86"/>
                <a:gd name="T23" fmla="*/ 122 h 240"/>
                <a:gd name="T24" fmla="*/ 199 w 86"/>
                <a:gd name="T25" fmla="*/ 122 h 240"/>
                <a:gd name="T26" fmla="*/ 217 w 86"/>
                <a:gd name="T27" fmla="*/ 140 h 240"/>
                <a:gd name="T28" fmla="*/ 217 w 86"/>
                <a:gd name="T29" fmla="*/ 158 h 240"/>
                <a:gd name="T30" fmla="*/ 199 w 86"/>
                <a:gd name="T31" fmla="*/ 175 h 240"/>
                <a:gd name="T32" fmla="*/ 124 w 86"/>
                <a:gd name="T33" fmla="*/ 175 h 240"/>
                <a:gd name="T34" fmla="*/ 124 w 86"/>
                <a:gd name="T35" fmla="*/ 531 h 240"/>
                <a:gd name="T36" fmla="*/ 157 w 86"/>
                <a:gd name="T37" fmla="*/ 565 h 240"/>
                <a:gd name="T38" fmla="*/ 193 w 86"/>
                <a:gd name="T39" fmla="*/ 558 h 240"/>
                <a:gd name="T40" fmla="*/ 209 w 86"/>
                <a:gd name="T41" fmla="*/ 553 h 240"/>
                <a:gd name="T42" fmla="*/ 221 w 86"/>
                <a:gd name="T43" fmla="*/ 566 h 240"/>
                <a:gd name="T44" fmla="*/ 221 w 86"/>
                <a:gd name="T45" fmla="*/ 579 h 240"/>
                <a:gd name="T46" fmla="*/ 205 w 86"/>
                <a:gd name="T47" fmla="*/ 605 h 240"/>
                <a:gd name="T48" fmla="*/ 128 w 86"/>
                <a:gd name="T49" fmla="*/ 621 h 240"/>
                <a:gd name="T50" fmla="*/ 56 w 86"/>
                <a:gd name="T51" fmla="*/ 545 h 24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6" h="240">
                  <a:moveTo>
                    <a:pt x="22" y="211"/>
                  </a:moveTo>
                  <a:cubicBezTo>
                    <a:pt x="22" y="68"/>
                    <a:pt x="22" y="68"/>
                    <a:pt x="22" y="68"/>
                  </a:cubicBezTo>
                  <a:cubicBezTo>
                    <a:pt x="7" y="68"/>
                    <a:pt x="7" y="68"/>
                    <a:pt x="7" y="68"/>
                  </a:cubicBezTo>
                  <a:cubicBezTo>
                    <a:pt x="3" y="68"/>
                    <a:pt x="0" y="65"/>
                    <a:pt x="0" y="6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0"/>
                    <a:pt x="3" y="47"/>
                    <a:pt x="7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2" y="4"/>
                    <a:pt x="25" y="0"/>
                    <a:pt x="29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0"/>
                    <a:pt x="48" y="4"/>
                    <a:pt x="48" y="8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77" y="47"/>
                    <a:pt x="77" y="47"/>
                    <a:pt x="77" y="47"/>
                  </a:cubicBezTo>
                  <a:cubicBezTo>
                    <a:pt x="81" y="47"/>
                    <a:pt x="84" y="50"/>
                    <a:pt x="84" y="54"/>
                  </a:cubicBezTo>
                  <a:cubicBezTo>
                    <a:pt x="84" y="61"/>
                    <a:pt x="84" y="61"/>
                    <a:pt x="84" y="61"/>
                  </a:cubicBezTo>
                  <a:cubicBezTo>
                    <a:pt x="84" y="65"/>
                    <a:pt x="81" y="68"/>
                    <a:pt x="77" y="68"/>
                  </a:cubicBezTo>
                  <a:cubicBezTo>
                    <a:pt x="48" y="68"/>
                    <a:pt x="48" y="68"/>
                    <a:pt x="48" y="68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48" y="214"/>
                    <a:pt x="53" y="218"/>
                    <a:pt x="61" y="218"/>
                  </a:cubicBezTo>
                  <a:cubicBezTo>
                    <a:pt x="68" y="218"/>
                    <a:pt x="71" y="217"/>
                    <a:pt x="75" y="216"/>
                  </a:cubicBezTo>
                  <a:cubicBezTo>
                    <a:pt x="77" y="215"/>
                    <a:pt x="79" y="214"/>
                    <a:pt x="81" y="214"/>
                  </a:cubicBezTo>
                  <a:cubicBezTo>
                    <a:pt x="84" y="214"/>
                    <a:pt x="86" y="216"/>
                    <a:pt x="86" y="219"/>
                  </a:cubicBezTo>
                  <a:cubicBezTo>
                    <a:pt x="86" y="224"/>
                    <a:pt x="86" y="224"/>
                    <a:pt x="86" y="224"/>
                  </a:cubicBezTo>
                  <a:cubicBezTo>
                    <a:pt x="86" y="229"/>
                    <a:pt x="84" y="233"/>
                    <a:pt x="80" y="234"/>
                  </a:cubicBezTo>
                  <a:cubicBezTo>
                    <a:pt x="72" y="238"/>
                    <a:pt x="65" y="240"/>
                    <a:pt x="50" y="240"/>
                  </a:cubicBezTo>
                  <a:cubicBezTo>
                    <a:pt x="34" y="240"/>
                    <a:pt x="22" y="231"/>
                    <a:pt x="22" y="211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5" name="Freeform 24"/>
            <p:cNvSpPr>
              <a:spLocks noChangeAspect="1"/>
            </p:cNvSpPr>
            <p:nvPr/>
          </p:nvSpPr>
          <p:spPr bwMode="auto">
            <a:xfrm>
              <a:off x="3537" y="776"/>
              <a:ext cx="228" cy="450"/>
            </a:xfrm>
            <a:custGeom>
              <a:avLst/>
              <a:gdLst>
                <a:gd name="T0" fmla="*/ 165 w 142"/>
                <a:gd name="T1" fmla="*/ 723 h 280"/>
                <a:gd name="T2" fmla="*/ 47 w 142"/>
                <a:gd name="T3" fmla="*/ 689 h 280"/>
                <a:gd name="T4" fmla="*/ 47 w 142"/>
                <a:gd name="T5" fmla="*/ 656 h 280"/>
                <a:gd name="T6" fmla="*/ 63 w 142"/>
                <a:gd name="T7" fmla="*/ 641 h 280"/>
                <a:gd name="T8" fmla="*/ 93 w 142"/>
                <a:gd name="T9" fmla="*/ 651 h 280"/>
                <a:gd name="T10" fmla="*/ 162 w 142"/>
                <a:gd name="T11" fmla="*/ 661 h 280"/>
                <a:gd name="T12" fmla="*/ 299 w 142"/>
                <a:gd name="T13" fmla="*/ 503 h 280"/>
                <a:gd name="T14" fmla="*/ 299 w 142"/>
                <a:gd name="T15" fmla="*/ 460 h 280"/>
                <a:gd name="T16" fmla="*/ 145 w 142"/>
                <a:gd name="T17" fmla="*/ 501 h 280"/>
                <a:gd name="T18" fmla="*/ 0 w 142"/>
                <a:gd name="T19" fmla="*/ 349 h 280"/>
                <a:gd name="T20" fmla="*/ 0 w 142"/>
                <a:gd name="T21" fmla="*/ 18 h 280"/>
                <a:gd name="T22" fmla="*/ 18 w 142"/>
                <a:gd name="T23" fmla="*/ 0 h 280"/>
                <a:gd name="T24" fmla="*/ 50 w 142"/>
                <a:gd name="T25" fmla="*/ 0 h 280"/>
                <a:gd name="T26" fmla="*/ 67 w 142"/>
                <a:gd name="T27" fmla="*/ 18 h 280"/>
                <a:gd name="T28" fmla="*/ 67 w 142"/>
                <a:gd name="T29" fmla="*/ 349 h 280"/>
                <a:gd name="T30" fmla="*/ 154 w 142"/>
                <a:gd name="T31" fmla="*/ 434 h 280"/>
                <a:gd name="T32" fmla="*/ 299 w 142"/>
                <a:gd name="T33" fmla="*/ 400 h 280"/>
                <a:gd name="T34" fmla="*/ 299 w 142"/>
                <a:gd name="T35" fmla="*/ 18 h 280"/>
                <a:gd name="T36" fmla="*/ 316 w 142"/>
                <a:gd name="T37" fmla="*/ 0 h 280"/>
                <a:gd name="T38" fmla="*/ 348 w 142"/>
                <a:gd name="T39" fmla="*/ 0 h 280"/>
                <a:gd name="T40" fmla="*/ 366 w 142"/>
                <a:gd name="T41" fmla="*/ 18 h 280"/>
                <a:gd name="T42" fmla="*/ 366 w 142"/>
                <a:gd name="T43" fmla="*/ 511 h 280"/>
                <a:gd name="T44" fmla="*/ 165 w 142"/>
                <a:gd name="T45" fmla="*/ 723 h 28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2" h="280">
                  <a:moveTo>
                    <a:pt x="64" y="280"/>
                  </a:moveTo>
                  <a:cubicBezTo>
                    <a:pt x="46" y="280"/>
                    <a:pt x="18" y="276"/>
                    <a:pt x="18" y="267"/>
                  </a:cubicBezTo>
                  <a:cubicBezTo>
                    <a:pt x="18" y="254"/>
                    <a:pt x="18" y="254"/>
                    <a:pt x="18" y="254"/>
                  </a:cubicBezTo>
                  <a:cubicBezTo>
                    <a:pt x="18" y="250"/>
                    <a:pt x="20" y="248"/>
                    <a:pt x="24" y="248"/>
                  </a:cubicBezTo>
                  <a:cubicBezTo>
                    <a:pt x="26" y="248"/>
                    <a:pt x="30" y="250"/>
                    <a:pt x="36" y="252"/>
                  </a:cubicBezTo>
                  <a:cubicBezTo>
                    <a:pt x="42" y="254"/>
                    <a:pt x="51" y="256"/>
                    <a:pt x="63" y="256"/>
                  </a:cubicBezTo>
                  <a:cubicBezTo>
                    <a:pt x="98" y="256"/>
                    <a:pt x="116" y="243"/>
                    <a:pt x="116" y="195"/>
                  </a:cubicBezTo>
                  <a:cubicBezTo>
                    <a:pt x="116" y="178"/>
                    <a:pt x="116" y="178"/>
                    <a:pt x="116" y="178"/>
                  </a:cubicBezTo>
                  <a:cubicBezTo>
                    <a:pt x="108" y="180"/>
                    <a:pt x="88" y="194"/>
                    <a:pt x="56" y="194"/>
                  </a:cubicBezTo>
                  <a:cubicBezTo>
                    <a:pt x="23" y="194"/>
                    <a:pt x="0" y="180"/>
                    <a:pt x="0" y="13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3"/>
                    <a:pt x="26" y="7"/>
                  </a:cubicBezTo>
                  <a:cubicBezTo>
                    <a:pt x="26" y="135"/>
                    <a:pt x="26" y="135"/>
                    <a:pt x="26" y="135"/>
                  </a:cubicBezTo>
                  <a:cubicBezTo>
                    <a:pt x="26" y="157"/>
                    <a:pt x="37" y="168"/>
                    <a:pt x="60" y="168"/>
                  </a:cubicBezTo>
                  <a:cubicBezTo>
                    <a:pt x="90" y="168"/>
                    <a:pt x="116" y="155"/>
                    <a:pt x="116" y="155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6" y="3"/>
                    <a:pt x="119" y="0"/>
                    <a:pt x="123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9" y="0"/>
                    <a:pt x="142" y="3"/>
                    <a:pt x="142" y="7"/>
                  </a:cubicBezTo>
                  <a:cubicBezTo>
                    <a:pt x="142" y="198"/>
                    <a:pt x="142" y="198"/>
                    <a:pt x="142" y="198"/>
                  </a:cubicBezTo>
                  <a:cubicBezTo>
                    <a:pt x="142" y="267"/>
                    <a:pt x="98" y="280"/>
                    <a:pt x="64" y="280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6" name="Freeform 25"/>
            <p:cNvSpPr>
              <a:spLocks noChangeAspect="1"/>
            </p:cNvSpPr>
            <p:nvPr/>
          </p:nvSpPr>
          <p:spPr bwMode="auto">
            <a:xfrm>
              <a:off x="3904" y="665"/>
              <a:ext cx="274" cy="424"/>
            </a:xfrm>
            <a:custGeom>
              <a:avLst/>
              <a:gdLst>
                <a:gd name="T0" fmla="*/ 0 w 171"/>
                <a:gd name="T1" fmla="*/ 344 h 264"/>
                <a:gd name="T2" fmla="*/ 261 w 171"/>
                <a:gd name="T3" fmla="*/ 0 h 264"/>
                <a:gd name="T4" fmla="*/ 413 w 171"/>
                <a:gd name="T5" fmla="*/ 35 h 264"/>
                <a:gd name="T6" fmla="*/ 439 w 171"/>
                <a:gd name="T7" fmla="*/ 72 h 264"/>
                <a:gd name="T8" fmla="*/ 439 w 171"/>
                <a:gd name="T9" fmla="*/ 93 h 264"/>
                <a:gd name="T10" fmla="*/ 423 w 171"/>
                <a:gd name="T11" fmla="*/ 114 h 264"/>
                <a:gd name="T12" fmla="*/ 409 w 171"/>
                <a:gd name="T13" fmla="*/ 108 h 264"/>
                <a:gd name="T14" fmla="*/ 272 w 171"/>
                <a:gd name="T15" fmla="*/ 67 h 264"/>
                <a:gd name="T16" fmla="*/ 74 w 171"/>
                <a:gd name="T17" fmla="*/ 344 h 264"/>
                <a:gd name="T18" fmla="*/ 272 w 171"/>
                <a:gd name="T19" fmla="*/ 614 h 264"/>
                <a:gd name="T20" fmla="*/ 409 w 171"/>
                <a:gd name="T21" fmla="*/ 575 h 264"/>
                <a:gd name="T22" fmla="*/ 423 w 171"/>
                <a:gd name="T23" fmla="*/ 570 h 264"/>
                <a:gd name="T24" fmla="*/ 439 w 171"/>
                <a:gd name="T25" fmla="*/ 588 h 264"/>
                <a:gd name="T26" fmla="*/ 439 w 171"/>
                <a:gd name="T27" fmla="*/ 612 h 264"/>
                <a:gd name="T28" fmla="*/ 413 w 171"/>
                <a:gd name="T29" fmla="*/ 647 h 264"/>
                <a:gd name="T30" fmla="*/ 261 w 171"/>
                <a:gd name="T31" fmla="*/ 681 h 264"/>
                <a:gd name="T32" fmla="*/ 0 w 171"/>
                <a:gd name="T33" fmla="*/ 344 h 2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1" h="264">
                  <a:moveTo>
                    <a:pt x="0" y="133"/>
                  </a:moveTo>
                  <a:cubicBezTo>
                    <a:pt x="0" y="47"/>
                    <a:pt x="43" y="0"/>
                    <a:pt x="102" y="0"/>
                  </a:cubicBezTo>
                  <a:cubicBezTo>
                    <a:pt x="133" y="0"/>
                    <a:pt x="153" y="9"/>
                    <a:pt x="161" y="14"/>
                  </a:cubicBezTo>
                  <a:cubicBezTo>
                    <a:pt x="167" y="18"/>
                    <a:pt x="171" y="22"/>
                    <a:pt x="171" y="28"/>
                  </a:cubicBezTo>
                  <a:cubicBezTo>
                    <a:pt x="171" y="36"/>
                    <a:pt x="171" y="36"/>
                    <a:pt x="171" y="36"/>
                  </a:cubicBezTo>
                  <a:cubicBezTo>
                    <a:pt x="171" y="41"/>
                    <a:pt x="168" y="44"/>
                    <a:pt x="165" y="44"/>
                  </a:cubicBezTo>
                  <a:cubicBezTo>
                    <a:pt x="163" y="44"/>
                    <a:pt x="161" y="43"/>
                    <a:pt x="159" y="42"/>
                  </a:cubicBezTo>
                  <a:cubicBezTo>
                    <a:pt x="151" y="37"/>
                    <a:pt x="132" y="26"/>
                    <a:pt x="106" y="26"/>
                  </a:cubicBezTo>
                  <a:cubicBezTo>
                    <a:pt x="60" y="26"/>
                    <a:pt x="29" y="61"/>
                    <a:pt x="29" y="133"/>
                  </a:cubicBezTo>
                  <a:cubicBezTo>
                    <a:pt x="29" y="204"/>
                    <a:pt x="60" y="238"/>
                    <a:pt x="106" y="238"/>
                  </a:cubicBezTo>
                  <a:cubicBezTo>
                    <a:pt x="132" y="238"/>
                    <a:pt x="151" y="228"/>
                    <a:pt x="159" y="223"/>
                  </a:cubicBezTo>
                  <a:cubicBezTo>
                    <a:pt x="160" y="222"/>
                    <a:pt x="162" y="221"/>
                    <a:pt x="165" y="221"/>
                  </a:cubicBezTo>
                  <a:cubicBezTo>
                    <a:pt x="169" y="221"/>
                    <a:pt x="171" y="224"/>
                    <a:pt x="171" y="228"/>
                  </a:cubicBezTo>
                  <a:cubicBezTo>
                    <a:pt x="171" y="237"/>
                    <a:pt x="171" y="237"/>
                    <a:pt x="171" y="237"/>
                  </a:cubicBezTo>
                  <a:cubicBezTo>
                    <a:pt x="171" y="243"/>
                    <a:pt x="167" y="247"/>
                    <a:pt x="161" y="251"/>
                  </a:cubicBezTo>
                  <a:cubicBezTo>
                    <a:pt x="153" y="256"/>
                    <a:pt x="133" y="264"/>
                    <a:pt x="102" y="264"/>
                  </a:cubicBezTo>
                  <a:cubicBezTo>
                    <a:pt x="43" y="264"/>
                    <a:pt x="0" y="218"/>
                    <a:pt x="0" y="133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7" name="Freeform 26"/>
            <p:cNvSpPr>
              <a:spLocks noChangeAspect="1" noEditPoints="1"/>
            </p:cNvSpPr>
            <p:nvPr/>
          </p:nvSpPr>
          <p:spPr bwMode="auto">
            <a:xfrm>
              <a:off x="4204" y="769"/>
              <a:ext cx="269" cy="320"/>
            </a:xfrm>
            <a:custGeom>
              <a:avLst/>
              <a:gdLst>
                <a:gd name="T0" fmla="*/ 0 w 168"/>
                <a:gd name="T1" fmla="*/ 256 h 199"/>
                <a:gd name="T2" fmla="*/ 216 w 168"/>
                <a:gd name="T3" fmla="*/ 0 h 199"/>
                <a:gd name="T4" fmla="*/ 431 w 168"/>
                <a:gd name="T5" fmla="*/ 256 h 199"/>
                <a:gd name="T6" fmla="*/ 216 w 168"/>
                <a:gd name="T7" fmla="*/ 515 h 199"/>
                <a:gd name="T8" fmla="*/ 0 w 168"/>
                <a:gd name="T9" fmla="*/ 256 h 199"/>
                <a:gd name="T10" fmla="*/ 363 w 168"/>
                <a:gd name="T11" fmla="*/ 256 h 199"/>
                <a:gd name="T12" fmla="*/ 216 w 168"/>
                <a:gd name="T13" fmla="*/ 63 h 199"/>
                <a:gd name="T14" fmla="*/ 67 w 168"/>
                <a:gd name="T15" fmla="*/ 256 h 199"/>
                <a:gd name="T16" fmla="*/ 216 w 168"/>
                <a:gd name="T17" fmla="*/ 452 h 199"/>
                <a:gd name="T18" fmla="*/ 363 w 168"/>
                <a:gd name="T19" fmla="*/ 256 h 19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8" h="199">
                  <a:moveTo>
                    <a:pt x="0" y="99"/>
                  </a:moveTo>
                  <a:cubicBezTo>
                    <a:pt x="0" y="41"/>
                    <a:pt x="29" y="0"/>
                    <a:pt x="84" y="0"/>
                  </a:cubicBezTo>
                  <a:cubicBezTo>
                    <a:pt x="139" y="0"/>
                    <a:pt x="168" y="41"/>
                    <a:pt x="168" y="99"/>
                  </a:cubicBezTo>
                  <a:cubicBezTo>
                    <a:pt x="168" y="158"/>
                    <a:pt x="139" y="199"/>
                    <a:pt x="84" y="199"/>
                  </a:cubicBezTo>
                  <a:cubicBezTo>
                    <a:pt x="29" y="199"/>
                    <a:pt x="0" y="158"/>
                    <a:pt x="0" y="99"/>
                  </a:cubicBezTo>
                  <a:moveTo>
                    <a:pt x="142" y="99"/>
                  </a:moveTo>
                  <a:cubicBezTo>
                    <a:pt x="142" y="50"/>
                    <a:pt x="120" y="24"/>
                    <a:pt x="84" y="24"/>
                  </a:cubicBezTo>
                  <a:cubicBezTo>
                    <a:pt x="49" y="24"/>
                    <a:pt x="26" y="50"/>
                    <a:pt x="26" y="99"/>
                  </a:cubicBezTo>
                  <a:cubicBezTo>
                    <a:pt x="26" y="149"/>
                    <a:pt x="49" y="175"/>
                    <a:pt x="84" y="175"/>
                  </a:cubicBezTo>
                  <a:cubicBezTo>
                    <a:pt x="120" y="175"/>
                    <a:pt x="142" y="149"/>
                    <a:pt x="142" y="99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8" name="Freeform 27"/>
            <p:cNvSpPr>
              <a:spLocks noChangeAspect="1"/>
            </p:cNvSpPr>
            <p:nvPr/>
          </p:nvSpPr>
          <p:spPr bwMode="auto">
            <a:xfrm>
              <a:off x="4524" y="776"/>
              <a:ext cx="244" cy="312"/>
            </a:xfrm>
            <a:custGeom>
              <a:avLst/>
              <a:gdLst>
                <a:gd name="T0" fmla="*/ 0 w 152"/>
                <a:gd name="T1" fmla="*/ 349 h 194"/>
                <a:gd name="T2" fmla="*/ 0 w 152"/>
                <a:gd name="T3" fmla="*/ 18 h 194"/>
                <a:gd name="T4" fmla="*/ 21 w 152"/>
                <a:gd name="T5" fmla="*/ 0 h 194"/>
                <a:gd name="T6" fmla="*/ 50 w 152"/>
                <a:gd name="T7" fmla="*/ 0 h 194"/>
                <a:gd name="T8" fmla="*/ 69 w 152"/>
                <a:gd name="T9" fmla="*/ 18 h 194"/>
                <a:gd name="T10" fmla="*/ 69 w 152"/>
                <a:gd name="T11" fmla="*/ 349 h 194"/>
                <a:gd name="T12" fmla="*/ 154 w 152"/>
                <a:gd name="T13" fmla="*/ 434 h 194"/>
                <a:gd name="T14" fmla="*/ 299 w 152"/>
                <a:gd name="T15" fmla="*/ 370 h 194"/>
                <a:gd name="T16" fmla="*/ 299 w 152"/>
                <a:gd name="T17" fmla="*/ 18 h 194"/>
                <a:gd name="T18" fmla="*/ 319 w 152"/>
                <a:gd name="T19" fmla="*/ 0 h 194"/>
                <a:gd name="T20" fmla="*/ 348 w 152"/>
                <a:gd name="T21" fmla="*/ 0 h 194"/>
                <a:gd name="T22" fmla="*/ 369 w 152"/>
                <a:gd name="T23" fmla="*/ 18 h 194"/>
                <a:gd name="T24" fmla="*/ 369 w 152"/>
                <a:gd name="T25" fmla="*/ 425 h 194"/>
                <a:gd name="T26" fmla="*/ 392 w 152"/>
                <a:gd name="T27" fmla="*/ 455 h 194"/>
                <a:gd name="T28" fmla="*/ 392 w 152"/>
                <a:gd name="T29" fmla="*/ 468 h 194"/>
                <a:gd name="T30" fmla="*/ 344 w 152"/>
                <a:gd name="T31" fmla="*/ 502 h 194"/>
                <a:gd name="T32" fmla="*/ 299 w 152"/>
                <a:gd name="T33" fmla="*/ 447 h 194"/>
                <a:gd name="T34" fmla="*/ 299 w 152"/>
                <a:gd name="T35" fmla="*/ 433 h 194"/>
                <a:gd name="T36" fmla="*/ 133 w 152"/>
                <a:gd name="T37" fmla="*/ 502 h 194"/>
                <a:gd name="T38" fmla="*/ 0 w 152"/>
                <a:gd name="T39" fmla="*/ 349 h 1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2" h="194">
                  <a:moveTo>
                    <a:pt x="0" y="135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4" y="0"/>
                    <a:pt x="27" y="3"/>
                    <a:pt x="27" y="7"/>
                  </a:cubicBezTo>
                  <a:cubicBezTo>
                    <a:pt x="27" y="135"/>
                    <a:pt x="27" y="135"/>
                    <a:pt x="27" y="135"/>
                  </a:cubicBezTo>
                  <a:cubicBezTo>
                    <a:pt x="27" y="157"/>
                    <a:pt x="37" y="168"/>
                    <a:pt x="60" y="168"/>
                  </a:cubicBezTo>
                  <a:cubicBezTo>
                    <a:pt x="74" y="168"/>
                    <a:pt x="97" y="160"/>
                    <a:pt x="116" y="143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6" y="3"/>
                    <a:pt x="119" y="0"/>
                    <a:pt x="124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9" y="0"/>
                    <a:pt x="143" y="3"/>
                    <a:pt x="143" y="7"/>
                  </a:cubicBezTo>
                  <a:cubicBezTo>
                    <a:pt x="143" y="164"/>
                    <a:pt x="143" y="164"/>
                    <a:pt x="143" y="164"/>
                  </a:cubicBezTo>
                  <a:cubicBezTo>
                    <a:pt x="143" y="173"/>
                    <a:pt x="146" y="176"/>
                    <a:pt x="152" y="176"/>
                  </a:cubicBezTo>
                  <a:cubicBezTo>
                    <a:pt x="152" y="181"/>
                    <a:pt x="152" y="181"/>
                    <a:pt x="152" y="181"/>
                  </a:cubicBezTo>
                  <a:cubicBezTo>
                    <a:pt x="152" y="187"/>
                    <a:pt x="147" y="194"/>
                    <a:pt x="133" y="194"/>
                  </a:cubicBezTo>
                  <a:cubicBezTo>
                    <a:pt x="124" y="194"/>
                    <a:pt x="116" y="188"/>
                    <a:pt x="116" y="173"/>
                  </a:cubicBezTo>
                  <a:cubicBezTo>
                    <a:pt x="116" y="167"/>
                    <a:pt x="116" y="167"/>
                    <a:pt x="116" y="167"/>
                  </a:cubicBezTo>
                  <a:cubicBezTo>
                    <a:pt x="97" y="184"/>
                    <a:pt x="72" y="194"/>
                    <a:pt x="52" y="194"/>
                  </a:cubicBezTo>
                  <a:cubicBezTo>
                    <a:pt x="24" y="194"/>
                    <a:pt x="0" y="180"/>
                    <a:pt x="0" y="135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9" name="Freeform 28"/>
            <p:cNvSpPr>
              <a:spLocks noChangeAspect="1"/>
            </p:cNvSpPr>
            <p:nvPr/>
          </p:nvSpPr>
          <p:spPr bwMode="auto">
            <a:xfrm>
              <a:off x="4822" y="771"/>
              <a:ext cx="228" cy="312"/>
            </a:xfrm>
            <a:custGeom>
              <a:avLst/>
              <a:gdLst>
                <a:gd name="T0" fmla="*/ 0 w 142"/>
                <a:gd name="T1" fmla="*/ 484 h 194"/>
                <a:gd name="T2" fmla="*/ 0 w 142"/>
                <a:gd name="T3" fmla="*/ 26 h 194"/>
                <a:gd name="T4" fmla="*/ 18 w 142"/>
                <a:gd name="T5" fmla="*/ 8 h 194"/>
                <a:gd name="T6" fmla="*/ 50 w 142"/>
                <a:gd name="T7" fmla="*/ 8 h 194"/>
                <a:gd name="T8" fmla="*/ 67 w 142"/>
                <a:gd name="T9" fmla="*/ 26 h 194"/>
                <a:gd name="T10" fmla="*/ 67 w 142"/>
                <a:gd name="T11" fmla="*/ 42 h 194"/>
                <a:gd name="T12" fmla="*/ 222 w 142"/>
                <a:gd name="T13" fmla="*/ 0 h 194"/>
                <a:gd name="T14" fmla="*/ 366 w 142"/>
                <a:gd name="T15" fmla="*/ 153 h 194"/>
                <a:gd name="T16" fmla="*/ 366 w 142"/>
                <a:gd name="T17" fmla="*/ 484 h 194"/>
                <a:gd name="T18" fmla="*/ 345 w 142"/>
                <a:gd name="T19" fmla="*/ 502 h 194"/>
                <a:gd name="T20" fmla="*/ 316 w 142"/>
                <a:gd name="T21" fmla="*/ 502 h 194"/>
                <a:gd name="T22" fmla="*/ 297 w 142"/>
                <a:gd name="T23" fmla="*/ 484 h 194"/>
                <a:gd name="T24" fmla="*/ 297 w 142"/>
                <a:gd name="T25" fmla="*/ 153 h 194"/>
                <a:gd name="T26" fmla="*/ 212 w 142"/>
                <a:gd name="T27" fmla="*/ 68 h 194"/>
                <a:gd name="T28" fmla="*/ 67 w 142"/>
                <a:gd name="T29" fmla="*/ 101 h 194"/>
                <a:gd name="T30" fmla="*/ 67 w 142"/>
                <a:gd name="T31" fmla="*/ 484 h 194"/>
                <a:gd name="T32" fmla="*/ 50 w 142"/>
                <a:gd name="T33" fmla="*/ 502 h 194"/>
                <a:gd name="T34" fmla="*/ 18 w 142"/>
                <a:gd name="T35" fmla="*/ 502 h 194"/>
                <a:gd name="T36" fmla="*/ 0 w 142"/>
                <a:gd name="T37" fmla="*/ 484 h 1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42" h="194">
                  <a:moveTo>
                    <a:pt x="0" y="187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6"/>
                    <a:pt x="3" y="3"/>
                    <a:pt x="7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3" y="3"/>
                    <a:pt x="26" y="6"/>
                    <a:pt x="26" y="10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33" y="14"/>
                    <a:pt x="54" y="0"/>
                    <a:pt x="86" y="0"/>
                  </a:cubicBezTo>
                  <a:cubicBezTo>
                    <a:pt x="118" y="0"/>
                    <a:pt x="142" y="14"/>
                    <a:pt x="142" y="59"/>
                  </a:cubicBezTo>
                  <a:cubicBezTo>
                    <a:pt x="142" y="187"/>
                    <a:pt x="142" y="187"/>
                    <a:pt x="142" y="187"/>
                  </a:cubicBezTo>
                  <a:cubicBezTo>
                    <a:pt x="142" y="191"/>
                    <a:pt x="139" y="194"/>
                    <a:pt x="134" y="194"/>
                  </a:cubicBezTo>
                  <a:cubicBezTo>
                    <a:pt x="123" y="194"/>
                    <a:pt x="123" y="194"/>
                    <a:pt x="123" y="194"/>
                  </a:cubicBezTo>
                  <a:cubicBezTo>
                    <a:pt x="118" y="194"/>
                    <a:pt x="115" y="191"/>
                    <a:pt x="115" y="187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5" y="37"/>
                    <a:pt x="105" y="26"/>
                    <a:pt x="82" y="26"/>
                  </a:cubicBezTo>
                  <a:cubicBezTo>
                    <a:pt x="52" y="26"/>
                    <a:pt x="26" y="39"/>
                    <a:pt x="26" y="39"/>
                  </a:cubicBezTo>
                  <a:cubicBezTo>
                    <a:pt x="26" y="187"/>
                    <a:pt x="26" y="187"/>
                    <a:pt x="26" y="187"/>
                  </a:cubicBezTo>
                  <a:cubicBezTo>
                    <a:pt x="26" y="191"/>
                    <a:pt x="23" y="194"/>
                    <a:pt x="19" y="194"/>
                  </a:cubicBezTo>
                  <a:cubicBezTo>
                    <a:pt x="7" y="194"/>
                    <a:pt x="7" y="194"/>
                    <a:pt x="7" y="194"/>
                  </a:cubicBezTo>
                  <a:cubicBezTo>
                    <a:pt x="3" y="194"/>
                    <a:pt x="0" y="191"/>
                    <a:pt x="0" y="187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0" name="Freeform 29"/>
            <p:cNvSpPr>
              <a:spLocks noChangeAspect="1"/>
            </p:cNvSpPr>
            <p:nvPr/>
          </p:nvSpPr>
          <p:spPr bwMode="auto">
            <a:xfrm>
              <a:off x="5101" y="769"/>
              <a:ext cx="231" cy="320"/>
            </a:xfrm>
            <a:custGeom>
              <a:avLst/>
              <a:gdLst>
                <a:gd name="T0" fmla="*/ 0 w 144"/>
                <a:gd name="T1" fmla="*/ 256 h 199"/>
                <a:gd name="T2" fmla="*/ 217 w 144"/>
                <a:gd name="T3" fmla="*/ 0 h 199"/>
                <a:gd name="T4" fmla="*/ 348 w 144"/>
                <a:gd name="T5" fmla="*/ 31 h 199"/>
                <a:gd name="T6" fmla="*/ 371 w 144"/>
                <a:gd name="T7" fmla="*/ 64 h 199"/>
                <a:gd name="T8" fmla="*/ 371 w 144"/>
                <a:gd name="T9" fmla="*/ 82 h 199"/>
                <a:gd name="T10" fmla="*/ 358 w 144"/>
                <a:gd name="T11" fmla="*/ 98 h 199"/>
                <a:gd name="T12" fmla="*/ 342 w 144"/>
                <a:gd name="T13" fmla="*/ 93 h 199"/>
                <a:gd name="T14" fmla="*/ 225 w 144"/>
                <a:gd name="T15" fmla="*/ 59 h 199"/>
                <a:gd name="T16" fmla="*/ 67 w 144"/>
                <a:gd name="T17" fmla="*/ 256 h 199"/>
                <a:gd name="T18" fmla="*/ 225 w 144"/>
                <a:gd name="T19" fmla="*/ 455 h 199"/>
                <a:gd name="T20" fmla="*/ 342 w 144"/>
                <a:gd name="T21" fmla="*/ 420 h 199"/>
                <a:gd name="T22" fmla="*/ 358 w 144"/>
                <a:gd name="T23" fmla="*/ 413 h 199"/>
                <a:gd name="T24" fmla="*/ 371 w 144"/>
                <a:gd name="T25" fmla="*/ 433 h 199"/>
                <a:gd name="T26" fmla="*/ 371 w 144"/>
                <a:gd name="T27" fmla="*/ 450 h 199"/>
                <a:gd name="T28" fmla="*/ 348 w 144"/>
                <a:gd name="T29" fmla="*/ 484 h 199"/>
                <a:gd name="T30" fmla="*/ 217 w 144"/>
                <a:gd name="T31" fmla="*/ 515 h 199"/>
                <a:gd name="T32" fmla="*/ 0 w 144"/>
                <a:gd name="T33" fmla="*/ 256 h 19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4" h="199">
                  <a:moveTo>
                    <a:pt x="0" y="99"/>
                  </a:moveTo>
                  <a:cubicBezTo>
                    <a:pt x="0" y="37"/>
                    <a:pt x="34" y="0"/>
                    <a:pt x="84" y="0"/>
                  </a:cubicBezTo>
                  <a:cubicBezTo>
                    <a:pt x="108" y="0"/>
                    <a:pt x="128" y="6"/>
                    <a:pt x="135" y="12"/>
                  </a:cubicBezTo>
                  <a:cubicBezTo>
                    <a:pt x="141" y="16"/>
                    <a:pt x="144" y="20"/>
                    <a:pt x="144" y="25"/>
                  </a:cubicBezTo>
                  <a:cubicBezTo>
                    <a:pt x="144" y="32"/>
                    <a:pt x="144" y="32"/>
                    <a:pt x="144" y="32"/>
                  </a:cubicBezTo>
                  <a:cubicBezTo>
                    <a:pt x="144" y="36"/>
                    <a:pt x="142" y="38"/>
                    <a:pt x="139" y="38"/>
                  </a:cubicBezTo>
                  <a:cubicBezTo>
                    <a:pt x="137" y="38"/>
                    <a:pt x="135" y="38"/>
                    <a:pt x="133" y="36"/>
                  </a:cubicBezTo>
                  <a:cubicBezTo>
                    <a:pt x="126" y="32"/>
                    <a:pt x="107" y="23"/>
                    <a:pt x="87" y="23"/>
                  </a:cubicBezTo>
                  <a:cubicBezTo>
                    <a:pt x="50" y="23"/>
                    <a:pt x="26" y="50"/>
                    <a:pt x="26" y="99"/>
                  </a:cubicBezTo>
                  <a:cubicBezTo>
                    <a:pt x="26" y="149"/>
                    <a:pt x="50" y="176"/>
                    <a:pt x="87" y="176"/>
                  </a:cubicBezTo>
                  <a:cubicBezTo>
                    <a:pt x="107" y="176"/>
                    <a:pt x="126" y="167"/>
                    <a:pt x="133" y="162"/>
                  </a:cubicBezTo>
                  <a:cubicBezTo>
                    <a:pt x="135" y="161"/>
                    <a:pt x="137" y="160"/>
                    <a:pt x="139" y="160"/>
                  </a:cubicBezTo>
                  <a:cubicBezTo>
                    <a:pt x="142" y="160"/>
                    <a:pt x="144" y="163"/>
                    <a:pt x="144" y="167"/>
                  </a:cubicBezTo>
                  <a:cubicBezTo>
                    <a:pt x="144" y="174"/>
                    <a:pt x="144" y="174"/>
                    <a:pt x="144" y="174"/>
                  </a:cubicBezTo>
                  <a:cubicBezTo>
                    <a:pt x="144" y="179"/>
                    <a:pt x="141" y="183"/>
                    <a:pt x="135" y="187"/>
                  </a:cubicBezTo>
                  <a:cubicBezTo>
                    <a:pt x="128" y="192"/>
                    <a:pt x="108" y="199"/>
                    <a:pt x="84" y="199"/>
                  </a:cubicBezTo>
                  <a:cubicBezTo>
                    <a:pt x="34" y="199"/>
                    <a:pt x="0" y="162"/>
                    <a:pt x="0" y="99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1" name="Freeform 30"/>
            <p:cNvSpPr>
              <a:spLocks noChangeAspect="1" noEditPoints="1"/>
            </p:cNvSpPr>
            <p:nvPr/>
          </p:nvSpPr>
          <p:spPr bwMode="auto">
            <a:xfrm>
              <a:off x="5372" y="668"/>
              <a:ext cx="55" cy="415"/>
            </a:xfrm>
            <a:custGeom>
              <a:avLst/>
              <a:gdLst>
                <a:gd name="T0" fmla="*/ 0 w 34"/>
                <a:gd name="T1" fmla="*/ 47 h 258"/>
                <a:gd name="T2" fmla="*/ 45 w 34"/>
                <a:gd name="T3" fmla="*/ 0 h 258"/>
                <a:gd name="T4" fmla="*/ 89 w 34"/>
                <a:gd name="T5" fmla="*/ 47 h 258"/>
                <a:gd name="T6" fmla="*/ 45 w 34"/>
                <a:gd name="T7" fmla="*/ 90 h 258"/>
                <a:gd name="T8" fmla="*/ 0 w 34"/>
                <a:gd name="T9" fmla="*/ 47 h 258"/>
                <a:gd name="T10" fmla="*/ 10 w 34"/>
                <a:gd name="T11" fmla="*/ 650 h 258"/>
                <a:gd name="T12" fmla="*/ 10 w 34"/>
                <a:gd name="T13" fmla="*/ 191 h 258"/>
                <a:gd name="T14" fmla="*/ 29 w 34"/>
                <a:gd name="T15" fmla="*/ 174 h 258"/>
                <a:gd name="T16" fmla="*/ 60 w 34"/>
                <a:gd name="T17" fmla="*/ 174 h 258"/>
                <a:gd name="T18" fmla="*/ 79 w 34"/>
                <a:gd name="T19" fmla="*/ 191 h 258"/>
                <a:gd name="T20" fmla="*/ 79 w 34"/>
                <a:gd name="T21" fmla="*/ 650 h 258"/>
                <a:gd name="T22" fmla="*/ 60 w 34"/>
                <a:gd name="T23" fmla="*/ 668 h 258"/>
                <a:gd name="T24" fmla="*/ 29 w 34"/>
                <a:gd name="T25" fmla="*/ 668 h 258"/>
                <a:gd name="T26" fmla="*/ 10 w 34"/>
                <a:gd name="T27" fmla="*/ 650 h 2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4" h="258">
                  <a:moveTo>
                    <a:pt x="0" y="18"/>
                  </a:move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4" y="8"/>
                    <a:pt x="34" y="18"/>
                  </a:cubicBezTo>
                  <a:cubicBezTo>
                    <a:pt x="34" y="27"/>
                    <a:pt x="26" y="35"/>
                    <a:pt x="17" y="35"/>
                  </a:cubicBezTo>
                  <a:cubicBezTo>
                    <a:pt x="8" y="35"/>
                    <a:pt x="0" y="27"/>
                    <a:pt x="0" y="18"/>
                  </a:cubicBezTo>
                  <a:moveTo>
                    <a:pt x="4" y="251"/>
                  </a:moveTo>
                  <a:cubicBezTo>
                    <a:pt x="4" y="74"/>
                    <a:pt x="4" y="74"/>
                    <a:pt x="4" y="74"/>
                  </a:cubicBezTo>
                  <a:cubicBezTo>
                    <a:pt x="4" y="70"/>
                    <a:pt x="7" y="67"/>
                    <a:pt x="11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7" y="67"/>
                    <a:pt x="30" y="70"/>
                    <a:pt x="30" y="74"/>
                  </a:cubicBezTo>
                  <a:cubicBezTo>
                    <a:pt x="30" y="251"/>
                    <a:pt x="30" y="251"/>
                    <a:pt x="30" y="251"/>
                  </a:cubicBezTo>
                  <a:cubicBezTo>
                    <a:pt x="30" y="255"/>
                    <a:pt x="27" y="258"/>
                    <a:pt x="23" y="258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7" y="258"/>
                    <a:pt x="4" y="255"/>
                    <a:pt x="4" y="251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2" name="Freeform 31"/>
            <p:cNvSpPr>
              <a:spLocks noChangeAspect="1"/>
            </p:cNvSpPr>
            <p:nvPr/>
          </p:nvSpPr>
          <p:spPr bwMode="auto">
            <a:xfrm>
              <a:off x="5487" y="624"/>
              <a:ext cx="44" cy="459"/>
            </a:xfrm>
            <a:custGeom>
              <a:avLst/>
              <a:gdLst>
                <a:gd name="T0" fmla="*/ 0 w 27"/>
                <a:gd name="T1" fmla="*/ 722 h 285"/>
                <a:gd name="T2" fmla="*/ 0 w 27"/>
                <a:gd name="T3" fmla="*/ 18 h 285"/>
                <a:gd name="T4" fmla="*/ 21 w 27"/>
                <a:gd name="T5" fmla="*/ 0 h 285"/>
                <a:gd name="T6" fmla="*/ 51 w 27"/>
                <a:gd name="T7" fmla="*/ 0 h 285"/>
                <a:gd name="T8" fmla="*/ 72 w 27"/>
                <a:gd name="T9" fmla="*/ 18 h 285"/>
                <a:gd name="T10" fmla="*/ 72 w 27"/>
                <a:gd name="T11" fmla="*/ 722 h 285"/>
                <a:gd name="T12" fmla="*/ 51 w 27"/>
                <a:gd name="T13" fmla="*/ 739 h 285"/>
                <a:gd name="T14" fmla="*/ 21 w 27"/>
                <a:gd name="T15" fmla="*/ 739 h 285"/>
                <a:gd name="T16" fmla="*/ 0 w 27"/>
                <a:gd name="T17" fmla="*/ 722 h 2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285">
                  <a:moveTo>
                    <a:pt x="0" y="278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7" y="3"/>
                    <a:pt x="27" y="7"/>
                  </a:cubicBezTo>
                  <a:cubicBezTo>
                    <a:pt x="27" y="278"/>
                    <a:pt x="27" y="278"/>
                    <a:pt x="27" y="278"/>
                  </a:cubicBezTo>
                  <a:cubicBezTo>
                    <a:pt x="27" y="282"/>
                    <a:pt x="23" y="285"/>
                    <a:pt x="19" y="285"/>
                  </a:cubicBezTo>
                  <a:cubicBezTo>
                    <a:pt x="8" y="285"/>
                    <a:pt x="8" y="285"/>
                    <a:pt x="8" y="285"/>
                  </a:cubicBezTo>
                  <a:cubicBezTo>
                    <a:pt x="3" y="285"/>
                    <a:pt x="0" y="282"/>
                    <a:pt x="0" y="278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3" name="Freeform 32"/>
            <p:cNvSpPr>
              <a:spLocks noChangeAspect="1"/>
            </p:cNvSpPr>
            <p:nvPr/>
          </p:nvSpPr>
          <p:spPr bwMode="auto">
            <a:xfrm>
              <a:off x="2" y="-3"/>
              <a:ext cx="1990" cy="676"/>
            </a:xfrm>
            <a:custGeom>
              <a:avLst/>
              <a:gdLst>
                <a:gd name="T0" fmla="*/ 2695 w 1242"/>
                <a:gd name="T1" fmla="*/ 31 h 420"/>
                <a:gd name="T2" fmla="*/ 2618 w 1242"/>
                <a:gd name="T3" fmla="*/ 31 h 420"/>
                <a:gd name="T4" fmla="*/ 2174 w 1242"/>
                <a:gd name="T5" fmla="*/ 480 h 420"/>
                <a:gd name="T6" fmla="*/ 2077 w 1242"/>
                <a:gd name="T7" fmla="*/ 480 h 420"/>
                <a:gd name="T8" fmla="*/ 1633 w 1242"/>
                <a:gd name="T9" fmla="*/ 31 h 420"/>
                <a:gd name="T10" fmla="*/ 1556 w 1242"/>
                <a:gd name="T11" fmla="*/ 31 h 420"/>
                <a:gd name="T12" fmla="*/ 1112 w 1242"/>
                <a:gd name="T13" fmla="*/ 480 h 420"/>
                <a:gd name="T14" fmla="*/ 1014 w 1242"/>
                <a:gd name="T15" fmla="*/ 480 h 420"/>
                <a:gd name="T16" fmla="*/ 570 w 1242"/>
                <a:gd name="T17" fmla="*/ 31 h 420"/>
                <a:gd name="T18" fmla="*/ 493 w 1242"/>
                <a:gd name="T19" fmla="*/ 31 h 420"/>
                <a:gd name="T20" fmla="*/ 0 w 1242"/>
                <a:gd name="T21" fmla="*/ 528 h 420"/>
                <a:gd name="T22" fmla="*/ 0 w 1242"/>
                <a:gd name="T23" fmla="*/ 1088 h 420"/>
                <a:gd name="T24" fmla="*/ 482 w 1242"/>
                <a:gd name="T25" fmla="*/ 600 h 420"/>
                <a:gd name="T26" fmla="*/ 580 w 1242"/>
                <a:gd name="T27" fmla="*/ 600 h 420"/>
                <a:gd name="T28" fmla="*/ 1024 w 1242"/>
                <a:gd name="T29" fmla="*/ 1049 h 420"/>
                <a:gd name="T30" fmla="*/ 1101 w 1242"/>
                <a:gd name="T31" fmla="*/ 1049 h 420"/>
                <a:gd name="T32" fmla="*/ 1546 w 1242"/>
                <a:gd name="T33" fmla="*/ 600 h 420"/>
                <a:gd name="T34" fmla="*/ 1642 w 1242"/>
                <a:gd name="T35" fmla="*/ 600 h 420"/>
                <a:gd name="T36" fmla="*/ 2088 w 1242"/>
                <a:gd name="T37" fmla="*/ 1049 h 420"/>
                <a:gd name="T38" fmla="*/ 2165 w 1242"/>
                <a:gd name="T39" fmla="*/ 1049 h 420"/>
                <a:gd name="T40" fmla="*/ 2608 w 1242"/>
                <a:gd name="T41" fmla="*/ 600 h 420"/>
                <a:gd name="T42" fmla="*/ 2706 w 1242"/>
                <a:gd name="T43" fmla="*/ 600 h 420"/>
                <a:gd name="T44" fmla="*/ 3188 w 1242"/>
                <a:gd name="T45" fmla="*/ 1088 h 420"/>
                <a:gd name="T46" fmla="*/ 3188 w 1242"/>
                <a:gd name="T47" fmla="*/ 528 h 420"/>
                <a:gd name="T48" fmla="*/ 2695 w 1242"/>
                <a:gd name="T49" fmla="*/ 31 h 4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42" h="420">
                  <a:moveTo>
                    <a:pt x="1050" y="12"/>
                  </a:moveTo>
                  <a:cubicBezTo>
                    <a:pt x="1039" y="0"/>
                    <a:pt x="1032" y="0"/>
                    <a:pt x="1020" y="12"/>
                  </a:cubicBezTo>
                  <a:cubicBezTo>
                    <a:pt x="847" y="185"/>
                    <a:pt x="847" y="185"/>
                    <a:pt x="847" y="185"/>
                  </a:cubicBezTo>
                  <a:cubicBezTo>
                    <a:pt x="837" y="195"/>
                    <a:pt x="820" y="195"/>
                    <a:pt x="809" y="185"/>
                  </a:cubicBezTo>
                  <a:cubicBezTo>
                    <a:pt x="636" y="12"/>
                    <a:pt x="636" y="12"/>
                    <a:pt x="636" y="12"/>
                  </a:cubicBezTo>
                  <a:cubicBezTo>
                    <a:pt x="625" y="0"/>
                    <a:pt x="617" y="0"/>
                    <a:pt x="606" y="12"/>
                  </a:cubicBezTo>
                  <a:cubicBezTo>
                    <a:pt x="433" y="185"/>
                    <a:pt x="433" y="185"/>
                    <a:pt x="433" y="185"/>
                  </a:cubicBezTo>
                  <a:cubicBezTo>
                    <a:pt x="423" y="195"/>
                    <a:pt x="405" y="195"/>
                    <a:pt x="395" y="185"/>
                  </a:cubicBezTo>
                  <a:cubicBezTo>
                    <a:pt x="222" y="12"/>
                    <a:pt x="222" y="12"/>
                    <a:pt x="222" y="12"/>
                  </a:cubicBezTo>
                  <a:cubicBezTo>
                    <a:pt x="211" y="0"/>
                    <a:pt x="203" y="0"/>
                    <a:pt x="192" y="12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0" y="420"/>
                    <a:pt x="0" y="420"/>
                    <a:pt x="0" y="420"/>
                  </a:cubicBezTo>
                  <a:cubicBezTo>
                    <a:pt x="188" y="232"/>
                    <a:pt x="188" y="232"/>
                    <a:pt x="188" y="232"/>
                  </a:cubicBezTo>
                  <a:cubicBezTo>
                    <a:pt x="198" y="222"/>
                    <a:pt x="216" y="222"/>
                    <a:pt x="226" y="232"/>
                  </a:cubicBezTo>
                  <a:cubicBezTo>
                    <a:pt x="399" y="405"/>
                    <a:pt x="399" y="405"/>
                    <a:pt x="399" y="405"/>
                  </a:cubicBezTo>
                  <a:cubicBezTo>
                    <a:pt x="410" y="417"/>
                    <a:pt x="418" y="417"/>
                    <a:pt x="429" y="405"/>
                  </a:cubicBezTo>
                  <a:cubicBezTo>
                    <a:pt x="602" y="232"/>
                    <a:pt x="602" y="232"/>
                    <a:pt x="602" y="232"/>
                  </a:cubicBezTo>
                  <a:cubicBezTo>
                    <a:pt x="612" y="222"/>
                    <a:pt x="630" y="222"/>
                    <a:pt x="640" y="232"/>
                  </a:cubicBezTo>
                  <a:cubicBezTo>
                    <a:pt x="813" y="405"/>
                    <a:pt x="813" y="405"/>
                    <a:pt x="813" y="405"/>
                  </a:cubicBezTo>
                  <a:cubicBezTo>
                    <a:pt x="825" y="417"/>
                    <a:pt x="832" y="417"/>
                    <a:pt x="843" y="405"/>
                  </a:cubicBezTo>
                  <a:cubicBezTo>
                    <a:pt x="1016" y="232"/>
                    <a:pt x="1016" y="232"/>
                    <a:pt x="1016" y="232"/>
                  </a:cubicBezTo>
                  <a:cubicBezTo>
                    <a:pt x="1027" y="222"/>
                    <a:pt x="1044" y="222"/>
                    <a:pt x="1054" y="232"/>
                  </a:cubicBezTo>
                  <a:cubicBezTo>
                    <a:pt x="1242" y="420"/>
                    <a:pt x="1242" y="420"/>
                    <a:pt x="1242" y="420"/>
                  </a:cubicBezTo>
                  <a:cubicBezTo>
                    <a:pt x="1242" y="204"/>
                    <a:pt x="1242" y="204"/>
                    <a:pt x="1242" y="204"/>
                  </a:cubicBezTo>
                  <a:lnTo>
                    <a:pt x="1050" y="12"/>
                  </a:lnTo>
                  <a:close/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4" name="Freeform 33"/>
            <p:cNvSpPr>
              <a:spLocks noChangeAspect="1"/>
            </p:cNvSpPr>
            <p:nvPr/>
          </p:nvSpPr>
          <p:spPr bwMode="auto">
            <a:xfrm>
              <a:off x="2" y="435"/>
              <a:ext cx="1990" cy="675"/>
            </a:xfrm>
            <a:custGeom>
              <a:avLst/>
              <a:gdLst>
                <a:gd name="T0" fmla="*/ 2695 w 1242"/>
                <a:gd name="T1" fmla="*/ 31 h 420"/>
                <a:gd name="T2" fmla="*/ 2618 w 1242"/>
                <a:gd name="T3" fmla="*/ 31 h 420"/>
                <a:gd name="T4" fmla="*/ 2174 w 1242"/>
                <a:gd name="T5" fmla="*/ 476 h 420"/>
                <a:gd name="T6" fmla="*/ 2077 w 1242"/>
                <a:gd name="T7" fmla="*/ 476 h 420"/>
                <a:gd name="T8" fmla="*/ 1633 w 1242"/>
                <a:gd name="T9" fmla="*/ 31 h 420"/>
                <a:gd name="T10" fmla="*/ 1556 w 1242"/>
                <a:gd name="T11" fmla="*/ 31 h 420"/>
                <a:gd name="T12" fmla="*/ 1112 w 1242"/>
                <a:gd name="T13" fmla="*/ 476 h 420"/>
                <a:gd name="T14" fmla="*/ 1014 w 1242"/>
                <a:gd name="T15" fmla="*/ 476 h 420"/>
                <a:gd name="T16" fmla="*/ 570 w 1242"/>
                <a:gd name="T17" fmla="*/ 31 h 420"/>
                <a:gd name="T18" fmla="*/ 493 w 1242"/>
                <a:gd name="T19" fmla="*/ 31 h 420"/>
                <a:gd name="T20" fmla="*/ 0 w 1242"/>
                <a:gd name="T21" fmla="*/ 527 h 420"/>
                <a:gd name="T22" fmla="*/ 0 w 1242"/>
                <a:gd name="T23" fmla="*/ 1085 h 420"/>
                <a:gd name="T24" fmla="*/ 482 w 1242"/>
                <a:gd name="T25" fmla="*/ 599 h 420"/>
                <a:gd name="T26" fmla="*/ 580 w 1242"/>
                <a:gd name="T27" fmla="*/ 599 h 420"/>
                <a:gd name="T28" fmla="*/ 1024 w 1242"/>
                <a:gd name="T29" fmla="*/ 1046 h 420"/>
                <a:gd name="T30" fmla="*/ 1101 w 1242"/>
                <a:gd name="T31" fmla="*/ 1046 h 420"/>
                <a:gd name="T32" fmla="*/ 1546 w 1242"/>
                <a:gd name="T33" fmla="*/ 599 h 420"/>
                <a:gd name="T34" fmla="*/ 1642 w 1242"/>
                <a:gd name="T35" fmla="*/ 599 h 420"/>
                <a:gd name="T36" fmla="*/ 2088 w 1242"/>
                <a:gd name="T37" fmla="*/ 1046 h 420"/>
                <a:gd name="T38" fmla="*/ 2165 w 1242"/>
                <a:gd name="T39" fmla="*/ 1046 h 420"/>
                <a:gd name="T40" fmla="*/ 2608 w 1242"/>
                <a:gd name="T41" fmla="*/ 599 h 420"/>
                <a:gd name="T42" fmla="*/ 2706 w 1242"/>
                <a:gd name="T43" fmla="*/ 599 h 420"/>
                <a:gd name="T44" fmla="*/ 3188 w 1242"/>
                <a:gd name="T45" fmla="*/ 1085 h 420"/>
                <a:gd name="T46" fmla="*/ 3188 w 1242"/>
                <a:gd name="T47" fmla="*/ 527 h 420"/>
                <a:gd name="T48" fmla="*/ 2695 w 1242"/>
                <a:gd name="T49" fmla="*/ 31 h 4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42" h="420">
                  <a:moveTo>
                    <a:pt x="1050" y="12"/>
                  </a:moveTo>
                  <a:cubicBezTo>
                    <a:pt x="1039" y="0"/>
                    <a:pt x="1032" y="0"/>
                    <a:pt x="1020" y="12"/>
                  </a:cubicBezTo>
                  <a:cubicBezTo>
                    <a:pt x="847" y="184"/>
                    <a:pt x="847" y="184"/>
                    <a:pt x="847" y="184"/>
                  </a:cubicBezTo>
                  <a:cubicBezTo>
                    <a:pt x="837" y="195"/>
                    <a:pt x="820" y="195"/>
                    <a:pt x="809" y="184"/>
                  </a:cubicBezTo>
                  <a:cubicBezTo>
                    <a:pt x="636" y="12"/>
                    <a:pt x="636" y="12"/>
                    <a:pt x="636" y="12"/>
                  </a:cubicBezTo>
                  <a:cubicBezTo>
                    <a:pt x="625" y="0"/>
                    <a:pt x="617" y="0"/>
                    <a:pt x="606" y="12"/>
                  </a:cubicBezTo>
                  <a:cubicBezTo>
                    <a:pt x="433" y="184"/>
                    <a:pt x="433" y="184"/>
                    <a:pt x="433" y="184"/>
                  </a:cubicBezTo>
                  <a:cubicBezTo>
                    <a:pt x="423" y="195"/>
                    <a:pt x="405" y="195"/>
                    <a:pt x="395" y="184"/>
                  </a:cubicBezTo>
                  <a:cubicBezTo>
                    <a:pt x="222" y="12"/>
                    <a:pt x="222" y="12"/>
                    <a:pt x="222" y="12"/>
                  </a:cubicBezTo>
                  <a:cubicBezTo>
                    <a:pt x="211" y="0"/>
                    <a:pt x="203" y="0"/>
                    <a:pt x="192" y="12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0" y="420"/>
                    <a:pt x="0" y="420"/>
                    <a:pt x="0" y="420"/>
                  </a:cubicBezTo>
                  <a:cubicBezTo>
                    <a:pt x="188" y="232"/>
                    <a:pt x="188" y="232"/>
                    <a:pt x="188" y="232"/>
                  </a:cubicBezTo>
                  <a:cubicBezTo>
                    <a:pt x="198" y="222"/>
                    <a:pt x="216" y="222"/>
                    <a:pt x="226" y="232"/>
                  </a:cubicBezTo>
                  <a:cubicBezTo>
                    <a:pt x="399" y="405"/>
                    <a:pt x="399" y="405"/>
                    <a:pt x="399" y="405"/>
                  </a:cubicBezTo>
                  <a:cubicBezTo>
                    <a:pt x="410" y="417"/>
                    <a:pt x="418" y="417"/>
                    <a:pt x="429" y="405"/>
                  </a:cubicBezTo>
                  <a:cubicBezTo>
                    <a:pt x="602" y="232"/>
                    <a:pt x="602" y="232"/>
                    <a:pt x="602" y="232"/>
                  </a:cubicBezTo>
                  <a:cubicBezTo>
                    <a:pt x="612" y="222"/>
                    <a:pt x="630" y="222"/>
                    <a:pt x="640" y="232"/>
                  </a:cubicBezTo>
                  <a:cubicBezTo>
                    <a:pt x="813" y="405"/>
                    <a:pt x="813" y="405"/>
                    <a:pt x="813" y="405"/>
                  </a:cubicBezTo>
                  <a:cubicBezTo>
                    <a:pt x="825" y="417"/>
                    <a:pt x="832" y="417"/>
                    <a:pt x="843" y="405"/>
                  </a:cubicBezTo>
                  <a:cubicBezTo>
                    <a:pt x="1016" y="232"/>
                    <a:pt x="1016" y="232"/>
                    <a:pt x="1016" y="232"/>
                  </a:cubicBezTo>
                  <a:cubicBezTo>
                    <a:pt x="1027" y="222"/>
                    <a:pt x="1044" y="222"/>
                    <a:pt x="1054" y="232"/>
                  </a:cubicBezTo>
                  <a:cubicBezTo>
                    <a:pt x="1242" y="420"/>
                    <a:pt x="1242" y="420"/>
                    <a:pt x="1242" y="420"/>
                  </a:cubicBezTo>
                  <a:cubicBezTo>
                    <a:pt x="1242" y="204"/>
                    <a:pt x="1242" y="204"/>
                    <a:pt x="1242" y="204"/>
                  </a:cubicBezTo>
                  <a:lnTo>
                    <a:pt x="1050" y="12"/>
                  </a:lnTo>
                  <a:close/>
                </a:path>
              </a:pathLst>
            </a:custGeom>
            <a:solidFill>
              <a:srgbClr val="00A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pic>
        <p:nvPicPr>
          <p:cNvPr id="35" name="Picture 3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8719" y="512299"/>
            <a:ext cx="1781175" cy="554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6396" y="391654"/>
            <a:ext cx="1028700" cy="838200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6551930" y="6312798"/>
            <a:ext cx="5636030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solidFill>
                  <a:srgbClr val="002B6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PHE, </a:t>
            </a:r>
            <a:r>
              <a:rPr lang="en-GB" sz="1200" u="sng" dirty="0" smtClean="0">
                <a:solidFill>
                  <a:srgbClr val="002B6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https://coronavirus.data.gov.uk/</a:t>
            </a:r>
            <a:r>
              <a:rPr lang="en-GB" sz="1200" dirty="0" smtClean="0">
                <a:solidFill>
                  <a:srgbClr val="002B61"/>
                </a:solidFill>
              </a:rPr>
              <a:t> data extracted Wednesday 09 December </a:t>
            </a:r>
            <a:endParaRPr lang="en-GB" sz="1200" dirty="0">
              <a:solidFill>
                <a:srgbClr val="002B6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95688" y="1702219"/>
            <a:ext cx="6324206" cy="45858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CONFIRMED CASES - trend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sz="1000" dirty="0" smtClean="0"/>
          </a:p>
          <a:p>
            <a:endParaRPr lang="en-GB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5603364" y="2110063"/>
            <a:ext cx="24441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</a:rPr>
              <a:t>Confirmed cases, and incidence rates, have </a:t>
            </a:r>
            <a:r>
              <a:rPr lang="en-GB" sz="1400" b="1" dirty="0" smtClean="0">
                <a:solidFill>
                  <a:schemeClr val="accent1">
                    <a:lumMod val="50000"/>
                  </a:schemeClr>
                </a:solidFill>
              </a:rPr>
              <a:t>increased in Cambridgeshire,  Peterborough and the East of England, in the last reporting week. </a:t>
            </a:r>
            <a:endParaRPr lang="en-GB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1400" dirty="0" smtClean="0">
              <a:solidFill>
                <a:srgbClr val="FF0000"/>
              </a:solidFill>
            </a:endParaRPr>
          </a:p>
          <a:p>
            <a:endParaRPr lang="en-GB" sz="1400" dirty="0" smtClean="0">
              <a:solidFill>
                <a:srgbClr val="FF0000"/>
              </a:solidFill>
            </a:endParaRPr>
          </a:p>
          <a:p>
            <a:r>
              <a:rPr lang="en-GB" sz="1400" b="1" dirty="0" smtClean="0">
                <a:solidFill>
                  <a:schemeClr val="accent1">
                    <a:lumMod val="50000"/>
                  </a:schemeClr>
                </a:solidFill>
              </a:rPr>
              <a:t>The weekly incidence rate of confirmed cases</a:t>
            </a: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</a:rPr>
              <a:t> is currently below the regional and national rates for Cambridgeshire, and above for Peterborough.</a:t>
            </a:r>
            <a:endParaRPr lang="en-GB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222911" y="6550194"/>
            <a:ext cx="2969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002B61"/>
                </a:solidFill>
              </a:rPr>
              <a:t>Slides produced by PHI, 10 December 2020</a:t>
            </a:r>
            <a:endParaRPr lang="en-GB" sz="1200" b="1" dirty="0">
              <a:solidFill>
                <a:srgbClr val="002B61"/>
              </a:solidFill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05" y="2085355"/>
            <a:ext cx="3754326" cy="18512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47504" y="4095547"/>
            <a:ext cx="3754327" cy="187616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1854" y="3995154"/>
            <a:ext cx="4592027" cy="224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58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791" y="1093253"/>
            <a:ext cx="9144000" cy="557147"/>
          </a:xfrm>
        </p:spPr>
        <p:txBody>
          <a:bodyPr>
            <a:normAutofit/>
          </a:bodyPr>
          <a:lstStyle/>
          <a:p>
            <a:pPr algn="l"/>
            <a:r>
              <a:rPr lang="en-GB" sz="2400" b="1" dirty="0" smtClean="0">
                <a:solidFill>
                  <a:srgbClr val="002B61"/>
                </a:solidFill>
              </a:rPr>
              <a:t>Covid-19 and all-cause mortality in Cambridgeshire and Peterborough</a:t>
            </a:r>
            <a:endParaRPr lang="en-GB" sz="2400" b="1" dirty="0">
              <a:solidFill>
                <a:srgbClr val="002B6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647" y="1934657"/>
            <a:ext cx="4046229" cy="439619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200" dirty="0">
                <a:solidFill>
                  <a:srgbClr val="002B61"/>
                </a:solidFill>
              </a:rPr>
              <a:t>ONS reporting Week </a:t>
            </a:r>
            <a:r>
              <a:rPr lang="en-GB" sz="1200" dirty="0" smtClean="0">
                <a:solidFill>
                  <a:srgbClr val="002B61"/>
                </a:solidFill>
              </a:rPr>
              <a:t>48 (ending </a:t>
            </a:r>
            <a:r>
              <a:rPr lang="en-GB" sz="1200" dirty="0">
                <a:solidFill>
                  <a:srgbClr val="002B61"/>
                </a:solidFill>
              </a:rPr>
              <a:t>Friday </a:t>
            </a:r>
            <a:r>
              <a:rPr lang="en-GB" sz="1200" dirty="0" smtClean="0">
                <a:solidFill>
                  <a:srgbClr val="002B61"/>
                </a:solidFill>
              </a:rPr>
              <a:t>27 November </a:t>
            </a:r>
            <a:r>
              <a:rPr lang="en-GB" sz="1200" dirty="0">
                <a:solidFill>
                  <a:srgbClr val="002B61"/>
                </a:solidFill>
              </a:rPr>
              <a:t>2020</a:t>
            </a:r>
            <a:r>
              <a:rPr lang="en-GB" sz="1200" dirty="0" smtClean="0">
                <a:solidFill>
                  <a:srgbClr val="002B61"/>
                </a:solidFill>
              </a:rPr>
              <a:t>)</a:t>
            </a:r>
            <a:r>
              <a:rPr lang="en-GB" sz="1200" dirty="0">
                <a:solidFill>
                  <a:srgbClr val="002B61"/>
                </a:solidFill>
              </a:rPr>
              <a:t>:</a:t>
            </a:r>
            <a:endParaRPr lang="en-GB" sz="1200" dirty="0" smtClean="0">
              <a:solidFill>
                <a:srgbClr val="002B61"/>
              </a:solidFill>
            </a:endParaRPr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7333987" y="500107"/>
            <a:ext cx="2478405" cy="579687"/>
            <a:chOff x="0" y="-3"/>
            <a:chExt cx="5760" cy="1229"/>
          </a:xfrm>
        </p:grpSpPr>
        <p:sp>
          <p:nvSpPr>
            <p:cNvPr id="5" name="AutoShape 11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5760" cy="1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6" name="Freeform 5"/>
            <p:cNvSpPr>
              <a:spLocks noChangeAspect="1"/>
            </p:cNvSpPr>
            <p:nvPr/>
          </p:nvSpPr>
          <p:spPr bwMode="auto">
            <a:xfrm>
              <a:off x="2178" y="56"/>
              <a:ext cx="276" cy="425"/>
            </a:xfrm>
            <a:custGeom>
              <a:avLst/>
              <a:gdLst>
                <a:gd name="T0" fmla="*/ 0 w 172"/>
                <a:gd name="T1" fmla="*/ 343 h 264"/>
                <a:gd name="T2" fmla="*/ 265 w 172"/>
                <a:gd name="T3" fmla="*/ 0 h 264"/>
                <a:gd name="T4" fmla="*/ 417 w 172"/>
                <a:gd name="T5" fmla="*/ 37 h 264"/>
                <a:gd name="T6" fmla="*/ 443 w 172"/>
                <a:gd name="T7" fmla="*/ 72 h 264"/>
                <a:gd name="T8" fmla="*/ 443 w 172"/>
                <a:gd name="T9" fmla="*/ 93 h 264"/>
                <a:gd name="T10" fmla="*/ 425 w 172"/>
                <a:gd name="T11" fmla="*/ 111 h 264"/>
                <a:gd name="T12" fmla="*/ 409 w 172"/>
                <a:gd name="T13" fmla="*/ 106 h 264"/>
                <a:gd name="T14" fmla="*/ 273 w 172"/>
                <a:gd name="T15" fmla="*/ 68 h 264"/>
                <a:gd name="T16" fmla="*/ 75 w 172"/>
                <a:gd name="T17" fmla="*/ 343 h 264"/>
                <a:gd name="T18" fmla="*/ 273 w 172"/>
                <a:gd name="T19" fmla="*/ 617 h 264"/>
                <a:gd name="T20" fmla="*/ 409 w 172"/>
                <a:gd name="T21" fmla="*/ 578 h 264"/>
                <a:gd name="T22" fmla="*/ 425 w 172"/>
                <a:gd name="T23" fmla="*/ 573 h 264"/>
                <a:gd name="T24" fmla="*/ 443 w 172"/>
                <a:gd name="T25" fmla="*/ 591 h 264"/>
                <a:gd name="T26" fmla="*/ 443 w 172"/>
                <a:gd name="T27" fmla="*/ 615 h 264"/>
                <a:gd name="T28" fmla="*/ 417 w 172"/>
                <a:gd name="T29" fmla="*/ 650 h 264"/>
                <a:gd name="T30" fmla="*/ 265 w 172"/>
                <a:gd name="T31" fmla="*/ 684 h 264"/>
                <a:gd name="T32" fmla="*/ 0 w 172"/>
                <a:gd name="T33" fmla="*/ 343 h 2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2" h="264">
                  <a:moveTo>
                    <a:pt x="0" y="132"/>
                  </a:moveTo>
                  <a:cubicBezTo>
                    <a:pt x="0" y="47"/>
                    <a:pt x="43" y="0"/>
                    <a:pt x="103" y="0"/>
                  </a:cubicBezTo>
                  <a:cubicBezTo>
                    <a:pt x="134" y="0"/>
                    <a:pt x="153" y="9"/>
                    <a:pt x="162" y="14"/>
                  </a:cubicBezTo>
                  <a:cubicBezTo>
                    <a:pt x="167" y="18"/>
                    <a:pt x="172" y="22"/>
                    <a:pt x="172" y="28"/>
                  </a:cubicBezTo>
                  <a:cubicBezTo>
                    <a:pt x="172" y="36"/>
                    <a:pt x="172" y="36"/>
                    <a:pt x="172" y="36"/>
                  </a:cubicBezTo>
                  <a:cubicBezTo>
                    <a:pt x="172" y="41"/>
                    <a:pt x="169" y="43"/>
                    <a:pt x="165" y="43"/>
                  </a:cubicBezTo>
                  <a:cubicBezTo>
                    <a:pt x="163" y="43"/>
                    <a:pt x="161" y="43"/>
                    <a:pt x="159" y="41"/>
                  </a:cubicBezTo>
                  <a:cubicBezTo>
                    <a:pt x="151" y="37"/>
                    <a:pt x="132" y="26"/>
                    <a:pt x="106" y="26"/>
                  </a:cubicBezTo>
                  <a:cubicBezTo>
                    <a:pt x="61" y="26"/>
                    <a:pt x="29" y="61"/>
                    <a:pt x="29" y="132"/>
                  </a:cubicBezTo>
                  <a:cubicBezTo>
                    <a:pt x="29" y="203"/>
                    <a:pt x="61" y="238"/>
                    <a:pt x="106" y="238"/>
                  </a:cubicBezTo>
                  <a:cubicBezTo>
                    <a:pt x="132" y="238"/>
                    <a:pt x="152" y="228"/>
                    <a:pt x="159" y="223"/>
                  </a:cubicBezTo>
                  <a:cubicBezTo>
                    <a:pt x="161" y="222"/>
                    <a:pt x="163" y="221"/>
                    <a:pt x="165" y="221"/>
                  </a:cubicBezTo>
                  <a:cubicBezTo>
                    <a:pt x="169" y="221"/>
                    <a:pt x="172" y="224"/>
                    <a:pt x="172" y="228"/>
                  </a:cubicBezTo>
                  <a:cubicBezTo>
                    <a:pt x="172" y="237"/>
                    <a:pt x="172" y="237"/>
                    <a:pt x="172" y="237"/>
                  </a:cubicBezTo>
                  <a:cubicBezTo>
                    <a:pt x="172" y="243"/>
                    <a:pt x="167" y="247"/>
                    <a:pt x="162" y="251"/>
                  </a:cubicBezTo>
                  <a:cubicBezTo>
                    <a:pt x="154" y="256"/>
                    <a:pt x="134" y="264"/>
                    <a:pt x="103" y="264"/>
                  </a:cubicBezTo>
                  <a:cubicBezTo>
                    <a:pt x="43" y="264"/>
                    <a:pt x="0" y="218"/>
                    <a:pt x="0" y="132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7" name="Freeform 6"/>
            <p:cNvSpPr>
              <a:spLocks noChangeAspect="1" noEditPoints="1"/>
            </p:cNvSpPr>
            <p:nvPr/>
          </p:nvSpPr>
          <p:spPr bwMode="auto">
            <a:xfrm>
              <a:off x="2486" y="161"/>
              <a:ext cx="239" cy="319"/>
            </a:xfrm>
            <a:custGeom>
              <a:avLst/>
              <a:gdLst>
                <a:gd name="T0" fmla="*/ 0 w 149"/>
                <a:gd name="T1" fmla="*/ 364 h 198"/>
                <a:gd name="T2" fmla="*/ 199 w 149"/>
                <a:gd name="T3" fmla="*/ 197 h 198"/>
                <a:gd name="T4" fmla="*/ 290 w 149"/>
                <a:gd name="T5" fmla="*/ 205 h 198"/>
                <a:gd name="T6" fmla="*/ 290 w 149"/>
                <a:gd name="T7" fmla="*/ 200 h 198"/>
                <a:gd name="T8" fmla="*/ 205 w 149"/>
                <a:gd name="T9" fmla="*/ 60 h 198"/>
                <a:gd name="T10" fmla="*/ 59 w 149"/>
                <a:gd name="T11" fmla="*/ 102 h 198"/>
                <a:gd name="T12" fmla="*/ 47 w 149"/>
                <a:gd name="T13" fmla="*/ 106 h 198"/>
                <a:gd name="T14" fmla="*/ 30 w 149"/>
                <a:gd name="T15" fmla="*/ 89 h 198"/>
                <a:gd name="T16" fmla="*/ 30 w 149"/>
                <a:gd name="T17" fmla="*/ 60 h 198"/>
                <a:gd name="T18" fmla="*/ 55 w 149"/>
                <a:gd name="T19" fmla="*/ 31 h 198"/>
                <a:gd name="T20" fmla="*/ 213 w 149"/>
                <a:gd name="T21" fmla="*/ 0 h 198"/>
                <a:gd name="T22" fmla="*/ 361 w 149"/>
                <a:gd name="T23" fmla="*/ 169 h 198"/>
                <a:gd name="T24" fmla="*/ 361 w 149"/>
                <a:gd name="T25" fmla="*/ 437 h 198"/>
                <a:gd name="T26" fmla="*/ 383 w 149"/>
                <a:gd name="T27" fmla="*/ 467 h 198"/>
                <a:gd name="T28" fmla="*/ 383 w 149"/>
                <a:gd name="T29" fmla="*/ 480 h 198"/>
                <a:gd name="T30" fmla="*/ 335 w 149"/>
                <a:gd name="T31" fmla="*/ 514 h 198"/>
                <a:gd name="T32" fmla="*/ 290 w 149"/>
                <a:gd name="T33" fmla="*/ 459 h 198"/>
                <a:gd name="T34" fmla="*/ 290 w 149"/>
                <a:gd name="T35" fmla="*/ 451 h 198"/>
                <a:gd name="T36" fmla="*/ 154 w 149"/>
                <a:gd name="T37" fmla="*/ 514 h 198"/>
                <a:gd name="T38" fmla="*/ 0 w 149"/>
                <a:gd name="T39" fmla="*/ 364 h 198"/>
                <a:gd name="T40" fmla="*/ 290 w 149"/>
                <a:gd name="T41" fmla="*/ 390 h 198"/>
                <a:gd name="T42" fmla="*/ 290 w 149"/>
                <a:gd name="T43" fmla="*/ 263 h 198"/>
                <a:gd name="T44" fmla="*/ 209 w 149"/>
                <a:gd name="T45" fmla="*/ 251 h 198"/>
                <a:gd name="T46" fmla="*/ 69 w 149"/>
                <a:gd name="T47" fmla="*/ 361 h 198"/>
                <a:gd name="T48" fmla="*/ 167 w 149"/>
                <a:gd name="T49" fmla="*/ 458 h 198"/>
                <a:gd name="T50" fmla="*/ 290 w 149"/>
                <a:gd name="T51" fmla="*/ 390 h 19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49" h="198">
                  <a:moveTo>
                    <a:pt x="0" y="140"/>
                  </a:moveTo>
                  <a:cubicBezTo>
                    <a:pt x="0" y="110"/>
                    <a:pt x="19" y="76"/>
                    <a:pt x="77" y="76"/>
                  </a:cubicBezTo>
                  <a:cubicBezTo>
                    <a:pt x="87" y="76"/>
                    <a:pt x="101" y="77"/>
                    <a:pt x="113" y="79"/>
                  </a:cubicBezTo>
                  <a:cubicBezTo>
                    <a:pt x="113" y="77"/>
                    <a:pt x="113" y="77"/>
                    <a:pt x="113" y="77"/>
                  </a:cubicBezTo>
                  <a:cubicBezTo>
                    <a:pt x="113" y="41"/>
                    <a:pt x="111" y="23"/>
                    <a:pt x="80" y="23"/>
                  </a:cubicBezTo>
                  <a:cubicBezTo>
                    <a:pt x="58" y="23"/>
                    <a:pt x="34" y="32"/>
                    <a:pt x="23" y="39"/>
                  </a:cubicBezTo>
                  <a:cubicBezTo>
                    <a:pt x="21" y="40"/>
                    <a:pt x="20" y="41"/>
                    <a:pt x="18" y="41"/>
                  </a:cubicBezTo>
                  <a:cubicBezTo>
                    <a:pt x="14" y="41"/>
                    <a:pt x="12" y="38"/>
                    <a:pt x="12" y="34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19"/>
                    <a:pt x="15" y="15"/>
                    <a:pt x="21" y="12"/>
                  </a:cubicBezTo>
                  <a:cubicBezTo>
                    <a:pt x="35" y="4"/>
                    <a:pt x="62" y="0"/>
                    <a:pt x="83" y="0"/>
                  </a:cubicBezTo>
                  <a:cubicBezTo>
                    <a:pt x="134" y="0"/>
                    <a:pt x="140" y="27"/>
                    <a:pt x="140" y="65"/>
                  </a:cubicBezTo>
                  <a:cubicBezTo>
                    <a:pt x="140" y="168"/>
                    <a:pt x="140" y="168"/>
                    <a:pt x="140" y="168"/>
                  </a:cubicBezTo>
                  <a:cubicBezTo>
                    <a:pt x="140" y="177"/>
                    <a:pt x="143" y="180"/>
                    <a:pt x="149" y="180"/>
                  </a:cubicBezTo>
                  <a:cubicBezTo>
                    <a:pt x="149" y="185"/>
                    <a:pt x="149" y="185"/>
                    <a:pt x="149" y="185"/>
                  </a:cubicBezTo>
                  <a:cubicBezTo>
                    <a:pt x="149" y="191"/>
                    <a:pt x="144" y="198"/>
                    <a:pt x="130" y="198"/>
                  </a:cubicBezTo>
                  <a:cubicBezTo>
                    <a:pt x="121" y="198"/>
                    <a:pt x="113" y="192"/>
                    <a:pt x="113" y="177"/>
                  </a:cubicBezTo>
                  <a:cubicBezTo>
                    <a:pt x="113" y="174"/>
                    <a:pt x="113" y="174"/>
                    <a:pt x="113" y="174"/>
                  </a:cubicBezTo>
                  <a:cubicBezTo>
                    <a:pt x="103" y="186"/>
                    <a:pt x="88" y="198"/>
                    <a:pt x="60" y="198"/>
                  </a:cubicBezTo>
                  <a:cubicBezTo>
                    <a:pt x="29" y="198"/>
                    <a:pt x="0" y="183"/>
                    <a:pt x="0" y="140"/>
                  </a:cubicBezTo>
                  <a:moveTo>
                    <a:pt x="113" y="150"/>
                  </a:moveTo>
                  <a:cubicBezTo>
                    <a:pt x="113" y="101"/>
                    <a:pt x="113" y="101"/>
                    <a:pt x="113" y="101"/>
                  </a:cubicBezTo>
                  <a:cubicBezTo>
                    <a:pt x="102" y="98"/>
                    <a:pt x="89" y="97"/>
                    <a:pt x="81" y="97"/>
                  </a:cubicBezTo>
                  <a:cubicBezTo>
                    <a:pt x="42" y="97"/>
                    <a:pt x="27" y="114"/>
                    <a:pt x="27" y="139"/>
                  </a:cubicBezTo>
                  <a:cubicBezTo>
                    <a:pt x="27" y="168"/>
                    <a:pt x="44" y="176"/>
                    <a:pt x="65" y="176"/>
                  </a:cubicBezTo>
                  <a:cubicBezTo>
                    <a:pt x="86" y="176"/>
                    <a:pt x="105" y="164"/>
                    <a:pt x="113" y="150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>
              <a:off x="2776" y="163"/>
              <a:ext cx="391" cy="312"/>
            </a:xfrm>
            <a:custGeom>
              <a:avLst/>
              <a:gdLst>
                <a:gd name="T0" fmla="*/ 0 w 244"/>
                <a:gd name="T1" fmla="*/ 484 h 194"/>
                <a:gd name="T2" fmla="*/ 0 w 244"/>
                <a:gd name="T3" fmla="*/ 26 h 194"/>
                <a:gd name="T4" fmla="*/ 21 w 244"/>
                <a:gd name="T5" fmla="*/ 8 h 194"/>
                <a:gd name="T6" fmla="*/ 48 w 244"/>
                <a:gd name="T7" fmla="*/ 8 h 194"/>
                <a:gd name="T8" fmla="*/ 69 w 244"/>
                <a:gd name="T9" fmla="*/ 26 h 194"/>
                <a:gd name="T10" fmla="*/ 69 w 244"/>
                <a:gd name="T11" fmla="*/ 42 h 194"/>
                <a:gd name="T12" fmla="*/ 223 w 244"/>
                <a:gd name="T13" fmla="*/ 0 h 194"/>
                <a:gd name="T14" fmla="*/ 324 w 244"/>
                <a:gd name="T15" fmla="*/ 50 h 194"/>
                <a:gd name="T16" fmla="*/ 500 w 244"/>
                <a:gd name="T17" fmla="*/ 0 h 194"/>
                <a:gd name="T18" fmla="*/ 627 w 244"/>
                <a:gd name="T19" fmla="*/ 148 h 194"/>
                <a:gd name="T20" fmla="*/ 627 w 244"/>
                <a:gd name="T21" fmla="*/ 484 h 194"/>
                <a:gd name="T22" fmla="*/ 609 w 244"/>
                <a:gd name="T23" fmla="*/ 502 h 194"/>
                <a:gd name="T24" fmla="*/ 578 w 244"/>
                <a:gd name="T25" fmla="*/ 502 h 194"/>
                <a:gd name="T26" fmla="*/ 559 w 244"/>
                <a:gd name="T27" fmla="*/ 484 h 194"/>
                <a:gd name="T28" fmla="*/ 559 w 244"/>
                <a:gd name="T29" fmla="*/ 148 h 194"/>
                <a:gd name="T30" fmla="*/ 482 w 244"/>
                <a:gd name="T31" fmla="*/ 68 h 194"/>
                <a:gd name="T32" fmla="*/ 346 w 244"/>
                <a:gd name="T33" fmla="*/ 101 h 194"/>
                <a:gd name="T34" fmla="*/ 346 w 244"/>
                <a:gd name="T35" fmla="*/ 484 h 194"/>
                <a:gd name="T36" fmla="*/ 329 w 244"/>
                <a:gd name="T37" fmla="*/ 502 h 194"/>
                <a:gd name="T38" fmla="*/ 298 w 244"/>
                <a:gd name="T39" fmla="*/ 502 h 194"/>
                <a:gd name="T40" fmla="*/ 280 w 244"/>
                <a:gd name="T41" fmla="*/ 484 h 194"/>
                <a:gd name="T42" fmla="*/ 280 w 244"/>
                <a:gd name="T43" fmla="*/ 148 h 194"/>
                <a:gd name="T44" fmla="*/ 204 w 244"/>
                <a:gd name="T45" fmla="*/ 68 h 194"/>
                <a:gd name="T46" fmla="*/ 69 w 244"/>
                <a:gd name="T47" fmla="*/ 101 h 194"/>
                <a:gd name="T48" fmla="*/ 69 w 244"/>
                <a:gd name="T49" fmla="*/ 484 h 194"/>
                <a:gd name="T50" fmla="*/ 48 w 244"/>
                <a:gd name="T51" fmla="*/ 502 h 194"/>
                <a:gd name="T52" fmla="*/ 21 w 244"/>
                <a:gd name="T53" fmla="*/ 502 h 194"/>
                <a:gd name="T54" fmla="*/ 0 w 244"/>
                <a:gd name="T55" fmla="*/ 484 h 1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44" h="194">
                  <a:moveTo>
                    <a:pt x="0" y="187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6"/>
                    <a:pt x="3" y="3"/>
                    <a:pt x="8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3" y="3"/>
                    <a:pt x="27" y="6"/>
                    <a:pt x="27" y="10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6" y="13"/>
                    <a:pt x="57" y="0"/>
                    <a:pt x="87" y="0"/>
                  </a:cubicBezTo>
                  <a:cubicBezTo>
                    <a:pt x="106" y="0"/>
                    <a:pt x="120" y="9"/>
                    <a:pt x="126" y="19"/>
                  </a:cubicBezTo>
                  <a:cubicBezTo>
                    <a:pt x="137" y="15"/>
                    <a:pt x="167" y="0"/>
                    <a:pt x="195" y="0"/>
                  </a:cubicBezTo>
                  <a:cubicBezTo>
                    <a:pt x="222" y="0"/>
                    <a:pt x="244" y="14"/>
                    <a:pt x="244" y="57"/>
                  </a:cubicBezTo>
                  <a:cubicBezTo>
                    <a:pt x="244" y="187"/>
                    <a:pt x="244" y="187"/>
                    <a:pt x="244" y="187"/>
                  </a:cubicBezTo>
                  <a:cubicBezTo>
                    <a:pt x="244" y="191"/>
                    <a:pt x="241" y="194"/>
                    <a:pt x="237" y="194"/>
                  </a:cubicBezTo>
                  <a:cubicBezTo>
                    <a:pt x="225" y="194"/>
                    <a:pt x="225" y="194"/>
                    <a:pt x="225" y="194"/>
                  </a:cubicBezTo>
                  <a:cubicBezTo>
                    <a:pt x="221" y="194"/>
                    <a:pt x="218" y="191"/>
                    <a:pt x="218" y="187"/>
                  </a:cubicBezTo>
                  <a:cubicBezTo>
                    <a:pt x="218" y="57"/>
                    <a:pt x="218" y="57"/>
                    <a:pt x="218" y="57"/>
                  </a:cubicBezTo>
                  <a:cubicBezTo>
                    <a:pt x="218" y="37"/>
                    <a:pt x="209" y="26"/>
                    <a:pt x="188" y="26"/>
                  </a:cubicBezTo>
                  <a:cubicBezTo>
                    <a:pt x="166" y="26"/>
                    <a:pt x="135" y="39"/>
                    <a:pt x="135" y="39"/>
                  </a:cubicBezTo>
                  <a:cubicBezTo>
                    <a:pt x="135" y="187"/>
                    <a:pt x="135" y="187"/>
                    <a:pt x="135" y="187"/>
                  </a:cubicBezTo>
                  <a:cubicBezTo>
                    <a:pt x="135" y="191"/>
                    <a:pt x="132" y="194"/>
                    <a:pt x="128" y="194"/>
                  </a:cubicBezTo>
                  <a:cubicBezTo>
                    <a:pt x="116" y="194"/>
                    <a:pt x="116" y="194"/>
                    <a:pt x="116" y="194"/>
                  </a:cubicBezTo>
                  <a:cubicBezTo>
                    <a:pt x="112" y="194"/>
                    <a:pt x="109" y="191"/>
                    <a:pt x="109" y="187"/>
                  </a:cubicBezTo>
                  <a:cubicBezTo>
                    <a:pt x="109" y="57"/>
                    <a:pt x="109" y="57"/>
                    <a:pt x="109" y="57"/>
                  </a:cubicBezTo>
                  <a:cubicBezTo>
                    <a:pt x="109" y="37"/>
                    <a:pt x="100" y="26"/>
                    <a:pt x="79" y="26"/>
                  </a:cubicBezTo>
                  <a:cubicBezTo>
                    <a:pt x="57" y="26"/>
                    <a:pt x="27" y="39"/>
                    <a:pt x="27" y="39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91"/>
                    <a:pt x="23" y="194"/>
                    <a:pt x="19" y="194"/>
                  </a:cubicBezTo>
                  <a:cubicBezTo>
                    <a:pt x="8" y="194"/>
                    <a:pt x="8" y="194"/>
                    <a:pt x="8" y="194"/>
                  </a:cubicBezTo>
                  <a:cubicBezTo>
                    <a:pt x="3" y="194"/>
                    <a:pt x="0" y="191"/>
                    <a:pt x="0" y="187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9" name="Freeform 8"/>
            <p:cNvSpPr>
              <a:spLocks noChangeAspect="1" noEditPoints="1"/>
            </p:cNvSpPr>
            <p:nvPr/>
          </p:nvSpPr>
          <p:spPr bwMode="auto">
            <a:xfrm>
              <a:off x="3234" y="15"/>
              <a:ext cx="253" cy="466"/>
            </a:xfrm>
            <a:custGeom>
              <a:avLst/>
              <a:gdLst>
                <a:gd name="T0" fmla="*/ 67 w 158"/>
                <a:gd name="T1" fmla="*/ 673 h 290"/>
                <a:gd name="T2" fmla="*/ 67 w 158"/>
                <a:gd name="T3" fmla="*/ 720 h 290"/>
                <a:gd name="T4" fmla="*/ 48 w 158"/>
                <a:gd name="T5" fmla="*/ 739 h 290"/>
                <a:gd name="T6" fmla="*/ 18 w 158"/>
                <a:gd name="T7" fmla="*/ 739 h 290"/>
                <a:gd name="T8" fmla="*/ 0 w 158"/>
                <a:gd name="T9" fmla="*/ 720 h 290"/>
                <a:gd name="T10" fmla="*/ 0 w 158"/>
                <a:gd name="T11" fmla="*/ 21 h 290"/>
                <a:gd name="T12" fmla="*/ 18 w 158"/>
                <a:gd name="T13" fmla="*/ 0 h 290"/>
                <a:gd name="T14" fmla="*/ 48 w 158"/>
                <a:gd name="T15" fmla="*/ 0 h 290"/>
                <a:gd name="T16" fmla="*/ 67 w 158"/>
                <a:gd name="T17" fmla="*/ 21 h 290"/>
                <a:gd name="T18" fmla="*/ 67 w 158"/>
                <a:gd name="T19" fmla="*/ 307 h 290"/>
                <a:gd name="T20" fmla="*/ 208 w 158"/>
                <a:gd name="T21" fmla="*/ 235 h 290"/>
                <a:gd name="T22" fmla="*/ 405 w 158"/>
                <a:gd name="T23" fmla="*/ 490 h 290"/>
                <a:gd name="T24" fmla="*/ 208 w 158"/>
                <a:gd name="T25" fmla="*/ 749 h 290"/>
                <a:gd name="T26" fmla="*/ 67 w 158"/>
                <a:gd name="T27" fmla="*/ 673 h 290"/>
                <a:gd name="T28" fmla="*/ 338 w 158"/>
                <a:gd name="T29" fmla="*/ 490 h 290"/>
                <a:gd name="T30" fmla="*/ 208 w 158"/>
                <a:gd name="T31" fmla="*/ 297 h 290"/>
                <a:gd name="T32" fmla="*/ 67 w 158"/>
                <a:gd name="T33" fmla="*/ 392 h 290"/>
                <a:gd name="T34" fmla="*/ 67 w 158"/>
                <a:gd name="T35" fmla="*/ 588 h 290"/>
                <a:gd name="T36" fmla="*/ 208 w 158"/>
                <a:gd name="T37" fmla="*/ 686 h 290"/>
                <a:gd name="T38" fmla="*/ 338 w 158"/>
                <a:gd name="T39" fmla="*/ 490 h 29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8" h="290">
                  <a:moveTo>
                    <a:pt x="26" y="261"/>
                  </a:moveTo>
                  <a:cubicBezTo>
                    <a:pt x="26" y="279"/>
                    <a:pt x="26" y="279"/>
                    <a:pt x="26" y="279"/>
                  </a:cubicBezTo>
                  <a:cubicBezTo>
                    <a:pt x="26" y="283"/>
                    <a:pt x="23" y="286"/>
                    <a:pt x="19" y="286"/>
                  </a:cubicBezTo>
                  <a:cubicBezTo>
                    <a:pt x="7" y="286"/>
                    <a:pt x="7" y="286"/>
                    <a:pt x="7" y="286"/>
                  </a:cubicBezTo>
                  <a:cubicBezTo>
                    <a:pt x="3" y="286"/>
                    <a:pt x="0" y="283"/>
                    <a:pt x="0" y="27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4"/>
                    <a:pt x="26" y="8"/>
                  </a:cubicBezTo>
                  <a:cubicBezTo>
                    <a:pt x="26" y="119"/>
                    <a:pt x="26" y="119"/>
                    <a:pt x="26" y="119"/>
                  </a:cubicBezTo>
                  <a:cubicBezTo>
                    <a:pt x="34" y="106"/>
                    <a:pt x="55" y="91"/>
                    <a:pt x="81" y="91"/>
                  </a:cubicBezTo>
                  <a:cubicBezTo>
                    <a:pt x="134" y="91"/>
                    <a:pt x="158" y="132"/>
                    <a:pt x="158" y="190"/>
                  </a:cubicBezTo>
                  <a:cubicBezTo>
                    <a:pt x="158" y="249"/>
                    <a:pt x="134" y="290"/>
                    <a:pt x="81" y="290"/>
                  </a:cubicBezTo>
                  <a:cubicBezTo>
                    <a:pt x="55" y="290"/>
                    <a:pt x="34" y="275"/>
                    <a:pt x="26" y="261"/>
                  </a:cubicBezTo>
                  <a:moveTo>
                    <a:pt x="132" y="190"/>
                  </a:moveTo>
                  <a:cubicBezTo>
                    <a:pt x="132" y="137"/>
                    <a:pt x="112" y="115"/>
                    <a:pt x="81" y="115"/>
                  </a:cubicBezTo>
                  <a:cubicBezTo>
                    <a:pt x="53" y="115"/>
                    <a:pt x="33" y="134"/>
                    <a:pt x="26" y="152"/>
                  </a:cubicBezTo>
                  <a:cubicBezTo>
                    <a:pt x="26" y="228"/>
                    <a:pt x="26" y="228"/>
                    <a:pt x="26" y="228"/>
                  </a:cubicBezTo>
                  <a:cubicBezTo>
                    <a:pt x="33" y="247"/>
                    <a:pt x="53" y="266"/>
                    <a:pt x="81" y="266"/>
                  </a:cubicBezTo>
                  <a:cubicBezTo>
                    <a:pt x="112" y="266"/>
                    <a:pt x="132" y="244"/>
                    <a:pt x="132" y="190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0" name="Freeform 9"/>
            <p:cNvSpPr>
              <a:spLocks noChangeAspect="1"/>
            </p:cNvSpPr>
            <p:nvPr/>
          </p:nvSpPr>
          <p:spPr bwMode="auto">
            <a:xfrm>
              <a:off x="3543" y="167"/>
              <a:ext cx="154" cy="308"/>
            </a:xfrm>
            <a:custGeom>
              <a:avLst/>
              <a:gdLst>
                <a:gd name="T0" fmla="*/ 0 w 96"/>
                <a:gd name="T1" fmla="*/ 479 h 191"/>
                <a:gd name="T2" fmla="*/ 0 w 96"/>
                <a:gd name="T3" fmla="*/ 18 h 191"/>
                <a:gd name="T4" fmla="*/ 18 w 96"/>
                <a:gd name="T5" fmla="*/ 0 h 191"/>
                <a:gd name="T6" fmla="*/ 48 w 96"/>
                <a:gd name="T7" fmla="*/ 0 h 191"/>
                <a:gd name="T8" fmla="*/ 67 w 96"/>
                <a:gd name="T9" fmla="*/ 18 h 191"/>
                <a:gd name="T10" fmla="*/ 67 w 96"/>
                <a:gd name="T11" fmla="*/ 52 h 191"/>
                <a:gd name="T12" fmla="*/ 188 w 96"/>
                <a:gd name="T13" fmla="*/ 0 h 191"/>
                <a:gd name="T14" fmla="*/ 247 w 96"/>
                <a:gd name="T15" fmla="*/ 37 h 191"/>
                <a:gd name="T16" fmla="*/ 247 w 96"/>
                <a:gd name="T17" fmla="*/ 73 h 191"/>
                <a:gd name="T18" fmla="*/ 229 w 96"/>
                <a:gd name="T19" fmla="*/ 89 h 191"/>
                <a:gd name="T20" fmla="*/ 217 w 96"/>
                <a:gd name="T21" fmla="*/ 85 h 191"/>
                <a:gd name="T22" fmla="*/ 165 w 96"/>
                <a:gd name="T23" fmla="*/ 65 h 191"/>
                <a:gd name="T24" fmla="*/ 67 w 96"/>
                <a:gd name="T25" fmla="*/ 111 h 191"/>
                <a:gd name="T26" fmla="*/ 67 w 96"/>
                <a:gd name="T27" fmla="*/ 479 h 191"/>
                <a:gd name="T28" fmla="*/ 48 w 96"/>
                <a:gd name="T29" fmla="*/ 497 h 191"/>
                <a:gd name="T30" fmla="*/ 18 w 96"/>
                <a:gd name="T31" fmla="*/ 497 h 191"/>
                <a:gd name="T32" fmla="*/ 0 w 96"/>
                <a:gd name="T33" fmla="*/ 479 h 1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6" h="191">
                  <a:moveTo>
                    <a:pt x="0" y="184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3"/>
                    <a:pt x="26" y="7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41" y="7"/>
                    <a:pt x="60" y="0"/>
                    <a:pt x="73" y="0"/>
                  </a:cubicBezTo>
                  <a:cubicBezTo>
                    <a:pt x="84" y="0"/>
                    <a:pt x="96" y="5"/>
                    <a:pt x="96" y="14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32"/>
                    <a:pt x="93" y="34"/>
                    <a:pt x="89" y="34"/>
                  </a:cubicBezTo>
                  <a:cubicBezTo>
                    <a:pt x="87" y="34"/>
                    <a:pt x="86" y="34"/>
                    <a:pt x="84" y="33"/>
                  </a:cubicBezTo>
                  <a:cubicBezTo>
                    <a:pt x="79" y="29"/>
                    <a:pt x="74" y="25"/>
                    <a:pt x="64" y="25"/>
                  </a:cubicBezTo>
                  <a:cubicBezTo>
                    <a:pt x="54" y="25"/>
                    <a:pt x="40" y="32"/>
                    <a:pt x="26" y="43"/>
                  </a:cubicBezTo>
                  <a:cubicBezTo>
                    <a:pt x="26" y="184"/>
                    <a:pt x="26" y="184"/>
                    <a:pt x="26" y="184"/>
                  </a:cubicBezTo>
                  <a:cubicBezTo>
                    <a:pt x="26" y="188"/>
                    <a:pt x="23" y="191"/>
                    <a:pt x="19" y="191"/>
                  </a:cubicBezTo>
                  <a:cubicBezTo>
                    <a:pt x="7" y="191"/>
                    <a:pt x="7" y="191"/>
                    <a:pt x="7" y="191"/>
                  </a:cubicBezTo>
                  <a:cubicBezTo>
                    <a:pt x="3" y="191"/>
                    <a:pt x="0" y="188"/>
                    <a:pt x="0" y="184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1" name="Freeform 10"/>
            <p:cNvSpPr>
              <a:spLocks noChangeAspect="1" noEditPoints="1"/>
            </p:cNvSpPr>
            <p:nvPr/>
          </p:nvSpPr>
          <p:spPr bwMode="auto">
            <a:xfrm>
              <a:off x="3736" y="60"/>
              <a:ext cx="53" cy="415"/>
            </a:xfrm>
            <a:custGeom>
              <a:avLst/>
              <a:gdLst>
                <a:gd name="T0" fmla="*/ 0 w 33"/>
                <a:gd name="T1" fmla="*/ 47 h 258"/>
                <a:gd name="T2" fmla="*/ 43 w 33"/>
                <a:gd name="T3" fmla="*/ 0 h 258"/>
                <a:gd name="T4" fmla="*/ 85 w 33"/>
                <a:gd name="T5" fmla="*/ 47 h 258"/>
                <a:gd name="T6" fmla="*/ 43 w 33"/>
                <a:gd name="T7" fmla="*/ 90 h 258"/>
                <a:gd name="T8" fmla="*/ 0 w 33"/>
                <a:gd name="T9" fmla="*/ 47 h 258"/>
                <a:gd name="T10" fmla="*/ 8 w 33"/>
                <a:gd name="T11" fmla="*/ 650 h 258"/>
                <a:gd name="T12" fmla="*/ 8 w 33"/>
                <a:gd name="T13" fmla="*/ 191 h 258"/>
                <a:gd name="T14" fmla="*/ 29 w 33"/>
                <a:gd name="T15" fmla="*/ 174 h 258"/>
                <a:gd name="T16" fmla="*/ 56 w 33"/>
                <a:gd name="T17" fmla="*/ 174 h 258"/>
                <a:gd name="T18" fmla="*/ 77 w 33"/>
                <a:gd name="T19" fmla="*/ 191 h 258"/>
                <a:gd name="T20" fmla="*/ 77 w 33"/>
                <a:gd name="T21" fmla="*/ 650 h 258"/>
                <a:gd name="T22" fmla="*/ 56 w 33"/>
                <a:gd name="T23" fmla="*/ 668 h 258"/>
                <a:gd name="T24" fmla="*/ 29 w 33"/>
                <a:gd name="T25" fmla="*/ 668 h 258"/>
                <a:gd name="T26" fmla="*/ 8 w 33"/>
                <a:gd name="T27" fmla="*/ 650 h 2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" h="258">
                  <a:moveTo>
                    <a:pt x="0" y="18"/>
                  </a:moveTo>
                  <a:cubicBezTo>
                    <a:pt x="0" y="8"/>
                    <a:pt x="7" y="0"/>
                    <a:pt x="17" y="0"/>
                  </a:cubicBezTo>
                  <a:cubicBezTo>
                    <a:pt x="26" y="0"/>
                    <a:pt x="33" y="8"/>
                    <a:pt x="33" y="18"/>
                  </a:cubicBezTo>
                  <a:cubicBezTo>
                    <a:pt x="33" y="27"/>
                    <a:pt x="26" y="35"/>
                    <a:pt x="17" y="35"/>
                  </a:cubicBezTo>
                  <a:cubicBezTo>
                    <a:pt x="7" y="35"/>
                    <a:pt x="0" y="27"/>
                    <a:pt x="0" y="18"/>
                  </a:cubicBezTo>
                  <a:moveTo>
                    <a:pt x="3" y="251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0"/>
                    <a:pt x="7" y="67"/>
                    <a:pt x="11" y="67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7" y="67"/>
                    <a:pt x="30" y="70"/>
                    <a:pt x="30" y="74"/>
                  </a:cubicBezTo>
                  <a:cubicBezTo>
                    <a:pt x="30" y="251"/>
                    <a:pt x="30" y="251"/>
                    <a:pt x="30" y="251"/>
                  </a:cubicBezTo>
                  <a:cubicBezTo>
                    <a:pt x="30" y="255"/>
                    <a:pt x="27" y="258"/>
                    <a:pt x="22" y="258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7" y="258"/>
                    <a:pt x="3" y="255"/>
                    <a:pt x="3" y="251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2" name="Freeform 11"/>
            <p:cNvSpPr>
              <a:spLocks noChangeAspect="1" noEditPoints="1"/>
            </p:cNvSpPr>
            <p:nvPr/>
          </p:nvSpPr>
          <p:spPr bwMode="auto">
            <a:xfrm>
              <a:off x="3830" y="15"/>
              <a:ext cx="270" cy="466"/>
            </a:xfrm>
            <a:custGeom>
              <a:avLst/>
              <a:gdLst>
                <a:gd name="T0" fmla="*/ 0 w 168"/>
                <a:gd name="T1" fmla="*/ 490 h 290"/>
                <a:gd name="T2" fmla="*/ 199 w 168"/>
                <a:gd name="T3" fmla="*/ 235 h 290"/>
                <a:gd name="T4" fmla="*/ 341 w 168"/>
                <a:gd name="T5" fmla="*/ 307 h 290"/>
                <a:gd name="T6" fmla="*/ 341 w 168"/>
                <a:gd name="T7" fmla="*/ 21 h 290"/>
                <a:gd name="T8" fmla="*/ 362 w 168"/>
                <a:gd name="T9" fmla="*/ 0 h 290"/>
                <a:gd name="T10" fmla="*/ 391 w 168"/>
                <a:gd name="T11" fmla="*/ 0 h 290"/>
                <a:gd name="T12" fmla="*/ 411 w 168"/>
                <a:gd name="T13" fmla="*/ 21 h 290"/>
                <a:gd name="T14" fmla="*/ 411 w 168"/>
                <a:gd name="T15" fmla="*/ 668 h 290"/>
                <a:gd name="T16" fmla="*/ 434 w 168"/>
                <a:gd name="T17" fmla="*/ 699 h 290"/>
                <a:gd name="T18" fmla="*/ 434 w 168"/>
                <a:gd name="T19" fmla="*/ 713 h 290"/>
                <a:gd name="T20" fmla="*/ 384 w 168"/>
                <a:gd name="T21" fmla="*/ 746 h 290"/>
                <a:gd name="T22" fmla="*/ 341 w 168"/>
                <a:gd name="T23" fmla="*/ 693 h 290"/>
                <a:gd name="T24" fmla="*/ 341 w 168"/>
                <a:gd name="T25" fmla="*/ 673 h 290"/>
                <a:gd name="T26" fmla="*/ 199 w 168"/>
                <a:gd name="T27" fmla="*/ 749 h 290"/>
                <a:gd name="T28" fmla="*/ 0 w 168"/>
                <a:gd name="T29" fmla="*/ 490 h 290"/>
                <a:gd name="T30" fmla="*/ 341 w 168"/>
                <a:gd name="T31" fmla="*/ 588 h 290"/>
                <a:gd name="T32" fmla="*/ 341 w 168"/>
                <a:gd name="T33" fmla="*/ 392 h 290"/>
                <a:gd name="T34" fmla="*/ 199 w 168"/>
                <a:gd name="T35" fmla="*/ 297 h 290"/>
                <a:gd name="T36" fmla="*/ 69 w 168"/>
                <a:gd name="T37" fmla="*/ 490 h 290"/>
                <a:gd name="T38" fmla="*/ 199 w 168"/>
                <a:gd name="T39" fmla="*/ 686 h 290"/>
                <a:gd name="T40" fmla="*/ 341 w 168"/>
                <a:gd name="T41" fmla="*/ 588 h 29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68" h="290">
                  <a:moveTo>
                    <a:pt x="0" y="190"/>
                  </a:moveTo>
                  <a:cubicBezTo>
                    <a:pt x="0" y="132"/>
                    <a:pt x="25" y="91"/>
                    <a:pt x="77" y="91"/>
                  </a:cubicBezTo>
                  <a:cubicBezTo>
                    <a:pt x="104" y="91"/>
                    <a:pt x="124" y="106"/>
                    <a:pt x="132" y="119"/>
                  </a:cubicBezTo>
                  <a:cubicBezTo>
                    <a:pt x="132" y="8"/>
                    <a:pt x="132" y="8"/>
                    <a:pt x="132" y="8"/>
                  </a:cubicBezTo>
                  <a:cubicBezTo>
                    <a:pt x="132" y="4"/>
                    <a:pt x="135" y="0"/>
                    <a:pt x="140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5" y="0"/>
                    <a:pt x="159" y="4"/>
                    <a:pt x="159" y="8"/>
                  </a:cubicBezTo>
                  <a:cubicBezTo>
                    <a:pt x="159" y="259"/>
                    <a:pt x="159" y="259"/>
                    <a:pt x="159" y="259"/>
                  </a:cubicBezTo>
                  <a:cubicBezTo>
                    <a:pt x="159" y="268"/>
                    <a:pt x="162" y="271"/>
                    <a:pt x="168" y="271"/>
                  </a:cubicBezTo>
                  <a:cubicBezTo>
                    <a:pt x="168" y="276"/>
                    <a:pt x="168" y="276"/>
                    <a:pt x="168" y="276"/>
                  </a:cubicBezTo>
                  <a:cubicBezTo>
                    <a:pt x="168" y="282"/>
                    <a:pt x="163" y="289"/>
                    <a:pt x="149" y="289"/>
                  </a:cubicBezTo>
                  <a:cubicBezTo>
                    <a:pt x="140" y="289"/>
                    <a:pt x="132" y="283"/>
                    <a:pt x="132" y="268"/>
                  </a:cubicBezTo>
                  <a:cubicBezTo>
                    <a:pt x="132" y="261"/>
                    <a:pt x="132" y="261"/>
                    <a:pt x="132" y="261"/>
                  </a:cubicBezTo>
                  <a:cubicBezTo>
                    <a:pt x="124" y="275"/>
                    <a:pt x="104" y="290"/>
                    <a:pt x="77" y="290"/>
                  </a:cubicBezTo>
                  <a:cubicBezTo>
                    <a:pt x="25" y="290"/>
                    <a:pt x="0" y="249"/>
                    <a:pt x="0" y="190"/>
                  </a:cubicBezTo>
                  <a:moveTo>
                    <a:pt x="132" y="228"/>
                  </a:moveTo>
                  <a:cubicBezTo>
                    <a:pt x="132" y="152"/>
                    <a:pt x="132" y="152"/>
                    <a:pt x="132" y="152"/>
                  </a:cubicBezTo>
                  <a:cubicBezTo>
                    <a:pt x="125" y="134"/>
                    <a:pt x="106" y="115"/>
                    <a:pt x="77" y="115"/>
                  </a:cubicBezTo>
                  <a:cubicBezTo>
                    <a:pt x="47" y="115"/>
                    <a:pt x="27" y="137"/>
                    <a:pt x="27" y="190"/>
                  </a:cubicBezTo>
                  <a:cubicBezTo>
                    <a:pt x="27" y="244"/>
                    <a:pt x="47" y="266"/>
                    <a:pt x="77" y="266"/>
                  </a:cubicBezTo>
                  <a:cubicBezTo>
                    <a:pt x="106" y="266"/>
                    <a:pt x="125" y="247"/>
                    <a:pt x="132" y="228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3" name="Freeform 12"/>
            <p:cNvSpPr>
              <a:spLocks noChangeAspect="1" noEditPoints="1"/>
            </p:cNvSpPr>
            <p:nvPr/>
          </p:nvSpPr>
          <p:spPr bwMode="auto">
            <a:xfrm>
              <a:off x="4133" y="143"/>
              <a:ext cx="257" cy="475"/>
            </a:xfrm>
            <a:custGeom>
              <a:avLst/>
              <a:gdLst>
                <a:gd name="T0" fmla="*/ 357 w 160"/>
                <a:gd name="T1" fmla="*/ 0 h 295"/>
                <a:gd name="T2" fmla="*/ 413 w 160"/>
                <a:gd name="T3" fmla="*/ 39 h 295"/>
                <a:gd name="T4" fmla="*/ 413 w 160"/>
                <a:gd name="T5" fmla="*/ 76 h 295"/>
                <a:gd name="T6" fmla="*/ 397 w 160"/>
                <a:gd name="T7" fmla="*/ 90 h 295"/>
                <a:gd name="T8" fmla="*/ 384 w 160"/>
                <a:gd name="T9" fmla="*/ 85 h 295"/>
                <a:gd name="T10" fmla="*/ 332 w 160"/>
                <a:gd name="T11" fmla="*/ 64 h 295"/>
                <a:gd name="T12" fmla="*/ 307 w 160"/>
                <a:gd name="T13" fmla="*/ 69 h 295"/>
                <a:gd name="T14" fmla="*/ 361 w 160"/>
                <a:gd name="T15" fmla="*/ 204 h 295"/>
                <a:gd name="T16" fmla="*/ 188 w 160"/>
                <a:gd name="T17" fmla="*/ 382 h 295"/>
                <a:gd name="T18" fmla="*/ 137 w 160"/>
                <a:gd name="T19" fmla="*/ 375 h 295"/>
                <a:gd name="T20" fmla="*/ 108 w 160"/>
                <a:gd name="T21" fmla="*/ 425 h 295"/>
                <a:gd name="T22" fmla="*/ 135 w 160"/>
                <a:gd name="T23" fmla="*/ 475 h 295"/>
                <a:gd name="T24" fmla="*/ 201 w 160"/>
                <a:gd name="T25" fmla="*/ 469 h 295"/>
                <a:gd name="T26" fmla="*/ 400 w 160"/>
                <a:gd name="T27" fmla="*/ 620 h 295"/>
                <a:gd name="T28" fmla="*/ 201 w 160"/>
                <a:gd name="T29" fmla="*/ 765 h 295"/>
                <a:gd name="T30" fmla="*/ 0 w 160"/>
                <a:gd name="T31" fmla="*/ 620 h 295"/>
                <a:gd name="T32" fmla="*/ 72 w 160"/>
                <a:gd name="T33" fmla="*/ 496 h 295"/>
                <a:gd name="T34" fmla="*/ 47 w 160"/>
                <a:gd name="T35" fmla="*/ 425 h 295"/>
                <a:gd name="T36" fmla="*/ 82 w 160"/>
                <a:gd name="T37" fmla="*/ 349 h 295"/>
                <a:gd name="T38" fmla="*/ 16 w 160"/>
                <a:gd name="T39" fmla="*/ 204 h 295"/>
                <a:gd name="T40" fmla="*/ 188 w 160"/>
                <a:gd name="T41" fmla="*/ 29 h 295"/>
                <a:gd name="T42" fmla="*/ 260 w 160"/>
                <a:gd name="T43" fmla="*/ 42 h 295"/>
                <a:gd name="T44" fmla="*/ 357 w 160"/>
                <a:gd name="T45" fmla="*/ 0 h 295"/>
                <a:gd name="T46" fmla="*/ 337 w 160"/>
                <a:gd name="T47" fmla="*/ 620 h 295"/>
                <a:gd name="T48" fmla="*/ 201 w 160"/>
                <a:gd name="T49" fmla="*/ 535 h 295"/>
                <a:gd name="T50" fmla="*/ 63 w 160"/>
                <a:gd name="T51" fmla="*/ 620 h 295"/>
                <a:gd name="T52" fmla="*/ 201 w 160"/>
                <a:gd name="T53" fmla="*/ 705 h 295"/>
                <a:gd name="T54" fmla="*/ 337 w 160"/>
                <a:gd name="T55" fmla="*/ 620 h 295"/>
                <a:gd name="T56" fmla="*/ 297 w 160"/>
                <a:gd name="T57" fmla="*/ 204 h 295"/>
                <a:gd name="T58" fmla="*/ 188 w 160"/>
                <a:gd name="T59" fmla="*/ 84 h 295"/>
                <a:gd name="T60" fmla="*/ 80 w 160"/>
                <a:gd name="T61" fmla="*/ 204 h 295"/>
                <a:gd name="T62" fmla="*/ 188 w 160"/>
                <a:gd name="T63" fmla="*/ 327 h 295"/>
                <a:gd name="T64" fmla="*/ 297 w 160"/>
                <a:gd name="T65" fmla="*/ 20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0" h="295">
                  <a:moveTo>
                    <a:pt x="138" y="0"/>
                  </a:moveTo>
                  <a:cubicBezTo>
                    <a:pt x="148" y="0"/>
                    <a:pt x="160" y="6"/>
                    <a:pt x="160" y="15"/>
                  </a:cubicBezTo>
                  <a:cubicBezTo>
                    <a:pt x="160" y="29"/>
                    <a:pt x="160" y="29"/>
                    <a:pt x="160" y="29"/>
                  </a:cubicBezTo>
                  <a:cubicBezTo>
                    <a:pt x="160" y="33"/>
                    <a:pt x="158" y="35"/>
                    <a:pt x="154" y="35"/>
                  </a:cubicBezTo>
                  <a:cubicBezTo>
                    <a:pt x="152" y="35"/>
                    <a:pt x="151" y="35"/>
                    <a:pt x="149" y="33"/>
                  </a:cubicBezTo>
                  <a:cubicBezTo>
                    <a:pt x="143" y="29"/>
                    <a:pt x="139" y="25"/>
                    <a:pt x="129" y="25"/>
                  </a:cubicBezTo>
                  <a:cubicBezTo>
                    <a:pt x="125" y="25"/>
                    <a:pt x="122" y="26"/>
                    <a:pt x="119" y="27"/>
                  </a:cubicBezTo>
                  <a:cubicBezTo>
                    <a:pt x="132" y="39"/>
                    <a:pt x="140" y="57"/>
                    <a:pt x="140" y="79"/>
                  </a:cubicBezTo>
                  <a:cubicBezTo>
                    <a:pt x="140" y="120"/>
                    <a:pt x="112" y="147"/>
                    <a:pt x="73" y="147"/>
                  </a:cubicBezTo>
                  <a:cubicBezTo>
                    <a:pt x="66" y="147"/>
                    <a:pt x="59" y="146"/>
                    <a:pt x="53" y="145"/>
                  </a:cubicBezTo>
                  <a:cubicBezTo>
                    <a:pt x="47" y="148"/>
                    <a:pt x="42" y="155"/>
                    <a:pt x="42" y="164"/>
                  </a:cubicBezTo>
                  <a:cubicBezTo>
                    <a:pt x="42" y="173"/>
                    <a:pt x="46" y="180"/>
                    <a:pt x="52" y="183"/>
                  </a:cubicBezTo>
                  <a:cubicBezTo>
                    <a:pt x="60" y="182"/>
                    <a:pt x="68" y="181"/>
                    <a:pt x="78" y="181"/>
                  </a:cubicBezTo>
                  <a:cubicBezTo>
                    <a:pt x="129" y="181"/>
                    <a:pt x="155" y="205"/>
                    <a:pt x="155" y="239"/>
                  </a:cubicBezTo>
                  <a:cubicBezTo>
                    <a:pt x="155" y="273"/>
                    <a:pt x="129" y="295"/>
                    <a:pt x="78" y="295"/>
                  </a:cubicBezTo>
                  <a:cubicBezTo>
                    <a:pt x="26" y="295"/>
                    <a:pt x="0" y="273"/>
                    <a:pt x="0" y="239"/>
                  </a:cubicBezTo>
                  <a:cubicBezTo>
                    <a:pt x="0" y="218"/>
                    <a:pt x="9" y="201"/>
                    <a:pt x="28" y="191"/>
                  </a:cubicBezTo>
                  <a:cubicBezTo>
                    <a:pt x="21" y="185"/>
                    <a:pt x="18" y="175"/>
                    <a:pt x="18" y="164"/>
                  </a:cubicBezTo>
                  <a:cubicBezTo>
                    <a:pt x="18" y="152"/>
                    <a:pt x="23" y="142"/>
                    <a:pt x="32" y="135"/>
                  </a:cubicBezTo>
                  <a:cubicBezTo>
                    <a:pt x="16" y="123"/>
                    <a:pt x="6" y="103"/>
                    <a:pt x="6" y="79"/>
                  </a:cubicBezTo>
                  <a:cubicBezTo>
                    <a:pt x="6" y="37"/>
                    <a:pt x="34" y="11"/>
                    <a:pt x="73" y="11"/>
                  </a:cubicBezTo>
                  <a:cubicBezTo>
                    <a:pt x="83" y="11"/>
                    <a:pt x="93" y="13"/>
                    <a:pt x="101" y="16"/>
                  </a:cubicBezTo>
                  <a:cubicBezTo>
                    <a:pt x="112" y="5"/>
                    <a:pt x="126" y="0"/>
                    <a:pt x="138" y="0"/>
                  </a:cubicBezTo>
                  <a:moveTo>
                    <a:pt x="131" y="239"/>
                  </a:moveTo>
                  <a:cubicBezTo>
                    <a:pt x="131" y="217"/>
                    <a:pt x="111" y="206"/>
                    <a:pt x="78" y="206"/>
                  </a:cubicBezTo>
                  <a:cubicBezTo>
                    <a:pt x="44" y="206"/>
                    <a:pt x="24" y="217"/>
                    <a:pt x="24" y="239"/>
                  </a:cubicBezTo>
                  <a:cubicBezTo>
                    <a:pt x="24" y="261"/>
                    <a:pt x="44" y="272"/>
                    <a:pt x="78" y="272"/>
                  </a:cubicBezTo>
                  <a:cubicBezTo>
                    <a:pt x="111" y="272"/>
                    <a:pt x="131" y="261"/>
                    <a:pt x="131" y="239"/>
                  </a:cubicBezTo>
                  <a:moveTo>
                    <a:pt x="115" y="79"/>
                  </a:moveTo>
                  <a:cubicBezTo>
                    <a:pt x="115" y="53"/>
                    <a:pt x="102" y="32"/>
                    <a:pt x="73" y="32"/>
                  </a:cubicBezTo>
                  <a:cubicBezTo>
                    <a:pt x="44" y="32"/>
                    <a:pt x="31" y="53"/>
                    <a:pt x="31" y="79"/>
                  </a:cubicBezTo>
                  <a:cubicBezTo>
                    <a:pt x="31" y="105"/>
                    <a:pt x="44" y="126"/>
                    <a:pt x="73" y="126"/>
                  </a:cubicBezTo>
                  <a:cubicBezTo>
                    <a:pt x="102" y="126"/>
                    <a:pt x="115" y="105"/>
                    <a:pt x="115" y="79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4" name="Freeform 13"/>
            <p:cNvSpPr>
              <a:spLocks noChangeAspect="1" noEditPoints="1"/>
            </p:cNvSpPr>
            <p:nvPr/>
          </p:nvSpPr>
          <p:spPr bwMode="auto">
            <a:xfrm>
              <a:off x="4407" y="161"/>
              <a:ext cx="244" cy="320"/>
            </a:xfrm>
            <a:custGeom>
              <a:avLst/>
              <a:gdLst>
                <a:gd name="T0" fmla="*/ 0 w 152"/>
                <a:gd name="T1" fmla="*/ 256 h 199"/>
                <a:gd name="T2" fmla="*/ 209 w 152"/>
                <a:gd name="T3" fmla="*/ 0 h 199"/>
                <a:gd name="T4" fmla="*/ 392 w 152"/>
                <a:gd name="T5" fmla="*/ 195 h 199"/>
                <a:gd name="T6" fmla="*/ 387 w 152"/>
                <a:gd name="T7" fmla="*/ 264 h 199"/>
                <a:gd name="T8" fmla="*/ 67 w 152"/>
                <a:gd name="T9" fmla="*/ 264 h 199"/>
                <a:gd name="T10" fmla="*/ 231 w 152"/>
                <a:gd name="T11" fmla="*/ 455 h 199"/>
                <a:gd name="T12" fmla="*/ 361 w 152"/>
                <a:gd name="T13" fmla="*/ 412 h 199"/>
                <a:gd name="T14" fmla="*/ 376 w 152"/>
                <a:gd name="T15" fmla="*/ 405 h 199"/>
                <a:gd name="T16" fmla="*/ 388 w 152"/>
                <a:gd name="T17" fmla="*/ 425 h 199"/>
                <a:gd name="T18" fmla="*/ 388 w 152"/>
                <a:gd name="T19" fmla="*/ 439 h 199"/>
                <a:gd name="T20" fmla="*/ 371 w 152"/>
                <a:gd name="T21" fmla="*/ 471 h 199"/>
                <a:gd name="T22" fmla="*/ 218 w 152"/>
                <a:gd name="T23" fmla="*/ 515 h 199"/>
                <a:gd name="T24" fmla="*/ 0 w 152"/>
                <a:gd name="T25" fmla="*/ 256 h 199"/>
                <a:gd name="T26" fmla="*/ 324 w 152"/>
                <a:gd name="T27" fmla="*/ 209 h 199"/>
                <a:gd name="T28" fmla="*/ 324 w 152"/>
                <a:gd name="T29" fmla="*/ 175 h 199"/>
                <a:gd name="T30" fmla="*/ 214 w 152"/>
                <a:gd name="T31" fmla="*/ 59 h 199"/>
                <a:gd name="T32" fmla="*/ 72 w 152"/>
                <a:gd name="T33" fmla="*/ 209 h 199"/>
                <a:gd name="T34" fmla="*/ 324 w 152"/>
                <a:gd name="T35" fmla="*/ 209 h 19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2" h="199">
                  <a:moveTo>
                    <a:pt x="0" y="99"/>
                  </a:moveTo>
                  <a:cubicBezTo>
                    <a:pt x="0" y="41"/>
                    <a:pt x="28" y="0"/>
                    <a:pt x="81" y="0"/>
                  </a:cubicBezTo>
                  <a:cubicBezTo>
                    <a:pt x="127" y="0"/>
                    <a:pt x="152" y="28"/>
                    <a:pt x="152" y="75"/>
                  </a:cubicBezTo>
                  <a:cubicBezTo>
                    <a:pt x="152" y="83"/>
                    <a:pt x="152" y="93"/>
                    <a:pt x="150" y="102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26" y="148"/>
                    <a:pt x="48" y="176"/>
                    <a:pt x="90" y="176"/>
                  </a:cubicBezTo>
                  <a:cubicBezTo>
                    <a:pt x="115" y="176"/>
                    <a:pt x="133" y="163"/>
                    <a:pt x="140" y="159"/>
                  </a:cubicBezTo>
                  <a:cubicBezTo>
                    <a:pt x="142" y="158"/>
                    <a:pt x="144" y="157"/>
                    <a:pt x="146" y="157"/>
                  </a:cubicBezTo>
                  <a:cubicBezTo>
                    <a:pt x="149" y="157"/>
                    <a:pt x="151" y="160"/>
                    <a:pt x="151" y="164"/>
                  </a:cubicBezTo>
                  <a:cubicBezTo>
                    <a:pt x="151" y="170"/>
                    <a:pt x="151" y="170"/>
                    <a:pt x="151" y="170"/>
                  </a:cubicBezTo>
                  <a:cubicBezTo>
                    <a:pt x="151" y="174"/>
                    <a:pt x="150" y="178"/>
                    <a:pt x="144" y="182"/>
                  </a:cubicBezTo>
                  <a:cubicBezTo>
                    <a:pt x="137" y="186"/>
                    <a:pt x="119" y="199"/>
                    <a:pt x="85" y="199"/>
                  </a:cubicBezTo>
                  <a:cubicBezTo>
                    <a:pt x="27" y="199"/>
                    <a:pt x="0" y="158"/>
                    <a:pt x="0" y="99"/>
                  </a:cubicBezTo>
                  <a:moveTo>
                    <a:pt x="126" y="81"/>
                  </a:moveTo>
                  <a:cubicBezTo>
                    <a:pt x="126" y="76"/>
                    <a:pt x="126" y="72"/>
                    <a:pt x="126" y="68"/>
                  </a:cubicBezTo>
                  <a:cubicBezTo>
                    <a:pt x="126" y="40"/>
                    <a:pt x="107" y="23"/>
                    <a:pt x="83" y="23"/>
                  </a:cubicBezTo>
                  <a:cubicBezTo>
                    <a:pt x="46" y="23"/>
                    <a:pt x="32" y="48"/>
                    <a:pt x="28" y="81"/>
                  </a:cubicBezTo>
                  <a:lnTo>
                    <a:pt x="126" y="81"/>
                  </a:lnTo>
                  <a:close/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5" name="Freeform 14"/>
            <p:cNvSpPr>
              <a:spLocks noChangeAspect="1"/>
            </p:cNvSpPr>
            <p:nvPr/>
          </p:nvSpPr>
          <p:spPr bwMode="auto">
            <a:xfrm>
              <a:off x="4694" y="161"/>
              <a:ext cx="193" cy="320"/>
            </a:xfrm>
            <a:custGeom>
              <a:avLst/>
              <a:gdLst>
                <a:gd name="T0" fmla="*/ 23 w 120"/>
                <a:gd name="T1" fmla="*/ 484 h 199"/>
                <a:gd name="T2" fmla="*/ 0 w 120"/>
                <a:gd name="T3" fmla="*/ 450 h 199"/>
                <a:gd name="T4" fmla="*/ 0 w 120"/>
                <a:gd name="T5" fmla="*/ 426 h 199"/>
                <a:gd name="T6" fmla="*/ 16 w 120"/>
                <a:gd name="T7" fmla="*/ 412 h 199"/>
                <a:gd name="T8" fmla="*/ 31 w 120"/>
                <a:gd name="T9" fmla="*/ 413 h 199"/>
                <a:gd name="T10" fmla="*/ 156 w 120"/>
                <a:gd name="T11" fmla="*/ 455 h 199"/>
                <a:gd name="T12" fmla="*/ 243 w 120"/>
                <a:gd name="T13" fmla="*/ 375 h 199"/>
                <a:gd name="T14" fmla="*/ 142 w 120"/>
                <a:gd name="T15" fmla="*/ 280 h 199"/>
                <a:gd name="T16" fmla="*/ 13 w 120"/>
                <a:gd name="T17" fmla="*/ 140 h 199"/>
                <a:gd name="T18" fmla="*/ 156 w 120"/>
                <a:gd name="T19" fmla="*/ 0 h 199"/>
                <a:gd name="T20" fmla="*/ 272 w 120"/>
                <a:gd name="T21" fmla="*/ 31 h 199"/>
                <a:gd name="T22" fmla="*/ 293 w 120"/>
                <a:gd name="T23" fmla="*/ 63 h 199"/>
                <a:gd name="T24" fmla="*/ 293 w 120"/>
                <a:gd name="T25" fmla="*/ 88 h 199"/>
                <a:gd name="T26" fmla="*/ 280 w 120"/>
                <a:gd name="T27" fmla="*/ 103 h 199"/>
                <a:gd name="T28" fmla="*/ 264 w 120"/>
                <a:gd name="T29" fmla="*/ 98 h 199"/>
                <a:gd name="T30" fmla="*/ 161 w 120"/>
                <a:gd name="T31" fmla="*/ 56 h 199"/>
                <a:gd name="T32" fmla="*/ 77 w 120"/>
                <a:gd name="T33" fmla="*/ 132 h 199"/>
                <a:gd name="T34" fmla="*/ 161 w 120"/>
                <a:gd name="T35" fmla="*/ 214 h 199"/>
                <a:gd name="T36" fmla="*/ 310 w 120"/>
                <a:gd name="T37" fmla="*/ 367 h 199"/>
                <a:gd name="T38" fmla="*/ 156 w 120"/>
                <a:gd name="T39" fmla="*/ 515 h 199"/>
                <a:gd name="T40" fmla="*/ 23 w 120"/>
                <a:gd name="T41" fmla="*/ 484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0" h="199">
                  <a:moveTo>
                    <a:pt x="9" y="187"/>
                  </a:moveTo>
                  <a:cubicBezTo>
                    <a:pt x="4" y="183"/>
                    <a:pt x="0" y="179"/>
                    <a:pt x="0" y="174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1"/>
                    <a:pt x="2" y="159"/>
                    <a:pt x="6" y="159"/>
                  </a:cubicBezTo>
                  <a:cubicBezTo>
                    <a:pt x="8" y="159"/>
                    <a:pt x="10" y="159"/>
                    <a:pt x="12" y="160"/>
                  </a:cubicBezTo>
                  <a:cubicBezTo>
                    <a:pt x="20" y="165"/>
                    <a:pt x="35" y="176"/>
                    <a:pt x="60" y="176"/>
                  </a:cubicBezTo>
                  <a:cubicBezTo>
                    <a:pt x="76" y="176"/>
                    <a:pt x="94" y="168"/>
                    <a:pt x="94" y="145"/>
                  </a:cubicBezTo>
                  <a:cubicBezTo>
                    <a:pt x="94" y="125"/>
                    <a:pt x="84" y="115"/>
                    <a:pt x="55" y="108"/>
                  </a:cubicBezTo>
                  <a:cubicBezTo>
                    <a:pt x="32" y="102"/>
                    <a:pt x="5" y="87"/>
                    <a:pt x="5" y="54"/>
                  </a:cubicBezTo>
                  <a:cubicBezTo>
                    <a:pt x="5" y="20"/>
                    <a:pt x="30" y="0"/>
                    <a:pt x="60" y="0"/>
                  </a:cubicBezTo>
                  <a:cubicBezTo>
                    <a:pt x="85" y="0"/>
                    <a:pt x="97" y="7"/>
                    <a:pt x="105" y="12"/>
                  </a:cubicBezTo>
                  <a:cubicBezTo>
                    <a:pt x="111" y="16"/>
                    <a:pt x="113" y="19"/>
                    <a:pt x="113" y="24"/>
                  </a:cubicBezTo>
                  <a:cubicBezTo>
                    <a:pt x="113" y="34"/>
                    <a:pt x="113" y="34"/>
                    <a:pt x="113" y="34"/>
                  </a:cubicBezTo>
                  <a:cubicBezTo>
                    <a:pt x="113" y="38"/>
                    <a:pt x="112" y="40"/>
                    <a:pt x="108" y="40"/>
                  </a:cubicBezTo>
                  <a:cubicBezTo>
                    <a:pt x="105" y="40"/>
                    <a:pt x="104" y="39"/>
                    <a:pt x="102" y="38"/>
                  </a:cubicBezTo>
                  <a:cubicBezTo>
                    <a:pt x="94" y="33"/>
                    <a:pt x="86" y="22"/>
                    <a:pt x="62" y="22"/>
                  </a:cubicBezTo>
                  <a:cubicBezTo>
                    <a:pt x="42" y="22"/>
                    <a:pt x="30" y="30"/>
                    <a:pt x="30" y="51"/>
                  </a:cubicBezTo>
                  <a:cubicBezTo>
                    <a:pt x="30" y="66"/>
                    <a:pt x="40" y="78"/>
                    <a:pt x="62" y="83"/>
                  </a:cubicBezTo>
                  <a:cubicBezTo>
                    <a:pt x="94" y="91"/>
                    <a:pt x="120" y="105"/>
                    <a:pt x="120" y="142"/>
                  </a:cubicBezTo>
                  <a:cubicBezTo>
                    <a:pt x="120" y="179"/>
                    <a:pt x="92" y="199"/>
                    <a:pt x="60" y="199"/>
                  </a:cubicBezTo>
                  <a:cubicBezTo>
                    <a:pt x="35" y="199"/>
                    <a:pt x="18" y="192"/>
                    <a:pt x="9" y="187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 bwMode="auto">
            <a:xfrm>
              <a:off x="4936" y="15"/>
              <a:ext cx="228" cy="460"/>
            </a:xfrm>
            <a:custGeom>
              <a:avLst/>
              <a:gdLst>
                <a:gd name="T0" fmla="*/ 0 w 142"/>
                <a:gd name="T1" fmla="*/ 722 h 286"/>
                <a:gd name="T2" fmla="*/ 0 w 142"/>
                <a:gd name="T3" fmla="*/ 21 h 286"/>
                <a:gd name="T4" fmla="*/ 18 w 142"/>
                <a:gd name="T5" fmla="*/ 0 h 286"/>
                <a:gd name="T6" fmla="*/ 50 w 142"/>
                <a:gd name="T7" fmla="*/ 0 h 286"/>
                <a:gd name="T8" fmla="*/ 67 w 142"/>
                <a:gd name="T9" fmla="*/ 21 h 286"/>
                <a:gd name="T10" fmla="*/ 67 w 142"/>
                <a:gd name="T11" fmla="*/ 280 h 286"/>
                <a:gd name="T12" fmla="*/ 222 w 142"/>
                <a:gd name="T13" fmla="*/ 238 h 286"/>
                <a:gd name="T14" fmla="*/ 366 w 142"/>
                <a:gd name="T15" fmla="*/ 391 h 286"/>
                <a:gd name="T16" fmla="*/ 366 w 142"/>
                <a:gd name="T17" fmla="*/ 722 h 286"/>
                <a:gd name="T18" fmla="*/ 348 w 142"/>
                <a:gd name="T19" fmla="*/ 740 h 286"/>
                <a:gd name="T20" fmla="*/ 316 w 142"/>
                <a:gd name="T21" fmla="*/ 740 h 286"/>
                <a:gd name="T22" fmla="*/ 299 w 142"/>
                <a:gd name="T23" fmla="*/ 722 h 286"/>
                <a:gd name="T24" fmla="*/ 299 w 142"/>
                <a:gd name="T25" fmla="*/ 391 h 286"/>
                <a:gd name="T26" fmla="*/ 214 w 142"/>
                <a:gd name="T27" fmla="*/ 306 h 286"/>
                <a:gd name="T28" fmla="*/ 67 w 142"/>
                <a:gd name="T29" fmla="*/ 339 h 286"/>
                <a:gd name="T30" fmla="*/ 67 w 142"/>
                <a:gd name="T31" fmla="*/ 722 h 286"/>
                <a:gd name="T32" fmla="*/ 50 w 142"/>
                <a:gd name="T33" fmla="*/ 740 h 286"/>
                <a:gd name="T34" fmla="*/ 18 w 142"/>
                <a:gd name="T35" fmla="*/ 740 h 286"/>
                <a:gd name="T36" fmla="*/ 0 w 142"/>
                <a:gd name="T37" fmla="*/ 722 h 28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42" h="286">
                  <a:moveTo>
                    <a:pt x="0" y="279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4"/>
                    <a:pt x="26" y="8"/>
                  </a:cubicBezTo>
                  <a:cubicBezTo>
                    <a:pt x="26" y="108"/>
                    <a:pt x="26" y="108"/>
                    <a:pt x="26" y="108"/>
                  </a:cubicBezTo>
                  <a:cubicBezTo>
                    <a:pt x="34" y="106"/>
                    <a:pt x="55" y="92"/>
                    <a:pt x="86" y="92"/>
                  </a:cubicBezTo>
                  <a:cubicBezTo>
                    <a:pt x="119" y="92"/>
                    <a:pt x="142" y="106"/>
                    <a:pt x="142" y="151"/>
                  </a:cubicBezTo>
                  <a:cubicBezTo>
                    <a:pt x="142" y="279"/>
                    <a:pt x="142" y="279"/>
                    <a:pt x="142" y="279"/>
                  </a:cubicBezTo>
                  <a:cubicBezTo>
                    <a:pt x="142" y="283"/>
                    <a:pt x="139" y="286"/>
                    <a:pt x="135" y="286"/>
                  </a:cubicBezTo>
                  <a:cubicBezTo>
                    <a:pt x="123" y="286"/>
                    <a:pt x="123" y="286"/>
                    <a:pt x="123" y="286"/>
                  </a:cubicBezTo>
                  <a:cubicBezTo>
                    <a:pt x="119" y="286"/>
                    <a:pt x="116" y="283"/>
                    <a:pt x="116" y="279"/>
                  </a:cubicBezTo>
                  <a:cubicBezTo>
                    <a:pt x="116" y="151"/>
                    <a:pt x="116" y="151"/>
                    <a:pt x="116" y="151"/>
                  </a:cubicBezTo>
                  <a:cubicBezTo>
                    <a:pt x="116" y="129"/>
                    <a:pt x="105" y="118"/>
                    <a:pt x="83" y="118"/>
                  </a:cubicBezTo>
                  <a:cubicBezTo>
                    <a:pt x="52" y="118"/>
                    <a:pt x="26" y="131"/>
                    <a:pt x="26" y="131"/>
                  </a:cubicBezTo>
                  <a:cubicBezTo>
                    <a:pt x="26" y="279"/>
                    <a:pt x="26" y="279"/>
                    <a:pt x="26" y="279"/>
                  </a:cubicBezTo>
                  <a:cubicBezTo>
                    <a:pt x="26" y="283"/>
                    <a:pt x="23" y="286"/>
                    <a:pt x="19" y="286"/>
                  </a:cubicBezTo>
                  <a:cubicBezTo>
                    <a:pt x="7" y="286"/>
                    <a:pt x="7" y="286"/>
                    <a:pt x="7" y="286"/>
                  </a:cubicBezTo>
                  <a:cubicBezTo>
                    <a:pt x="3" y="286"/>
                    <a:pt x="0" y="283"/>
                    <a:pt x="0" y="279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7" name="Freeform 16"/>
            <p:cNvSpPr>
              <a:spLocks noChangeAspect="1" noEditPoints="1"/>
            </p:cNvSpPr>
            <p:nvPr/>
          </p:nvSpPr>
          <p:spPr bwMode="auto">
            <a:xfrm>
              <a:off x="5225" y="60"/>
              <a:ext cx="53" cy="415"/>
            </a:xfrm>
            <a:custGeom>
              <a:avLst/>
              <a:gdLst>
                <a:gd name="T0" fmla="*/ 0 w 33"/>
                <a:gd name="T1" fmla="*/ 47 h 258"/>
                <a:gd name="T2" fmla="*/ 43 w 33"/>
                <a:gd name="T3" fmla="*/ 0 h 258"/>
                <a:gd name="T4" fmla="*/ 85 w 33"/>
                <a:gd name="T5" fmla="*/ 47 h 258"/>
                <a:gd name="T6" fmla="*/ 43 w 33"/>
                <a:gd name="T7" fmla="*/ 90 h 258"/>
                <a:gd name="T8" fmla="*/ 0 w 33"/>
                <a:gd name="T9" fmla="*/ 47 h 258"/>
                <a:gd name="T10" fmla="*/ 8 w 33"/>
                <a:gd name="T11" fmla="*/ 650 h 258"/>
                <a:gd name="T12" fmla="*/ 8 w 33"/>
                <a:gd name="T13" fmla="*/ 191 h 258"/>
                <a:gd name="T14" fmla="*/ 29 w 33"/>
                <a:gd name="T15" fmla="*/ 174 h 258"/>
                <a:gd name="T16" fmla="*/ 56 w 33"/>
                <a:gd name="T17" fmla="*/ 174 h 258"/>
                <a:gd name="T18" fmla="*/ 77 w 33"/>
                <a:gd name="T19" fmla="*/ 191 h 258"/>
                <a:gd name="T20" fmla="*/ 77 w 33"/>
                <a:gd name="T21" fmla="*/ 650 h 258"/>
                <a:gd name="T22" fmla="*/ 56 w 33"/>
                <a:gd name="T23" fmla="*/ 668 h 258"/>
                <a:gd name="T24" fmla="*/ 29 w 33"/>
                <a:gd name="T25" fmla="*/ 668 h 258"/>
                <a:gd name="T26" fmla="*/ 8 w 33"/>
                <a:gd name="T27" fmla="*/ 650 h 2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" h="258">
                  <a:moveTo>
                    <a:pt x="0" y="18"/>
                  </a:moveTo>
                  <a:cubicBezTo>
                    <a:pt x="0" y="8"/>
                    <a:pt x="7" y="0"/>
                    <a:pt x="17" y="0"/>
                  </a:cubicBezTo>
                  <a:cubicBezTo>
                    <a:pt x="26" y="0"/>
                    <a:pt x="33" y="8"/>
                    <a:pt x="33" y="18"/>
                  </a:cubicBezTo>
                  <a:cubicBezTo>
                    <a:pt x="33" y="27"/>
                    <a:pt x="26" y="35"/>
                    <a:pt x="17" y="35"/>
                  </a:cubicBezTo>
                  <a:cubicBezTo>
                    <a:pt x="7" y="35"/>
                    <a:pt x="0" y="27"/>
                    <a:pt x="0" y="18"/>
                  </a:cubicBezTo>
                  <a:moveTo>
                    <a:pt x="3" y="251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0"/>
                    <a:pt x="6" y="67"/>
                    <a:pt x="11" y="67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7" y="67"/>
                    <a:pt x="30" y="70"/>
                    <a:pt x="30" y="74"/>
                  </a:cubicBezTo>
                  <a:cubicBezTo>
                    <a:pt x="30" y="251"/>
                    <a:pt x="30" y="251"/>
                    <a:pt x="30" y="251"/>
                  </a:cubicBezTo>
                  <a:cubicBezTo>
                    <a:pt x="30" y="255"/>
                    <a:pt x="27" y="258"/>
                    <a:pt x="22" y="258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6" y="258"/>
                    <a:pt x="3" y="255"/>
                    <a:pt x="3" y="251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8" name="Freeform 17"/>
            <p:cNvSpPr>
              <a:spLocks noChangeAspect="1"/>
            </p:cNvSpPr>
            <p:nvPr/>
          </p:nvSpPr>
          <p:spPr bwMode="auto">
            <a:xfrm>
              <a:off x="5340" y="167"/>
              <a:ext cx="154" cy="308"/>
            </a:xfrm>
            <a:custGeom>
              <a:avLst/>
              <a:gdLst>
                <a:gd name="T0" fmla="*/ 0 w 96"/>
                <a:gd name="T1" fmla="*/ 479 h 191"/>
                <a:gd name="T2" fmla="*/ 0 w 96"/>
                <a:gd name="T3" fmla="*/ 18 h 191"/>
                <a:gd name="T4" fmla="*/ 18 w 96"/>
                <a:gd name="T5" fmla="*/ 0 h 191"/>
                <a:gd name="T6" fmla="*/ 48 w 96"/>
                <a:gd name="T7" fmla="*/ 0 h 191"/>
                <a:gd name="T8" fmla="*/ 67 w 96"/>
                <a:gd name="T9" fmla="*/ 18 h 191"/>
                <a:gd name="T10" fmla="*/ 67 w 96"/>
                <a:gd name="T11" fmla="*/ 52 h 191"/>
                <a:gd name="T12" fmla="*/ 188 w 96"/>
                <a:gd name="T13" fmla="*/ 0 h 191"/>
                <a:gd name="T14" fmla="*/ 247 w 96"/>
                <a:gd name="T15" fmla="*/ 37 h 191"/>
                <a:gd name="T16" fmla="*/ 247 w 96"/>
                <a:gd name="T17" fmla="*/ 73 h 191"/>
                <a:gd name="T18" fmla="*/ 231 w 96"/>
                <a:gd name="T19" fmla="*/ 89 h 191"/>
                <a:gd name="T20" fmla="*/ 218 w 96"/>
                <a:gd name="T21" fmla="*/ 85 h 191"/>
                <a:gd name="T22" fmla="*/ 165 w 96"/>
                <a:gd name="T23" fmla="*/ 65 h 191"/>
                <a:gd name="T24" fmla="*/ 67 w 96"/>
                <a:gd name="T25" fmla="*/ 111 h 191"/>
                <a:gd name="T26" fmla="*/ 67 w 96"/>
                <a:gd name="T27" fmla="*/ 479 h 191"/>
                <a:gd name="T28" fmla="*/ 48 w 96"/>
                <a:gd name="T29" fmla="*/ 497 h 191"/>
                <a:gd name="T30" fmla="*/ 18 w 96"/>
                <a:gd name="T31" fmla="*/ 497 h 191"/>
                <a:gd name="T32" fmla="*/ 0 w 96"/>
                <a:gd name="T33" fmla="*/ 479 h 1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6" h="191">
                  <a:moveTo>
                    <a:pt x="0" y="184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3"/>
                    <a:pt x="26" y="7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41" y="7"/>
                    <a:pt x="60" y="0"/>
                    <a:pt x="73" y="0"/>
                  </a:cubicBezTo>
                  <a:cubicBezTo>
                    <a:pt x="84" y="0"/>
                    <a:pt x="96" y="5"/>
                    <a:pt x="96" y="14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32"/>
                    <a:pt x="93" y="34"/>
                    <a:pt x="90" y="34"/>
                  </a:cubicBezTo>
                  <a:cubicBezTo>
                    <a:pt x="88" y="34"/>
                    <a:pt x="86" y="34"/>
                    <a:pt x="85" y="33"/>
                  </a:cubicBezTo>
                  <a:cubicBezTo>
                    <a:pt x="79" y="29"/>
                    <a:pt x="75" y="25"/>
                    <a:pt x="64" y="25"/>
                  </a:cubicBezTo>
                  <a:cubicBezTo>
                    <a:pt x="54" y="25"/>
                    <a:pt x="40" y="32"/>
                    <a:pt x="26" y="43"/>
                  </a:cubicBezTo>
                  <a:cubicBezTo>
                    <a:pt x="26" y="184"/>
                    <a:pt x="26" y="184"/>
                    <a:pt x="26" y="184"/>
                  </a:cubicBezTo>
                  <a:cubicBezTo>
                    <a:pt x="26" y="188"/>
                    <a:pt x="23" y="191"/>
                    <a:pt x="19" y="191"/>
                  </a:cubicBezTo>
                  <a:cubicBezTo>
                    <a:pt x="7" y="191"/>
                    <a:pt x="7" y="191"/>
                    <a:pt x="7" y="191"/>
                  </a:cubicBezTo>
                  <a:cubicBezTo>
                    <a:pt x="3" y="191"/>
                    <a:pt x="0" y="188"/>
                    <a:pt x="0" y="184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9" name="Freeform 18"/>
            <p:cNvSpPr>
              <a:spLocks noChangeAspect="1" noEditPoints="1"/>
            </p:cNvSpPr>
            <p:nvPr/>
          </p:nvSpPr>
          <p:spPr bwMode="auto">
            <a:xfrm>
              <a:off x="5513" y="161"/>
              <a:ext cx="245" cy="320"/>
            </a:xfrm>
            <a:custGeom>
              <a:avLst/>
              <a:gdLst>
                <a:gd name="T0" fmla="*/ 0 w 153"/>
                <a:gd name="T1" fmla="*/ 256 h 199"/>
                <a:gd name="T2" fmla="*/ 210 w 153"/>
                <a:gd name="T3" fmla="*/ 0 h 199"/>
                <a:gd name="T4" fmla="*/ 392 w 153"/>
                <a:gd name="T5" fmla="*/ 195 h 199"/>
                <a:gd name="T6" fmla="*/ 384 w 153"/>
                <a:gd name="T7" fmla="*/ 264 h 199"/>
                <a:gd name="T8" fmla="*/ 69 w 153"/>
                <a:gd name="T9" fmla="*/ 264 h 199"/>
                <a:gd name="T10" fmla="*/ 234 w 153"/>
                <a:gd name="T11" fmla="*/ 455 h 199"/>
                <a:gd name="T12" fmla="*/ 362 w 153"/>
                <a:gd name="T13" fmla="*/ 412 h 199"/>
                <a:gd name="T14" fmla="*/ 375 w 153"/>
                <a:gd name="T15" fmla="*/ 405 h 199"/>
                <a:gd name="T16" fmla="*/ 389 w 153"/>
                <a:gd name="T17" fmla="*/ 425 h 199"/>
                <a:gd name="T18" fmla="*/ 389 w 153"/>
                <a:gd name="T19" fmla="*/ 439 h 199"/>
                <a:gd name="T20" fmla="*/ 370 w 153"/>
                <a:gd name="T21" fmla="*/ 471 h 199"/>
                <a:gd name="T22" fmla="*/ 221 w 153"/>
                <a:gd name="T23" fmla="*/ 515 h 199"/>
                <a:gd name="T24" fmla="*/ 0 w 153"/>
                <a:gd name="T25" fmla="*/ 256 h 199"/>
                <a:gd name="T26" fmla="*/ 323 w 153"/>
                <a:gd name="T27" fmla="*/ 209 h 199"/>
                <a:gd name="T28" fmla="*/ 325 w 153"/>
                <a:gd name="T29" fmla="*/ 175 h 199"/>
                <a:gd name="T30" fmla="*/ 213 w 153"/>
                <a:gd name="T31" fmla="*/ 59 h 199"/>
                <a:gd name="T32" fmla="*/ 72 w 153"/>
                <a:gd name="T33" fmla="*/ 209 h 199"/>
                <a:gd name="T34" fmla="*/ 323 w 153"/>
                <a:gd name="T35" fmla="*/ 209 h 19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3" h="199">
                  <a:moveTo>
                    <a:pt x="0" y="99"/>
                  </a:moveTo>
                  <a:cubicBezTo>
                    <a:pt x="0" y="41"/>
                    <a:pt x="29" y="0"/>
                    <a:pt x="82" y="0"/>
                  </a:cubicBezTo>
                  <a:cubicBezTo>
                    <a:pt x="128" y="0"/>
                    <a:pt x="153" y="28"/>
                    <a:pt x="153" y="75"/>
                  </a:cubicBezTo>
                  <a:cubicBezTo>
                    <a:pt x="153" y="83"/>
                    <a:pt x="152" y="93"/>
                    <a:pt x="150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48"/>
                    <a:pt x="49" y="176"/>
                    <a:pt x="91" y="176"/>
                  </a:cubicBezTo>
                  <a:cubicBezTo>
                    <a:pt x="116" y="176"/>
                    <a:pt x="134" y="163"/>
                    <a:pt x="141" y="159"/>
                  </a:cubicBezTo>
                  <a:cubicBezTo>
                    <a:pt x="143" y="158"/>
                    <a:pt x="145" y="157"/>
                    <a:pt x="146" y="157"/>
                  </a:cubicBezTo>
                  <a:cubicBezTo>
                    <a:pt x="150" y="157"/>
                    <a:pt x="152" y="160"/>
                    <a:pt x="152" y="164"/>
                  </a:cubicBezTo>
                  <a:cubicBezTo>
                    <a:pt x="152" y="170"/>
                    <a:pt x="152" y="170"/>
                    <a:pt x="152" y="170"/>
                  </a:cubicBezTo>
                  <a:cubicBezTo>
                    <a:pt x="152" y="174"/>
                    <a:pt x="151" y="178"/>
                    <a:pt x="144" y="182"/>
                  </a:cubicBezTo>
                  <a:cubicBezTo>
                    <a:pt x="138" y="186"/>
                    <a:pt x="119" y="199"/>
                    <a:pt x="86" y="199"/>
                  </a:cubicBezTo>
                  <a:cubicBezTo>
                    <a:pt x="28" y="199"/>
                    <a:pt x="0" y="158"/>
                    <a:pt x="0" y="99"/>
                  </a:cubicBezTo>
                  <a:moveTo>
                    <a:pt x="126" y="81"/>
                  </a:moveTo>
                  <a:cubicBezTo>
                    <a:pt x="127" y="76"/>
                    <a:pt x="127" y="72"/>
                    <a:pt x="127" y="68"/>
                  </a:cubicBezTo>
                  <a:cubicBezTo>
                    <a:pt x="127" y="40"/>
                    <a:pt x="108" y="23"/>
                    <a:pt x="83" y="23"/>
                  </a:cubicBezTo>
                  <a:cubicBezTo>
                    <a:pt x="47" y="23"/>
                    <a:pt x="33" y="48"/>
                    <a:pt x="28" y="81"/>
                  </a:cubicBezTo>
                  <a:lnTo>
                    <a:pt x="126" y="81"/>
                  </a:lnTo>
                  <a:close/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0" name="Freeform 19"/>
            <p:cNvSpPr>
              <a:spLocks noChangeAspect="1"/>
            </p:cNvSpPr>
            <p:nvPr/>
          </p:nvSpPr>
          <p:spPr bwMode="auto">
            <a:xfrm>
              <a:off x="2178" y="665"/>
              <a:ext cx="276" cy="424"/>
            </a:xfrm>
            <a:custGeom>
              <a:avLst/>
              <a:gdLst>
                <a:gd name="T0" fmla="*/ 0 w 172"/>
                <a:gd name="T1" fmla="*/ 344 h 264"/>
                <a:gd name="T2" fmla="*/ 265 w 172"/>
                <a:gd name="T3" fmla="*/ 0 h 264"/>
                <a:gd name="T4" fmla="*/ 417 w 172"/>
                <a:gd name="T5" fmla="*/ 35 h 264"/>
                <a:gd name="T6" fmla="*/ 443 w 172"/>
                <a:gd name="T7" fmla="*/ 72 h 264"/>
                <a:gd name="T8" fmla="*/ 443 w 172"/>
                <a:gd name="T9" fmla="*/ 93 h 264"/>
                <a:gd name="T10" fmla="*/ 425 w 172"/>
                <a:gd name="T11" fmla="*/ 114 h 264"/>
                <a:gd name="T12" fmla="*/ 409 w 172"/>
                <a:gd name="T13" fmla="*/ 108 h 264"/>
                <a:gd name="T14" fmla="*/ 273 w 172"/>
                <a:gd name="T15" fmla="*/ 67 h 264"/>
                <a:gd name="T16" fmla="*/ 75 w 172"/>
                <a:gd name="T17" fmla="*/ 344 h 264"/>
                <a:gd name="T18" fmla="*/ 273 w 172"/>
                <a:gd name="T19" fmla="*/ 614 h 264"/>
                <a:gd name="T20" fmla="*/ 409 w 172"/>
                <a:gd name="T21" fmla="*/ 575 h 264"/>
                <a:gd name="T22" fmla="*/ 425 w 172"/>
                <a:gd name="T23" fmla="*/ 570 h 264"/>
                <a:gd name="T24" fmla="*/ 443 w 172"/>
                <a:gd name="T25" fmla="*/ 588 h 264"/>
                <a:gd name="T26" fmla="*/ 443 w 172"/>
                <a:gd name="T27" fmla="*/ 612 h 264"/>
                <a:gd name="T28" fmla="*/ 417 w 172"/>
                <a:gd name="T29" fmla="*/ 647 h 264"/>
                <a:gd name="T30" fmla="*/ 265 w 172"/>
                <a:gd name="T31" fmla="*/ 681 h 264"/>
                <a:gd name="T32" fmla="*/ 0 w 172"/>
                <a:gd name="T33" fmla="*/ 344 h 2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2" h="264">
                  <a:moveTo>
                    <a:pt x="0" y="133"/>
                  </a:moveTo>
                  <a:cubicBezTo>
                    <a:pt x="0" y="47"/>
                    <a:pt x="43" y="0"/>
                    <a:pt x="103" y="0"/>
                  </a:cubicBezTo>
                  <a:cubicBezTo>
                    <a:pt x="134" y="0"/>
                    <a:pt x="153" y="9"/>
                    <a:pt x="162" y="14"/>
                  </a:cubicBezTo>
                  <a:cubicBezTo>
                    <a:pt x="167" y="18"/>
                    <a:pt x="172" y="22"/>
                    <a:pt x="172" y="28"/>
                  </a:cubicBezTo>
                  <a:cubicBezTo>
                    <a:pt x="172" y="36"/>
                    <a:pt x="172" y="36"/>
                    <a:pt x="172" y="36"/>
                  </a:cubicBezTo>
                  <a:cubicBezTo>
                    <a:pt x="172" y="41"/>
                    <a:pt x="169" y="44"/>
                    <a:pt x="165" y="44"/>
                  </a:cubicBezTo>
                  <a:cubicBezTo>
                    <a:pt x="163" y="44"/>
                    <a:pt x="161" y="43"/>
                    <a:pt x="159" y="42"/>
                  </a:cubicBezTo>
                  <a:cubicBezTo>
                    <a:pt x="151" y="37"/>
                    <a:pt x="132" y="26"/>
                    <a:pt x="106" y="26"/>
                  </a:cubicBezTo>
                  <a:cubicBezTo>
                    <a:pt x="61" y="26"/>
                    <a:pt x="29" y="61"/>
                    <a:pt x="29" y="133"/>
                  </a:cubicBezTo>
                  <a:cubicBezTo>
                    <a:pt x="29" y="204"/>
                    <a:pt x="61" y="238"/>
                    <a:pt x="106" y="238"/>
                  </a:cubicBezTo>
                  <a:cubicBezTo>
                    <a:pt x="132" y="238"/>
                    <a:pt x="152" y="228"/>
                    <a:pt x="159" y="223"/>
                  </a:cubicBezTo>
                  <a:cubicBezTo>
                    <a:pt x="161" y="222"/>
                    <a:pt x="163" y="221"/>
                    <a:pt x="165" y="221"/>
                  </a:cubicBezTo>
                  <a:cubicBezTo>
                    <a:pt x="169" y="221"/>
                    <a:pt x="172" y="224"/>
                    <a:pt x="172" y="228"/>
                  </a:cubicBezTo>
                  <a:cubicBezTo>
                    <a:pt x="172" y="237"/>
                    <a:pt x="172" y="237"/>
                    <a:pt x="172" y="237"/>
                  </a:cubicBezTo>
                  <a:cubicBezTo>
                    <a:pt x="172" y="243"/>
                    <a:pt x="167" y="247"/>
                    <a:pt x="162" y="251"/>
                  </a:cubicBezTo>
                  <a:cubicBezTo>
                    <a:pt x="154" y="256"/>
                    <a:pt x="134" y="264"/>
                    <a:pt x="103" y="264"/>
                  </a:cubicBezTo>
                  <a:cubicBezTo>
                    <a:pt x="43" y="264"/>
                    <a:pt x="0" y="218"/>
                    <a:pt x="0" y="133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1" name="Freeform 20"/>
            <p:cNvSpPr>
              <a:spLocks noChangeAspect="1" noEditPoints="1"/>
            </p:cNvSpPr>
            <p:nvPr/>
          </p:nvSpPr>
          <p:spPr bwMode="auto">
            <a:xfrm>
              <a:off x="2479" y="769"/>
              <a:ext cx="270" cy="320"/>
            </a:xfrm>
            <a:custGeom>
              <a:avLst/>
              <a:gdLst>
                <a:gd name="T0" fmla="*/ 0 w 168"/>
                <a:gd name="T1" fmla="*/ 256 h 199"/>
                <a:gd name="T2" fmla="*/ 217 w 168"/>
                <a:gd name="T3" fmla="*/ 0 h 199"/>
                <a:gd name="T4" fmla="*/ 434 w 168"/>
                <a:gd name="T5" fmla="*/ 256 h 199"/>
                <a:gd name="T6" fmla="*/ 217 w 168"/>
                <a:gd name="T7" fmla="*/ 515 h 199"/>
                <a:gd name="T8" fmla="*/ 0 w 168"/>
                <a:gd name="T9" fmla="*/ 256 h 199"/>
                <a:gd name="T10" fmla="*/ 365 w 168"/>
                <a:gd name="T11" fmla="*/ 256 h 199"/>
                <a:gd name="T12" fmla="*/ 217 w 168"/>
                <a:gd name="T13" fmla="*/ 63 h 199"/>
                <a:gd name="T14" fmla="*/ 68 w 168"/>
                <a:gd name="T15" fmla="*/ 256 h 199"/>
                <a:gd name="T16" fmla="*/ 217 w 168"/>
                <a:gd name="T17" fmla="*/ 452 h 199"/>
                <a:gd name="T18" fmla="*/ 365 w 168"/>
                <a:gd name="T19" fmla="*/ 256 h 19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8" h="199">
                  <a:moveTo>
                    <a:pt x="0" y="99"/>
                  </a:moveTo>
                  <a:cubicBezTo>
                    <a:pt x="0" y="41"/>
                    <a:pt x="29" y="0"/>
                    <a:pt x="84" y="0"/>
                  </a:cubicBezTo>
                  <a:cubicBezTo>
                    <a:pt x="139" y="0"/>
                    <a:pt x="168" y="41"/>
                    <a:pt x="168" y="99"/>
                  </a:cubicBezTo>
                  <a:cubicBezTo>
                    <a:pt x="168" y="158"/>
                    <a:pt x="139" y="199"/>
                    <a:pt x="84" y="199"/>
                  </a:cubicBezTo>
                  <a:cubicBezTo>
                    <a:pt x="29" y="199"/>
                    <a:pt x="0" y="158"/>
                    <a:pt x="0" y="99"/>
                  </a:cubicBezTo>
                  <a:moveTo>
                    <a:pt x="141" y="99"/>
                  </a:moveTo>
                  <a:cubicBezTo>
                    <a:pt x="141" y="50"/>
                    <a:pt x="119" y="24"/>
                    <a:pt x="84" y="24"/>
                  </a:cubicBezTo>
                  <a:cubicBezTo>
                    <a:pt x="48" y="24"/>
                    <a:pt x="26" y="50"/>
                    <a:pt x="26" y="99"/>
                  </a:cubicBezTo>
                  <a:cubicBezTo>
                    <a:pt x="26" y="149"/>
                    <a:pt x="48" y="175"/>
                    <a:pt x="84" y="175"/>
                  </a:cubicBezTo>
                  <a:cubicBezTo>
                    <a:pt x="119" y="175"/>
                    <a:pt x="141" y="149"/>
                    <a:pt x="141" y="99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2" name="Freeform 21"/>
            <p:cNvSpPr>
              <a:spLocks noChangeAspect="1"/>
            </p:cNvSpPr>
            <p:nvPr/>
          </p:nvSpPr>
          <p:spPr bwMode="auto">
            <a:xfrm>
              <a:off x="2800" y="776"/>
              <a:ext cx="243" cy="312"/>
            </a:xfrm>
            <a:custGeom>
              <a:avLst/>
              <a:gdLst>
                <a:gd name="T0" fmla="*/ 0 w 152"/>
                <a:gd name="T1" fmla="*/ 349 h 194"/>
                <a:gd name="T2" fmla="*/ 0 w 152"/>
                <a:gd name="T3" fmla="*/ 18 h 194"/>
                <a:gd name="T4" fmla="*/ 18 w 152"/>
                <a:gd name="T5" fmla="*/ 0 h 194"/>
                <a:gd name="T6" fmla="*/ 48 w 152"/>
                <a:gd name="T7" fmla="*/ 0 h 194"/>
                <a:gd name="T8" fmla="*/ 67 w 152"/>
                <a:gd name="T9" fmla="*/ 18 h 194"/>
                <a:gd name="T10" fmla="*/ 67 w 152"/>
                <a:gd name="T11" fmla="*/ 349 h 194"/>
                <a:gd name="T12" fmla="*/ 153 w 152"/>
                <a:gd name="T13" fmla="*/ 434 h 194"/>
                <a:gd name="T14" fmla="*/ 296 w 152"/>
                <a:gd name="T15" fmla="*/ 370 h 194"/>
                <a:gd name="T16" fmla="*/ 296 w 152"/>
                <a:gd name="T17" fmla="*/ 18 h 194"/>
                <a:gd name="T18" fmla="*/ 315 w 152"/>
                <a:gd name="T19" fmla="*/ 0 h 194"/>
                <a:gd name="T20" fmla="*/ 345 w 152"/>
                <a:gd name="T21" fmla="*/ 0 h 194"/>
                <a:gd name="T22" fmla="*/ 363 w 152"/>
                <a:gd name="T23" fmla="*/ 18 h 194"/>
                <a:gd name="T24" fmla="*/ 363 w 152"/>
                <a:gd name="T25" fmla="*/ 425 h 194"/>
                <a:gd name="T26" fmla="*/ 388 w 152"/>
                <a:gd name="T27" fmla="*/ 455 h 194"/>
                <a:gd name="T28" fmla="*/ 388 w 152"/>
                <a:gd name="T29" fmla="*/ 468 h 194"/>
                <a:gd name="T30" fmla="*/ 341 w 152"/>
                <a:gd name="T31" fmla="*/ 502 h 194"/>
                <a:gd name="T32" fmla="*/ 296 w 152"/>
                <a:gd name="T33" fmla="*/ 447 h 194"/>
                <a:gd name="T34" fmla="*/ 296 w 152"/>
                <a:gd name="T35" fmla="*/ 433 h 194"/>
                <a:gd name="T36" fmla="*/ 133 w 152"/>
                <a:gd name="T37" fmla="*/ 502 h 194"/>
                <a:gd name="T38" fmla="*/ 0 w 152"/>
                <a:gd name="T39" fmla="*/ 349 h 1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2" h="194">
                  <a:moveTo>
                    <a:pt x="0" y="135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3"/>
                    <a:pt x="26" y="7"/>
                  </a:cubicBezTo>
                  <a:cubicBezTo>
                    <a:pt x="26" y="135"/>
                    <a:pt x="26" y="135"/>
                    <a:pt x="26" y="135"/>
                  </a:cubicBezTo>
                  <a:cubicBezTo>
                    <a:pt x="26" y="157"/>
                    <a:pt x="37" y="168"/>
                    <a:pt x="60" y="168"/>
                  </a:cubicBezTo>
                  <a:cubicBezTo>
                    <a:pt x="74" y="168"/>
                    <a:pt x="96" y="160"/>
                    <a:pt x="116" y="143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6" y="3"/>
                    <a:pt x="119" y="0"/>
                    <a:pt x="123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9" y="0"/>
                    <a:pt x="142" y="3"/>
                    <a:pt x="142" y="7"/>
                  </a:cubicBezTo>
                  <a:cubicBezTo>
                    <a:pt x="142" y="164"/>
                    <a:pt x="142" y="164"/>
                    <a:pt x="142" y="164"/>
                  </a:cubicBezTo>
                  <a:cubicBezTo>
                    <a:pt x="142" y="173"/>
                    <a:pt x="145" y="176"/>
                    <a:pt x="152" y="176"/>
                  </a:cubicBezTo>
                  <a:cubicBezTo>
                    <a:pt x="152" y="181"/>
                    <a:pt x="152" y="181"/>
                    <a:pt x="152" y="181"/>
                  </a:cubicBezTo>
                  <a:cubicBezTo>
                    <a:pt x="152" y="187"/>
                    <a:pt x="146" y="194"/>
                    <a:pt x="133" y="194"/>
                  </a:cubicBezTo>
                  <a:cubicBezTo>
                    <a:pt x="123" y="194"/>
                    <a:pt x="116" y="188"/>
                    <a:pt x="116" y="173"/>
                  </a:cubicBezTo>
                  <a:cubicBezTo>
                    <a:pt x="116" y="167"/>
                    <a:pt x="116" y="167"/>
                    <a:pt x="116" y="167"/>
                  </a:cubicBezTo>
                  <a:cubicBezTo>
                    <a:pt x="96" y="184"/>
                    <a:pt x="72" y="194"/>
                    <a:pt x="52" y="194"/>
                  </a:cubicBezTo>
                  <a:cubicBezTo>
                    <a:pt x="24" y="194"/>
                    <a:pt x="0" y="180"/>
                    <a:pt x="0" y="135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3" name="Freeform 22"/>
            <p:cNvSpPr>
              <a:spLocks noChangeAspect="1"/>
            </p:cNvSpPr>
            <p:nvPr/>
          </p:nvSpPr>
          <p:spPr bwMode="auto">
            <a:xfrm>
              <a:off x="3096" y="771"/>
              <a:ext cx="228" cy="312"/>
            </a:xfrm>
            <a:custGeom>
              <a:avLst/>
              <a:gdLst>
                <a:gd name="T0" fmla="*/ 0 w 142"/>
                <a:gd name="T1" fmla="*/ 484 h 194"/>
                <a:gd name="T2" fmla="*/ 0 w 142"/>
                <a:gd name="T3" fmla="*/ 26 h 194"/>
                <a:gd name="T4" fmla="*/ 21 w 142"/>
                <a:gd name="T5" fmla="*/ 8 h 194"/>
                <a:gd name="T6" fmla="*/ 50 w 142"/>
                <a:gd name="T7" fmla="*/ 8 h 194"/>
                <a:gd name="T8" fmla="*/ 69 w 142"/>
                <a:gd name="T9" fmla="*/ 26 h 194"/>
                <a:gd name="T10" fmla="*/ 69 w 142"/>
                <a:gd name="T11" fmla="*/ 42 h 194"/>
                <a:gd name="T12" fmla="*/ 225 w 142"/>
                <a:gd name="T13" fmla="*/ 0 h 194"/>
                <a:gd name="T14" fmla="*/ 366 w 142"/>
                <a:gd name="T15" fmla="*/ 153 h 194"/>
                <a:gd name="T16" fmla="*/ 366 w 142"/>
                <a:gd name="T17" fmla="*/ 484 h 194"/>
                <a:gd name="T18" fmla="*/ 348 w 142"/>
                <a:gd name="T19" fmla="*/ 502 h 194"/>
                <a:gd name="T20" fmla="*/ 316 w 142"/>
                <a:gd name="T21" fmla="*/ 502 h 194"/>
                <a:gd name="T22" fmla="*/ 299 w 142"/>
                <a:gd name="T23" fmla="*/ 484 h 194"/>
                <a:gd name="T24" fmla="*/ 299 w 142"/>
                <a:gd name="T25" fmla="*/ 153 h 194"/>
                <a:gd name="T26" fmla="*/ 214 w 142"/>
                <a:gd name="T27" fmla="*/ 68 h 194"/>
                <a:gd name="T28" fmla="*/ 69 w 142"/>
                <a:gd name="T29" fmla="*/ 101 h 194"/>
                <a:gd name="T30" fmla="*/ 69 w 142"/>
                <a:gd name="T31" fmla="*/ 484 h 194"/>
                <a:gd name="T32" fmla="*/ 50 w 142"/>
                <a:gd name="T33" fmla="*/ 502 h 194"/>
                <a:gd name="T34" fmla="*/ 21 w 142"/>
                <a:gd name="T35" fmla="*/ 502 h 194"/>
                <a:gd name="T36" fmla="*/ 0 w 142"/>
                <a:gd name="T37" fmla="*/ 484 h 1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42" h="194">
                  <a:moveTo>
                    <a:pt x="0" y="187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6"/>
                    <a:pt x="3" y="3"/>
                    <a:pt x="8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3" y="3"/>
                    <a:pt x="27" y="6"/>
                    <a:pt x="27" y="10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4" y="14"/>
                    <a:pt x="55" y="0"/>
                    <a:pt x="87" y="0"/>
                  </a:cubicBezTo>
                  <a:cubicBezTo>
                    <a:pt x="119" y="0"/>
                    <a:pt x="142" y="14"/>
                    <a:pt x="142" y="59"/>
                  </a:cubicBezTo>
                  <a:cubicBezTo>
                    <a:pt x="142" y="187"/>
                    <a:pt x="142" y="187"/>
                    <a:pt x="142" y="187"/>
                  </a:cubicBezTo>
                  <a:cubicBezTo>
                    <a:pt x="142" y="191"/>
                    <a:pt x="139" y="194"/>
                    <a:pt x="135" y="194"/>
                  </a:cubicBezTo>
                  <a:cubicBezTo>
                    <a:pt x="123" y="194"/>
                    <a:pt x="123" y="194"/>
                    <a:pt x="123" y="194"/>
                  </a:cubicBezTo>
                  <a:cubicBezTo>
                    <a:pt x="119" y="194"/>
                    <a:pt x="116" y="191"/>
                    <a:pt x="116" y="187"/>
                  </a:cubicBezTo>
                  <a:cubicBezTo>
                    <a:pt x="116" y="59"/>
                    <a:pt x="116" y="59"/>
                    <a:pt x="116" y="59"/>
                  </a:cubicBezTo>
                  <a:cubicBezTo>
                    <a:pt x="116" y="37"/>
                    <a:pt x="105" y="26"/>
                    <a:pt x="83" y="26"/>
                  </a:cubicBezTo>
                  <a:cubicBezTo>
                    <a:pt x="52" y="26"/>
                    <a:pt x="27" y="39"/>
                    <a:pt x="27" y="39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7" y="191"/>
                    <a:pt x="23" y="194"/>
                    <a:pt x="19" y="194"/>
                  </a:cubicBezTo>
                  <a:cubicBezTo>
                    <a:pt x="8" y="194"/>
                    <a:pt x="8" y="194"/>
                    <a:pt x="8" y="194"/>
                  </a:cubicBezTo>
                  <a:cubicBezTo>
                    <a:pt x="3" y="194"/>
                    <a:pt x="0" y="191"/>
                    <a:pt x="0" y="187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4" name="Freeform 23"/>
            <p:cNvSpPr>
              <a:spLocks noChangeAspect="1"/>
            </p:cNvSpPr>
            <p:nvPr/>
          </p:nvSpPr>
          <p:spPr bwMode="auto">
            <a:xfrm>
              <a:off x="3361" y="700"/>
              <a:ext cx="138" cy="386"/>
            </a:xfrm>
            <a:custGeom>
              <a:avLst/>
              <a:gdLst>
                <a:gd name="T0" fmla="*/ 56 w 86"/>
                <a:gd name="T1" fmla="*/ 545 h 240"/>
                <a:gd name="T2" fmla="*/ 56 w 86"/>
                <a:gd name="T3" fmla="*/ 175 h 240"/>
                <a:gd name="T4" fmla="*/ 18 w 86"/>
                <a:gd name="T5" fmla="*/ 175 h 240"/>
                <a:gd name="T6" fmla="*/ 0 w 86"/>
                <a:gd name="T7" fmla="*/ 158 h 240"/>
                <a:gd name="T8" fmla="*/ 0 w 86"/>
                <a:gd name="T9" fmla="*/ 140 h 240"/>
                <a:gd name="T10" fmla="*/ 18 w 86"/>
                <a:gd name="T11" fmla="*/ 122 h 240"/>
                <a:gd name="T12" fmla="*/ 56 w 86"/>
                <a:gd name="T13" fmla="*/ 122 h 240"/>
                <a:gd name="T14" fmla="*/ 56 w 86"/>
                <a:gd name="T15" fmla="*/ 21 h 240"/>
                <a:gd name="T16" fmla="*/ 75 w 86"/>
                <a:gd name="T17" fmla="*/ 0 h 240"/>
                <a:gd name="T18" fmla="*/ 103 w 86"/>
                <a:gd name="T19" fmla="*/ 0 h 240"/>
                <a:gd name="T20" fmla="*/ 124 w 86"/>
                <a:gd name="T21" fmla="*/ 21 h 240"/>
                <a:gd name="T22" fmla="*/ 124 w 86"/>
                <a:gd name="T23" fmla="*/ 122 h 240"/>
                <a:gd name="T24" fmla="*/ 199 w 86"/>
                <a:gd name="T25" fmla="*/ 122 h 240"/>
                <a:gd name="T26" fmla="*/ 217 w 86"/>
                <a:gd name="T27" fmla="*/ 140 h 240"/>
                <a:gd name="T28" fmla="*/ 217 w 86"/>
                <a:gd name="T29" fmla="*/ 158 h 240"/>
                <a:gd name="T30" fmla="*/ 199 w 86"/>
                <a:gd name="T31" fmla="*/ 175 h 240"/>
                <a:gd name="T32" fmla="*/ 124 w 86"/>
                <a:gd name="T33" fmla="*/ 175 h 240"/>
                <a:gd name="T34" fmla="*/ 124 w 86"/>
                <a:gd name="T35" fmla="*/ 531 h 240"/>
                <a:gd name="T36" fmla="*/ 157 w 86"/>
                <a:gd name="T37" fmla="*/ 565 h 240"/>
                <a:gd name="T38" fmla="*/ 193 w 86"/>
                <a:gd name="T39" fmla="*/ 558 h 240"/>
                <a:gd name="T40" fmla="*/ 209 w 86"/>
                <a:gd name="T41" fmla="*/ 553 h 240"/>
                <a:gd name="T42" fmla="*/ 221 w 86"/>
                <a:gd name="T43" fmla="*/ 566 h 240"/>
                <a:gd name="T44" fmla="*/ 221 w 86"/>
                <a:gd name="T45" fmla="*/ 579 h 240"/>
                <a:gd name="T46" fmla="*/ 205 w 86"/>
                <a:gd name="T47" fmla="*/ 605 h 240"/>
                <a:gd name="T48" fmla="*/ 128 w 86"/>
                <a:gd name="T49" fmla="*/ 621 h 240"/>
                <a:gd name="T50" fmla="*/ 56 w 86"/>
                <a:gd name="T51" fmla="*/ 545 h 24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6" h="240">
                  <a:moveTo>
                    <a:pt x="22" y="211"/>
                  </a:moveTo>
                  <a:cubicBezTo>
                    <a:pt x="22" y="68"/>
                    <a:pt x="22" y="68"/>
                    <a:pt x="22" y="68"/>
                  </a:cubicBezTo>
                  <a:cubicBezTo>
                    <a:pt x="7" y="68"/>
                    <a:pt x="7" y="68"/>
                    <a:pt x="7" y="68"/>
                  </a:cubicBezTo>
                  <a:cubicBezTo>
                    <a:pt x="3" y="68"/>
                    <a:pt x="0" y="65"/>
                    <a:pt x="0" y="6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0"/>
                    <a:pt x="3" y="47"/>
                    <a:pt x="7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2" y="4"/>
                    <a:pt x="25" y="0"/>
                    <a:pt x="29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0"/>
                    <a:pt x="48" y="4"/>
                    <a:pt x="48" y="8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77" y="47"/>
                    <a:pt x="77" y="47"/>
                    <a:pt x="77" y="47"/>
                  </a:cubicBezTo>
                  <a:cubicBezTo>
                    <a:pt x="81" y="47"/>
                    <a:pt x="84" y="50"/>
                    <a:pt x="84" y="54"/>
                  </a:cubicBezTo>
                  <a:cubicBezTo>
                    <a:pt x="84" y="61"/>
                    <a:pt x="84" y="61"/>
                    <a:pt x="84" y="61"/>
                  </a:cubicBezTo>
                  <a:cubicBezTo>
                    <a:pt x="84" y="65"/>
                    <a:pt x="81" y="68"/>
                    <a:pt x="77" y="68"/>
                  </a:cubicBezTo>
                  <a:cubicBezTo>
                    <a:pt x="48" y="68"/>
                    <a:pt x="48" y="68"/>
                    <a:pt x="48" y="68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48" y="214"/>
                    <a:pt x="53" y="218"/>
                    <a:pt x="61" y="218"/>
                  </a:cubicBezTo>
                  <a:cubicBezTo>
                    <a:pt x="68" y="218"/>
                    <a:pt x="71" y="217"/>
                    <a:pt x="75" y="216"/>
                  </a:cubicBezTo>
                  <a:cubicBezTo>
                    <a:pt x="77" y="215"/>
                    <a:pt x="79" y="214"/>
                    <a:pt x="81" y="214"/>
                  </a:cubicBezTo>
                  <a:cubicBezTo>
                    <a:pt x="84" y="214"/>
                    <a:pt x="86" y="216"/>
                    <a:pt x="86" y="219"/>
                  </a:cubicBezTo>
                  <a:cubicBezTo>
                    <a:pt x="86" y="224"/>
                    <a:pt x="86" y="224"/>
                    <a:pt x="86" y="224"/>
                  </a:cubicBezTo>
                  <a:cubicBezTo>
                    <a:pt x="86" y="229"/>
                    <a:pt x="84" y="233"/>
                    <a:pt x="80" y="234"/>
                  </a:cubicBezTo>
                  <a:cubicBezTo>
                    <a:pt x="72" y="238"/>
                    <a:pt x="65" y="240"/>
                    <a:pt x="50" y="240"/>
                  </a:cubicBezTo>
                  <a:cubicBezTo>
                    <a:pt x="34" y="240"/>
                    <a:pt x="22" y="231"/>
                    <a:pt x="22" y="211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5" name="Freeform 24"/>
            <p:cNvSpPr>
              <a:spLocks noChangeAspect="1"/>
            </p:cNvSpPr>
            <p:nvPr/>
          </p:nvSpPr>
          <p:spPr bwMode="auto">
            <a:xfrm>
              <a:off x="3537" y="776"/>
              <a:ext cx="228" cy="450"/>
            </a:xfrm>
            <a:custGeom>
              <a:avLst/>
              <a:gdLst>
                <a:gd name="T0" fmla="*/ 165 w 142"/>
                <a:gd name="T1" fmla="*/ 723 h 280"/>
                <a:gd name="T2" fmla="*/ 47 w 142"/>
                <a:gd name="T3" fmla="*/ 689 h 280"/>
                <a:gd name="T4" fmla="*/ 47 w 142"/>
                <a:gd name="T5" fmla="*/ 656 h 280"/>
                <a:gd name="T6" fmla="*/ 63 w 142"/>
                <a:gd name="T7" fmla="*/ 641 h 280"/>
                <a:gd name="T8" fmla="*/ 93 w 142"/>
                <a:gd name="T9" fmla="*/ 651 h 280"/>
                <a:gd name="T10" fmla="*/ 162 w 142"/>
                <a:gd name="T11" fmla="*/ 661 h 280"/>
                <a:gd name="T12" fmla="*/ 299 w 142"/>
                <a:gd name="T13" fmla="*/ 503 h 280"/>
                <a:gd name="T14" fmla="*/ 299 w 142"/>
                <a:gd name="T15" fmla="*/ 460 h 280"/>
                <a:gd name="T16" fmla="*/ 145 w 142"/>
                <a:gd name="T17" fmla="*/ 501 h 280"/>
                <a:gd name="T18" fmla="*/ 0 w 142"/>
                <a:gd name="T19" fmla="*/ 349 h 280"/>
                <a:gd name="T20" fmla="*/ 0 w 142"/>
                <a:gd name="T21" fmla="*/ 18 h 280"/>
                <a:gd name="T22" fmla="*/ 18 w 142"/>
                <a:gd name="T23" fmla="*/ 0 h 280"/>
                <a:gd name="T24" fmla="*/ 50 w 142"/>
                <a:gd name="T25" fmla="*/ 0 h 280"/>
                <a:gd name="T26" fmla="*/ 67 w 142"/>
                <a:gd name="T27" fmla="*/ 18 h 280"/>
                <a:gd name="T28" fmla="*/ 67 w 142"/>
                <a:gd name="T29" fmla="*/ 349 h 280"/>
                <a:gd name="T30" fmla="*/ 154 w 142"/>
                <a:gd name="T31" fmla="*/ 434 h 280"/>
                <a:gd name="T32" fmla="*/ 299 w 142"/>
                <a:gd name="T33" fmla="*/ 400 h 280"/>
                <a:gd name="T34" fmla="*/ 299 w 142"/>
                <a:gd name="T35" fmla="*/ 18 h 280"/>
                <a:gd name="T36" fmla="*/ 316 w 142"/>
                <a:gd name="T37" fmla="*/ 0 h 280"/>
                <a:gd name="T38" fmla="*/ 348 w 142"/>
                <a:gd name="T39" fmla="*/ 0 h 280"/>
                <a:gd name="T40" fmla="*/ 366 w 142"/>
                <a:gd name="T41" fmla="*/ 18 h 280"/>
                <a:gd name="T42" fmla="*/ 366 w 142"/>
                <a:gd name="T43" fmla="*/ 511 h 280"/>
                <a:gd name="T44" fmla="*/ 165 w 142"/>
                <a:gd name="T45" fmla="*/ 723 h 28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42" h="280">
                  <a:moveTo>
                    <a:pt x="64" y="280"/>
                  </a:moveTo>
                  <a:cubicBezTo>
                    <a:pt x="46" y="280"/>
                    <a:pt x="18" y="276"/>
                    <a:pt x="18" y="267"/>
                  </a:cubicBezTo>
                  <a:cubicBezTo>
                    <a:pt x="18" y="254"/>
                    <a:pt x="18" y="254"/>
                    <a:pt x="18" y="254"/>
                  </a:cubicBezTo>
                  <a:cubicBezTo>
                    <a:pt x="18" y="250"/>
                    <a:pt x="20" y="248"/>
                    <a:pt x="24" y="248"/>
                  </a:cubicBezTo>
                  <a:cubicBezTo>
                    <a:pt x="26" y="248"/>
                    <a:pt x="30" y="250"/>
                    <a:pt x="36" y="252"/>
                  </a:cubicBezTo>
                  <a:cubicBezTo>
                    <a:pt x="42" y="254"/>
                    <a:pt x="51" y="256"/>
                    <a:pt x="63" y="256"/>
                  </a:cubicBezTo>
                  <a:cubicBezTo>
                    <a:pt x="98" y="256"/>
                    <a:pt x="116" y="243"/>
                    <a:pt x="116" y="195"/>
                  </a:cubicBezTo>
                  <a:cubicBezTo>
                    <a:pt x="116" y="178"/>
                    <a:pt x="116" y="178"/>
                    <a:pt x="116" y="178"/>
                  </a:cubicBezTo>
                  <a:cubicBezTo>
                    <a:pt x="108" y="180"/>
                    <a:pt x="88" y="194"/>
                    <a:pt x="56" y="194"/>
                  </a:cubicBezTo>
                  <a:cubicBezTo>
                    <a:pt x="23" y="194"/>
                    <a:pt x="0" y="180"/>
                    <a:pt x="0" y="13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6" y="3"/>
                    <a:pt x="26" y="7"/>
                  </a:cubicBezTo>
                  <a:cubicBezTo>
                    <a:pt x="26" y="135"/>
                    <a:pt x="26" y="135"/>
                    <a:pt x="26" y="135"/>
                  </a:cubicBezTo>
                  <a:cubicBezTo>
                    <a:pt x="26" y="157"/>
                    <a:pt x="37" y="168"/>
                    <a:pt x="60" y="168"/>
                  </a:cubicBezTo>
                  <a:cubicBezTo>
                    <a:pt x="90" y="168"/>
                    <a:pt x="116" y="155"/>
                    <a:pt x="116" y="155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6" y="3"/>
                    <a:pt x="119" y="0"/>
                    <a:pt x="123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9" y="0"/>
                    <a:pt x="142" y="3"/>
                    <a:pt x="142" y="7"/>
                  </a:cubicBezTo>
                  <a:cubicBezTo>
                    <a:pt x="142" y="198"/>
                    <a:pt x="142" y="198"/>
                    <a:pt x="142" y="198"/>
                  </a:cubicBezTo>
                  <a:cubicBezTo>
                    <a:pt x="142" y="267"/>
                    <a:pt x="98" y="280"/>
                    <a:pt x="64" y="280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6" name="Freeform 25"/>
            <p:cNvSpPr>
              <a:spLocks noChangeAspect="1"/>
            </p:cNvSpPr>
            <p:nvPr/>
          </p:nvSpPr>
          <p:spPr bwMode="auto">
            <a:xfrm>
              <a:off x="3904" y="665"/>
              <a:ext cx="274" cy="424"/>
            </a:xfrm>
            <a:custGeom>
              <a:avLst/>
              <a:gdLst>
                <a:gd name="T0" fmla="*/ 0 w 171"/>
                <a:gd name="T1" fmla="*/ 344 h 264"/>
                <a:gd name="T2" fmla="*/ 261 w 171"/>
                <a:gd name="T3" fmla="*/ 0 h 264"/>
                <a:gd name="T4" fmla="*/ 413 w 171"/>
                <a:gd name="T5" fmla="*/ 35 h 264"/>
                <a:gd name="T6" fmla="*/ 439 w 171"/>
                <a:gd name="T7" fmla="*/ 72 h 264"/>
                <a:gd name="T8" fmla="*/ 439 w 171"/>
                <a:gd name="T9" fmla="*/ 93 h 264"/>
                <a:gd name="T10" fmla="*/ 423 w 171"/>
                <a:gd name="T11" fmla="*/ 114 h 264"/>
                <a:gd name="T12" fmla="*/ 409 w 171"/>
                <a:gd name="T13" fmla="*/ 108 h 264"/>
                <a:gd name="T14" fmla="*/ 272 w 171"/>
                <a:gd name="T15" fmla="*/ 67 h 264"/>
                <a:gd name="T16" fmla="*/ 74 w 171"/>
                <a:gd name="T17" fmla="*/ 344 h 264"/>
                <a:gd name="T18" fmla="*/ 272 w 171"/>
                <a:gd name="T19" fmla="*/ 614 h 264"/>
                <a:gd name="T20" fmla="*/ 409 w 171"/>
                <a:gd name="T21" fmla="*/ 575 h 264"/>
                <a:gd name="T22" fmla="*/ 423 w 171"/>
                <a:gd name="T23" fmla="*/ 570 h 264"/>
                <a:gd name="T24" fmla="*/ 439 w 171"/>
                <a:gd name="T25" fmla="*/ 588 h 264"/>
                <a:gd name="T26" fmla="*/ 439 w 171"/>
                <a:gd name="T27" fmla="*/ 612 h 264"/>
                <a:gd name="T28" fmla="*/ 413 w 171"/>
                <a:gd name="T29" fmla="*/ 647 h 264"/>
                <a:gd name="T30" fmla="*/ 261 w 171"/>
                <a:gd name="T31" fmla="*/ 681 h 264"/>
                <a:gd name="T32" fmla="*/ 0 w 171"/>
                <a:gd name="T33" fmla="*/ 344 h 2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1" h="264">
                  <a:moveTo>
                    <a:pt x="0" y="133"/>
                  </a:moveTo>
                  <a:cubicBezTo>
                    <a:pt x="0" y="47"/>
                    <a:pt x="43" y="0"/>
                    <a:pt x="102" y="0"/>
                  </a:cubicBezTo>
                  <a:cubicBezTo>
                    <a:pt x="133" y="0"/>
                    <a:pt x="153" y="9"/>
                    <a:pt x="161" y="14"/>
                  </a:cubicBezTo>
                  <a:cubicBezTo>
                    <a:pt x="167" y="18"/>
                    <a:pt x="171" y="22"/>
                    <a:pt x="171" y="28"/>
                  </a:cubicBezTo>
                  <a:cubicBezTo>
                    <a:pt x="171" y="36"/>
                    <a:pt x="171" y="36"/>
                    <a:pt x="171" y="36"/>
                  </a:cubicBezTo>
                  <a:cubicBezTo>
                    <a:pt x="171" y="41"/>
                    <a:pt x="168" y="44"/>
                    <a:pt x="165" y="44"/>
                  </a:cubicBezTo>
                  <a:cubicBezTo>
                    <a:pt x="163" y="44"/>
                    <a:pt x="161" y="43"/>
                    <a:pt x="159" y="42"/>
                  </a:cubicBezTo>
                  <a:cubicBezTo>
                    <a:pt x="151" y="37"/>
                    <a:pt x="132" y="26"/>
                    <a:pt x="106" y="26"/>
                  </a:cubicBezTo>
                  <a:cubicBezTo>
                    <a:pt x="60" y="26"/>
                    <a:pt x="29" y="61"/>
                    <a:pt x="29" y="133"/>
                  </a:cubicBezTo>
                  <a:cubicBezTo>
                    <a:pt x="29" y="204"/>
                    <a:pt x="60" y="238"/>
                    <a:pt x="106" y="238"/>
                  </a:cubicBezTo>
                  <a:cubicBezTo>
                    <a:pt x="132" y="238"/>
                    <a:pt x="151" y="228"/>
                    <a:pt x="159" y="223"/>
                  </a:cubicBezTo>
                  <a:cubicBezTo>
                    <a:pt x="160" y="222"/>
                    <a:pt x="162" y="221"/>
                    <a:pt x="165" y="221"/>
                  </a:cubicBezTo>
                  <a:cubicBezTo>
                    <a:pt x="169" y="221"/>
                    <a:pt x="171" y="224"/>
                    <a:pt x="171" y="228"/>
                  </a:cubicBezTo>
                  <a:cubicBezTo>
                    <a:pt x="171" y="237"/>
                    <a:pt x="171" y="237"/>
                    <a:pt x="171" y="237"/>
                  </a:cubicBezTo>
                  <a:cubicBezTo>
                    <a:pt x="171" y="243"/>
                    <a:pt x="167" y="247"/>
                    <a:pt x="161" y="251"/>
                  </a:cubicBezTo>
                  <a:cubicBezTo>
                    <a:pt x="153" y="256"/>
                    <a:pt x="133" y="264"/>
                    <a:pt x="102" y="264"/>
                  </a:cubicBezTo>
                  <a:cubicBezTo>
                    <a:pt x="43" y="264"/>
                    <a:pt x="0" y="218"/>
                    <a:pt x="0" y="133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7" name="Freeform 26"/>
            <p:cNvSpPr>
              <a:spLocks noChangeAspect="1" noEditPoints="1"/>
            </p:cNvSpPr>
            <p:nvPr/>
          </p:nvSpPr>
          <p:spPr bwMode="auto">
            <a:xfrm>
              <a:off x="4204" y="769"/>
              <a:ext cx="269" cy="320"/>
            </a:xfrm>
            <a:custGeom>
              <a:avLst/>
              <a:gdLst>
                <a:gd name="T0" fmla="*/ 0 w 168"/>
                <a:gd name="T1" fmla="*/ 256 h 199"/>
                <a:gd name="T2" fmla="*/ 216 w 168"/>
                <a:gd name="T3" fmla="*/ 0 h 199"/>
                <a:gd name="T4" fmla="*/ 431 w 168"/>
                <a:gd name="T5" fmla="*/ 256 h 199"/>
                <a:gd name="T6" fmla="*/ 216 w 168"/>
                <a:gd name="T7" fmla="*/ 515 h 199"/>
                <a:gd name="T8" fmla="*/ 0 w 168"/>
                <a:gd name="T9" fmla="*/ 256 h 199"/>
                <a:gd name="T10" fmla="*/ 363 w 168"/>
                <a:gd name="T11" fmla="*/ 256 h 199"/>
                <a:gd name="T12" fmla="*/ 216 w 168"/>
                <a:gd name="T13" fmla="*/ 63 h 199"/>
                <a:gd name="T14" fmla="*/ 67 w 168"/>
                <a:gd name="T15" fmla="*/ 256 h 199"/>
                <a:gd name="T16" fmla="*/ 216 w 168"/>
                <a:gd name="T17" fmla="*/ 452 h 199"/>
                <a:gd name="T18" fmla="*/ 363 w 168"/>
                <a:gd name="T19" fmla="*/ 256 h 19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8" h="199">
                  <a:moveTo>
                    <a:pt x="0" y="99"/>
                  </a:moveTo>
                  <a:cubicBezTo>
                    <a:pt x="0" y="41"/>
                    <a:pt x="29" y="0"/>
                    <a:pt x="84" y="0"/>
                  </a:cubicBezTo>
                  <a:cubicBezTo>
                    <a:pt x="139" y="0"/>
                    <a:pt x="168" y="41"/>
                    <a:pt x="168" y="99"/>
                  </a:cubicBezTo>
                  <a:cubicBezTo>
                    <a:pt x="168" y="158"/>
                    <a:pt x="139" y="199"/>
                    <a:pt x="84" y="199"/>
                  </a:cubicBezTo>
                  <a:cubicBezTo>
                    <a:pt x="29" y="199"/>
                    <a:pt x="0" y="158"/>
                    <a:pt x="0" y="99"/>
                  </a:cubicBezTo>
                  <a:moveTo>
                    <a:pt x="142" y="99"/>
                  </a:moveTo>
                  <a:cubicBezTo>
                    <a:pt x="142" y="50"/>
                    <a:pt x="120" y="24"/>
                    <a:pt x="84" y="24"/>
                  </a:cubicBezTo>
                  <a:cubicBezTo>
                    <a:pt x="49" y="24"/>
                    <a:pt x="26" y="50"/>
                    <a:pt x="26" y="99"/>
                  </a:cubicBezTo>
                  <a:cubicBezTo>
                    <a:pt x="26" y="149"/>
                    <a:pt x="49" y="175"/>
                    <a:pt x="84" y="175"/>
                  </a:cubicBezTo>
                  <a:cubicBezTo>
                    <a:pt x="120" y="175"/>
                    <a:pt x="142" y="149"/>
                    <a:pt x="142" y="99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8" name="Freeform 27"/>
            <p:cNvSpPr>
              <a:spLocks noChangeAspect="1"/>
            </p:cNvSpPr>
            <p:nvPr/>
          </p:nvSpPr>
          <p:spPr bwMode="auto">
            <a:xfrm>
              <a:off x="4524" y="776"/>
              <a:ext cx="244" cy="312"/>
            </a:xfrm>
            <a:custGeom>
              <a:avLst/>
              <a:gdLst>
                <a:gd name="T0" fmla="*/ 0 w 152"/>
                <a:gd name="T1" fmla="*/ 349 h 194"/>
                <a:gd name="T2" fmla="*/ 0 w 152"/>
                <a:gd name="T3" fmla="*/ 18 h 194"/>
                <a:gd name="T4" fmla="*/ 21 w 152"/>
                <a:gd name="T5" fmla="*/ 0 h 194"/>
                <a:gd name="T6" fmla="*/ 50 w 152"/>
                <a:gd name="T7" fmla="*/ 0 h 194"/>
                <a:gd name="T8" fmla="*/ 69 w 152"/>
                <a:gd name="T9" fmla="*/ 18 h 194"/>
                <a:gd name="T10" fmla="*/ 69 w 152"/>
                <a:gd name="T11" fmla="*/ 349 h 194"/>
                <a:gd name="T12" fmla="*/ 154 w 152"/>
                <a:gd name="T13" fmla="*/ 434 h 194"/>
                <a:gd name="T14" fmla="*/ 299 w 152"/>
                <a:gd name="T15" fmla="*/ 370 h 194"/>
                <a:gd name="T16" fmla="*/ 299 w 152"/>
                <a:gd name="T17" fmla="*/ 18 h 194"/>
                <a:gd name="T18" fmla="*/ 319 w 152"/>
                <a:gd name="T19" fmla="*/ 0 h 194"/>
                <a:gd name="T20" fmla="*/ 348 w 152"/>
                <a:gd name="T21" fmla="*/ 0 h 194"/>
                <a:gd name="T22" fmla="*/ 369 w 152"/>
                <a:gd name="T23" fmla="*/ 18 h 194"/>
                <a:gd name="T24" fmla="*/ 369 w 152"/>
                <a:gd name="T25" fmla="*/ 425 h 194"/>
                <a:gd name="T26" fmla="*/ 392 w 152"/>
                <a:gd name="T27" fmla="*/ 455 h 194"/>
                <a:gd name="T28" fmla="*/ 392 w 152"/>
                <a:gd name="T29" fmla="*/ 468 h 194"/>
                <a:gd name="T30" fmla="*/ 344 w 152"/>
                <a:gd name="T31" fmla="*/ 502 h 194"/>
                <a:gd name="T32" fmla="*/ 299 w 152"/>
                <a:gd name="T33" fmla="*/ 447 h 194"/>
                <a:gd name="T34" fmla="*/ 299 w 152"/>
                <a:gd name="T35" fmla="*/ 433 h 194"/>
                <a:gd name="T36" fmla="*/ 133 w 152"/>
                <a:gd name="T37" fmla="*/ 502 h 194"/>
                <a:gd name="T38" fmla="*/ 0 w 152"/>
                <a:gd name="T39" fmla="*/ 349 h 1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2" h="194">
                  <a:moveTo>
                    <a:pt x="0" y="135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4" y="0"/>
                    <a:pt x="27" y="3"/>
                    <a:pt x="27" y="7"/>
                  </a:cubicBezTo>
                  <a:cubicBezTo>
                    <a:pt x="27" y="135"/>
                    <a:pt x="27" y="135"/>
                    <a:pt x="27" y="135"/>
                  </a:cubicBezTo>
                  <a:cubicBezTo>
                    <a:pt x="27" y="157"/>
                    <a:pt x="37" y="168"/>
                    <a:pt x="60" y="168"/>
                  </a:cubicBezTo>
                  <a:cubicBezTo>
                    <a:pt x="74" y="168"/>
                    <a:pt x="97" y="160"/>
                    <a:pt x="116" y="143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6" y="3"/>
                    <a:pt x="119" y="0"/>
                    <a:pt x="124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9" y="0"/>
                    <a:pt x="143" y="3"/>
                    <a:pt x="143" y="7"/>
                  </a:cubicBezTo>
                  <a:cubicBezTo>
                    <a:pt x="143" y="164"/>
                    <a:pt x="143" y="164"/>
                    <a:pt x="143" y="164"/>
                  </a:cubicBezTo>
                  <a:cubicBezTo>
                    <a:pt x="143" y="173"/>
                    <a:pt x="146" y="176"/>
                    <a:pt x="152" y="176"/>
                  </a:cubicBezTo>
                  <a:cubicBezTo>
                    <a:pt x="152" y="181"/>
                    <a:pt x="152" y="181"/>
                    <a:pt x="152" y="181"/>
                  </a:cubicBezTo>
                  <a:cubicBezTo>
                    <a:pt x="152" y="187"/>
                    <a:pt x="147" y="194"/>
                    <a:pt x="133" y="194"/>
                  </a:cubicBezTo>
                  <a:cubicBezTo>
                    <a:pt x="124" y="194"/>
                    <a:pt x="116" y="188"/>
                    <a:pt x="116" y="173"/>
                  </a:cubicBezTo>
                  <a:cubicBezTo>
                    <a:pt x="116" y="167"/>
                    <a:pt x="116" y="167"/>
                    <a:pt x="116" y="167"/>
                  </a:cubicBezTo>
                  <a:cubicBezTo>
                    <a:pt x="97" y="184"/>
                    <a:pt x="72" y="194"/>
                    <a:pt x="52" y="194"/>
                  </a:cubicBezTo>
                  <a:cubicBezTo>
                    <a:pt x="24" y="194"/>
                    <a:pt x="0" y="180"/>
                    <a:pt x="0" y="135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9" name="Freeform 28"/>
            <p:cNvSpPr>
              <a:spLocks noChangeAspect="1"/>
            </p:cNvSpPr>
            <p:nvPr/>
          </p:nvSpPr>
          <p:spPr bwMode="auto">
            <a:xfrm>
              <a:off x="4822" y="771"/>
              <a:ext cx="228" cy="312"/>
            </a:xfrm>
            <a:custGeom>
              <a:avLst/>
              <a:gdLst>
                <a:gd name="T0" fmla="*/ 0 w 142"/>
                <a:gd name="T1" fmla="*/ 484 h 194"/>
                <a:gd name="T2" fmla="*/ 0 w 142"/>
                <a:gd name="T3" fmla="*/ 26 h 194"/>
                <a:gd name="T4" fmla="*/ 18 w 142"/>
                <a:gd name="T5" fmla="*/ 8 h 194"/>
                <a:gd name="T6" fmla="*/ 50 w 142"/>
                <a:gd name="T7" fmla="*/ 8 h 194"/>
                <a:gd name="T8" fmla="*/ 67 w 142"/>
                <a:gd name="T9" fmla="*/ 26 h 194"/>
                <a:gd name="T10" fmla="*/ 67 w 142"/>
                <a:gd name="T11" fmla="*/ 42 h 194"/>
                <a:gd name="T12" fmla="*/ 222 w 142"/>
                <a:gd name="T13" fmla="*/ 0 h 194"/>
                <a:gd name="T14" fmla="*/ 366 w 142"/>
                <a:gd name="T15" fmla="*/ 153 h 194"/>
                <a:gd name="T16" fmla="*/ 366 w 142"/>
                <a:gd name="T17" fmla="*/ 484 h 194"/>
                <a:gd name="T18" fmla="*/ 345 w 142"/>
                <a:gd name="T19" fmla="*/ 502 h 194"/>
                <a:gd name="T20" fmla="*/ 316 w 142"/>
                <a:gd name="T21" fmla="*/ 502 h 194"/>
                <a:gd name="T22" fmla="*/ 297 w 142"/>
                <a:gd name="T23" fmla="*/ 484 h 194"/>
                <a:gd name="T24" fmla="*/ 297 w 142"/>
                <a:gd name="T25" fmla="*/ 153 h 194"/>
                <a:gd name="T26" fmla="*/ 212 w 142"/>
                <a:gd name="T27" fmla="*/ 68 h 194"/>
                <a:gd name="T28" fmla="*/ 67 w 142"/>
                <a:gd name="T29" fmla="*/ 101 h 194"/>
                <a:gd name="T30" fmla="*/ 67 w 142"/>
                <a:gd name="T31" fmla="*/ 484 h 194"/>
                <a:gd name="T32" fmla="*/ 50 w 142"/>
                <a:gd name="T33" fmla="*/ 502 h 194"/>
                <a:gd name="T34" fmla="*/ 18 w 142"/>
                <a:gd name="T35" fmla="*/ 502 h 194"/>
                <a:gd name="T36" fmla="*/ 0 w 142"/>
                <a:gd name="T37" fmla="*/ 484 h 1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42" h="194">
                  <a:moveTo>
                    <a:pt x="0" y="187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6"/>
                    <a:pt x="3" y="3"/>
                    <a:pt x="7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3" y="3"/>
                    <a:pt x="26" y="6"/>
                    <a:pt x="26" y="10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33" y="14"/>
                    <a:pt x="54" y="0"/>
                    <a:pt x="86" y="0"/>
                  </a:cubicBezTo>
                  <a:cubicBezTo>
                    <a:pt x="118" y="0"/>
                    <a:pt x="142" y="14"/>
                    <a:pt x="142" y="59"/>
                  </a:cubicBezTo>
                  <a:cubicBezTo>
                    <a:pt x="142" y="187"/>
                    <a:pt x="142" y="187"/>
                    <a:pt x="142" y="187"/>
                  </a:cubicBezTo>
                  <a:cubicBezTo>
                    <a:pt x="142" y="191"/>
                    <a:pt x="139" y="194"/>
                    <a:pt x="134" y="194"/>
                  </a:cubicBezTo>
                  <a:cubicBezTo>
                    <a:pt x="123" y="194"/>
                    <a:pt x="123" y="194"/>
                    <a:pt x="123" y="194"/>
                  </a:cubicBezTo>
                  <a:cubicBezTo>
                    <a:pt x="118" y="194"/>
                    <a:pt x="115" y="191"/>
                    <a:pt x="115" y="187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5" y="37"/>
                    <a:pt x="105" y="26"/>
                    <a:pt x="82" y="26"/>
                  </a:cubicBezTo>
                  <a:cubicBezTo>
                    <a:pt x="52" y="26"/>
                    <a:pt x="26" y="39"/>
                    <a:pt x="26" y="39"/>
                  </a:cubicBezTo>
                  <a:cubicBezTo>
                    <a:pt x="26" y="187"/>
                    <a:pt x="26" y="187"/>
                    <a:pt x="26" y="187"/>
                  </a:cubicBezTo>
                  <a:cubicBezTo>
                    <a:pt x="26" y="191"/>
                    <a:pt x="23" y="194"/>
                    <a:pt x="19" y="194"/>
                  </a:cubicBezTo>
                  <a:cubicBezTo>
                    <a:pt x="7" y="194"/>
                    <a:pt x="7" y="194"/>
                    <a:pt x="7" y="194"/>
                  </a:cubicBezTo>
                  <a:cubicBezTo>
                    <a:pt x="3" y="194"/>
                    <a:pt x="0" y="191"/>
                    <a:pt x="0" y="187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0" name="Freeform 29"/>
            <p:cNvSpPr>
              <a:spLocks noChangeAspect="1"/>
            </p:cNvSpPr>
            <p:nvPr/>
          </p:nvSpPr>
          <p:spPr bwMode="auto">
            <a:xfrm>
              <a:off x="5101" y="769"/>
              <a:ext cx="231" cy="320"/>
            </a:xfrm>
            <a:custGeom>
              <a:avLst/>
              <a:gdLst>
                <a:gd name="T0" fmla="*/ 0 w 144"/>
                <a:gd name="T1" fmla="*/ 256 h 199"/>
                <a:gd name="T2" fmla="*/ 217 w 144"/>
                <a:gd name="T3" fmla="*/ 0 h 199"/>
                <a:gd name="T4" fmla="*/ 348 w 144"/>
                <a:gd name="T5" fmla="*/ 31 h 199"/>
                <a:gd name="T6" fmla="*/ 371 w 144"/>
                <a:gd name="T7" fmla="*/ 64 h 199"/>
                <a:gd name="T8" fmla="*/ 371 w 144"/>
                <a:gd name="T9" fmla="*/ 82 h 199"/>
                <a:gd name="T10" fmla="*/ 358 w 144"/>
                <a:gd name="T11" fmla="*/ 98 h 199"/>
                <a:gd name="T12" fmla="*/ 342 w 144"/>
                <a:gd name="T13" fmla="*/ 93 h 199"/>
                <a:gd name="T14" fmla="*/ 225 w 144"/>
                <a:gd name="T15" fmla="*/ 59 h 199"/>
                <a:gd name="T16" fmla="*/ 67 w 144"/>
                <a:gd name="T17" fmla="*/ 256 h 199"/>
                <a:gd name="T18" fmla="*/ 225 w 144"/>
                <a:gd name="T19" fmla="*/ 455 h 199"/>
                <a:gd name="T20" fmla="*/ 342 w 144"/>
                <a:gd name="T21" fmla="*/ 420 h 199"/>
                <a:gd name="T22" fmla="*/ 358 w 144"/>
                <a:gd name="T23" fmla="*/ 413 h 199"/>
                <a:gd name="T24" fmla="*/ 371 w 144"/>
                <a:gd name="T25" fmla="*/ 433 h 199"/>
                <a:gd name="T26" fmla="*/ 371 w 144"/>
                <a:gd name="T27" fmla="*/ 450 h 199"/>
                <a:gd name="T28" fmla="*/ 348 w 144"/>
                <a:gd name="T29" fmla="*/ 484 h 199"/>
                <a:gd name="T30" fmla="*/ 217 w 144"/>
                <a:gd name="T31" fmla="*/ 515 h 199"/>
                <a:gd name="T32" fmla="*/ 0 w 144"/>
                <a:gd name="T33" fmla="*/ 256 h 19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4" h="199">
                  <a:moveTo>
                    <a:pt x="0" y="99"/>
                  </a:moveTo>
                  <a:cubicBezTo>
                    <a:pt x="0" y="37"/>
                    <a:pt x="34" y="0"/>
                    <a:pt x="84" y="0"/>
                  </a:cubicBezTo>
                  <a:cubicBezTo>
                    <a:pt x="108" y="0"/>
                    <a:pt x="128" y="6"/>
                    <a:pt x="135" y="12"/>
                  </a:cubicBezTo>
                  <a:cubicBezTo>
                    <a:pt x="141" y="16"/>
                    <a:pt x="144" y="20"/>
                    <a:pt x="144" y="25"/>
                  </a:cubicBezTo>
                  <a:cubicBezTo>
                    <a:pt x="144" y="32"/>
                    <a:pt x="144" y="32"/>
                    <a:pt x="144" y="32"/>
                  </a:cubicBezTo>
                  <a:cubicBezTo>
                    <a:pt x="144" y="36"/>
                    <a:pt x="142" y="38"/>
                    <a:pt x="139" y="38"/>
                  </a:cubicBezTo>
                  <a:cubicBezTo>
                    <a:pt x="137" y="38"/>
                    <a:pt x="135" y="38"/>
                    <a:pt x="133" y="36"/>
                  </a:cubicBezTo>
                  <a:cubicBezTo>
                    <a:pt x="126" y="32"/>
                    <a:pt x="107" y="23"/>
                    <a:pt x="87" y="23"/>
                  </a:cubicBezTo>
                  <a:cubicBezTo>
                    <a:pt x="50" y="23"/>
                    <a:pt x="26" y="50"/>
                    <a:pt x="26" y="99"/>
                  </a:cubicBezTo>
                  <a:cubicBezTo>
                    <a:pt x="26" y="149"/>
                    <a:pt x="50" y="176"/>
                    <a:pt x="87" y="176"/>
                  </a:cubicBezTo>
                  <a:cubicBezTo>
                    <a:pt x="107" y="176"/>
                    <a:pt x="126" y="167"/>
                    <a:pt x="133" y="162"/>
                  </a:cubicBezTo>
                  <a:cubicBezTo>
                    <a:pt x="135" y="161"/>
                    <a:pt x="137" y="160"/>
                    <a:pt x="139" y="160"/>
                  </a:cubicBezTo>
                  <a:cubicBezTo>
                    <a:pt x="142" y="160"/>
                    <a:pt x="144" y="163"/>
                    <a:pt x="144" y="167"/>
                  </a:cubicBezTo>
                  <a:cubicBezTo>
                    <a:pt x="144" y="174"/>
                    <a:pt x="144" y="174"/>
                    <a:pt x="144" y="174"/>
                  </a:cubicBezTo>
                  <a:cubicBezTo>
                    <a:pt x="144" y="179"/>
                    <a:pt x="141" y="183"/>
                    <a:pt x="135" y="187"/>
                  </a:cubicBezTo>
                  <a:cubicBezTo>
                    <a:pt x="128" y="192"/>
                    <a:pt x="108" y="199"/>
                    <a:pt x="84" y="199"/>
                  </a:cubicBezTo>
                  <a:cubicBezTo>
                    <a:pt x="34" y="199"/>
                    <a:pt x="0" y="162"/>
                    <a:pt x="0" y="99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1" name="Freeform 30"/>
            <p:cNvSpPr>
              <a:spLocks noChangeAspect="1" noEditPoints="1"/>
            </p:cNvSpPr>
            <p:nvPr/>
          </p:nvSpPr>
          <p:spPr bwMode="auto">
            <a:xfrm>
              <a:off x="5372" y="668"/>
              <a:ext cx="55" cy="415"/>
            </a:xfrm>
            <a:custGeom>
              <a:avLst/>
              <a:gdLst>
                <a:gd name="T0" fmla="*/ 0 w 34"/>
                <a:gd name="T1" fmla="*/ 47 h 258"/>
                <a:gd name="T2" fmla="*/ 45 w 34"/>
                <a:gd name="T3" fmla="*/ 0 h 258"/>
                <a:gd name="T4" fmla="*/ 89 w 34"/>
                <a:gd name="T5" fmla="*/ 47 h 258"/>
                <a:gd name="T6" fmla="*/ 45 w 34"/>
                <a:gd name="T7" fmla="*/ 90 h 258"/>
                <a:gd name="T8" fmla="*/ 0 w 34"/>
                <a:gd name="T9" fmla="*/ 47 h 258"/>
                <a:gd name="T10" fmla="*/ 10 w 34"/>
                <a:gd name="T11" fmla="*/ 650 h 258"/>
                <a:gd name="T12" fmla="*/ 10 w 34"/>
                <a:gd name="T13" fmla="*/ 191 h 258"/>
                <a:gd name="T14" fmla="*/ 29 w 34"/>
                <a:gd name="T15" fmla="*/ 174 h 258"/>
                <a:gd name="T16" fmla="*/ 60 w 34"/>
                <a:gd name="T17" fmla="*/ 174 h 258"/>
                <a:gd name="T18" fmla="*/ 79 w 34"/>
                <a:gd name="T19" fmla="*/ 191 h 258"/>
                <a:gd name="T20" fmla="*/ 79 w 34"/>
                <a:gd name="T21" fmla="*/ 650 h 258"/>
                <a:gd name="T22" fmla="*/ 60 w 34"/>
                <a:gd name="T23" fmla="*/ 668 h 258"/>
                <a:gd name="T24" fmla="*/ 29 w 34"/>
                <a:gd name="T25" fmla="*/ 668 h 258"/>
                <a:gd name="T26" fmla="*/ 10 w 34"/>
                <a:gd name="T27" fmla="*/ 650 h 2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4" h="258">
                  <a:moveTo>
                    <a:pt x="0" y="18"/>
                  </a:move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4" y="8"/>
                    <a:pt x="34" y="18"/>
                  </a:cubicBezTo>
                  <a:cubicBezTo>
                    <a:pt x="34" y="27"/>
                    <a:pt x="26" y="35"/>
                    <a:pt x="17" y="35"/>
                  </a:cubicBezTo>
                  <a:cubicBezTo>
                    <a:pt x="8" y="35"/>
                    <a:pt x="0" y="27"/>
                    <a:pt x="0" y="18"/>
                  </a:cubicBezTo>
                  <a:moveTo>
                    <a:pt x="4" y="251"/>
                  </a:moveTo>
                  <a:cubicBezTo>
                    <a:pt x="4" y="74"/>
                    <a:pt x="4" y="74"/>
                    <a:pt x="4" y="74"/>
                  </a:cubicBezTo>
                  <a:cubicBezTo>
                    <a:pt x="4" y="70"/>
                    <a:pt x="7" y="67"/>
                    <a:pt x="11" y="67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7" y="67"/>
                    <a:pt x="30" y="70"/>
                    <a:pt x="30" y="74"/>
                  </a:cubicBezTo>
                  <a:cubicBezTo>
                    <a:pt x="30" y="251"/>
                    <a:pt x="30" y="251"/>
                    <a:pt x="30" y="251"/>
                  </a:cubicBezTo>
                  <a:cubicBezTo>
                    <a:pt x="30" y="255"/>
                    <a:pt x="27" y="258"/>
                    <a:pt x="23" y="258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7" y="258"/>
                    <a:pt x="4" y="255"/>
                    <a:pt x="4" y="251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2" name="Freeform 31"/>
            <p:cNvSpPr>
              <a:spLocks noChangeAspect="1"/>
            </p:cNvSpPr>
            <p:nvPr/>
          </p:nvSpPr>
          <p:spPr bwMode="auto">
            <a:xfrm>
              <a:off x="5487" y="624"/>
              <a:ext cx="44" cy="459"/>
            </a:xfrm>
            <a:custGeom>
              <a:avLst/>
              <a:gdLst>
                <a:gd name="T0" fmla="*/ 0 w 27"/>
                <a:gd name="T1" fmla="*/ 722 h 285"/>
                <a:gd name="T2" fmla="*/ 0 w 27"/>
                <a:gd name="T3" fmla="*/ 18 h 285"/>
                <a:gd name="T4" fmla="*/ 21 w 27"/>
                <a:gd name="T5" fmla="*/ 0 h 285"/>
                <a:gd name="T6" fmla="*/ 51 w 27"/>
                <a:gd name="T7" fmla="*/ 0 h 285"/>
                <a:gd name="T8" fmla="*/ 72 w 27"/>
                <a:gd name="T9" fmla="*/ 18 h 285"/>
                <a:gd name="T10" fmla="*/ 72 w 27"/>
                <a:gd name="T11" fmla="*/ 722 h 285"/>
                <a:gd name="T12" fmla="*/ 51 w 27"/>
                <a:gd name="T13" fmla="*/ 739 h 285"/>
                <a:gd name="T14" fmla="*/ 21 w 27"/>
                <a:gd name="T15" fmla="*/ 739 h 285"/>
                <a:gd name="T16" fmla="*/ 0 w 27"/>
                <a:gd name="T17" fmla="*/ 722 h 2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285">
                  <a:moveTo>
                    <a:pt x="0" y="278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7" y="3"/>
                    <a:pt x="27" y="7"/>
                  </a:cubicBezTo>
                  <a:cubicBezTo>
                    <a:pt x="27" y="278"/>
                    <a:pt x="27" y="278"/>
                    <a:pt x="27" y="278"/>
                  </a:cubicBezTo>
                  <a:cubicBezTo>
                    <a:pt x="27" y="282"/>
                    <a:pt x="23" y="285"/>
                    <a:pt x="19" y="285"/>
                  </a:cubicBezTo>
                  <a:cubicBezTo>
                    <a:pt x="8" y="285"/>
                    <a:pt x="8" y="285"/>
                    <a:pt x="8" y="285"/>
                  </a:cubicBezTo>
                  <a:cubicBezTo>
                    <a:pt x="3" y="285"/>
                    <a:pt x="0" y="282"/>
                    <a:pt x="0" y="278"/>
                  </a:cubicBezTo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3" name="Freeform 32"/>
            <p:cNvSpPr>
              <a:spLocks noChangeAspect="1"/>
            </p:cNvSpPr>
            <p:nvPr/>
          </p:nvSpPr>
          <p:spPr bwMode="auto">
            <a:xfrm>
              <a:off x="2" y="-3"/>
              <a:ext cx="1990" cy="676"/>
            </a:xfrm>
            <a:custGeom>
              <a:avLst/>
              <a:gdLst>
                <a:gd name="T0" fmla="*/ 2695 w 1242"/>
                <a:gd name="T1" fmla="*/ 31 h 420"/>
                <a:gd name="T2" fmla="*/ 2618 w 1242"/>
                <a:gd name="T3" fmla="*/ 31 h 420"/>
                <a:gd name="T4" fmla="*/ 2174 w 1242"/>
                <a:gd name="T5" fmla="*/ 480 h 420"/>
                <a:gd name="T6" fmla="*/ 2077 w 1242"/>
                <a:gd name="T7" fmla="*/ 480 h 420"/>
                <a:gd name="T8" fmla="*/ 1633 w 1242"/>
                <a:gd name="T9" fmla="*/ 31 h 420"/>
                <a:gd name="T10" fmla="*/ 1556 w 1242"/>
                <a:gd name="T11" fmla="*/ 31 h 420"/>
                <a:gd name="T12" fmla="*/ 1112 w 1242"/>
                <a:gd name="T13" fmla="*/ 480 h 420"/>
                <a:gd name="T14" fmla="*/ 1014 w 1242"/>
                <a:gd name="T15" fmla="*/ 480 h 420"/>
                <a:gd name="T16" fmla="*/ 570 w 1242"/>
                <a:gd name="T17" fmla="*/ 31 h 420"/>
                <a:gd name="T18" fmla="*/ 493 w 1242"/>
                <a:gd name="T19" fmla="*/ 31 h 420"/>
                <a:gd name="T20" fmla="*/ 0 w 1242"/>
                <a:gd name="T21" fmla="*/ 528 h 420"/>
                <a:gd name="T22" fmla="*/ 0 w 1242"/>
                <a:gd name="T23" fmla="*/ 1088 h 420"/>
                <a:gd name="T24" fmla="*/ 482 w 1242"/>
                <a:gd name="T25" fmla="*/ 600 h 420"/>
                <a:gd name="T26" fmla="*/ 580 w 1242"/>
                <a:gd name="T27" fmla="*/ 600 h 420"/>
                <a:gd name="T28" fmla="*/ 1024 w 1242"/>
                <a:gd name="T29" fmla="*/ 1049 h 420"/>
                <a:gd name="T30" fmla="*/ 1101 w 1242"/>
                <a:gd name="T31" fmla="*/ 1049 h 420"/>
                <a:gd name="T32" fmla="*/ 1546 w 1242"/>
                <a:gd name="T33" fmla="*/ 600 h 420"/>
                <a:gd name="T34" fmla="*/ 1642 w 1242"/>
                <a:gd name="T35" fmla="*/ 600 h 420"/>
                <a:gd name="T36" fmla="*/ 2088 w 1242"/>
                <a:gd name="T37" fmla="*/ 1049 h 420"/>
                <a:gd name="T38" fmla="*/ 2165 w 1242"/>
                <a:gd name="T39" fmla="*/ 1049 h 420"/>
                <a:gd name="T40" fmla="*/ 2608 w 1242"/>
                <a:gd name="T41" fmla="*/ 600 h 420"/>
                <a:gd name="T42" fmla="*/ 2706 w 1242"/>
                <a:gd name="T43" fmla="*/ 600 h 420"/>
                <a:gd name="T44" fmla="*/ 3188 w 1242"/>
                <a:gd name="T45" fmla="*/ 1088 h 420"/>
                <a:gd name="T46" fmla="*/ 3188 w 1242"/>
                <a:gd name="T47" fmla="*/ 528 h 420"/>
                <a:gd name="T48" fmla="*/ 2695 w 1242"/>
                <a:gd name="T49" fmla="*/ 31 h 4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42" h="420">
                  <a:moveTo>
                    <a:pt x="1050" y="12"/>
                  </a:moveTo>
                  <a:cubicBezTo>
                    <a:pt x="1039" y="0"/>
                    <a:pt x="1032" y="0"/>
                    <a:pt x="1020" y="12"/>
                  </a:cubicBezTo>
                  <a:cubicBezTo>
                    <a:pt x="847" y="185"/>
                    <a:pt x="847" y="185"/>
                    <a:pt x="847" y="185"/>
                  </a:cubicBezTo>
                  <a:cubicBezTo>
                    <a:pt x="837" y="195"/>
                    <a:pt x="820" y="195"/>
                    <a:pt x="809" y="185"/>
                  </a:cubicBezTo>
                  <a:cubicBezTo>
                    <a:pt x="636" y="12"/>
                    <a:pt x="636" y="12"/>
                    <a:pt x="636" y="12"/>
                  </a:cubicBezTo>
                  <a:cubicBezTo>
                    <a:pt x="625" y="0"/>
                    <a:pt x="617" y="0"/>
                    <a:pt x="606" y="12"/>
                  </a:cubicBezTo>
                  <a:cubicBezTo>
                    <a:pt x="433" y="185"/>
                    <a:pt x="433" y="185"/>
                    <a:pt x="433" y="185"/>
                  </a:cubicBezTo>
                  <a:cubicBezTo>
                    <a:pt x="423" y="195"/>
                    <a:pt x="405" y="195"/>
                    <a:pt x="395" y="185"/>
                  </a:cubicBezTo>
                  <a:cubicBezTo>
                    <a:pt x="222" y="12"/>
                    <a:pt x="222" y="12"/>
                    <a:pt x="222" y="12"/>
                  </a:cubicBezTo>
                  <a:cubicBezTo>
                    <a:pt x="211" y="0"/>
                    <a:pt x="203" y="0"/>
                    <a:pt x="192" y="12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0" y="420"/>
                    <a:pt x="0" y="420"/>
                    <a:pt x="0" y="420"/>
                  </a:cubicBezTo>
                  <a:cubicBezTo>
                    <a:pt x="188" y="232"/>
                    <a:pt x="188" y="232"/>
                    <a:pt x="188" y="232"/>
                  </a:cubicBezTo>
                  <a:cubicBezTo>
                    <a:pt x="198" y="222"/>
                    <a:pt x="216" y="222"/>
                    <a:pt x="226" y="232"/>
                  </a:cubicBezTo>
                  <a:cubicBezTo>
                    <a:pt x="399" y="405"/>
                    <a:pt x="399" y="405"/>
                    <a:pt x="399" y="405"/>
                  </a:cubicBezTo>
                  <a:cubicBezTo>
                    <a:pt x="410" y="417"/>
                    <a:pt x="418" y="417"/>
                    <a:pt x="429" y="405"/>
                  </a:cubicBezTo>
                  <a:cubicBezTo>
                    <a:pt x="602" y="232"/>
                    <a:pt x="602" y="232"/>
                    <a:pt x="602" y="232"/>
                  </a:cubicBezTo>
                  <a:cubicBezTo>
                    <a:pt x="612" y="222"/>
                    <a:pt x="630" y="222"/>
                    <a:pt x="640" y="232"/>
                  </a:cubicBezTo>
                  <a:cubicBezTo>
                    <a:pt x="813" y="405"/>
                    <a:pt x="813" y="405"/>
                    <a:pt x="813" y="405"/>
                  </a:cubicBezTo>
                  <a:cubicBezTo>
                    <a:pt x="825" y="417"/>
                    <a:pt x="832" y="417"/>
                    <a:pt x="843" y="405"/>
                  </a:cubicBezTo>
                  <a:cubicBezTo>
                    <a:pt x="1016" y="232"/>
                    <a:pt x="1016" y="232"/>
                    <a:pt x="1016" y="232"/>
                  </a:cubicBezTo>
                  <a:cubicBezTo>
                    <a:pt x="1027" y="222"/>
                    <a:pt x="1044" y="222"/>
                    <a:pt x="1054" y="232"/>
                  </a:cubicBezTo>
                  <a:cubicBezTo>
                    <a:pt x="1242" y="420"/>
                    <a:pt x="1242" y="420"/>
                    <a:pt x="1242" y="420"/>
                  </a:cubicBezTo>
                  <a:cubicBezTo>
                    <a:pt x="1242" y="204"/>
                    <a:pt x="1242" y="204"/>
                    <a:pt x="1242" y="204"/>
                  </a:cubicBezTo>
                  <a:lnTo>
                    <a:pt x="1050" y="12"/>
                  </a:lnTo>
                  <a:close/>
                </a:path>
              </a:pathLst>
            </a:custGeom>
            <a:solidFill>
              <a:srgbClr val="8F5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34" name="Freeform 33"/>
            <p:cNvSpPr>
              <a:spLocks noChangeAspect="1"/>
            </p:cNvSpPr>
            <p:nvPr/>
          </p:nvSpPr>
          <p:spPr bwMode="auto">
            <a:xfrm>
              <a:off x="2" y="435"/>
              <a:ext cx="1990" cy="675"/>
            </a:xfrm>
            <a:custGeom>
              <a:avLst/>
              <a:gdLst>
                <a:gd name="T0" fmla="*/ 2695 w 1242"/>
                <a:gd name="T1" fmla="*/ 31 h 420"/>
                <a:gd name="T2" fmla="*/ 2618 w 1242"/>
                <a:gd name="T3" fmla="*/ 31 h 420"/>
                <a:gd name="T4" fmla="*/ 2174 w 1242"/>
                <a:gd name="T5" fmla="*/ 476 h 420"/>
                <a:gd name="T6" fmla="*/ 2077 w 1242"/>
                <a:gd name="T7" fmla="*/ 476 h 420"/>
                <a:gd name="T8" fmla="*/ 1633 w 1242"/>
                <a:gd name="T9" fmla="*/ 31 h 420"/>
                <a:gd name="T10" fmla="*/ 1556 w 1242"/>
                <a:gd name="T11" fmla="*/ 31 h 420"/>
                <a:gd name="T12" fmla="*/ 1112 w 1242"/>
                <a:gd name="T13" fmla="*/ 476 h 420"/>
                <a:gd name="T14" fmla="*/ 1014 w 1242"/>
                <a:gd name="T15" fmla="*/ 476 h 420"/>
                <a:gd name="T16" fmla="*/ 570 w 1242"/>
                <a:gd name="T17" fmla="*/ 31 h 420"/>
                <a:gd name="T18" fmla="*/ 493 w 1242"/>
                <a:gd name="T19" fmla="*/ 31 h 420"/>
                <a:gd name="T20" fmla="*/ 0 w 1242"/>
                <a:gd name="T21" fmla="*/ 527 h 420"/>
                <a:gd name="T22" fmla="*/ 0 w 1242"/>
                <a:gd name="T23" fmla="*/ 1085 h 420"/>
                <a:gd name="T24" fmla="*/ 482 w 1242"/>
                <a:gd name="T25" fmla="*/ 599 h 420"/>
                <a:gd name="T26" fmla="*/ 580 w 1242"/>
                <a:gd name="T27" fmla="*/ 599 h 420"/>
                <a:gd name="T28" fmla="*/ 1024 w 1242"/>
                <a:gd name="T29" fmla="*/ 1046 h 420"/>
                <a:gd name="T30" fmla="*/ 1101 w 1242"/>
                <a:gd name="T31" fmla="*/ 1046 h 420"/>
                <a:gd name="T32" fmla="*/ 1546 w 1242"/>
                <a:gd name="T33" fmla="*/ 599 h 420"/>
                <a:gd name="T34" fmla="*/ 1642 w 1242"/>
                <a:gd name="T35" fmla="*/ 599 h 420"/>
                <a:gd name="T36" fmla="*/ 2088 w 1242"/>
                <a:gd name="T37" fmla="*/ 1046 h 420"/>
                <a:gd name="T38" fmla="*/ 2165 w 1242"/>
                <a:gd name="T39" fmla="*/ 1046 h 420"/>
                <a:gd name="T40" fmla="*/ 2608 w 1242"/>
                <a:gd name="T41" fmla="*/ 599 h 420"/>
                <a:gd name="T42" fmla="*/ 2706 w 1242"/>
                <a:gd name="T43" fmla="*/ 599 h 420"/>
                <a:gd name="T44" fmla="*/ 3188 w 1242"/>
                <a:gd name="T45" fmla="*/ 1085 h 420"/>
                <a:gd name="T46" fmla="*/ 3188 w 1242"/>
                <a:gd name="T47" fmla="*/ 527 h 420"/>
                <a:gd name="T48" fmla="*/ 2695 w 1242"/>
                <a:gd name="T49" fmla="*/ 31 h 4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42" h="420">
                  <a:moveTo>
                    <a:pt x="1050" y="12"/>
                  </a:moveTo>
                  <a:cubicBezTo>
                    <a:pt x="1039" y="0"/>
                    <a:pt x="1032" y="0"/>
                    <a:pt x="1020" y="12"/>
                  </a:cubicBezTo>
                  <a:cubicBezTo>
                    <a:pt x="847" y="184"/>
                    <a:pt x="847" y="184"/>
                    <a:pt x="847" y="184"/>
                  </a:cubicBezTo>
                  <a:cubicBezTo>
                    <a:pt x="837" y="195"/>
                    <a:pt x="820" y="195"/>
                    <a:pt x="809" y="184"/>
                  </a:cubicBezTo>
                  <a:cubicBezTo>
                    <a:pt x="636" y="12"/>
                    <a:pt x="636" y="12"/>
                    <a:pt x="636" y="12"/>
                  </a:cubicBezTo>
                  <a:cubicBezTo>
                    <a:pt x="625" y="0"/>
                    <a:pt x="617" y="0"/>
                    <a:pt x="606" y="12"/>
                  </a:cubicBezTo>
                  <a:cubicBezTo>
                    <a:pt x="433" y="184"/>
                    <a:pt x="433" y="184"/>
                    <a:pt x="433" y="184"/>
                  </a:cubicBezTo>
                  <a:cubicBezTo>
                    <a:pt x="423" y="195"/>
                    <a:pt x="405" y="195"/>
                    <a:pt x="395" y="184"/>
                  </a:cubicBezTo>
                  <a:cubicBezTo>
                    <a:pt x="222" y="12"/>
                    <a:pt x="222" y="12"/>
                    <a:pt x="222" y="12"/>
                  </a:cubicBezTo>
                  <a:cubicBezTo>
                    <a:pt x="211" y="0"/>
                    <a:pt x="203" y="0"/>
                    <a:pt x="192" y="12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0" y="420"/>
                    <a:pt x="0" y="420"/>
                    <a:pt x="0" y="420"/>
                  </a:cubicBezTo>
                  <a:cubicBezTo>
                    <a:pt x="188" y="232"/>
                    <a:pt x="188" y="232"/>
                    <a:pt x="188" y="232"/>
                  </a:cubicBezTo>
                  <a:cubicBezTo>
                    <a:pt x="198" y="222"/>
                    <a:pt x="216" y="222"/>
                    <a:pt x="226" y="232"/>
                  </a:cubicBezTo>
                  <a:cubicBezTo>
                    <a:pt x="399" y="405"/>
                    <a:pt x="399" y="405"/>
                    <a:pt x="399" y="405"/>
                  </a:cubicBezTo>
                  <a:cubicBezTo>
                    <a:pt x="410" y="417"/>
                    <a:pt x="418" y="417"/>
                    <a:pt x="429" y="405"/>
                  </a:cubicBezTo>
                  <a:cubicBezTo>
                    <a:pt x="602" y="232"/>
                    <a:pt x="602" y="232"/>
                    <a:pt x="602" y="232"/>
                  </a:cubicBezTo>
                  <a:cubicBezTo>
                    <a:pt x="612" y="222"/>
                    <a:pt x="630" y="222"/>
                    <a:pt x="640" y="232"/>
                  </a:cubicBezTo>
                  <a:cubicBezTo>
                    <a:pt x="813" y="405"/>
                    <a:pt x="813" y="405"/>
                    <a:pt x="813" y="405"/>
                  </a:cubicBezTo>
                  <a:cubicBezTo>
                    <a:pt x="825" y="417"/>
                    <a:pt x="832" y="417"/>
                    <a:pt x="843" y="405"/>
                  </a:cubicBezTo>
                  <a:cubicBezTo>
                    <a:pt x="1016" y="232"/>
                    <a:pt x="1016" y="232"/>
                    <a:pt x="1016" y="232"/>
                  </a:cubicBezTo>
                  <a:cubicBezTo>
                    <a:pt x="1027" y="222"/>
                    <a:pt x="1044" y="222"/>
                    <a:pt x="1054" y="232"/>
                  </a:cubicBezTo>
                  <a:cubicBezTo>
                    <a:pt x="1242" y="420"/>
                    <a:pt x="1242" y="420"/>
                    <a:pt x="1242" y="420"/>
                  </a:cubicBezTo>
                  <a:cubicBezTo>
                    <a:pt x="1242" y="204"/>
                    <a:pt x="1242" y="204"/>
                    <a:pt x="1242" y="204"/>
                  </a:cubicBezTo>
                  <a:lnTo>
                    <a:pt x="1050" y="12"/>
                  </a:lnTo>
                  <a:close/>
                </a:path>
              </a:pathLst>
            </a:custGeom>
            <a:solidFill>
              <a:srgbClr val="00A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pic>
        <p:nvPicPr>
          <p:cNvPr id="35" name="Picture 3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8719" y="512299"/>
            <a:ext cx="1781175" cy="554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6396" y="391654"/>
            <a:ext cx="1028700" cy="838200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506746" y="2089041"/>
            <a:ext cx="3916029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 smtClean="0">
              <a:solidFill>
                <a:srgbClr val="8FAADC"/>
              </a:solidFill>
            </a:endParaRPr>
          </a:p>
          <a:p>
            <a:r>
              <a:rPr lang="en-GB" sz="2000" dirty="0" smtClean="0">
                <a:solidFill>
                  <a:srgbClr val="8FAADC"/>
                </a:solidFill>
              </a:rPr>
              <a:t>DEATHS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002B61"/>
                </a:solidFill>
              </a:rPr>
              <a:t>8 </a:t>
            </a:r>
            <a:r>
              <a:rPr lang="en-GB" sz="1400" b="1" dirty="0">
                <a:solidFill>
                  <a:srgbClr val="002B61"/>
                </a:solidFill>
              </a:rPr>
              <a:t>Covid-19 related deaths </a:t>
            </a:r>
            <a:r>
              <a:rPr lang="en-GB" sz="1400" dirty="0">
                <a:solidFill>
                  <a:srgbClr val="002B61"/>
                </a:solidFill>
              </a:rPr>
              <a:t>occurred in </a:t>
            </a:r>
            <a:r>
              <a:rPr lang="en-GB" sz="1400" dirty="0" smtClean="0">
                <a:solidFill>
                  <a:srgbClr val="002B61"/>
                </a:solidFill>
              </a:rPr>
              <a:t>Cambridgeshire (3) and Peterborough (5) in </a:t>
            </a:r>
            <a:r>
              <a:rPr lang="en-GB" sz="1400" dirty="0">
                <a:solidFill>
                  <a:srgbClr val="002B61"/>
                </a:solidFill>
              </a:rPr>
              <a:t>ONS reporting week </a:t>
            </a:r>
            <a:r>
              <a:rPr lang="en-GB" sz="1400" dirty="0" smtClean="0">
                <a:solidFill>
                  <a:srgbClr val="002B61"/>
                </a:solidFill>
              </a:rPr>
              <a:t>48. This compares to 8 in Week 47.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002B61"/>
                </a:solidFill>
              </a:rPr>
              <a:t>There </a:t>
            </a:r>
            <a:r>
              <a:rPr lang="en-GB" sz="1400" dirty="0">
                <a:solidFill>
                  <a:srgbClr val="002B61"/>
                </a:solidFill>
              </a:rPr>
              <a:t>were </a:t>
            </a:r>
            <a:r>
              <a:rPr lang="en-GB" sz="1400" b="1" dirty="0" smtClean="0">
                <a:solidFill>
                  <a:srgbClr val="002B61"/>
                </a:solidFill>
              </a:rPr>
              <a:t>109* all-cause </a:t>
            </a:r>
            <a:r>
              <a:rPr lang="en-GB" sz="1400" b="1" dirty="0">
                <a:solidFill>
                  <a:srgbClr val="002B61"/>
                </a:solidFill>
              </a:rPr>
              <a:t>deaths </a:t>
            </a:r>
            <a:r>
              <a:rPr lang="en-GB" sz="1400" dirty="0">
                <a:solidFill>
                  <a:srgbClr val="002B61"/>
                </a:solidFill>
              </a:rPr>
              <a:t>in Cambridgeshire and Peterborough </a:t>
            </a:r>
            <a:r>
              <a:rPr lang="en-GB" sz="1400" dirty="0" smtClean="0">
                <a:solidFill>
                  <a:srgbClr val="002B61"/>
                </a:solidFill>
              </a:rPr>
              <a:t>in week 48 (down from 112 in </a:t>
            </a:r>
            <a:r>
              <a:rPr lang="en-GB" sz="1400" dirty="0">
                <a:solidFill>
                  <a:srgbClr val="002B61"/>
                </a:solidFill>
              </a:rPr>
              <a:t>week </a:t>
            </a:r>
            <a:r>
              <a:rPr lang="en-GB" sz="1400" dirty="0" smtClean="0">
                <a:solidFill>
                  <a:srgbClr val="002B61"/>
                </a:solidFill>
              </a:rPr>
              <a:t>47).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002B61"/>
                </a:solidFill>
              </a:rPr>
              <a:t>At a district level, Cambridge and Huntingdonshire reported decreases in all-cause </a:t>
            </a:r>
            <a:r>
              <a:rPr lang="en-GB" sz="1400" dirty="0" smtClean="0">
                <a:solidFill>
                  <a:srgbClr val="002B61"/>
                </a:solidFill>
              </a:rPr>
              <a:t>deaths </a:t>
            </a:r>
            <a:r>
              <a:rPr lang="en-GB" sz="1400" dirty="0" smtClean="0">
                <a:solidFill>
                  <a:srgbClr val="002B61"/>
                </a:solidFill>
              </a:rPr>
              <a:t>in week </a:t>
            </a:r>
            <a:r>
              <a:rPr lang="en-GB" sz="1400" dirty="0" smtClean="0">
                <a:solidFill>
                  <a:srgbClr val="002B61"/>
                </a:solidFill>
              </a:rPr>
              <a:t>48 </a:t>
            </a:r>
            <a:r>
              <a:rPr lang="en-GB" sz="1400" dirty="0" smtClean="0">
                <a:solidFill>
                  <a:srgbClr val="002B61"/>
                </a:solidFill>
              </a:rPr>
              <a:t>compared to week </a:t>
            </a:r>
            <a:r>
              <a:rPr lang="en-GB" sz="1400" dirty="0" smtClean="0">
                <a:solidFill>
                  <a:srgbClr val="002B61"/>
                </a:solidFill>
              </a:rPr>
              <a:t>47. </a:t>
            </a:r>
            <a:r>
              <a:rPr lang="en-GB" sz="1400" dirty="0" smtClean="0">
                <a:solidFill>
                  <a:srgbClr val="002B61"/>
                </a:solidFill>
              </a:rPr>
              <a:t>Peterborough also reported a decrease.</a:t>
            </a:r>
          </a:p>
          <a:p>
            <a:endParaRPr lang="en-GB" sz="900" dirty="0" smtClean="0">
              <a:solidFill>
                <a:srgbClr val="002B6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167620" y="6554381"/>
            <a:ext cx="30217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002B61"/>
                </a:solidFill>
              </a:rPr>
              <a:t>Slide produced by PHI, </a:t>
            </a:r>
            <a:r>
              <a:rPr lang="en-GB" sz="1200" b="1" dirty="0" smtClean="0">
                <a:solidFill>
                  <a:srgbClr val="002B61"/>
                </a:solidFill>
              </a:rPr>
              <a:t>10</a:t>
            </a:r>
            <a:r>
              <a:rPr lang="en-GB" sz="1200" b="1" dirty="0" smtClean="0">
                <a:solidFill>
                  <a:srgbClr val="002B61"/>
                </a:solidFill>
              </a:rPr>
              <a:t> </a:t>
            </a:r>
            <a:r>
              <a:rPr lang="en-GB" sz="1200" b="1" dirty="0" smtClean="0">
                <a:solidFill>
                  <a:srgbClr val="002B61"/>
                </a:solidFill>
              </a:rPr>
              <a:t>December 2020</a:t>
            </a:r>
            <a:endParaRPr lang="en-GB" sz="1200" b="1" dirty="0">
              <a:solidFill>
                <a:srgbClr val="002B6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25214" y="1826286"/>
            <a:ext cx="5650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8FAADC"/>
                </a:solidFill>
              </a:rPr>
              <a:t>ALL-CAUSE  DEATHS </a:t>
            </a:r>
            <a:endParaRPr lang="en-GB" sz="1400" dirty="0">
              <a:solidFill>
                <a:srgbClr val="8FAADC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203848" y="1812042"/>
            <a:ext cx="3790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FFC000"/>
                </a:solidFill>
              </a:rPr>
              <a:t>Please note the y-axis on the charts have different values</a:t>
            </a:r>
            <a:endParaRPr lang="en-GB" sz="1200" dirty="0">
              <a:solidFill>
                <a:srgbClr val="FFC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25214" y="4058628"/>
            <a:ext cx="2294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8FAADC"/>
                </a:solidFill>
              </a:rPr>
              <a:t>C</a:t>
            </a:r>
            <a:r>
              <a:rPr lang="en-GB" sz="1400" dirty="0" smtClean="0">
                <a:solidFill>
                  <a:srgbClr val="8FAADC"/>
                </a:solidFill>
              </a:rPr>
              <a:t>OVID-19 RELATED DEATHS </a:t>
            </a:r>
            <a:endParaRPr lang="en-GB" sz="1400" dirty="0">
              <a:solidFill>
                <a:srgbClr val="8FAADC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528838" y="6330847"/>
            <a:ext cx="2595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B61"/>
                </a:solidFill>
              </a:rPr>
              <a:t>Source: ONS, published 08 December </a:t>
            </a:r>
            <a:endParaRPr lang="en-GB" sz="1200" dirty="0">
              <a:solidFill>
                <a:srgbClr val="002B6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41647" y="6059973"/>
            <a:ext cx="37025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002B61"/>
                </a:solidFill>
              </a:rPr>
              <a:t>*a data lag may affect this figure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249" y="4444718"/>
            <a:ext cx="2943299" cy="1776866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2084" y="4452247"/>
            <a:ext cx="3076050" cy="1769337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9890" y="2208864"/>
            <a:ext cx="3122086" cy="1840164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45370" y="2236925"/>
            <a:ext cx="3122085" cy="179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149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287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Covid-19 cases</vt:lpstr>
      <vt:lpstr>Covid-19 and all-cause mortality in Cambridgeshire and Peterborough</vt:lpstr>
    </vt:vector>
  </TitlesOfParts>
  <Company>Cambridgeshire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cases and outbreaks</dc:title>
  <dc:creator>Gowers Nicola</dc:creator>
  <cp:lastModifiedBy>Palaniswamy Saranya</cp:lastModifiedBy>
  <cp:revision>178</cp:revision>
  <dcterms:created xsi:type="dcterms:W3CDTF">2020-06-24T09:39:09Z</dcterms:created>
  <dcterms:modified xsi:type="dcterms:W3CDTF">2020-12-10T17:17:51Z</dcterms:modified>
</cp:coreProperties>
</file>