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002B61"/>
                </a:solidFill>
              </a:rPr>
              <a:t>Covid-19 cases – pillar 1 and pillar 2</a:t>
            </a:r>
            <a:endParaRPr lang="en-GB" sz="2400" b="1" dirty="0">
              <a:solidFill>
                <a:srgbClr val="002B6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5" y="1695432"/>
            <a:ext cx="4902687" cy="461162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2B61"/>
                </a:solidFill>
              </a:rPr>
              <a:t>396 </a:t>
            </a:r>
            <a:r>
              <a:rPr lang="en-GB" sz="1400" b="1" dirty="0" smtClean="0">
                <a:solidFill>
                  <a:srgbClr val="002B61"/>
                </a:solidFill>
              </a:rPr>
              <a:t>new lab-confirmed Covid-19 cases </a:t>
            </a:r>
            <a:r>
              <a:rPr lang="en-GB" sz="1400" dirty="0" smtClean="0">
                <a:solidFill>
                  <a:srgbClr val="002B61"/>
                </a:solidFill>
              </a:rPr>
              <a:t>were detected in Cambridgeshire (282) and Peterborough (114) in the latest reporting week, 28 Sept – </a:t>
            </a:r>
            <a:r>
              <a:rPr lang="en-GB" sz="1400" dirty="0" smtClean="0">
                <a:solidFill>
                  <a:srgbClr val="002B61"/>
                </a:solidFill>
              </a:rPr>
              <a:t>04 </a:t>
            </a:r>
            <a:r>
              <a:rPr lang="en-GB" sz="1400" dirty="0" smtClean="0">
                <a:solidFill>
                  <a:srgbClr val="002B61"/>
                </a:solidFill>
              </a:rPr>
              <a:t>October. This is 207 more than the previous reporting week.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B61"/>
                </a:solidFill>
              </a:rPr>
              <a:t>The </a:t>
            </a:r>
            <a:r>
              <a:rPr lang="en-GB" sz="1400" dirty="0">
                <a:solidFill>
                  <a:srgbClr val="002B61"/>
                </a:solidFill>
              </a:rPr>
              <a:t>cumulative rate of </a:t>
            </a:r>
            <a:r>
              <a:rPr lang="en-GB" sz="1400" dirty="0" smtClean="0">
                <a:solidFill>
                  <a:srgbClr val="002B61"/>
                </a:solidFill>
              </a:rPr>
              <a:t>Covid-19 </a:t>
            </a:r>
            <a:r>
              <a:rPr lang="en-GB" sz="1400" dirty="0">
                <a:solidFill>
                  <a:srgbClr val="002B61"/>
                </a:solidFill>
              </a:rPr>
              <a:t>cases per 100,000 population in </a:t>
            </a:r>
            <a:r>
              <a:rPr lang="en-GB" sz="1400" b="1" dirty="0" smtClean="0">
                <a:solidFill>
                  <a:srgbClr val="002B61"/>
                </a:solidFill>
              </a:rPr>
              <a:t>Peterborough (969.5) remain statistically significantly higher</a:t>
            </a:r>
            <a:r>
              <a:rPr lang="en-GB" sz="1400" dirty="0" smtClean="0">
                <a:solidFill>
                  <a:srgbClr val="002B61"/>
                </a:solidFill>
              </a:rPr>
              <a:t> than the national rate (827.4).</a:t>
            </a:r>
          </a:p>
          <a:p>
            <a:pPr algn="l">
              <a:spcBef>
                <a:spcPts val="1800"/>
              </a:spcBef>
            </a:pPr>
            <a:r>
              <a:rPr lang="en-GB" sz="1400" dirty="0" smtClean="0">
                <a:solidFill>
                  <a:srgbClr val="002B61"/>
                </a:solidFill>
              </a:rPr>
              <a:t>Incidence rate of Covid-19 cases per 100,000 residents</a:t>
            </a:r>
          </a:p>
          <a:p>
            <a:pPr algn="l"/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551930" y="6312798"/>
            <a:ext cx="5463034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 smtClean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 smtClean="0">
                <a:solidFill>
                  <a:srgbClr val="002B61"/>
                </a:solidFill>
              </a:rPr>
              <a:t> data extracted Wednesday </a:t>
            </a:r>
            <a:r>
              <a:rPr lang="en-GB" sz="1200" dirty="0" smtClean="0">
                <a:solidFill>
                  <a:srgbClr val="002B61"/>
                </a:solidFill>
              </a:rPr>
              <a:t>07 </a:t>
            </a:r>
            <a:r>
              <a:rPr lang="en-GB" sz="1200" dirty="0" smtClean="0">
                <a:solidFill>
                  <a:srgbClr val="002B61"/>
                </a:solidFill>
              </a:rPr>
              <a:t>October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95688" y="1702219"/>
            <a:ext cx="6324206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5603365" y="2110063"/>
            <a:ext cx="22604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solidFill>
                <a:srgbClr val="FF0000"/>
              </a:solidFill>
            </a:endParaRPr>
          </a:p>
          <a:p>
            <a:r>
              <a:rPr lang="en-GB" sz="1400" b="1" dirty="0" smtClean="0">
                <a:solidFill>
                  <a:srgbClr val="002B61"/>
                </a:solidFill>
              </a:rPr>
              <a:t>Confirmed </a:t>
            </a:r>
            <a:r>
              <a:rPr lang="en-GB" sz="1400" b="1" dirty="0">
                <a:solidFill>
                  <a:srgbClr val="002B61"/>
                </a:solidFill>
              </a:rPr>
              <a:t>cases have increased </a:t>
            </a:r>
            <a:r>
              <a:rPr lang="en-GB" sz="1400" dirty="0">
                <a:solidFill>
                  <a:srgbClr val="002B61"/>
                </a:solidFill>
              </a:rPr>
              <a:t>in </a:t>
            </a:r>
            <a:r>
              <a:rPr lang="en-GB" sz="1400" b="1" dirty="0" smtClean="0">
                <a:solidFill>
                  <a:srgbClr val="002B61"/>
                </a:solidFill>
              </a:rPr>
              <a:t>Cambridgeshire (+</a:t>
            </a:r>
            <a:r>
              <a:rPr lang="en-GB" sz="1400" b="1" dirty="0" smtClean="0">
                <a:solidFill>
                  <a:srgbClr val="002B61"/>
                </a:solidFill>
              </a:rPr>
              <a:t>164), </a:t>
            </a:r>
            <a:r>
              <a:rPr lang="en-GB" sz="1400" b="1" dirty="0" smtClean="0">
                <a:solidFill>
                  <a:srgbClr val="002B61"/>
                </a:solidFill>
              </a:rPr>
              <a:t>Peterborough (+</a:t>
            </a:r>
            <a:r>
              <a:rPr lang="en-GB" sz="1400" b="1" dirty="0" smtClean="0">
                <a:solidFill>
                  <a:srgbClr val="002B61"/>
                </a:solidFill>
              </a:rPr>
              <a:t>43), </a:t>
            </a:r>
            <a:r>
              <a:rPr lang="en-GB" sz="1400" dirty="0" smtClean="0">
                <a:solidFill>
                  <a:srgbClr val="002B61"/>
                </a:solidFill>
              </a:rPr>
              <a:t>and each of the </a:t>
            </a:r>
            <a:r>
              <a:rPr lang="en-GB" sz="1400" b="1" dirty="0" smtClean="0">
                <a:solidFill>
                  <a:srgbClr val="002B61"/>
                </a:solidFill>
              </a:rPr>
              <a:t>Cambridgeshire districts </a:t>
            </a:r>
            <a:r>
              <a:rPr lang="en-GB" sz="1400" dirty="0" smtClean="0">
                <a:solidFill>
                  <a:srgbClr val="002B61"/>
                </a:solidFill>
              </a:rPr>
              <a:t>compared </a:t>
            </a:r>
            <a:r>
              <a:rPr lang="en-GB" sz="1400" dirty="0">
                <a:solidFill>
                  <a:srgbClr val="002B61"/>
                </a:solidFill>
              </a:rPr>
              <a:t>to the previous week</a:t>
            </a:r>
            <a:r>
              <a:rPr lang="en-GB" sz="1400" dirty="0" smtClean="0">
                <a:solidFill>
                  <a:srgbClr val="002B61"/>
                </a:solidFill>
              </a:rPr>
              <a:t>.</a:t>
            </a:r>
            <a:r>
              <a:rPr lang="en-GB" sz="1400" b="1" dirty="0" smtClean="0">
                <a:solidFill>
                  <a:srgbClr val="002B61"/>
                </a:solidFill>
              </a:rPr>
              <a:t> </a:t>
            </a:r>
            <a:r>
              <a:rPr lang="en-GB" sz="1400" dirty="0" smtClean="0">
                <a:solidFill>
                  <a:srgbClr val="002B61"/>
                </a:solidFill>
              </a:rPr>
              <a:t>A trend also seen nationally.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r>
              <a:rPr lang="en-GB" sz="1400" dirty="0" smtClean="0">
                <a:solidFill>
                  <a:srgbClr val="002B61"/>
                </a:solidFill>
              </a:rPr>
              <a:t>Recent </a:t>
            </a:r>
            <a:r>
              <a:rPr lang="en-GB" sz="1400" b="1" dirty="0" smtClean="0">
                <a:solidFill>
                  <a:srgbClr val="002B61"/>
                </a:solidFill>
              </a:rPr>
              <a:t>weekly incidence rates</a:t>
            </a:r>
            <a:r>
              <a:rPr lang="en-GB" sz="1400" dirty="0" smtClean="0">
                <a:solidFill>
                  <a:srgbClr val="002B61"/>
                </a:solidFill>
              </a:rPr>
              <a:t> for Cambridgeshire and Peterborough remain </a:t>
            </a:r>
            <a:r>
              <a:rPr lang="en-GB" sz="1400" b="1" dirty="0" smtClean="0">
                <a:solidFill>
                  <a:srgbClr val="002B61"/>
                </a:solidFill>
              </a:rPr>
              <a:t>lower</a:t>
            </a:r>
            <a:r>
              <a:rPr lang="en-GB" sz="1400" dirty="0" smtClean="0">
                <a:solidFill>
                  <a:srgbClr val="002B61"/>
                </a:solidFill>
              </a:rPr>
              <a:t> than the national rates.</a:t>
            </a:r>
            <a:endParaRPr lang="en-GB" sz="1400" dirty="0">
              <a:solidFill>
                <a:srgbClr val="002B6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22911" y="6550194"/>
            <a:ext cx="2969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2B61"/>
                </a:solidFill>
              </a:rPr>
              <a:t>Slides produced by PHI, 08 October 2020</a:t>
            </a:r>
            <a:endParaRPr lang="en-GB" sz="1200" b="1" dirty="0">
              <a:solidFill>
                <a:srgbClr val="002B61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51" y="4202943"/>
            <a:ext cx="4372525" cy="198312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5048" y="2230043"/>
            <a:ext cx="3593639" cy="17651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3527" y="4062143"/>
            <a:ext cx="3565160" cy="17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002B61"/>
                </a:solidFill>
              </a:rPr>
              <a:t>Covid-19 and all-cause mortality</a:t>
            </a:r>
            <a:endParaRPr lang="en-GB" sz="2400" b="1" dirty="0">
              <a:solidFill>
                <a:srgbClr val="002B6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8" y="1584366"/>
            <a:ext cx="4778508" cy="51156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</a:t>
            </a:r>
            <a:r>
              <a:rPr lang="en-GB" sz="1200" dirty="0" smtClean="0">
                <a:solidFill>
                  <a:srgbClr val="002B61"/>
                </a:solidFill>
              </a:rPr>
              <a:t>39 (ending </a:t>
            </a:r>
            <a:r>
              <a:rPr lang="en-GB" sz="1200" dirty="0">
                <a:solidFill>
                  <a:srgbClr val="002B61"/>
                </a:solidFill>
              </a:rPr>
              <a:t>Friday </a:t>
            </a:r>
            <a:r>
              <a:rPr lang="en-GB" sz="1200" dirty="0" smtClean="0">
                <a:solidFill>
                  <a:srgbClr val="002B61"/>
                </a:solidFill>
              </a:rPr>
              <a:t>25 September </a:t>
            </a:r>
            <a:r>
              <a:rPr lang="en-GB" sz="1200" dirty="0">
                <a:solidFill>
                  <a:srgbClr val="002B61"/>
                </a:solidFill>
              </a:rPr>
              <a:t>2020</a:t>
            </a:r>
            <a:r>
              <a:rPr lang="en-GB" sz="1200" dirty="0" smtClean="0">
                <a:solidFill>
                  <a:srgbClr val="002B61"/>
                </a:solidFill>
              </a:rPr>
              <a:t>)</a:t>
            </a:r>
            <a:r>
              <a:rPr lang="en-GB" sz="1200" dirty="0">
                <a:solidFill>
                  <a:srgbClr val="002B61"/>
                </a:solidFill>
              </a:rPr>
              <a:t>:</a:t>
            </a:r>
            <a:endParaRPr lang="en-GB" sz="1200" dirty="0" smtClean="0">
              <a:solidFill>
                <a:srgbClr val="002B61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968383" y="6472174"/>
            <a:ext cx="3337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B61"/>
                </a:solidFill>
              </a:rPr>
              <a:t>Source: ONS, provided by PHE (death occurrences)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8756" y="1744044"/>
            <a:ext cx="482304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8FAADC"/>
                </a:solidFill>
              </a:rPr>
              <a:t>DEATHS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3 Covid-19 related deaths </a:t>
            </a:r>
            <a:r>
              <a:rPr lang="en-GB" sz="1400" dirty="0">
                <a:solidFill>
                  <a:srgbClr val="002B61"/>
                </a:solidFill>
              </a:rPr>
              <a:t>occurred in </a:t>
            </a:r>
            <a:r>
              <a:rPr lang="en-GB" sz="1400" dirty="0" smtClean="0">
                <a:solidFill>
                  <a:srgbClr val="002B61"/>
                </a:solidFill>
              </a:rPr>
              <a:t>Peterborough, and no Covid-19 deaths in Cambridgeshire, in </a:t>
            </a:r>
            <a:r>
              <a:rPr lang="en-GB" sz="1400" dirty="0">
                <a:solidFill>
                  <a:srgbClr val="002B61"/>
                </a:solidFill>
              </a:rPr>
              <a:t>ONS reporting week </a:t>
            </a:r>
            <a:r>
              <a:rPr lang="en-GB" sz="1400" dirty="0" smtClean="0">
                <a:solidFill>
                  <a:srgbClr val="002B61"/>
                </a:solidFill>
              </a:rPr>
              <a:t>39. </a:t>
            </a:r>
            <a:r>
              <a:rPr lang="en-GB" sz="1400" dirty="0">
                <a:solidFill>
                  <a:srgbClr val="002B61"/>
                </a:solidFill>
              </a:rPr>
              <a:t>All three deaths occurred in a </a:t>
            </a:r>
            <a:r>
              <a:rPr lang="en-GB" sz="1400" b="1" dirty="0" smtClean="0">
                <a:solidFill>
                  <a:srgbClr val="002B61"/>
                </a:solidFill>
              </a:rPr>
              <a:t>hospita</a:t>
            </a:r>
            <a:r>
              <a:rPr lang="en-GB" sz="1400" b="1" dirty="0">
                <a:solidFill>
                  <a:srgbClr val="002B61"/>
                </a:solidFill>
              </a:rPr>
              <a:t>l</a:t>
            </a:r>
            <a:r>
              <a:rPr lang="en-GB" sz="1400" b="1" dirty="0" smtClean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setting</a:t>
            </a:r>
            <a:r>
              <a:rPr lang="en-GB" sz="1400" dirty="0">
                <a:solidFill>
                  <a:srgbClr val="002B6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 smtClean="0">
                <a:solidFill>
                  <a:srgbClr val="002B61"/>
                </a:solidFill>
              </a:rPr>
              <a:t>98 </a:t>
            </a:r>
            <a:r>
              <a:rPr lang="en-GB" sz="1400" b="1" dirty="0">
                <a:solidFill>
                  <a:srgbClr val="002B61"/>
                </a:solidFill>
              </a:rPr>
              <a:t>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</a:t>
            </a:r>
            <a:r>
              <a:rPr lang="en-GB" sz="1400" dirty="0" smtClean="0">
                <a:solidFill>
                  <a:srgbClr val="002B61"/>
                </a:solidFill>
              </a:rPr>
              <a:t>in week 39 (down </a:t>
            </a:r>
            <a:r>
              <a:rPr lang="en-GB" sz="1400" dirty="0">
                <a:solidFill>
                  <a:srgbClr val="002B61"/>
                </a:solidFill>
              </a:rPr>
              <a:t>from </a:t>
            </a:r>
            <a:r>
              <a:rPr lang="en-GB" sz="1400" dirty="0" smtClean="0">
                <a:solidFill>
                  <a:srgbClr val="002B61"/>
                </a:solidFill>
              </a:rPr>
              <a:t>103 </a:t>
            </a:r>
            <a:r>
              <a:rPr lang="en-GB" sz="1400" dirty="0">
                <a:solidFill>
                  <a:srgbClr val="002B61"/>
                </a:solidFill>
              </a:rPr>
              <a:t>in week </a:t>
            </a:r>
            <a:r>
              <a:rPr lang="en-GB" sz="1400" dirty="0" smtClean="0">
                <a:solidFill>
                  <a:srgbClr val="002B61"/>
                </a:solidFill>
              </a:rPr>
              <a:t>38).</a:t>
            </a:r>
            <a:endParaRPr lang="en-GB" sz="1400" dirty="0">
              <a:solidFill>
                <a:srgbClr val="002B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 smtClean="0">
                <a:solidFill>
                  <a:srgbClr val="002B61"/>
                </a:solidFill>
              </a:rPr>
              <a:t>all districts reported a decrease </a:t>
            </a:r>
            <a:r>
              <a:rPr lang="en-GB" sz="1400" b="1" dirty="0">
                <a:solidFill>
                  <a:srgbClr val="002B61"/>
                </a:solidFill>
              </a:rPr>
              <a:t>in all-cause deaths </a:t>
            </a:r>
            <a:r>
              <a:rPr lang="en-GB" sz="1400" dirty="0">
                <a:solidFill>
                  <a:srgbClr val="002B61"/>
                </a:solidFill>
              </a:rPr>
              <a:t>compared to the previous </a:t>
            </a:r>
            <a:r>
              <a:rPr lang="en-GB" sz="1400" dirty="0" smtClean="0">
                <a:solidFill>
                  <a:srgbClr val="002B61"/>
                </a:solidFill>
              </a:rPr>
              <a:t>week except East Cambridgeshire, where all-cause </a:t>
            </a:r>
            <a:r>
              <a:rPr lang="en-GB" sz="1400" dirty="0">
                <a:solidFill>
                  <a:srgbClr val="002B61"/>
                </a:solidFill>
              </a:rPr>
              <a:t>deaths remain static to the previous </a:t>
            </a:r>
            <a:r>
              <a:rPr lang="en-GB" sz="1400" dirty="0" smtClean="0">
                <a:solidFill>
                  <a:srgbClr val="002B61"/>
                </a:solidFill>
              </a:rPr>
              <a:t>week.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2B61"/>
                </a:solidFill>
              </a:rPr>
              <a:t>Peterborough has an increase </a:t>
            </a:r>
            <a:r>
              <a:rPr lang="en-GB" sz="1400" b="1" dirty="0">
                <a:solidFill>
                  <a:srgbClr val="002B61"/>
                </a:solidFill>
              </a:rPr>
              <a:t>in all-cause deaths </a:t>
            </a:r>
            <a:r>
              <a:rPr lang="en-GB" sz="1400" b="1" dirty="0" smtClean="0">
                <a:solidFill>
                  <a:srgbClr val="002B61"/>
                </a:solidFill>
              </a:rPr>
              <a:t>(+6) </a:t>
            </a:r>
            <a:r>
              <a:rPr lang="en-GB" sz="1400" dirty="0" smtClean="0">
                <a:solidFill>
                  <a:srgbClr val="002B61"/>
                </a:solidFill>
              </a:rPr>
              <a:t>compared </a:t>
            </a:r>
            <a:r>
              <a:rPr lang="en-GB" sz="1400" dirty="0">
                <a:solidFill>
                  <a:srgbClr val="002B61"/>
                </a:solidFill>
              </a:rPr>
              <a:t>to the previous </a:t>
            </a:r>
            <a:r>
              <a:rPr lang="en-GB" sz="1400" dirty="0" smtClean="0">
                <a:solidFill>
                  <a:srgbClr val="002B61"/>
                </a:solidFill>
              </a:rPr>
              <a:t>week. </a:t>
            </a:r>
            <a:endParaRPr lang="en-GB" sz="1400" dirty="0">
              <a:solidFill>
                <a:srgbClr val="002B61"/>
              </a:solidFill>
            </a:endParaRPr>
          </a:p>
          <a:p>
            <a:endParaRPr lang="en-GB" sz="900" dirty="0" smtClean="0">
              <a:solidFill>
                <a:srgbClr val="002B61"/>
              </a:solidFill>
            </a:endParaRPr>
          </a:p>
          <a:p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EXCESS DEATHS</a:t>
            </a:r>
            <a:endParaRPr lang="en-GB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 number of </a:t>
            </a:r>
            <a:r>
              <a:rPr lang="en-GB" sz="1400" b="1" dirty="0">
                <a:solidFill>
                  <a:srgbClr val="002B61"/>
                </a:solidFill>
              </a:rPr>
              <a:t>all-cause deaths</a:t>
            </a:r>
            <a:r>
              <a:rPr lang="en-GB" sz="1400" dirty="0">
                <a:solidFill>
                  <a:srgbClr val="002B61"/>
                </a:solidFill>
              </a:rPr>
              <a:t> is</a:t>
            </a:r>
            <a:r>
              <a:rPr lang="en-GB" sz="1400" b="1" dirty="0">
                <a:solidFill>
                  <a:srgbClr val="002B61"/>
                </a:solidFill>
              </a:rPr>
              <a:t> below the 2014-18 average </a:t>
            </a:r>
            <a:r>
              <a:rPr lang="en-GB" sz="1400" dirty="0">
                <a:solidFill>
                  <a:srgbClr val="002B61"/>
                </a:solidFill>
              </a:rPr>
              <a:t>in</a:t>
            </a:r>
            <a:r>
              <a:rPr lang="en-GB" sz="1400" b="1" dirty="0">
                <a:solidFill>
                  <a:srgbClr val="002B61"/>
                </a:solidFill>
              </a:rPr>
              <a:t> Cambridgeshire, Peterborough, and all districts except South Cambridgeshire (similar) </a:t>
            </a:r>
            <a:r>
              <a:rPr lang="en-GB" sz="1400" dirty="0">
                <a:solidFill>
                  <a:srgbClr val="002B61"/>
                </a:solidFill>
              </a:rPr>
              <a:t>for week 39.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 number of </a:t>
            </a:r>
            <a:r>
              <a:rPr lang="en-GB" sz="1400" b="1" dirty="0">
                <a:solidFill>
                  <a:srgbClr val="002B61"/>
                </a:solidFill>
              </a:rPr>
              <a:t>all-cause deaths in care homes</a:t>
            </a:r>
            <a:r>
              <a:rPr lang="en-GB" sz="1400" dirty="0">
                <a:solidFill>
                  <a:srgbClr val="002B61"/>
                </a:solidFill>
              </a:rPr>
              <a:t> is </a:t>
            </a:r>
            <a:r>
              <a:rPr lang="en-GB" sz="1400" b="1" dirty="0">
                <a:solidFill>
                  <a:srgbClr val="002B61"/>
                </a:solidFill>
              </a:rPr>
              <a:t>below the 2014-18 average in Cambridgeshire, Peterborough and all five </a:t>
            </a:r>
            <a:r>
              <a:rPr lang="en-GB" sz="1400" b="1" dirty="0" smtClean="0">
                <a:solidFill>
                  <a:srgbClr val="002B61"/>
                </a:solidFill>
              </a:rPr>
              <a:t>districts </a:t>
            </a:r>
            <a:r>
              <a:rPr lang="en-GB" sz="1400" dirty="0" smtClean="0">
                <a:solidFill>
                  <a:srgbClr val="002B61"/>
                </a:solidFill>
              </a:rPr>
              <a:t>for</a:t>
            </a:r>
            <a:r>
              <a:rPr lang="en-GB" sz="1400" b="1" dirty="0" smtClean="0">
                <a:solidFill>
                  <a:srgbClr val="002B61"/>
                </a:solidFill>
              </a:rPr>
              <a:t> </a:t>
            </a:r>
            <a:r>
              <a:rPr lang="en-GB" sz="1400" dirty="0">
                <a:solidFill>
                  <a:srgbClr val="002B61"/>
                </a:solidFill>
              </a:rPr>
              <a:t>week 39.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013795" y="6554844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2B61"/>
                </a:solidFill>
              </a:rPr>
              <a:t>Slides produced by PHI, </a:t>
            </a:r>
            <a:r>
              <a:rPr lang="en-GB" sz="1200" b="1" dirty="0" smtClean="0">
                <a:solidFill>
                  <a:srgbClr val="002B61"/>
                </a:solidFill>
              </a:rPr>
              <a:t>08 </a:t>
            </a:r>
            <a:r>
              <a:rPr lang="en-GB" sz="1200" b="1" dirty="0" smtClean="0">
                <a:solidFill>
                  <a:srgbClr val="002B61"/>
                </a:solidFill>
              </a:rPr>
              <a:t>October 2020</a:t>
            </a:r>
            <a:endParaRPr lang="en-GB" sz="1200" b="1" dirty="0">
              <a:solidFill>
                <a:srgbClr val="002B6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18274" y="2187479"/>
            <a:ext cx="5650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8FAADC"/>
                </a:solidFill>
              </a:rPr>
              <a:t>ALL-CAUSE  DEATHS </a:t>
            </a:r>
            <a:endParaRPr lang="en-GB" sz="1400" dirty="0">
              <a:solidFill>
                <a:srgbClr val="8FAAD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63452" y="1633481"/>
            <a:ext cx="63462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8FAADC"/>
                </a:solidFill>
              </a:rPr>
              <a:t>DEATH TRENDS – Cambridgeshire and Peterborough</a:t>
            </a:r>
          </a:p>
          <a:p>
            <a:r>
              <a:rPr lang="en-GB" sz="1200" dirty="0" smtClean="0">
                <a:solidFill>
                  <a:srgbClr val="FFC000"/>
                </a:solidFill>
              </a:rPr>
              <a:t>Please note the y-axis on the charts have different values</a:t>
            </a:r>
            <a:endParaRPr lang="en-GB" sz="1200" dirty="0">
              <a:solidFill>
                <a:srgbClr val="FFC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18274" y="4270756"/>
            <a:ext cx="22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C</a:t>
            </a:r>
            <a:r>
              <a:rPr lang="en-GB" sz="1400" dirty="0" smtClean="0">
                <a:solidFill>
                  <a:srgbClr val="8FAADC"/>
                </a:solidFill>
              </a:rPr>
              <a:t>OVID-19 RELATED DEATHS </a:t>
            </a:r>
            <a:endParaRPr lang="en-GB" sz="1400" dirty="0">
              <a:solidFill>
                <a:srgbClr val="8FAAD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31691" y="6256800"/>
            <a:ext cx="2595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B61"/>
                </a:solidFill>
              </a:rPr>
              <a:t>Source: ONS, published 06 October</a:t>
            </a:r>
            <a:endParaRPr lang="en-GB" sz="1200" dirty="0">
              <a:solidFill>
                <a:srgbClr val="002B61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773" y="2532968"/>
            <a:ext cx="2688360" cy="160475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3189" y="2527688"/>
            <a:ext cx="2732015" cy="161531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2384" y="4670966"/>
            <a:ext cx="2728750" cy="162259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57967" y="4670966"/>
            <a:ext cx="2728105" cy="162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376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Covid-19 cases – pillar 1 and pillar 2</vt:lpstr>
      <vt:lpstr>Covid-19 and all-cause mortality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Palaniswamy Saranya</cp:lastModifiedBy>
  <cp:revision>137</cp:revision>
  <dcterms:created xsi:type="dcterms:W3CDTF">2020-06-24T09:39:09Z</dcterms:created>
  <dcterms:modified xsi:type="dcterms:W3CDTF">2020-10-08T12:47:25Z</dcterms:modified>
</cp:coreProperties>
</file>