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6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7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8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9.xml" ContentType="application/vnd.openxmlformats-officedocument.drawingml.chartshapes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drawings/drawing10.xml" ContentType="application/vnd.openxmlformats-officedocument.drawingml.chartshapes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drawings/drawing1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8.xml" ContentType="application/vnd.ms-office.chartstyle+xml"/>
  <Override PartName="/ppt/charts/colors8.xml" ContentType="application/vnd.ms-office.chartcolorstyle+xml"/>
  <Override PartName="/ppt/charts/colors9.xml" ContentType="application/vnd.ms-office.chartcolorstyle+xml"/>
  <Override PartName="/ppt/charts/style9.xml" ContentType="application/vnd.ms-office.chartstyle+xml"/>
  <Override PartName="/ppt/charts/style10.xml" ContentType="application/vnd.ms-office.chartstyle+xml"/>
  <Override PartName="/ppt/charts/colors10.xml" ContentType="application/vnd.ms-office.chartcolor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style14.xml" ContentType="application/vnd.ms-office.chartstyle+xml"/>
  <Override PartName="/ppt/charts/colors14.xml" ContentType="application/vnd.ms-office.chartcolorstyle+xml"/>
  <Override PartName="/ppt/charts/colors15.xml" ContentType="application/vnd.ms-office.chartcolorstyle+xml"/>
  <Override PartName="/ppt/charts/style15.xml" ContentType="application/vnd.ms-office.chartstyle+xml"/>
  <Override PartName="/ppt/charts/style16.xml" ContentType="application/vnd.ms-office.chartstyle+xml"/>
  <Override PartName="/ppt/charts/colors16.xml" ContentType="application/vnd.ms-office.chartcolorstyle+xml"/>
  <Override PartName="/ppt/charts/colors17.xml" ContentType="application/vnd.ms-office.chartcolorstyle+xml"/>
  <Override PartName="/ppt/charts/style17.xml" ContentType="application/vnd.ms-office.chartstyle+xml"/>
  <Override PartName="/ppt/charts/style18.xml" ContentType="application/vnd.ms-office.chartstyle+xml"/>
  <Override PartName="/ppt/charts/colors18.xml" ContentType="application/vnd.ms-office.chartcolorstyle+xml"/>
  <Override PartName="/ppt/charts/colors19.xml" ContentType="application/vnd.ms-office.chartcolorstyle+xml"/>
  <Override PartName="/ppt/charts/style19.xml" ContentType="application/vnd.ms-office.chartstyle+xml"/>
  <Override PartName="/ppt/charts/style20.xml" ContentType="application/vnd.ms-office.chartstyle+xml"/>
  <Override PartName="/ppt/charts/colors20.xml" ContentType="application/vnd.ms-office.chartcolorstyle+xml"/>
  <Override PartName="/ppt/charts/colors21.xml" ContentType="application/vnd.ms-office.chartcolorstyle+xml"/>
  <Override PartName="/ppt/charts/style21.xml" ContentType="application/vnd.ms-office.chartstyle+xml"/>
  <Override PartName="/ppt/charts/style22.xml" ContentType="application/vnd.ms-office.chartstyle+xml"/>
  <Override PartName="/ppt/charts/colors22.xml" ContentType="application/vnd.ms-office.chartcolorstyle+xml"/>
  <Override PartName="/ppt/charts/colors23.xml" ContentType="application/vnd.ms-office.chartcolorstyle+xml"/>
  <Override PartName="/ppt/charts/style23.xml" ContentType="application/vnd.ms-office.chartstyle+xml"/>
  <Override PartName="/ppt/charts/style24.xml" ContentType="application/vnd.ms-office.chartstyle+xml"/>
  <Override PartName="/ppt/charts/colors24.xml" ContentType="application/vnd.ms-office.chartcolorstyle+xml"/>
  <Override PartName="/ppt/charts/colors25.xml" ContentType="application/vnd.ms-office.chartcolorstyle+xml"/>
  <Override PartName="/ppt/charts/style25.xml" ContentType="application/vnd.ms-office.chartstyle+xml"/>
  <Override PartName="/ppt/charts/style26.xml" ContentType="application/vnd.ms-office.chartstyle+xml"/>
  <Override PartName="/ppt/charts/colors26.xml" ContentType="application/vnd.ms-office.chartcolorstyle+xml"/>
  <Override PartName="/ppt/charts/colors27.xml" ContentType="application/vnd.ms-office.chartcolorstyle+xml"/>
  <Override PartName="/ppt/charts/style27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98" r:id="rId2"/>
    <p:sldId id="297" r:id="rId3"/>
    <p:sldId id="299" r:id="rId4"/>
    <p:sldId id="259" r:id="rId5"/>
    <p:sldId id="260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300" r:id="rId1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-26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13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17.xml"/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0.xlsx"/><Relationship Id="rId4" Type="http://schemas.microsoft.com/office/2011/relationships/chartStyle" Target="style17.xm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9.xml"/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2.xlsx"/><Relationship Id="rId4" Type="http://schemas.microsoft.com/office/2011/relationships/chartStyle" Target="style19.xm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ColorStyle" Target="colors21.xml"/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4.xlsx"/><Relationship Id="rId4" Type="http://schemas.microsoft.com/office/2011/relationships/chartStyle" Target="style21.xm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ColorStyle" Target="colors23.xml"/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6.xlsx"/><Relationship Id="rId4" Type="http://schemas.microsoft.com/office/2011/relationships/chartStyle" Target="style23.xm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24.xml"/><Relationship Id="rId2" Type="http://schemas.microsoft.com/office/2011/relationships/chartColorStyle" Target="colors24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ColorStyle" Target="colors25.xml"/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8.xlsx"/><Relationship Id="rId4" Type="http://schemas.microsoft.com/office/2011/relationships/chartStyle" Target="style25.xm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26.xml"/><Relationship Id="rId2" Type="http://schemas.microsoft.com/office/2011/relationships/chartColorStyle" Target="colors26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9.xm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ColorStyle" Target="colors27.xml"/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20.xlsx"/><Relationship Id="rId4" Type="http://schemas.microsoft.com/office/2011/relationships/chartStyle" Target="style27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Relationship Id="rId4" Type="http://schemas.microsoft.com/office/2011/relationships/chartStyle" Target="style11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Relationship Id="rId4" Type="http://schemas.microsoft.com/office/2011/relationships/chartStyle" Target="style12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Relationship Id="rId4" Type="http://schemas.microsoft.com/office/2011/relationships/chartStyle" Target="style13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15.xml"/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8.xlsx"/><Relationship Id="rId4" Type="http://schemas.microsoft.com/office/2011/relationships/chartStyle" Target="style15.xm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6D-47D2-90EE-90F21FE222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6D-47D2-90EE-90F21FE222E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46D-47D2-90EE-90F21FE222E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46D-47D2-90EE-90F21FE222E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46D-47D2-90EE-90F21FE222E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46D-47D2-90EE-90F21FE222E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46D-47D2-90EE-90F21FE22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737600"/>
        <c:axId val="81374592"/>
      </c:barChart>
      <c:catAx>
        <c:axId val="99737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374592"/>
        <c:crosses val="autoZero"/>
        <c:auto val="1"/>
        <c:lblAlgn val="ctr"/>
        <c:lblOffset val="100"/>
        <c:noMultiLvlLbl val="0"/>
      </c:catAx>
      <c:valAx>
        <c:axId val="8137459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9737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FC-4C3A-A0C9-60A325D5C0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FC-4C3A-A0C9-60A325D5C0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FC-4C3A-A0C9-60A325D5C07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5FC-4C3A-A0C9-60A325D5C07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5FC-4C3A-A0C9-60A325D5C07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5FC-4C3A-A0C9-60A325D5C07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5FC-4C3A-A0C9-60A325D5C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9666560"/>
        <c:axId val="128827392"/>
      </c:barChart>
      <c:catAx>
        <c:axId val="129666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27392"/>
        <c:crosses val="autoZero"/>
        <c:auto val="1"/>
        <c:lblAlgn val="ctr"/>
        <c:lblOffset val="100"/>
        <c:noMultiLvlLbl val="0"/>
      </c:catAx>
      <c:valAx>
        <c:axId val="12882739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2966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370913477444279"/>
          <c:y val="0.73474200072167628"/>
          <c:w val="0.7946373219184707"/>
          <c:h val="0.179999496504904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6D-47D2-90EE-90F21FE222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6D-47D2-90EE-90F21FE222E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46D-47D2-90EE-90F21FE222E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46D-47D2-90EE-90F21FE222E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46D-47D2-90EE-90F21FE222E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46D-47D2-90EE-90F21FE222E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46D-47D2-90EE-90F21FE22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886144"/>
        <c:axId val="128830272"/>
      </c:barChart>
      <c:catAx>
        <c:axId val="130886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30272"/>
        <c:crosses val="autoZero"/>
        <c:auto val="1"/>
        <c:lblAlgn val="ctr"/>
        <c:lblOffset val="100"/>
        <c:noMultiLvlLbl val="0"/>
      </c:catAx>
      <c:valAx>
        <c:axId val="12883027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30886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FC-4C3A-A0C9-60A325D5C0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FC-4C3A-A0C9-60A325D5C0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FC-4C3A-A0C9-60A325D5C07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5FC-4C3A-A0C9-60A325D5C07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5FC-4C3A-A0C9-60A325D5C07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5FC-4C3A-A0C9-60A325D5C07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5FC-4C3A-A0C9-60A325D5C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670592"/>
        <c:axId val="128832000"/>
      </c:barChart>
      <c:catAx>
        <c:axId val="130670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32000"/>
        <c:crosses val="autoZero"/>
        <c:auto val="1"/>
        <c:lblAlgn val="ctr"/>
        <c:lblOffset val="100"/>
        <c:noMultiLvlLbl val="0"/>
      </c:catAx>
      <c:valAx>
        <c:axId val="12883200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30670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370913477444279"/>
          <c:y val="0.73474200072167628"/>
          <c:w val="0.7946373219184707"/>
          <c:h val="0.179999496504904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6D-47D2-90EE-90F21FE222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6D-47D2-90EE-90F21FE222E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46D-47D2-90EE-90F21FE222E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46D-47D2-90EE-90F21FE222E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46D-47D2-90EE-90F21FE222E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46D-47D2-90EE-90F21FE222E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46D-47D2-90EE-90F21FE22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1173376"/>
        <c:axId val="128834880"/>
      </c:barChart>
      <c:catAx>
        <c:axId val="131173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34880"/>
        <c:crosses val="autoZero"/>
        <c:auto val="1"/>
        <c:lblAlgn val="ctr"/>
        <c:lblOffset val="100"/>
        <c:noMultiLvlLbl val="0"/>
      </c:catAx>
      <c:valAx>
        <c:axId val="12883488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31173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FC-4C3A-A0C9-60A325D5C0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FC-4C3A-A0C9-60A325D5C0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FC-4C3A-A0C9-60A325D5C07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5FC-4C3A-A0C9-60A325D5C07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5FC-4C3A-A0C9-60A325D5C07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5FC-4C3A-A0C9-60A325D5C07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5FC-4C3A-A0C9-60A325D5C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1360768"/>
        <c:axId val="130794624"/>
      </c:barChart>
      <c:catAx>
        <c:axId val="131360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794624"/>
        <c:crosses val="autoZero"/>
        <c:auto val="1"/>
        <c:lblAlgn val="ctr"/>
        <c:lblOffset val="100"/>
        <c:noMultiLvlLbl val="0"/>
      </c:catAx>
      <c:valAx>
        <c:axId val="13079462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3136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370913477444279"/>
          <c:y val="0.73474200072167628"/>
          <c:w val="0.7946373219184707"/>
          <c:h val="0.179999496504904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6D-47D2-90EE-90F21FE222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6D-47D2-90EE-90F21FE222E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46D-47D2-90EE-90F21FE222E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46D-47D2-90EE-90F21FE222E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46D-47D2-90EE-90F21FE222E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46D-47D2-90EE-90F21FE222E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46D-47D2-90EE-90F21FE22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294912"/>
        <c:axId val="130797504"/>
      </c:barChart>
      <c:catAx>
        <c:axId val="136294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797504"/>
        <c:crosses val="autoZero"/>
        <c:auto val="1"/>
        <c:lblAlgn val="ctr"/>
        <c:lblOffset val="100"/>
        <c:noMultiLvlLbl val="0"/>
      </c:catAx>
      <c:valAx>
        <c:axId val="13079750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36294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FC-4C3A-A0C9-60A325D5C0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FC-4C3A-A0C9-60A325D5C0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FC-4C3A-A0C9-60A325D5C07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5FC-4C3A-A0C9-60A325D5C07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5FC-4C3A-A0C9-60A325D5C07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5FC-4C3A-A0C9-60A325D5C07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5FC-4C3A-A0C9-60A325D5C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276992"/>
        <c:axId val="130799232"/>
      </c:barChart>
      <c:catAx>
        <c:axId val="136276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799232"/>
        <c:crosses val="autoZero"/>
        <c:auto val="1"/>
        <c:lblAlgn val="ctr"/>
        <c:lblOffset val="100"/>
        <c:noMultiLvlLbl val="0"/>
      </c:catAx>
      <c:valAx>
        <c:axId val="13079923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36276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370913477444279"/>
          <c:y val="0.73474200072167628"/>
          <c:w val="0.7946373219184707"/>
          <c:h val="0.179999496504904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6D-47D2-90EE-90F21FE222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6D-47D2-90EE-90F21FE222E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46D-47D2-90EE-90F21FE222E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46D-47D2-90EE-90F21FE222E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46D-47D2-90EE-90F21FE222E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46D-47D2-90EE-90F21FE222E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46D-47D2-90EE-90F21FE22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692736"/>
        <c:axId val="136569408"/>
      </c:barChart>
      <c:catAx>
        <c:axId val="136692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569408"/>
        <c:crosses val="autoZero"/>
        <c:auto val="1"/>
        <c:lblAlgn val="ctr"/>
        <c:lblOffset val="100"/>
        <c:noMultiLvlLbl val="0"/>
      </c:catAx>
      <c:valAx>
        <c:axId val="1365694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36692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FC-4C3A-A0C9-60A325D5C0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FC-4C3A-A0C9-60A325D5C0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FC-4C3A-A0C9-60A325D5C07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5FC-4C3A-A0C9-60A325D5C07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5FC-4C3A-A0C9-60A325D5C07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5FC-4C3A-A0C9-60A325D5C07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5FC-4C3A-A0C9-60A325D5C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978432"/>
        <c:axId val="136571136"/>
      </c:barChart>
      <c:catAx>
        <c:axId val="136978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571136"/>
        <c:crosses val="autoZero"/>
        <c:auto val="1"/>
        <c:lblAlgn val="ctr"/>
        <c:lblOffset val="100"/>
        <c:noMultiLvlLbl val="0"/>
      </c:catAx>
      <c:valAx>
        <c:axId val="13657113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3697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370913477444279"/>
          <c:y val="0.73474200072167628"/>
          <c:w val="0.7946373219184707"/>
          <c:h val="0.179999496504904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0.28999999999999998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6D-47D2-90EE-90F21FE222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6D-47D2-90EE-90F21FE222E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46D-47D2-90EE-90F21FE222E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46D-47D2-90EE-90F21FE222E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46D-47D2-90EE-90F21FE222E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46D-47D2-90EE-90F21FE222E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46D-47D2-90EE-90F21FE22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644544"/>
        <c:axId val="136574016"/>
      </c:barChart>
      <c:catAx>
        <c:axId val="137644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574016"/>
        <c:crosses val="autoZero"/>
        <c:auto val="1"/>
        <c:lblAlgn val="ctr"/>
        <c:lblOffset val="100"/>
        <c:noMultiLvlLbl val="0"/>
      </c:catAx>
      <c:valAx>
        <c:axId val="13657401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37644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FC-4C3A-A0C9-60A325D5C0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FC-4C3A-A0C9-60A325D5C0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FC-4C3A-A0C9-60A325D5C07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5FC-4C3A-A0C9-60A325D5C07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5FC-4C3A-A0C9-60A325D5C07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5FC-4C3A-A0C9-60A325D5C07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5FC-4C3A-A0C9-60A325D5C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341824"/>
        <c:axId val="81376320"/>
      </c:barChart>
      <c:catAx>
        <c:axId val="91341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376320"/>
        <c:crosses val="autoZero"/>
        <c:auto val="1"/>
        <c:lblAlgn val="ctr"/>
        <c:lblOffset val="100"/>
        <c:noMultiLvlLbl val="0"/>
      </c:catAx>
      <c:valAx>
        <c:axId val="8137632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1341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370913477444279"/>
          <c:y val="0.73474200072167628"/>
          <c:w val="0.7946373219184707"/>
          <c:h val="0.179999496504904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FC-4C3A-A0C9-60A325D5C0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FC-4C3A-A0C9-60A325D5C0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FC-4C3A-A0C9-60A325D5C07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5FC-4C3A-A0C9-60A325D5C07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0.28000000000000003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5FC-4C3A-A0C9-60A325D5C07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5FC-4C3A-A0C9-60A325D5C07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5FC-4C3A-A0C9-60A325D5C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535488"/>
        <c:axId val="136575744"/>
      </c:barChart>
      <c:catAx>
        <c:axId val="137535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575744"/>
        <c:crosses val="autoZero"/>
        <c:auto val="1"/>
        <c:lblAlgn val="ctr"/>
        <c:lblOffset val="100"/>
        <c:noMultiLvlLbl val="0"/>
      </c:catAx>
      <c:valAx>
        <c:axId val="13657574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37535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370913477444279"/>
          <c:y val="0.73474200072167628"/>
          <c:w val="0.7946373219184707"/>
          <c:h val="0.179999496504904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6D-47D2-90EE-90F21FE222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6D-47D2-90EE-90F21FE222E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46D-47D2-90EE-90F21FE222E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46D-47D2-90EE-90F21FE222E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46D-47D2-90EE-90F21FE222E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46D-47D2-90EE-90F21FE222E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46D-47D2-90EE-90F21FE22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2618624"/>
        <c:axId val="81338368"/>
      </c:barChart>
      <c:catAx>
        <c:axId val="102618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338368"/>
        <c:crosses val="autoZero"/>
        <c:auto val="1"/>
        <c:lblAlgn val="ctr"/>
        <c:lblOffset val="100"/>
        <c:noMultiLvlLbl val="0"/>
      </c:catAx>
      <c:valAx>
        <c:axId val="813383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02618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FC-4C3A-A0C9-60A325D5C0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FC-4C3A-A0C9-60A325D5C0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FC-4C3A-A0C9-60A325D5C07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5FC-4C3A-A0C9-60A325D5C07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5FC-4C3A-A0C9-60A325D5C07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5FC-4C3A-A0C9-60A325D5C07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5FC-4C3A-A0C9-60A325D5C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2896128"/>
        <c:axId val="81340096"/>
      </c:barChart>
      <c:catAx>
        <c:axId val="102896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340096"/>
        <c:crosses val="autoZero"/>
        <c:auto val="1"/>
        <c:lblAlgn val="ctr"/>
        <c:lblOffset val="100"/>
        <c:noMultiLvlLbl val="0"/>
      </c:catAx>
      <c:valAx>
        <c:axId val="8134009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02896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370913477444279"/>
          <c:y val="0.73474200072167628"/>
          <c:w val="0.7946373219184707"/>
          <c:h val="0.179999496504904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6D-47D2-90EE-90F21FE222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6D-47D2-90EE-90F21FE222E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46D-47D2-90EE-90F21FE222E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46D-47D2-90EE-90F21FE222E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46D-47D2-90EE-90F21FE222E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46D-47D2-90EE-90F21FE222E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46D-47D2-90EE-90F21FE22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3148032"/>
        <c:axId val="81342976"/>
      </c:barChart>
      <c:catAx>
        <c:axId val="103148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342976"/>
        <c:crosses val="autoZero"/>
        <c:auto val="1"/>
        <c:lblAlgn val="ctr"/>
        <c:lblOffset val="100"/>
        <c:noMultiLvlLbl val="0"/>
      </c:catAx>
      <c:valAx>
        <c:axId val="8134297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0314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FC-4C3A-A0C9-60A325D5C0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FC-4C3A-A0C9-60A325D5C0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FC-4C3A-A0C9-60A325D5C07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5FC-4C3A-A0C9-60A325D5C07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5FC-4C3A-A0C9-60A325D5C07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5FC-4C3A-A0C9-60A325D5C07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5FC-4C3A-A0C9-60A325D5C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3148544"/>
        <c:axId val="81344704"/>
      </c:barChart>
      <c:catAx>
        <c:axId val="103148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344704"/>
        <c:crosses val="autoZero"/>
        <c:auto val="1"/>
        <c:lblAlgn val="ctr"/>
        <c:lblOffset val="100"/>
        <c:noMultiLvlLbl val="0"/>
      </c:catAx>
      <c:valAx>
        <c:axId val="8134470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03148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370913477444279"/>
          <c:y val="0.73474200072167628"/>
          <c:w val="0.7946373219184707"/>
          <c:h val="0.179999496504904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6D-47D2-90EE-90F21FE222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6D-47D2-90EE-90F21FE222E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46D-47D2-90EE-90F21FE222E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46D-47D2-90EE-90F21FE222E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46D-47D2-90EE-90F21FE222E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46D-47D2-90EE-90F21FE222E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46D-47D2-90EE-90F21FE22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541056"/>
        <c:axId val="87049920"/>
      </c:barChart>
      <c:catAx>
        <c:axId val="82541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049920"/>
        <c:crosses val="autoZero"/>
        <c:auto val="1"/>
        <c:lblAlgn val="ctr"/>
        <c:lblOffset val="100"/>
        <c:noMultiLvlLbl val="0"/>
      </c:catAx>
      <c:valAx>
        <c:axId val="8704992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8254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FC-4C3A-A0C9-60A325D5C0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FC-4C3A-A0C9-60A325D5C0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FC-4C3A-A0C9-60A325D5C07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5FC-4C3A-A0C9-60A325D5C07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5FC-4C3A-A0C9-60A325D5C07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5FC-4C3A-A0C9-60A325D5C07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ENGAGE-post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5FC-4C3A-A0C9-60A325D5C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539520"/>
        <c:axId val="87051648"/>
      </c:barChart>
      <c:catAx>
        <c:axId val="82539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051648"/>
        <c:crosses val="autoZero"/>
        <c:auto val="1"/>
        <c:lblAlgn val="ctr"/>
        <c:lblOffset val="100"/>
        <c:noMultiLvlLbl val="0"/>
      </c:catAx>
      <c:valAx>
        <c:axId val="8705164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8253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370913477444279"/>
          <c:y val="0.73474200072167628"/>
          <c:w val="0.7946373219184707"/>
          <c:h val="0.179999496504904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This causes me problems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6D-47D2-90EE-90F21FE222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6D-47D2-90EE-90F21FE222E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46D-47D2-90EE-90F21FE222E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 am not 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46D-47D2-90EE-90F21FE222E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46D-47D2-90EE-90F21FE222E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46D-47D2-90EE-90F21FE222E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 am good at this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 -   Entry  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46D-47D2-90EE-90F21FE22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9666048"/>
        <c:axId val="87054528"/>
      </c:barChart>
      <c:catAx>
        <c:axId val="129666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054528"/>
        <c:crosses val="autoZero"/>
        <c:auto val="1"/>
        <c:lblAlgn val="ctr"/>
        <c:lblOffset val="100"/>
        <c:noMultiLvlLbl val="0"/>
      </c:catAx>
      <c:valAx>
        <c:axId val="870545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2966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0.53516</cdr:x>
      <cdr:y>0.03085</cdr:y>
    </cdr:from>
    <cdr:to>
      <cdr:x>0.71745</cdr:x>
      <cdr:y>0.20512</cdr:y>
    </cdr:to>
    <cdr:sp macro="" textlink="">
      <cdr:nvSpPr>
        <cdr:cNvPr id="2" name="TextBox 15">
          <a:extLst xmlns:a="http://schemas.openxmlformats.org/drawingml/2006/main">
            <a:ext uri="{FF2B5EF4-FFF2-40B4-BE49-F238E27FC236}">
              <a16:creationId xmlns="" xmlns:a16="http://schemas.microsoft.com/office/drawing/2014/main" id="{A47D02F0-7D5A-4BFC-8B78-ED8B8C1EE85A}"/>
            </a:ext>
          </a:extLst>
        </cdr:cNvPr>
        <cdr:cNvSpPr txBox="1"/>
      </cdr:nvSpPr>
      <cdr:spPr>
        <a:xfrm xmlns:a="http://schemas.openxmlformats.org/drawingml/2006/main">
          <a:off x="5528999" y="64949"/>
          <a:ext cx="1883303" cy="3668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00B050"/>
              </a:solidFill>
            </a:rPr>
            <a:t>Any ‘GREEN’ = 83%</a:t>
          </a:r>
        </a:p>
      </cdr:txBody>
    </cdr:sp>
  </cdr:relSizeAnchor>
  <cdr:relSizeAnchor xmlns:cdr="http://schemas.openxmlformats.org/drawingml/2006/chartDrawing">
    <cdr:from>
      <cdr:x>0.07976</cdr:x>
      <cdr:y>0.00811</cdr:y>
    </cdr:from>
    <cdr:to>
      <cdr:x>0.2422</cdr:x>
      <cdr:y>0.18238</cdr:y>
    </cdr:to>
    <cdr:sp macro="" textlink="">
      <cdr:nvSpPr>
        <cdr:cNvPr id="3" name="TextBox 14">
          <a:extLst xmlns:a="http://schemas.openxmlformats.org/drawingml/2006/main">
            <a:ext uri="{FF2B5EF4-FFF2-40B4-BE49-F238E27FC236}">
              <a16:creationId xmlns="" xmlns:a16="http://schemas.microsoft.com/office/drawing/2014/main" id="{2818CD52-E088-4FA5-AE72-53A0EFBC7C38}"/>
            </a:ext>
          </a:extLst>
        </cdr:cNvPr>
        <cdr:cNvSpPr txBox="1"/>
      </cdr:nvSpPr>
      <cdr:spPr>
        <a:xfrm xmlns:a="http://schemas.openxmlformats.org/drawingml/2006/main">
          <a:off x="824075" y="17082"/>
          <a:ext cx="1678215" cy="3668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FF0000"/>
              </a:solidFill>
            </a:rPr>
            <a:t>Any ‘RED’ = 11%</a:t>
          </a:r>
        </a:p>
      </cdr:txBody>
    </cdr:sp>
  </cdr:relSizeAnchor>
  <cdr:relSizeAnchor xmlns:cdr="http://schemas.openxmlformats.org/drawingml/2006/chartDrawing">
    <cdr:from>
      <cdr:x>0.07806</cdr:x>
      <cdr:y>0.16514</cdr:y>
    </cdr:from>
    <cdr:to>
      <cdr:x>0.13215</cdr:x>
      <cdr:y>0.26777</cdr:y>
    </cdr:to>
    <cdr:cxnSp macro="">
      <cdr:nvCxnSpPr>
        <cdr:cNvPr id="16" name="Straight Arrow Connector 15">
          <a:extLst xmlns:a="http://schemas.openxmlformats.org/drawingml/2006/main">
            <a:ext uri="{FF2B5EF4-FFF2-40B4-BE49-F238E27FC236}">
              <a16:creationId xmlns="" xmlns:a16="http://schemas.microsoft.com/office/drawing/2014/main" id="{F185CFB8-9A08-41C0-9D9B-7EA6422BFA53}"/>
            </a:ext>
          </a:extLst>
        </cdr:cNvPr>
        <cdr:cNvCxnSpPr/>
      </cdr:nvCxnSpPr>
      <cdr:spPr>
        <a:xfrm xmlns:a="http://schemas.openxmlformats.org/drawingml/2006/main">
          <a:off x="806450" y="347633"/>
          <a:ext cx="558800" cy="21605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0.21997</cdr:x>
      <cdr:y>0.16514</cdr:y>
    </cdr:from>
    <cdr:to>
      <cdr:x>0.24155</cdr:x>
      <cdr:y>0.26777</cdr:y>
    </cdr:to>
    <cdr:cxnSp macro="">
      <cdr:nvCxnSpPr>
        <cdr:cNvPr id="18" name="Straight Arrow Connector 17">
          <a:extLst xmlns:a="http://schemas.openxmlformats.org/drawingml/2006/main">
            <a:ext uri="{FF2B5EF4-FFF2-40B4-BE49-F238E27FC236}">
              <a16:creationId xmlns="" xmlns:a16="http://schemas.microsoft.com/office/drawing/2014/main" id="{C6FE6A15-7ACE-40C6-B2B1-EBCAC0916ED6}"/>
            </a:ext>
          </a:extLst>
        </cdr:cNvPr>
        <cdr:cNvCxnSpPr/>
      </cdr:nvCxnSpPr>
      <cdr:spPr>
        <a:xfrm xmlns:a="http://schemas.openxmlformats.org/drawingml/2006/main" flipH="1">
          <a:off x="2272637" y="347633"/>
          <a:ext cx="222913" cy="21605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0.6446</cdr:x>
      <cdr:y>0.02994</cdr:y>
    </cdr:from>
    <cdr:to>
      <cdr:x>0.82689</cdr:x>
      <cdr:y>0.19076</cdr:y>
    </cdr:to>
    <cdr:sp macro="" textlink="">
      <cdr:nvSpPr>
        <cdr:cNvPr id="2" name="TextBox 15">
          <a:extLst xmlns:a="http://schemas.openxmlformats.org/drawingml/2006/main">
            <a:ext uri="{FF2B5EF4-FFF2-40B4-BE49-F238E27FC236}">
              <a16:creationId xmlns="" xmlns:a16="http://schemas.microsoft.com/office/drawing/2014/main" id="{A47D02F0-7D5A-4BFC-8B78-ED8B8C1EE85A}"/>
            </a:ext>
          </a:extLst>
        </cdr:cNvPr>
        <cdr:cNvSpPr txBox="1"/>
      </cdr:nvSpPr>
      <cdr:spPr>
        <a:xfrm xmlns:a="http://schemas.openxmlformats.org/drawingml/2006/main">
          <a:off x="6659697" y="63027"/>
          <a:ext cx="1883321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00B050"/>
              </a:solidFill>
            </a:rPr>
            <a:t>Any ‘GREEN’ = 59%</a:t>
          </a:r>
        </a:p>
      </cdr:txBody>
    </cdr:sp>
  </cdr:relSizeAnchor>
  <cdr:relSizeAnchor xmlns:cdr="http://schemas.openxmlformats.org/drawingml/2006/chartDrawing">
    <cdr:from>
      <cdr:x>0.14444</cdr:x>
      <cdr:y>0.026</cdr:y>
    </cdr:from>
    <cdr:to>
      <cdr:x>0.30688</cdr:x>
      <cdr:y>0.18682</cdr:y>
    </cdr:to>
    <cdr:sp macro="" textlink="">
      <cdr:nvSpPr>
        <cdr:cNvPr id="3" name="TextBox 14">
          <a:extLst xmlns:a="http://schemas.openxmlformats.org/drawingml/2006/main">
            <a:ext uri="{FF2B5EF4-FFF2-40B4-BE49-F238E27FC236}">
              <a16:creationId xmlns="" xmlns:a16="http://schemas.microsoft.com/office/drawing/2014/main" id="{2818CD52-E088-4FA5-AE72-53A0EFBC7C38}"/>
            </a:ext>
          </a:extLst>
        </cdr:cNvPr>
        <cdr:cNvSpPr txBox="1"/>
      </cdr:nvSpPr>
      <cdr:spPr>
        <a:xfrm xmlns:a="http://schemas.openxmlformats.org/drawingml/2006/main">
          <a:off x="1492249" y="54723"/>
          <a:ext cx="1678240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FF0000"/>
              </a:solidFill>
            </a:rPr>
            <a:t>Any ‘RED’ = 24%</a:t>
          </a:r>
        </a:p>
      </cdr:txBody>
    </cdr:sp>
  </cdr:relSizeAnchor>
  <cdr:relSizeAnchor xmlns:cdr="http://schemas.openxmlformats.org/drawingml/2006/chartDrawing">
    <cdr:from>
      <cdr:x>0.29711</cdr:x>
      <cdr:y>0.16054</cdr:y>
    </cdr:from>
    <cdr:to>
      <cdr:x>0.33866</cdr:x>
      <cdr:y>0.26777</cdr:y>
    </cdr:to>
    <cdr:cxnSp macro="">
      <cdr:nvCxnSpPr>
        <cdr:cNvPr id="18" name="Straight Arrow Connector 17">
          <a:extLst xmlns:a="http://schemas.openxmlformats.org/drawingml/2006/main">
            <a:ext uri="{FF2B5EF4-FFF2-40B4-BE49-F238E27FC236}">
              <a16:creationId xmlns="" xmlns:a16="http://schemas.microsoft.com/office/drawing/2014/main" id="{C6FE6A15-7ACE-40C6-B2B1-EBCAC0916ED6}"/>
            </a:ext>
          </a:extLst>
        </cdr:cNvPr>
        <cdr:cNvCxnSpPr/>
      </cdr:nvCxnSpPr>
      <cdr:spPr>
        <a:xfrm xmlns:a="http://schemas.openxmlformats.org/drawingml/2006/main">
          <a:off x="3069624" y="337961"/>
          <a:ext cx="429226" cy="22572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0.13706</cdr:x>
      <cdr:y>0.21231</cdr:y>
    </cdr:from>
    <cdr:to>
      <cdr:x>0.14813</cdr:x>
      <cdr:y>0.26777</cdr:y>
    </cdr:to>
    <cdr:cxnSp macro="">
      <cdr:nvCxnSpPr>
        <cdr:cNvPr id="8" name="Straight Arrow Connector 7">
          <a:extLst xmlns:a="http://schemas.openxmlformats.org/drawingml/2006/main">
            <a:ext uri="{FF2B5EF4-FFF2-40B4-BE49-F238E27FC236}">
              <a16:creationId xmlns="" xmlns:a16="http://schemas.microsoft.com/office/drawing/2014/main" id="{40FD7FEC-7D9E-4FD7-BF68-C860FACB7889}"/>
            </a:ext>
          </a:extLst>
        </cdr:cNvPr>
        <cdr:cNvCxnSpPr/>
      </cdr:nvCxnSpPr>
      <cdr:spPr>
        <a:xfrm xmlns:a="http://schemas.openxmlformats.org/drawingml/2006/main" flipH="1">
          <a:off x="1416049" y="446948"/>
          <a:ext cx="114301" cy="11673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0.6446</cdr:x>
      <cdr:y>0.02994</cdr:y>
    </cdr:from>
    <cdr:to>
      <cdr:x>0.82689</cdr:x>
      <cdr:y>0.19076</cdr:y>
    </cdr:to>
    <cdr:sp macro="" textlink="">
      <cdr:nvSpPr>
        <cdr:cNvPr id="2" name="TextBox 15">
          <a:extLst xmlns:a="http://schemas.openxmlformats.org/drawingml/2006/main">
            <a:ext uri="{FF2B5EF4-FFF2-40B4-BE49-F238E27FC236}">
              <a16:creationId xmlns="" xmlns:a16="http://schemas.microsoft.com/office/drawing/2014/main" id="{A47D02F0-7D5A-4BFC-8B78-ED8B8C1EE85A}"/>
            </a:ext>
          </a:extLst>
        </cdr:cNvPr>
        <cdr:cNvSpPr txBox="1"/>
      </cdr:nvSpPr>
      <cdr:spPr>
        <a:xfrm xmlns:a="http://schemas.openxmlformats.org/drawingml/2006/main">
          <a:off x="6659697" y="63027"/>
          <a:ext cx="1883321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00B050"/>
              </a:solidFill>
            </a:rPr>
            <a:t>Any ‘GREEN’ = 61%</a:t>
          </a:r>
        </a:p>
      </cdr:txBody>
    </cdr:sp>
  </cdr:relSizeAnchor>
  <cdr:relSizeAnchor xmlns:cdr="http://schemas.openxmlformats.org/drawingml/2006/chartDrawing">
    <cdr:from>
      <cdr:x>0.14444</cdr:x>
      <cdr:y>0.026</cdr:y>
    </cdr:from>
    <cdr:to>
      <cdr:x>0.30688</cdr:x>
      <cdr:y>0.18682</cdr:y>
    </cdr:to>
    <cdr:sp macro="" textlink="">
      <cdr:nvSpPr>
        <cdr:cNvPr id="3" name="TextBox 14">
          <a:extLst xmlns:a="http://schemas.openxmlformats.org/drawingml/2006/main">
            <a:ext uri="{FF2B5EF4-FFF2-40B4-BE49-F238E27FC236}">
              <a16:creationId xmlns="" xmlns:a16="http://schemas.microsoft.com/office/drawing/2014/main" id="{2818CD52-E088-4FA5-AE72-53A0EFBC7C38}"/>
            </a:ext>
          </a:extLst>
        </cdr:cNvPr>
        <cdr:cNvSpPr txBox="1"/>
      </cdr:nvSpPr>
      <cdr:spPr>
        <a:xfrm xmlns:a="http://schemas.openxmlformats.org/drawingml/2006/main">
          <a:off x="1492249" y="54723"/>
          <a:ext cx="1678240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FF0000"/>
              </a:solidFill>
            </a:rPr>
            <a:t>Any ‘RED’ = 20%</a:t>
          </a:r>
        </a:p>
      </cdr:txBody>
    </cdr:sp>
  </cdr:relSizeAnchor>
  <cdr:relSizeAnchor xmlns:cdr="http://schemas.openxmlformats.org/drawingml/2006/chartDrawing">
    <cdr:from>
      <cdr:x>0.29711</cdr:x>
      <cdr:y>0.16054</cdr:y>
    </cdr:from>
    <cdr:to>
      <cdr:x>0.30793</cdr:x>
      <cdr:y>0.32456</cdr:y>
    </cdr:to>
    <cdr:cxnSp macro="">
      <cdr:nvCxnSpPr>
        <cdr:cNvPr id="18" name="Straight Arrow Connector 17">
          <a:extLst xmlns:a="http://schemas.openxmlformats.org/drawingml/2006/main">
            <a:ext uri="{FF2B5EF4-FFF2-40B4-BE49-F238E27FC236}">
              <a16:creationId xmlns="" xmlns:a16="http://schemas.microsoft.com/office/drawing/2014/main" id="{C6FE6A15-7ACE-40C6-B2B1-EBCAC0916ED6}"/>
            </a:ext>
          </a:extLst>
        </cdr:cNvPr>
        <cdr:cNvCxnSpPr/>
      </cdr:nvCxnSpPr>
      <cdr:spPr>
        <a:xfrm xmlns:a="http://schemas.openxmlformats.org/drawingml/2006/main">
          <a:off x="3069624" y="337961"/>
          <a:ext cx="111726" cy="34527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0.13706</cdr:x>
      <cdr:y>0.21231</cdr:y>
    </cdr:from>
    <cdr:to>
      <cdr:x>0.14813</cdr:x>
      <cdr:y>0.26777</cdr:y>
    </cdr:to>
    <cdr:cxnSp macro="">
      <cdr:nvCxnSpPr>
        <cdr:cNvPr id="8" name="Straight Arrow Connector 7">
          <a:extLst xmlns:a="http://schemas.openxmlformats.org/drawingml/2006/main">
            <a:ext uri="{FF2B5EF4-FFF2-40B4-BE49-F238E27FC236}">
              <a16:creationId xmlns="" xmlns:a16="http://schemas.microsoft.com/office/drawing/2014/main" id="{40FD7FEC-7D9E-4FD7-BF68-C860FACB7889}"/>
            </a:ext>
          </a:extLst>
        </cdr:cNvPr>
        <cdr:cNvCxnSpPr/>
      </cdr:nvCxnSpPr>
      <cdr:spPr>
        <a:xfrm xmlns:a="http://schemas.openxmlformats.org/drawingml/2006/main" flipH="1">
          <a:off x="1416049" y="446948"/>
          <a:ext cx="114301" cy="11673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0.53516</cdr:x>
      <cdr:y>0.03085</cdr:y>
    </cdr:from>
    <cdr:to>
      <cdr:x>0.71745</cdr:x>
      <cdr:y>0.19168</cdr:y>
    </cdr:to>
    <cdr:sp macro="" textlink="">
      <cdr:nvSpPr>
        <cdr:cNvPr id="2" name="TextBox 15">
          <a:extLst xmlns:a="http://schemas.openxmlformats.org/drawingml/2006/main">
            <a:ext uri="{FF2B5EF4-FFF2-40B4-BE49-F238E27FC236}">
              <a16:creationId xmlns="" xmlns:a16="http://schemas.microsoft.com/office/drawing/2014/main" id="{A47D02F0-7D5A-4BFC-8B78-ED8B8C1EE85A}"/>
            </a:ext>
          </a:extLst>
        </cdr:cNvPr>
        <cdr:cNvSpPr txBox="1"/>
      </cdr:nvSpPr>
      <cdr:spPr>
        <a:xfrm xmlns:a="http://schemas.openxmlformats.org/drawingml/2006/main">
          <a:off x="5528999" y="64949"/>
          <a:ext cx="1883303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00B050"/>
              </a:solidFill>
            </a:rPr>
            <a:t>Any ‘GREEN’ = 86%</a:t>
          </a:r>
        </a:p>
      </cdr:txBody>
    </cdr:sp>
  </cdr:relSizeAnchor>
  <cdr:relSizeAnchor xmlns:cdr="http://schemas.openxmlformats.org/drawingml/2006/chartDrawing">
    <cdr:from>
      <cdr:x>0.07976</cdr:x>
      <cdr:y>0.00811</cdr:y>
    </cdr:from>
    <cdr:to>
      <cdr:x>0.2422</cdr:x>
      <cdr:y>0.16894</cdr:y>
    </cdr:to>
    <cdr:sp macro="" textlink="">
      <cdr:nvSpPr>
        <cdr:cNvPr id="3" name="TextBox 14">
          <a:extLst xmlns:a="http://schemas.openxmlformats.org/drawingml/2006/main">
            <a:ext uri="{FF2B5EF4-FFF2-40B4-BE49-F238E27FC236}">
              <a16:creationId xmlns="" xmlns:a16="http://schemas.microsoft.com/office/drawing/2014/main" id="{2818CD52-E088-4FA5-AE72-53A0EFBC7C38}"/>
            </a:ext>
          </a:extLst>
        </cdr:cNvPr>
        <cdr:cNvSpPr txBox="1"/>
      </cdr:nvSpPr>
      <cdr:spPr>
        <a:xfrm xmlns:a="http://schemas.openxmlformats.org/drawingml/2006/main">
          <a:off x="824075" y="17082"/>
          <a:ext cx="1678215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FF0000"/>
              </a:solidFill>
            </a:rPr>
            <a:t>Any ‘RED’ = 10%</a:t>
          </a:r>
        </a:p>
      </cdr:txBody>
    </cdr:sp>
  </cdr:relSizeAnchor>
  <cdr:relSizeAnchor xmlns:cdr="http://schemas.openxmlformats.org/drawingml/2006/chartDrawing">
    <cdr:from>
      <cdr:x>0.07806</cdr:x>
      <cdr:y>0.16514</cdr:y>
    </cdr:from>
    <cdr:to>
      <cdr:x>0.13215</cdr:x>
      <cdr:y>0.26777</cdr:y>
    </cdr:to>
    <cdr:cxnSp macro="">
      <cdr:nvCxnSpPr>
        <cdr:cNvPr id="16" name="Straight Arrow Connector 15">
          <a:extLst xmlns:a="http://schemas.openxmlformats.org/drawingml/2006/main">
            <a:ext uri="{FF2B5EF4-FFF2-40B4-BE49-F238E27FC236}">
              <a16:creationId xmlns="" xmlns:a16="http://schemas.microsoft.com/office/drawing/2014/main" id="{F185CFB8-9A08-41C0-9D9B-7EA6422BFA53}"/>
            </a:ext>
          </a:extLst>
        </cdr:cNvPr>
        <cdr:cNvCxnSpPr/>
      </cdr:nvCxnSpPr>
      <cdr:spPr>
        <a:xfrm xmlns:a="http://schemas.openxmlformats.org/drawingml/2006/main">
          <a:off x="806450" y="347633"/>
          <a:ext cx="558800" cy="21605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0.21997</cdr:x>
      <cdr:y>0.16514</cdr:y>
    </cdr:from>
    <cdr:to>
      <cdr:x>0.24155</cdr:x>
      <cdr:y>0.26777</cdr:y>
    </cdr:to>
    <cdr:cxnSp macro="">
      <cdr:nvCxnSpPr>
        <cdr:cNvPr id="18" name="Straight Arrow Connector 17">
          <a:extLst xmlns:a="http://schemas.openxmlformats.org/drawingml/2006/main">
            <a:ext uri="{FF2B5EF4-FFF2-40B4-BE49-F238E27FC236}">
              <a16:creationId xmlns="" xmlns:a16="http://schemas.microsoft.com/office/drawing/2014/main" id="{C6FE6A15-7ACE-40C6-B2B1-EBCAC0916ED6}"/>
            </a:ext>
          </a:extLst>
        </cdr:cNvPr>
        <cdr:cNvCxnSpPr/>
      </cdr:nvCxnSpPr>
      <cdr:spPr>
        <a:xfrm xmlns:a="http://schemas.openxmlformats.org/drawingml/2006/main" flipH="1">
          <a:off x="2272637" y="347633"/>
          <a:ext cx="222913" cy="21605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0.96738</cdr:x>
      <cdr:y>0.17831</cdr:y>
    </cdr:from>
    <cdr:to>
      <cdr:x>0.98467</cdr:x>
      <cdr:y>0.34528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="" xmlns:a16="http://schemas.microsoft.com/office/drawing/2014/main" id="{42B076AC-C467-45EE-92BB-D0CD175F9C7B}"/>
            </a:ext>
          </a:extLst>
        </cdr:cNvPr>
        <cdr:cNvCxnSpPr/>
      </cdr:nvCxnSpPr>
      <cdr:spPr>
        <a:xfrm xmlns:a="http://schemas.openxmlformats.org/drawingml/2006/main">
          <a:off x="9982201" y="293448"/>
          <a:ext cx="178316" cy="27478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0.56113</cdr:x>
      <cdr:y>0.02331</cdr:y>
    </cdr:from>
    <cdr:to>
      <cdr:x>0.74342</cdr:x>
      <cdr:y>0.18413</cdr:y>
    </cdr:to>
    <cdr:sp macro="" textlink="">
      <cdr:nvSpPr>
        <cdr:cNvPr id="2" name="TextBox 15">
          <a:extLst xmlns:a="http://schemas.openxmlformats.org/drawingml/2006/main">
            <a:ext uri="{FF2B5EF4-FFF2-40B4-BE49-F238E27FC236}">
              <a16:creationId xmlns="" xmlns:a16="http://schemas.microsoft.com/office/drawing/2014/main" id="{A47D02F0-7D5A-4BFC-8B78-ED8B8C1EE85A}"/>
            </a:ext>
          </a:extLst>
        </cdr:cNvPr>
        <cdr:cNvSpPr txBox="1"/>
      </cdr:nvSpPr>
      <cdr:spPr>
        <a:xfrm xmlns:a="http://schemas.openxmlformats.org/drawingml/2006/main">
          <a:off x="5797281" y="49070"/>
          <a:ext cx="1883303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00B050"/>
              </a:solidFill>
            </a:rPr>
            <a:t>Any ‘GREEN’ = 74%</a:t>
          </a:r>
        </a:p>
      </cdr:txBody>
    </cdr:sp>
  </cdr:relSizeAnchor>
  <cdr:relSizeAnchor xmlns:cdr="http://schemas.openxmlformats.org/drawingml/2006/chartDrawing">
    <cdr:from>
      <cdr:x>0.10649</cdr:x>
      <cdr:y>0.01527</cdr:y>
    </cdr:from>
    <cdr:to>
      <cdr:x>0.26892</cdr:x>
      <cdr:y>0.1761</cdr:y>
    </cdr:to>
    <cdr:sp macro="" textlink="">
      <cdr:nvSpPr>
        <cdr:cNvPr id="3" name="TextBox 14">
          <a:extLst xmlns:a="http://schemas.openxmlformats.org/drawingml/2006/main">
            <a:ext uri="{FF2B5EF4-FFF2-40B4-BE49-F238E27FC236}">
              <a16:creationId xmlns="" xmlns:a16="http://schemas.microsoft.com/office/drawing/2014/main" id="{2818CD52-E088-4FA5-AE72-53A0EFBC7C38}"/>
            </a:ext>
          </a:extLst>
        </cdr:cNvPr>
        <cdr:cNvSpPr txBox="1"/>
      </cdr:nvSpPr>
      <cdr:spPr>
        <a:xfrm xmlns:a="http://schemas.openxmlformats.org/drawingml/2006/main">
          <a:off x="1100169" y="32151"/>
          <a:ext cx="1678215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FF0000"/>
              </a:solidFill>
            </a:rPr>
            <a:t>Any ‘RED’ = 14%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0.59481</cdr:x>
      <cdr:y>0.02578</cdr:y>
    </cdr:from>
    <cdr:to>
      <cdr:x>0.7771</cdr:x>
      <cdr:y>0.1866</cdr:y>
    </cdr:to>
    <cdr:sp macro="" textlink="">
      <cdr:nvSpPr>
        <cdr:cNvPr id="2" name="TextBox 15">
          <a:extLst xmlns:a="http://schemas.openxmlformats.org/drawingml/2006/main">
            <a:ext uri="{FF2B5EF4-FFF2-40B4-BE49-F238E27FC236}">
              <a16:creationId xmlns="" xmlns:a16="http://schemas.microsoft.com/office/drawing/2014/main" id="{A47D02F0-7D5A-4BFC-8B78-ED8B8C1EE85A}"/>
            </a:ext>
          </a:extLst>
        </cdr:cNvPr>
        <cdr:cNvSpPr txBox="1"/>
      </cdr:nvSpPr>
      <cdr:spPr>
        <a:xfrm xmlns:a="http://schemas.openxmlformats.org/drawingml/2006/main">
          <a:off x="6145277" y="54260"/>
          <a:ext cx="1883321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00B050"/>
              </a:solidFill>
            </a:rPr>
            <a:t>Any ‘GREEN’ = 75%</a:t>
          </a:r>
        </a:p>
      </cdr:txBody>
    </cdr:sp>
  </cdr:relSizeAnchor>
  <cdr:relSizeAnchor xmlns:cdr="http://schemas.openxmlformats.org/drawingml/2006/chartDrawing">
    <cdr:from>
      <cdr:x>0.07976</cdr:x>
      <cdr:y>0.00811</cdr:y>
    </cdr:from>
    <cdr:to>
      <cdr:x>0.2422</cdr:x>
      <cdr:y>0.16893</cdr:y>
    </cdr:to>
    <cdr:sp macro="" textlink="">
      <cdr:nvSpPr>
        <cdr:cNvPr id="3" name="TextBox 14">
          <a:extLst xmlns:a="http://schemas.openxmlformats.org/drawingml/2006/main">
            <a:ext uri="{FF2B5EF4-FFF2-40B4-BE49-F238E27FC236}">
              <a16:creationId xmlns="" xmlns:a16="http://schemas.microsoft.com/office/drawing/2014/main" id="{2818CD52-E088-4FA5-AE72-53A0EFBC7C38}"/>
            </a:ext>
          </a:extLst>
        </cdr:cNvPr>
        <cdr:cNvSpPr txBox="1"/>
      </cdr:nvSpPr>
      <cdr:spPr>
        <a:xfrm xmlns:a="http://schemas.openxmlformats.org/drawingml/2006/main">
          <a:off x="824037" y="17073"/>
          <a:ext cx="1678240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FF0000"/>
              </a:solidFill>
            </a:rPr>
            <a:t>Any ‘RED’ = 13%</a:t>
          </a:r>
        </a:p>
      </cdr:txBody>
    </cdr:sp>
  </cdr:relSizeAnchor>
  <cdr:relSizeAnchor xmlns:cdr="http://schemas.openxmlformats.org/drawingml/2006/chartDrawing">
    <cdr:from>
      <cdr:x>0.07806</cdr:x>
      <cdr:y>0.16514</cdr:y>
    </cdr:from>
    <cdr:to>
      <cdr:x>0.13215</cdr:x>
      <cdr:y>0.26777</cdr:y>
    </cdr:to>
    <cdr:cxnSp macro="">
      <cdr:nvCxnSpPr>
        <cdr:cNvPr id="16" name="Straight Arrow Connector 15">
          <a:extLst xmlns:a="http://schemas.openxmlformats.org/drawingml/2006/main">
            <a:ext uri="{FF2B5EF4-FFF2-40B4-BE49-F238E27FC236}">
              <a16:creationId xmlns="" xmlns:a16="http://schemas.microsoft.com/office/drawing/2014/main" id="{F185CFB8-9A08-41C0-9D9B-7EA6422BFA53}"/>
            </a:ext>
          </a:extLst>
        </cdr:cNvPr>
        <cdr:cNvCxnSpPr/>
      </cdr:nvCxnSpPr>
      <cdr:spPr>
        <a:xfrm xmlns:a="http://schemas.openxmlformats.org/drawingml/2006/main">
          <a:off x="806450" y="347633"/>
          <a:ext cx="558800" cy="21605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0.24155</cdr:x>
      <cdr:y>0.16514</cdr:y>
    </cdr:from>
    <cdr:to>
      <cdr:x>0.24155</cdr:x>
      <cdr:y>0.26777</cdr:y>
    </cdr:to>
    <cdr:cxnSp macro="">
      <cdr:nvCxnSpPr>
        <cdr:cNvPr id="18" name="Straight Arrow Connector 17">
          <a:extLst xmlns:a="http://schemas.openxmlformats.org/drawingml/2006/main">
            <a:ext uri="{FF2B5EF4-FFF2-40B4-BE49-F238E27FC236}">
              <a16:creationId xmlns="" xmlns:a16="http://schemas.microsoft.com/office/drawing/2014/main" id="{C6FE6A15-7ACE-40C6-B2B1-EBCAC0916ED6}"/>
            </a:ext>
          </a:extLst>
        </cdr:cNvPr>
        <cdr:cNvCxnSpPr/>
      </cdr:nvCxnSpPr>
      <cdr:spPr>
        <a:xfrm xmlns:a="http://schemas.openxmlformats.org/drawingml/2006/main" flipH="1">
          <a:off x="2495562" y="347640"/>
          <a:ext cx="1" cy="21604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0.55284</cdr:x>
      <cdr:y>0.02602</cdr:y>
    </cdr:from>
    <cdr:to>
      <cdr:x>0.73513</cdr:x>
      <cdr:y>0.18684</cdr:y>
    </cdr:to>
    <cdr:sp macro="" textlink="">
      <cdr:nvSpPr>
        <cdr:cNvPr id="2" name="TextBox 15">
          <a:extLst xmlns:a="http://schemas.openxmlformats.org/drawingml/2006/main">
            <a:ext uri="{FF2B5EF4-FFF2-40B4-BE49-F238E27FC236}">
              <a16:creationId xmlns="" xmlns:a16="http://schemas.microsoft.com/office/drawing/2014/main" id="{A47D02F0-7D5A-4BFC-8B78-ED8B8C1EE85A}"/>
            </a:ext>
          </a:extLst>
        </cdr:cNvPr>
        <cdr:cNvSpPr txBox="1"/>
      </cdr:nvSpPr>
      <cdr:spPr>
        <a:xfrm xmlns:a="http://schemas.openxmlformats.org/drawingml/2006/main">
          <a:off x="5711616" y="54772"/>
          <a:ext cx="1883321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00B050"/>
              </a:solidFill>
            </a:rPr>
            <a:t>Any ‘GREEN’ = 85%</a:t>
          </a:r>
        </a:p>
      </cdr:txBody>
    </cdr:sp>
  </cdr:relSizeAnchor>
  <cdr:relSizeAnchor xmlns:cdr="http://schemas.openxmlformats.org/drawingml/2006/chartDrawing">
    <cdr:from>
      <cdr:x>0.07976</cdr:x>
      <cdr:y>0.00811</cdr:y>
    </cdr:from>
    <cdr:to>
      <cdr:x>0.2422</cdr:x>
      <cdr:y>0.16893</cdr:y>
    </cdr:to>
    <cdr:sp macro="" textlink="">
      <cdr:nvSpPr>
        <cdr:cNvPr id="3" name="TextBox 14">
          <a:extLst xmlns:a="http://schemas.openxmlformats.org/drawingml/2006/main">
            <a:ext uri="{FF2B5EF4-FFF2-40B4-BE49-F238E27FC236}">
              <a16:creationId xmlns="" xmlns:a16="http://schemas.microsoft.com/office/drawing/2014/main" id="{2818CD52-E088-4FA5-AE72-53A0EFBC7C38}"/>
            </a:ext>
          </a:extLst>
        </cdr:cNvPr>
        <cdr:cNvSpPr txBox="1"/>
      </cdr:nvSpPr>
      <cdr:spPr>
        <a:xfrm xmlns:a="http://schemas.openxmlformats.org/drawingml/2006/main">
          <a:off x="824037" y="17073"/>
          <a:ext cx="1678240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FF0000"/>
              </a:solidFill>
            </a:rPr>
            <a:t>Any ‘RED’ = 7%</a:t>
          </a:r>
        </a:p>
      </cdr:txBody>
    </cdr:sp>
  </cdr:relSizeAnchor>
  <cdr:relSizeAnchor xmlns:cdr="http://schemas.openxmlformats.org/drawingml/2006/chartDrawing">
    <cdr:from>
      <cdr:x>0.07806</cdr:x>
      <cdr:y>0.16514</cdr:y>
    </cdr:from>
    <cdr:to>
      <cdr:x>0.13215</cdr:x>
      <cdr:y>0.26777</cdr:y>
    </cdr:to>
    <cdr:cxnSp macro="">
      <cdr:nvCxnSpPr>
        <cdr:cNvPr id="16" name="Straight Arrow Connector 15">
          <a:extLst xmlns:a="http://schemas.openxmlformats.org/drawingml/2006/main">
            <a:ext uri="{FF2B5EF4-FFF2-40B4-BE49-F238E27FC236}">
              <a16:creationId xmlns="" xmlns:a16="http://schemas.microsoft.com/office/drawing/2014/main" id="{F185CFB8-9A08-41C0-9D9B-7EA6422BFA53}"/>
            </a:ext>
          </a:extLst>
        </cdr:cNvPr>
        <cdr:cNvCxnSpPr/>
      </cdr:nvCxnSpPr>
      <cdr:spPr>
        <a:xfrm xmlns:a="http://schemas.openxmlformats.org/drawingml/2006/main">
          <a:off x="806450" y="347633"/>
          <a:ext cx="558800" cy="21605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0.19607</cdr:x>
      <cdr:y>0.16514</cdr:y>
    </cdr:from>
    <cdr:to>
      <cdr:x>0.24155</cdr:x>
      <cdr:y>0.26777</cdr:y>
    </cdr:to>
    <cdr:cxnSp macro="">
      <cdr:nvCxnSpPr>
        <cdr:cNvPr id="18" name="Straight Arrow Connector 17">
          <a:extLst xmlns:a="http://schemas.openxmlformats.org/drawingml/2006/main">
            <a:ext uri="{FF2B5EF4-FFF2-40B4-BE49-F238E27FC236}">
              <a16:creationId xmlns="" xmlns:a16="http://schemas.microsoft.com/office/drawing/2014/main" id="{C6FE6A15-7ACE-40C6-B2B1-EBCAC0916ED6}"/>
            </a:ext>
          </a:extLst>
        </cdr:cNvPr>
        <cdr:cNvCxnSpPr/>
      </cdr:nvCxnSpPr>
      <cdr:spPr>
        <a:xfrm xmlns:a="http://schemas.openxmlformats.org/drawingml/2006/main" flipH="1">
          <a:off x="2025650" y="347640"/>
          <a:ext cx="469914" cy="21604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0.62351</cdr:x>
      <cdr:y>0.02599</cdr:y>
    </cdr:from>
    <cdr:to>
      <cdr:x>0.8058</cdr:x>
      <cdr:y>0.18682</cdr:y>
    </cdr:to>
    <cdr:sp macro="" textlink="">
      <cdr:nvSpPr>
        <cdr:cNvPr id="2" name="TextBox 15">
          <a:extLst xmlns:a="http://schemas.openxmlformats.org/drawingml/2006/main">
            <a:ext uri="{FF2B5EF4-FFF2-40B4-BE49-F238E27FC236}">
              <a16:creationId xmlns="" xmlns:a16="http://schemas.microsoft.com/office/drawing/2014/main" id="{A47D02F0-7D5A-4BFC-8B78-ED8B8C1EE85A}"/>
            </a:ext>
          </a:extLst>
        </cdr:cNvPr>
        <cdr:cNvSpPr txBox="1"/>
      </cdr:nvSpPr>
      <cdr:spPr>
        <a:xfrm xmlns:a="http://schemas.openxmlformats.org/drawingml/2006/main">
          <a:off x="6441787" y="54722"/>
          <a:ext cx="1883321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00B050"/>
              </a:solidFill>
            </a:rPr>
            <a:t>Any ‘GREEN’ = 62%</a:t>
          </a:r>
        </a:p>
      </cdr:txBody>
    </cdr:sp>
  </cdr:relSizeAnchor>
  <cdr:relSizeAnchor xmlns:cdr="http://schemas.openxmlformats.org/drawingml/2006/chartDrawing">
    <cdr:from>
      <cdr:x>0.14444</cdr:x>
      <cdr:y>0.026</cdr:y>
    </cdr:from>
    <cdr:to>
      <cdr:x>0.30688</cdr:x>
      <cdr:y>0.18682</cdr:y>
    </cdr:to>
    <cdr:sp macro="" textlink="">
      <cdr:nvSpPr>
        <cdr:cNvPr id="3" name="TextBox 14">
          <a:extLst xmlns:a="http://schemas.openxmlformats.org/drawingml/2006/main">
            <a:ext uri="{FF2B5EF4-FFF2-40B4-BE49-F238E27FC236}">
              <a16:creationId xmlns="" xmlns:a16="http://schemas.microsoft.com/office/drawing/2014/main" id="{2818CD52-E088-4FA5-AE72-53A0EFBC7C38}"/>
            </a:ext>
          </a:extLst>
        </cdr:cNvPr>
        <cdr:cNvSpPr txBox="1"/>
      </cdr:nvSpPr>
      <cdr:spPr>
        <a:xfrm xmlns:a="http://schemas.openxmlformats.org/drawingml/2006/main">
          <a:off x="1492249" y="54723"/>
          <a:ext cx="1678240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FF0000"/>
              </a:solidFill>
            </a:rPr>
            <a:t>Any ‘RED’ = 22%</a:t>
          </a:r>
        </a:p>
      </cdr:txBody>
    </cdr:sp>
  </cdr:relSizeAnchor>
  <cdr:relSizeAnchor xmlns:cdr="http://schemas.openxmlformats.org/drawingml/2006/chartDrawing">
    <cdr:from>
      <cdr:x>0.30425</cdr:x>
      <cdr:y>0.15818</cdr:y>
    </cdr:from>
    <cdr:to>
      <cdr:x>0.32145</cdr:x>
      <cdr:y>0.26777</cdr:y>
    </cdr:to>
    <cdr:cxnSp macro="">
      <cdr:nvCxnSpPr>
        <cdr:cNvPr id="18" name="Straight Arrow Connector 17">
          <a:extLst xmlns:a="http://schemas.openxmlformats.org/drawingml/2006/main">
            <a:ext uri="{FF2B5EF4-FFF2-40B4-BE49-F238E27FC236}">
              <a16:creationId xmlns="" xmlns:a16="http://schemas.microsoft.com/office/drawing/2014/main" id="{C6FE6A15-7ACE-40C6-B2B1-EBCAC0916ED6}"/>
            </a:ext>
          </a:extLst>
        </cdr:cNvPr>
        <cdr:cNvCxnSpPr/>
      </cdr:nvCxnSpPr>
      <cdr:spPr>
        <a:xfrm xmlns:a="http://schemas.openxmlformats.org/drawingml/2006/main">
          <a:off x="3143380" y="332980"/>
          <a:ext cx="177670" cy="23070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0.13706</cdr:x>
      <cdr:y>0.21231</cdr:y>
    </cdr:from>
    <cdr:to>
      <cdr:x>0.14813</cdr:x>
      <cdr:y>0.26777</cdr:y>
    </cdr:to>
    <cdr:cxnSp macro="">
      <cdr:nvCxnSpPr>
        <cdr:cNvPr id="8" name="Straight Arrow Connector 7">
          <a:extLst xmlns:a="http://schemas.openxmlformats.org/drawingml/2006/main">
            <a:ext uri="{FF2B5EF4-FFF2-40B4-BE49-F238E27FC236}">
              <a16:creationId xmlns="" xmlns:a16="http://schemas.microsoft.com/office/drawing/2014/main" id="{40FD7FEC-7D9E-4FD7-BF68-C860FACB7889}"/>
            </a:ext>
          </a:extLst>
        </cdr:cNvPr>
        <cdr:cNvCxnSpPr/>
      </cdr:nvCxnSpPr>
      <cdr:spPr>
        <a:xfrm xmlns:a="http://schemas.openxmlformats.org/drawingml/2006/main" flipH="1">
          <a:off x="1416049" y="446948"/>
          <a:ext cx="114301" cy="11673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0.59893</cdr:x>
      <cdr:y>0.02331</cdr:y>
    </cdr:from>
    <cdr:to>
      <cdr:x>0.78122</cdr:x>
      <cdr:y>0.18413</cdr:y>
    </cdr:to>
    <cdr:sp macro="" textlink="">
      <cdr:nvSpPr>
        <cdr:cNvPr id="2" name="TextBox 15">
          <a:extLst xmlns:a="http://schemas.openxmlformats.org/drawingml/2006/main">
            <a:ext uri="{FF2B5EF4-FFF2-40B4-BE49-F238E27FC236}">
              <a16:creationId xmlns="" xmlns:a16="http://schemas.microsoft.com/office/drawing/2014/main" id="{A47D02F0-7D5A-4BFC-8B78-ED8B8C1EE85A}"/>
            </a:ext>
          </a:extLst>
        </cdr:cNvPr>
        <cdr:cNvSpPr txBox="1"/>
      </cdr:nvSpPr>
      <cdr:spPr>
        <a:xfrm xmlns:a="http://schemas.openxmlformats.org/drawingml/2006/main">
          <a:off x="6187787" y="49069"/>
          <a:ext cx="1883321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00B050"/>
              </a:solidFill>
            </a:rPr>
            <a:t>Any ‘GREEN’ = 69%</a:t>
          </a:r>
        </a:p>
      </cdr:txBody>
    </cdr:sp>
  </cdr:relSizeAnchor>
  <cdr:relSizeAnchor xmlns:cdr="http://schemas.openxmlformats.org/drawingml/2006/chartDrawing">
    <cdr:from>
      <cdr:x>0.14444</cdr:x>
      <cdr:y>0.026</cdr:y>
    </cdr:from>
    <cdr:to>
      <cdr:x>0.30688</cdr:x>
      <cdr:y>0.18682</cdr:y>
    </cdr:to>
    <cdr:sp macro="" textlink="">
      <cdr:nvSpPr>
        <cdr:cNvPr id="3" name="TextBox 14">
          <a:extLst xmlns:a="http://schemas.openxmlformats.org/drawingml/2006/main">
            <a:ext uri="{FF2B5EF4-FFF2-40B4-BE49-F238E27FC236}">
              <a16:creationId xmlns="" xmlns:a16="http://schemas.microsoft.com/office/drawing/2014/main" id="{2818CD52-E088-4FA5-AE72-53A0EFBC7C38}"/>
            </a:ext>
          </a:extLst>
        </cdr:cNvPr>
        <cdr:cNvSpPr txBox="1"/>
      </cdr:nvSpPr>
      <cdr:spPr>
        <a:xfrm xmlns:a="http://schemas.openxmlformats.org/drawingml/2006/main">
          <a:off x="1492249" y="54723"/>
          <a:ext cx="1678240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FF0000"/>
              </a:solidFill>
            </a:rPr>
            <a:t>Any ‘RED’ = 19%</a:t>
          </a:r>
        </a:p>
      </cdr:txBody>
    </cdr:sp>
  </cdr:relSizeAnchor>
  <cdr:relSizeAnchor xmlns:cdr="http://schemas.openxmlformats.org/drawingml/2006/chartDrawing">
    <cdr:from>
      <cdr:x>0.29711</cdr:x>
      <cdr:y>0.15818</cdr:y>
    </cdr:from>
    <cdr:to>
      <cdr:x>0.30425</cdr:x>
      <cdr:y>0.26777</cdr:y>
    </cdr:to>
    <cdr:cxnSp macro="">
      <cdr:nvCxnSpPr>
        <cdr:cNvPr id="18" name="Straight Arrow Connector 17">
          <a:extLst xmlns:a="http://schemas.openxmlformats.org/drawingml/2006/main">
            <a:ext uri="{FF2B5EF4-FFF2-40B4-BE49-F238E27FC236}">
              <a16:creationId xmlns="" xmlns:a16="http://schemas.microsoft.com/office/drawing/2014/main" id="{C6FE6A15-7ACE-40C6-B2B1-EBCAC0916ED6}"/>
            </a:ext>
          </a:extLst>
        </cdr:cNvPr>
        <cdr:cNvCxnSpPr/>
      </cdr:nvCxnSpPr>
      <cdr:spPr>
        <a:xfrm xmlns:a="http://schemas.openxmlformats.org/drawingml/2006/main" flipH="1">
          <a:off x="3069624" y="332980"/>
          <a:ext cx="73756" cy="23070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0.13706</cdr:x>
      <cdr:y>0.21231</cdr:y>
    </cdr:from>
    <cdr:to>
      <cdr:x>0.14813</cdr:x>
      <cdr:y>0.26777</cdr:y>
    </cdr:to>
    <cdr:cxnSp macro="">
      <cdr:nvCxnSpPr>
        <cdr:cNvPr id="8" name="Straight Arrow Connector 7">
          <a:extLst xmlns:a="http://schemas.openxmlformats.org/drawingml/2006/main">
            <a:ext uri="{FF2B5EF4-FFF2-40B4-BE49-F238E27FC236}">
              <a16:creationId xmlns="" xmlns:a16="http://schemas.microsoft.com/office/drawing/2014/main" id="{40FD7FEC-7D9E-4FD7-BF68-C860FACB7889}"/>
            </a:ext>
          </a:extLst>
        </cdr:cNvPr>
        <cdr:cNvCxnSpPr/>
      </cdr:nvCxnSpPr>
      <cdr:spPr>
        <a:xfrm xmlns:a="http://schemas.openxmlformats.org/drawingml/2006/main" flipH="1">
          <a:off x="1416049" y="446948"/>
          <a:ext cx="114301" cy="11673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0.59893</cdr:x>
      <cdr:y>0.02331</cdr:y>
    </cdr:from>
    <cdr:to>
      <cdr:x>0.78122</cdr:x>
      <cdr:y>0.18413</cdr:y>
    </cdr:to>
    <cdr:sp macro="" textlink="">
      <cdr:nvSpPr>
        <cdr:cNvPr id="2" name="TextBox 15">
          <a:extLst xmlns:a="http://schemas.openxmlformats.org/drawingml/2006/main">
            <a:ext uri="{FF2B5EF4-FFF2-40B4-BE49-F238E27FC236}">
              <a16:creationId xmlns="" xmlns:a16="http://schemas.microsoft.com/office/drawing/2014/main" id="{A47D02F0-7D5A-4BFC-8B78-ED8B8C1EE85A}"/>
            </a:ext>
          </a:extLst>
        </cdr:cNvPr>
        <cdr:cNvSpPr txBox="1"/>
      </cdr:nvSpPr>
      <cdr:spPr>
        <a:xfrm xmlns:a="http://schemas.openxmlformats.org/drawingml/2006/main">
          <a:off x="6187787" y="49069"/>
          <a:ext cx="1883321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00B050"/>
              </a:solidFill>
            </a:rPr>
            <a:t>Any ‘GREEN’ = 69%</a:t>
          </a:r>
        </a:p>
      </cdr:txBody>
    </cdr:sp>
  </cdr:relSizeAnchor>
  <cdr:relSizeAnchor xmlns:cdr="http://schemas.openxmlformats.org/drawingml/2006/chartDrawing">
    <cdr:from>
      <cdr:x>0.14444</cdr:x>
      <cdr:y>0.026</cdr:y>
    </cdr:from>
    <cdr:to>
      <cdr:x>0.30688</cdr:x>
      <cdr:y>0.18682</cdr:y>
    </cdr:to>
    <cdr:sp macro="" textlink="">
      <cdr:nvSpPr>
        <cdr:cNvPr id="3" name="TextBox 14">
          <a:extLst xmlns:a="http://schemas.openxmlformats.org/drawingml/2006/main">
            <a:ext uri="{FF2B5EF4-FFF2-40B4-BE49-F238E27FC236}">
              <a16:creationId xmlns="" xmlns:a16="http://schemas.microsoft.com/office/drawing/2014/main" id="{2818CD52-E088-4FA5-AE72-53A0EFBC7C38}"/>
            </a:ext>
          </a:extLst>
        </cdr:cNvPr>
        <cdr:cNvSpPr txBox="1"/>
      </cdr:nvSpPr>
      <cdr:spPr>
        <a:xfrm xmlns:a="http://schemas.openxmlformats.org/drawingml/2006/main">
          <a:off x="1492249" y="54723"/>
          <a:ext cx="1678240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FF0000"/>
              </a:solidFill>
            </a:rPr>
            <a:t>Any ‘RED’ = 20%</a:t>
          </a:r>
        </a:p>
      </cdr:txBody>
    </cdr:sp>
  </cdr:relSizeAnchor>
  <cdr:relSizeAnchor xmlns:cdr="http://schemas.openxmlformats.org/drawingml/2006/chartDrawing">
    <cdr:from>
      <cdr:x>0.29711</cdr:x>
      <cdr:y>0.15818</cdr:y>
    </cdr:from>
    <cdr:to>
      <cdr:x>0.30425</cdr:x>
      <cdr:y>0.26777</cdr:y>
    </cdr:to>
    <cdr:cxnSp macro="">
      <cdr:nvCxnSpPr>
        <cdr:cNvPr id="18" name="Straight Arrow Connector 17">
          <a:extLst xmlns:a="http://schemas.openxmlformats.org/drawingml/2006/main">
            <a:ext uri="{FF2B5EF4-FFF2-40B4-BE49-F238E27FC236}">
              <a16:creationId xmlns="" xmlns:a16="http://schemas.microsoft.com/office/drawing/2014/main" id="{C6FE6A15-7ACE-40C6-B2B1-EBCAC0916ED6}"/>
            </a:ext>
          </a:extLst>
        </cdr:cNvPr>
        <cdr:cNvCxnSpPr/>
      </cdr:nvCxnSpPr>
      <cdr:spPr>
        <a:xfrm xmlns:a="http://schemas.openxmlformats.org/drawingml/2006/main" flipH="1">
          <a:off x="3069624" y="332980"/>
          <a:ext cx="73756" cy="23070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0.13706</cdr:x>
      <cdr:y>0.21231</cdr:y>
    </cdr:from>
    <cdr:to>
      <cdr:x>0.14813</cdr:x>
      <cdr:y>0.26777</cdr:y>
    </cdr:to>
    <cdr:cxnSp macro="">
      <cdr:nvCxnSpPr>
        <cdr:cNvPr id="8" name="Straight Arrow Connector 7">
          <a:extLst xmlns:a="http://schemas.openxmlformats.org/drawingml/2006/main">
            <a:ext uri="{FF2B5EF4-FFF2-40B4-BE49-F238E27FC236}">
              <a16:creationId xmlns="" xmlns:a16="http://schemas.microsoft.com/office/drawing/2014/main" id="{40FD7FEC-7D9E-4FD7-BF68-C860FACB7889}"/>
            </a:ext>
          </a:extLst>
        </cdr:cNvPr>
        <cdr:cNvCxnSpPr/>
      </cdr:nvCxnSpPr>
      <cdr:spPr>
        <a:xfrm xmlns:a="http://schemas.openxmlformats.org/drawingml/2006/main" flipH="1">
          <a:off x="1416049" y="446948"/>
          <a:ext cx="114301" cy="11673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D44B8-FBBB-4CDB-9A6E-9E84AB512943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C58FE-35A6-4ADB-9EF5-1D6F9180F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167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D49D59-086D-4078-8F1A-AE5636914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763E287-FF4B-4E49-BF52-AC4F30BC6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835131-4F39-4A52-A7FC-FCF36E489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0216F-53CB-4583-8149-A47AB03760CF}" type="datetime1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9B4E0A1-F48E-4DA7-BF01-1D26D8439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D54E87-BCB7-4CFA-A008-9735E0BF8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43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68CEB4-5E33-4EC1-A48D-255191C1E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C7D4346-65AF-4C51-9776-234BEEF90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BDCED08-8EFC-4DE9-91EA-6728318B8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FB84-C78E-4C38-9B03-B37358E5780E}" type="datetime1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FAC4D58-77B9-4693-BA4D-5A06C0791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2BC4CE-4E0A-44C3-BF5F-D7AC1F46D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94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4E91EB6-74AA-4FCA-92C6-838987A0A3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71A9625-F873-471A-BF12-F5EC9D6D9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6C221C-084D-4A77-9963-C704BA012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0643-0A8D-4C53-B19A-1404DC52DF7F}" type="datetime1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CE4271-1B47-437F-BB7C-F60DA0B56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B9FDEB6-5165-4858-B6C3-CC8E25853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36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82C162-C964-41DD-A948-F9867C7C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B7AB83-1BB9-4597-AF8C-9B5574495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2627D63-6BD5-4414-AB6D-DAB8222F9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D6C8-7633-4C3B-8A0B-773612D890EE}" type="datetime1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85E65EB-DEC8-4640-BAE8-6C1A397FC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DAB1A27-9435-47DE-97A0-E4A16DA4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23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31D886-62B4-4E45-9C31-ED8BE5031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C969E7A-F9DF-4B8D-BF5F-46F0AB1B9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BA8B05D-303A-46F8-8EC5-7F114C7D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3EF0-9631-4A01-BDAE-B0D6B982A846}" type="datetime1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2A000E-B2E3-4DFC-9C7C-97A3B9D90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FD2ED4-0FD9-4CDB-802C-E919F2FA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72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BAC01F-1CE7-4786-AD35-5ED34205A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490154-868C-4857-89DE-3F3AE89DDA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955E710-76DB-441A-8859-DD989651D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30C5B44-54AB-495B-A4C7-71236AF85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A3C0-8373-474C-A953-EC6A3A08BC91}" type="datetime1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3F29FE5-32FD-45B4-9380-FC749BE0E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347DEDC-D7A5-45C8-8CF7-A1D1BE3F5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0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22635C-924B-4C3E-A70C-380591F9A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B247A88-6183-4060-AE87-E4E36143D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F3C652A-87C7-4EF5-ACDF-7D3B1997C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0D48DA2-97D3-4E16-8C87-41B042543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5010792-EF3A-44A1-AA6C-A4CA6DED1F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6655192-653B-4DF6-858B-D151795F5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6323-EA95-4CCD-B8F3-15A657E273FE}" type="datetime1">
              <a:rPr lang="en-GB" smtClean="0"/>
              <a:t>30/10/2019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BA6754F-52DE-47A6-89E7-0307EA86E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7DA1950-3A66-4B6F-B39E-CC5988DFA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86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B99289-348A-42DF-925E-2326F518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7227641-B57F-4CE2-96B8-1F496C612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B16-2176-4EC3-8A0E-AE8E25AC6ED6}" type="datetime1">
              <a:rPr lang="en-GB" smtClean="0"/>
              <a:t>30/10/2019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1A16015-AD09-47D9-8A06-04E351BF3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376DF07-533C-483B-A454-EDC0AFB30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72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8B8C600-ED61-444E-88FF-888D4A971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2E28-1817-4312-92C8-7E03FC1F2FE4}" type="datetime1">
              <a:rPr lang="en-GB" smtClean="0"/>
              <a:t>30/10/2019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8D37FEE-07EB-446B-A73F-D6786A5D9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5492DBA-3661-4B87-BB89-11A10D70C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22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774252-90F9-454F-91FE-07B5A7FEC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3B8B5F-E62A-4E5E-A475-DCE0A2FFD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D5FA664-D8AD-4520-BBE1-C5A44E19E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9124227-97DF-42CE-A960-F4E9F7861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CCDF-7E5F-4831-9AC1-15895D4A74FD}" type="datetime1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98CF851-7594-4A32-80F1-08098359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306003F-E69A-4DD9-8747-629D2D76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56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4166E2-2A9E-424A-AEFC-5CD8CBABC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018A9F7-329D-4787-A99B-30319E06C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DA5B929-2EFB-41F6-8D06-0B64CF7A8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301F94B-30C1-49C9-86F3-E3F0BD8E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6AF5-DA19-4D0F-B448-8AF873F28D7B}" type="datetime1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DC7F006-7F3F-4712-ACA0-4987A5C7A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CACE6D-B30A-4E02-873E-7255163B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25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3FC18C3-FB4F-40C0-807E-DD7DF9FA9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663B14F-50F8-4C86-9B5A-2C509A0AF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9C9855-5C07-4CE2-8A81-54748E95AB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75E89-B0D4-493A-934C-4206E76F5CEC}" type="datetime1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8C4DB2-7A6E-4135-AD81-B4C8AAAEA8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8AE784-27C5-449E-B046-00ED91C21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7E93D-1484-44CB-AE19-2BBD1D200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85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3BA144-F7EA-4E98-89A8-A40FB49AF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2387252-72FA-4BE2-AF11-3CD9F8BF9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2155"/>
            <a:ext cx="9144000" cy="1655762"/>
          </a:xfrm>
        </p:spPr>
        <p:txBody>
          <a:bodyPr/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NEW HORIZONS</a:t>
            </a:r>
            <a:r>
              <a:rPr lang="en-GB" sz="17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17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Impact analysis from MOW Feedback Tool : Oct 16-Sep 19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655399F-E953-4F83-865F-EC6C643598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6" y="857702"/>
            <a:ext cx="11691257" cy="26522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31834CD-8C94-472E-99E7-058628061B09}"/>
              </a:ext>
            </a:extLst>
          </p:cNvPr>
          <p:cNvSpPr/>
          <p:nvPr/>
        </p:nvSpPr>
        <p:spPr>
          <a:xfrm>
            <a:off x="3178628" y="573563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Prepared by: Ann Grimsdale</a:t>
            </a:r>
          </a:p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New Horizons Project Officer, CHS Group</a:t>
            </a:r>
          </a:p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18.10.19</a:t>
            </a:r>
          </a:p>
        </p:txBody>
      </p:sp>
    </p:spTree>
    <p:extLst>
      <p:ext uri="{BB962C8B-B14F-4D97-AF65-F5344CB8AC3E}">
        <p14:creationId xmlns:p14="http://schemas.microsoft.com/office/powerpoint/2010/main" val="102191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2703E2-2E91-4032-94C4-16532516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90500"/>
            <a:ext cx="11544300" cy="98107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E: ‘GETDEALS’: Getting the best deals when buying things  </a:t>
            </a:r>
            <a:b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(e.g. goods and services). </a:t>
            </a:r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Entry (ALL) vs. post-engagement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5A6274-3906-4413-9EA5-6AC0F105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10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F8BBA3F-CBCF-4044-8E77-ABD926AB6051}"/>
              </a:ext>
            </a:extLst>
          </p:cNvPr>
          <p:cNvSpPr txBox="1"/>
          <p:nvPr/>
        </p:nvSpPr>
        <p:spPr>
          <a:xfrm>
            <a:off x="184150" y="6480614"/>
            <a:ext cx="8007350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Base: ALL entry (approx. 450).  ENGAGERS post (approx. 190).  NET sentiment=‘Any Green’ % minus ‘Any Red’ %. Could range from +100 to -100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7E6E22C-37E6-4F0D-BACB-55D8933278BF}"/>
              </a:ext>
            </a:extLst>
          </p:cNvPr>
          <p:cNvSpPr txBox="1"/>
          <p:nvPr/>
        </p:nvSpPr>
        <p:spPr>
          <a:xfrm>
            <a:off x="323850" y="1232820"/>
            <a:ext cx="11029950" cy="95410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Perhaps because of the circumstances which accompany participants at the outset of the project,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enrollers are already relatively confident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at feeling they obtain the best deals when buying things. Net sentiment is 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</a:rPr>
              <a:t>positive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 (i.e. 7% more state they are good at this than that is causes them a problem) at the beginning of the project. Nonetheless, once people have engaged, getting deals becomes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one of the strongest positive outcomes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for the project, with some 85% saying they are good at this aspect.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="" xmlns:a16="http://schemas.microsoft.com/office/drawing/2014/main" id="{62FC2CFA-334C-420A-BC23-4828BF0DDA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2537493"/>
              </p:ext>
            </p:extLst>
          </p:nvPr>
        </p:nvGraphicFramePr>
        <p:xfrm>
          <a:off x="184150" y="2531244"/>
          <a:ext cx="10318750" cy="164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="" xmlns:a16="http://schemas.microsoft.com/office/drawing/2014/main" id="{F37828C5-B17D-41D7-8C07-C2981B5FE4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8583149"/>
              </p:ext>
            </p:extLst>
          </p:nvPr>
        </p:nvGraphicFramePr>
        <p:xfrm>
          <a:off x="184150" y="4302964"/>
          <a:ext cx="10331451" cy="21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818CD52-E088-4FA5-AE72-53A0EFBC7C38}"/>
              </a:ext>
            </a:extLst>
          </p:cNvPr>
          <p:cNvSpPr txBox="1"/>
          <p:nvPr/>
        </p:nvSpPr>
        <p:spPr>
          <a:xfrm>
            <a:off x="2556005" y="2413989"/>
            <a:ext cx="179070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Any ‘RED’ = 38%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47D02F0-7D5A-4BFC-8B78-ED8B8C1EE85A}"/>
              </a:ext>
            </a:extLst>
          </p:cNvPr>
          <p:cNvSpPr txBox="1"/>
          <p:nvPr/>
        </p:nvSpPr>
        <p:spPr>
          <a:xfrm>
            <a:off x="7655314" y="2402162"/>
            <a:ext cx="1790700" cy="33855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Any ‘GREEN’ = 45%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="" xmlns:a16="http://schemas.microsoft.com/office/drawing/2014/main" id="{D68E4254-F536-46AD-A8B4-58756F3A182F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80502" y="2531243"/>
            <a:ext cx="834767" cy="377057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="" xmlns:a16="http://schemas.microsoft.com/office/drawing/2014/main" id="{717BEDC0-D2DE-4A85-9880-6EAF1F21CEFA}"/>
              </a:ext>
            </a:extLst>
          </p:cNvPr>
          <p:cNvCxnSpPr>
            <a:cxnSpLocks/>
          </p:cNvCxnSpPr>
          <p:nvPr/>
        </p:nvCxnSpPr>
        <p:spPr>
          <a:xfrm>
            <a:off x="4383488" y="2560018"/>
            <a:ext cx="545707" cy="376937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DFDDF3-62AD-416B-90E6-B36FE6092CBA}"/>
              </a:ext>
            </a:extLst>
          </p:cNvPr>
          <p:cNvSpPr txBox="1"/>
          <p:nvPr/>
        </p:nvSpPr>
        <p:spPr>
          <a:xfrm>
            <a:off x="10382767" y="2521269"/>
            <a:ext cx="150495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NET Sentiment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9B3A203-96EC-472C-A2E7-9E0A02C5D31E}"/>
              </a:ext>
            </a:extLst>
          </p:cNvPr>
          <p:cNvSpPr txBox="1"/>
          <p:nvPr/>
        </p:nvSpPr>
        <p:spPr>
          <a:xfrm>
            <a:off x="10793154" y="3099481"/>
            <a:ext cx="75697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+7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="" xmlns:a16="http://schemas.microsoft.com/office/drawing/2014/main" id="{84BC5A4C-8BF9-4FEF-A5C6-58D7FF627E73}"/>
              </a:ext>
            </a:extLst>
          </p:cNvPr>
          <p:cNvCxnSpPr>
            <a:cxnSpLocks/>
          </p:cNvCxnSpPr>
          <p:nvPr/>
        </p:nvCxnSpPr>
        <p:spPr>
          <a:xfrm rot="10800000" flipV="1">
            <a:off x="2934162" y="4530026"/>
            <a:ext cx="2904665" cy="230514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="" xmlns:a16="http://schemas.microsoft.com/office/drawing/2014/main" id="{F51C4917-2211-4350-BB7F-9EE3F6D3BAFB}"/>
              </a:ext>
            </a:extLst>
          </p:cNvPr>
          <p:cNvCxnSpPr>
            <a:cxnSpLocks/>
          </p:cNvCxnSpPr>
          <p:nvPr/>
        </p:nvCxnSpPr>
        <p:spPr>
          <a:xfrm>
            <a:off x="7819897" y="4517437"/>
            <a:ext cx="2524770" cy="243104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500CB812-2DCF-4353-B224-3171F54ED5A6}"/>
              </a:ext>
            </a:extLst>
          </p:cNvPr>
          <p:cNvSpPr txBox="1"/>
          <p:nvPr/>
        </p:nvSpPr>
        <p:spPr>
          <a:xfrm>
            <a:off x="10793154" y="4986195"/>
            <a:ext cx="75697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+78</a:t>
            </a:r>
          </a:p>
        </p:txBody>
      </p:sp>
      <p:sp>
        <p:nvSpPr>
          <p:cNvPr id="28" name="Arrow: Down 27">
            <a:extLst>
              <a:ext uri="{FF2B5EF4-FFF2-40B4-BE49-F238E27FC236}">
                <a16:creationId xmlns="" xmlns:a16="http://schemas.microsoft.com/office/drawing/2014/main" id="{10AA2405-1E35-4689-A0C2-54E8AE4F2D27}"/>
              </a:ext>
            </a:extLst>
          </p:cNvPr>
          <p:cNvSpPr/>
          <p:nvPr/>
        </p:nvSpPr>
        <p:spPr>
          <a:xfrm>
            <a:off x="11023601" y="3568700"/>
            <a:ext cx="330200" cy="1297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Connector: Elbow 16">
            <a:extLst>
              <a:ext uri="{FF2B5EF4-FFF2-40B4-BE49-F238E27FC236}">
                <a16:creationId xmlns="" xmlns:a16="http://schemas.microsoft.com/office/drawing/2014/main" id="{45B34F5C-4424-481C-9587-2AAB74640FB9}"/>
              </a:ext>
            </a:extLst>
          </p:cNvPr>
          <p:cNvCxnSpPr/>
          <p:nvPr/>
        </p:nvCxnSpPr>
        <p:spPr>
          <a:xfrm rot="10800000" flipV="1">
            <a:off x="6438900" y="2583265"/>
            <a:ext cx="1216414" cy="353689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="" xmlns:a16="http://schemas.microsoft.com/office/drawing/2014/main" id="{434F1064-505B-48C2-95D4-474F09442EE4}"/>
              </a:ext>
            </a:extLst>
          </p:cNvPr>
          <p:cNvCxnSpPr>
            <a:stCxn id="16" idx="3"/>
          </p:cNvCxnSpPr>
          <p:nvPr/>
        </p:nvCxnSpPr>
        <p:spPr>
          <a:xfrm>
            <a:off x="9446014" y="2571439"/>
            <a:ext cx="898653" cy="365516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CD6694B0-401F-41AA-8929-01CA37A166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664" y="290738"/>
            <a:ext cx="3259285" cy="6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673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2703E2-2E91-4032-94C4-16532516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90500"/>
            <a:ext cx="11544300" cy="98107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F: ‘STRESS’: Level of stress &amp; worry related to money </a:t>
            </a:r>
            <a:b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Entry (ALL) vs. post-engagement</a:t>
            </a: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5A6274-3906-4413-9EA5-6AC0F105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11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F8BBA3F-CBCF-4044-8E77-ABD926AB6051}"/>
              </a:ext>
            </a:extLst>
          </p:cNvPr>
          <p:cNvSpPr txBox="1"/>
          <p:nvPr/>
        </p:nvSpPr>
        <p:spPr>
          <a:xfrm>
            <a:off x="184150" y="6480614"/>
            <a:ext cx="8007350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Base: ALL entry (approx. 450).  ENGAGERS post (approx. 190).  NET sentiment=‘Any Green’ % minus ‘Any Red’ %. Could range from +100 to -100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7E6E22C-37E6-4F0D-BACB-55D8933278BF}"/>
              </a:ext>
            </a:extLst>
          </p:cNvPr>
          <p:cNvSpPr txBox="1"/>
          <p:nvPr/>
        </p:nvSpPr>
        <p:spPr>
          <a:xfrm>
            <a:off x="323850" y="1232820"/>
            <a:ext cx="11029950" cy="95410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4 in 5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participants are reporting a problem with their levels of 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</a:rPr>
              <a:t>stress and worry related to money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at the outset of the project. Indeed, with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1 in 2 ticking the lowest possible rung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on the ladder, it’s by far the MOW aspect on which participants appear to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struggle the most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. The change to being ‘ in the green’ (any of the three boxes indicating ‘I am good at this’) post-engagement with New Horizons is impressive – with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the majority, 62%,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being able to say they are now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good at (managing this stress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. It would be interesting to monitor this over time, once the 121 coaching ends.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="" xmlns:a16="http://schemas.microsoft.com/office/drawing/2014/main" id="{62FC2CFA-334C-420A-BC23-4828BF0DDA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0908371"/>
              </p:ext>
            </p:extLst>
          </p:nvPr>
        </p:nvGraphicFramePr>
        <p:xfrm>
          <a:off x="184150" y="2531244"/>
          <a:ext cx="10318750" cy="164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="" xmlns:a16="http://schemas.microsoft.com/office/drawing/2014/main" id="{F37828C5-B17D-41D7-8C07-C2981B5FE4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0609690"/>
              </p:ext>
            </p:extLst>
          </p:nvPr>
        </p:nvGraphicFramePr>
        <p:xfrm>
          <a:off x="184150" y="4302964"/>
          <a:ext cx="10331451" cy="21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818CD52-E088-4FA5-AE72-53A0EFBC7C38}"/>
              </a:ext>
            </a:extLst>
          </p:cNvPr>
          <p:cNvSpPr txBox="1"/>
          <p:nvPr/>
        </p:nvSpPr>
        <p:spPr>
          <a:xfrm>
            <a:off x="3800476" y="2382947"/>
            <a:ext cx="179070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Any ‘RED’ = 80%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47D02F0-7D5A-4BFC-8B78-ED8B8C1EE85A}"/>
              </a:ext>
            </a:extLst>
          </p:cNvPr>
          <p:cNvSpPr txBox="1"/>
          <p:nvPr/>
        </p:nvSpPr>
        <p:spPr>
          <a:xfrm>
            <a:off x="8509259" y="2388192"/>
            <a:ext cx="1790700" cy="33855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Any ‘GREEN’ = 12%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="" xmlns:a16="http://schemas.microsoft.com/office/drawing/2014/main" id="{D68E4254-F536-46AD-A8B4-58756F3A182F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00200" y="2531244"/>
            <a:ext cx="2185860" cy="352524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="" xmlns:a16="http://schemas.microsoft.com/office/drawing/2014/main" id="{717BEDC0-D2DE-4A85-9880-6EAF1F21CEFA}"/>
              </a:ext>
            </a:extLst>
          </p:cNvPr>
          <p:cNvCxnSpPr>
            <a:cxnSpLocks/>
          </p:cNvCxnSpPr>
          <p:nvPr/>
        </p:nvCxnSpPr>
        <p:spPr>
          <a:xfrm>
            <a:off x="5620009" y="2536907"/>
            <a:ext cx="2806442" cy="346861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795385BB-B532-4197-9BD9-6CCF91EED04A}"/>
              </a:ext>
            </a:extLst>
          </p:cNvPr>
          <p:cNvCxnSpPr>
            <a:cxnSpLocks/>
          </p:cNvCxnSpPr>
          <p:nvPr/>
        </p:nvCxnSpPr>
        <p:spPr>
          <a:xfrm>
            <a:off x="8509258" y="2761730"/>
            <a:ext cx="781180" cy="30933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022FE9B8-40FB-49DC-B392-5E2FD3402928}"/>
              </a:ext>
            </a:extLst>
          </p:cNvPr>
          <p:cNvCxnSpPr>
            <a:cxnSpLocks/>
          </p:cNvCxnSpPr>
          <p:nvPr/>
        </p:nvCxnSpPr>
        <p:spPr>
          <a:xfrm>
            <a:off x="10299959" y="2740716"/>
            <a:ext cx="0" cy="29458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DFDDF3-62AD-416B-90E6-B36FE6092CBA}"/>
              </a:ext>
            </a:extLst>
          </p:cNvPr>
          <p:cNvSpPr txBox="1"/>
          <p:nvPr/>
        </p:nvSpPr>
        <p:spPr>
          <a:xfrm>
            <a:off x="10382767" y="2521269"/>
            <a:ext cx="150495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NET Sentiment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9B3A203-96EC-472C-A2E7-9E0A02C5D31E}"/>
              </a:ext>
            </a:extLst>
          </p:cNvPr>
          <p:cNvSpPr txBox="1"/>
          <p:nvPr/>
        </p:nvSpPr>
        <p:spPr>
          <a:xfrm>
            <a:off x="10793154" y="3099481"/>
            <a:ext cx="75697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-68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="" xmlns:a16="http://schemas.microsoft.com/office/drawing/2014/main" id="{84BC5A4C-8BF9-4FEF-A5C6-58D7FF627E73}"/>
              </a:ext>
            </a:extLst>
          </p:cNvPr>
          <p:cNvCxnSpPr>
            <a:cxnSpLocks/>
          </p:cNvCxnSpPr>
          <p:nvPr/>
        </p:nvCxnSpPr>
        <p:spPr>
          <a:xfrm rot="10800000" flipV="1">
            <a:off x="4978401" y="4521310"/>
            <a:ext cx="1618789" cy="239229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="" xmlns:a16="http://schemas.microsoft.com/office/drawing/2014/main" id="{F51C4917-2211-4350-BB7F-9EE3F6D3BAFB}"/>
              </a:ext>
            </a:extLst>
          </p:cNvPr>
          <p:cNvCxnSpPr>
            <a:cxnSpLocks/>
          </p:cNvCxnSpPr>
          <p:nvPr/>
        </p:nvCxnSpPr>
        <p:spPr>
          <a:xfrm>
            <a:off x="8509258" y="4521311"/>
            <a:ext cx="1835409" cy="239229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500CB812-2DCF-4353-B224-3171F54ED5A6}"/>
              </a:ext>
            </a:extLst>
          </p:cNvPr>
          <p:cNvSpPr txBox="1"/>
          <p:nvPr/>
        </p:nvSpPr>
        <p:spPr>
          <a:xfrm>
            <a:off x="10793154" y="4986195"/>
            <a:ext cx="75697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+40</a:t>
            </a:r>
          </a:p>
        </p:txBody>
      </p:sp>
      <p:sp>
        <p:nvSpPr>
          <p:cNvPr id="28" name="Arrow: Down 27">
            <a:extLst>
              <a:ext uri="{FF2B5EF4-FFF2-40B4-BE49-F238E27FC236}">
                <a16:creationId xmlns="" xmlns:a16="http://schemas.microsoft.com/office/drawing/2014/main" id="{10AA2405-1E35-4689-A0C2-54E8AE4F2D27}"/>
              </a:ext>
            </a:extLst>
          </p:cNvPr>
          <p:cNvSpPr/>
          <p:nvPr/>
        </p:nvSpPr>
        <p:spPr>
          <a:xfrm>
            <a:off x="11023601" y="3568700"/>
            <a:ext cx="330200" cy="1297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B45F7D7F-54B2-43D0-BF12-9855EFFB29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909" y="263477"/>
            <a:ext cx="3259285" cy="6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126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2703E2-2E91-4032-94C4-16532516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90500"/>
            <a:ext cx="11544300" cy="98107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G: ‘NETUSE’: Using the internet to save money and </a:t>
            </a:r>
            <a:b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access information.  </a:t>
            </a:r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Entry (ALL) vs. post-engagement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5A6274-3906-4413-9EA5-6AC0F105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12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F8BBA3F-CBCF-4044-8E77-ABD926AB6051}"/>
              </a:ext>
            </a:extLst>
          </p:cNvPr>
          <p:cNvSpPr txBox="1"/>
          <p:nvPr/>
        </p:nvSpPr>
        <p:spPr>
          <a:xfrm>
            <a:off x="184150" y="6480614"/>
            <a:ext cx="8007350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Base: ALL entry (approx. 450).  ENGAGERS post (approx. 190).  NET sentiment=‘Any Green’ % minus ‘Any Red’ %. Could range from +100 to -100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7E6E22C-37E6-4F0D-BACB-55D8933278BF}"/>
              </a:ext>
            </a:extLst>
          </p:cNvPr>
          <p:cNvSpPr txBox="1"/>
          <p:nvPr/>
        </p:nvSpPr>
        <p:spPr>
          <a:xfrm>
            <a:off x="323850" y="1232820"/>
            <a:ext cx="11029950" cy="95410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Given the levels of money-related stress that enrollers report, growing internet skills appears to be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marginally a second-issue order of importance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. Even though about half of all those entering the project report having a problem with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using the internet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to save money and access information, that still leaves it as one of the issues causing relatively lower levels of reported problems than others. Post-engagement, whilst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7 in 10 say they are good at this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online MOW aspect, this in fact places it at a relatively low level of success (compared with other factors).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="" xmlns:a16="http://schemas.microsoft.com/office/drawing/2014/main" id="{62FC2CFA-334C-420A-BC23-4828BF0DDA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0280386"/>
              </p:ext>
            </p:extLst>
          </p:nvPr>
        </p:nvGraphicFramePr>
        <p:xfrm>
          <a:off x="184150" y="2531244"/>
          <a:ext cx="10318750" cy="164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="" xmlns:a16="http://schemas.microsoft.com/office/drawing/2014/main" id="{F37828C5-B17D-41D7-8C07-C2981B5FE4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5840982"/>
              </p:ext>
            </p:extLst>
          </p:nvPr>
        </p:nvGraphicFramePr>
        <p:xfrm>
          <a:off x="184150" y="4302964"/>
          <a:ext cx="10331451" cy="21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818CD52-E088-4FA5-AE72-53A0EFBC7C38}"/>
              </a:ext>
            </a:extLst>
          </p:cNvPr>
          <p:cNvSpPr txBox="1"/>
          <p:nvPr/>
        </p:nvSpPr>
        <p:spPr>
          <a:xfrm>
            <a:off x="3292475" y="2431223"/>
            <a:ext cx="179070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Any ‘RED’ = 53%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47D02F0-7D5A-4BFC-8B78-ED8B8C1EE85A}"/>
              </a:ext>
            </a:extLst>
          </p:cNvPr>
          <p:cNvSpPr txBox="1"/>
          <p:nvPr/>
        </p:nvSpPr>
        <p:spPr>
          <a:xfrm>
            <a:off x="8191500" y="2377399"/>
            <a:ext cx="1790700" cy="33855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Any ‘GREEN’ = 29%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="" xmlns:a16="http://schemas.microsoft.com/office/drawing/2014/main" id="{D68E4254-F536-46AD-A8B4-58756F3A182F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00200" y="2600500"/>
            <a:ext cx="1653574" cy="283268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="" xmlns:a16="http://schemas.microsoft.com/office/drawing/2014/main" id="{717BEDC0-D2DE-4A85-9880-6EAF1F21CEFA}"/>
              </a:ext>
            </a:extLst>
          </p:cNvPr>
          <p:cNvCxnSpPr>
            <a:cxnSpLocks/>
          </p:cNvCxnSpPr>
          <p:nvPr/>
        </p:nvCxnSpPr>
        <p:spPr>
          <a:xfrm>
            <a:off x="5045504" y="2588299"/>
            <a:ext cx="1201438" cy="399824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022FE9B8-40FB-49DC-B392-5E2FD3402928}"/>
              </a:ext>
            </a:extLst>
          </p:cNvPr>
          <p:cNvCxnSpPr>
            <a:cxnSpLocks/>
          </p:cNvCxnSpPr>
          <p:nvPr/>
        </p:nvCxnSpPr>
        <p:spPr>
          <a:xfrm>
            <a:off x="9982200" y="2742134"/>
            <a:ext cx="317759" cy="29316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DFDDF3-62AD-416B-90E6-B36FE6092CBA}"/>
              </a:ext>
            </a:extLst>
          </p:cNvPr>
          <p:cNvSpPr txBox="1"/>
          <p:nvPr/>
        </p:nvSpPr>
        <p:spPr>
          <a:xfrm>
            <a:off x="10382767" y="2521269"/>
            <a:ext cx="150495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NET Sentiment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9B3A203-96EC-472C-A2E7-9E0A02C5D31E}"/>
              </a:ext>
            </a:extLst>
          </p:cNvPr>
          <p:cNvSpPr txBox="1"/>
          <p:nvPr/>
        </p:nvSpPr>
        <p:spPr>
          <a:xfrm>
            <a:off x="10793154" y="3099481"/>
            <a:ext cx="75697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-24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="" xmlns:a16="http://schemas.microsoft.com/office/drawing/2014/main" id="{84BC5A4C-8BF9-4FEF-A5C6-58D7FF627E73}"/>
              </a:ext>
            </a:extLst>
          </p:cNvPr>
          <p:cNvCxnSpPr>
            <a:cxnSpLocks/>
          </p:cNvCxnSpPr>
          <p:nvPr/>
        </p:nvCxnSpPr>
        <p:spPr>
          <a:xfrm rot="10800000" flipV="1">
            <a:off x="4318001" y="4521310"/>
            <a:ext cx="2005143" cy="239230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="" xmlns:a16="http://schemas.microsoft.com/office/drawing/2014/main" id="{F51C4917-2211-4350-BB7F-9EE3F6D3BAFB}"/>
              </a:ext>
            </a:extLst>
          </p:cNvPr>
          <p:cNvCxnSpPr>
            <a:cxnSpLocks/>
          </p:cNvCxnSpPr>
          <p:nvPr/>
        </p:nvCxnSpPr>
        <p:spPr>
          <a:xfrm>
            <a:off x="8293100" y="4571530"/>
            <a:ext cx="2051567" cy="189010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500CB812-2DCF-4353-B224-3171F54ED5A6}"/>
              </a:ext>
            </a:extLst>
          </p:cNvPr>
          <p:cNvSpPr txBox="1"/>
          <p:nvPr/>
        </p:nvSpPr>
        <p:spPr>
          <a:xfrm>
            <a:off x="10793154" y="4986195"/>
            <a:ext cx="75697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+50</a:t>
            </a:r>
          </a:p>
        </p:txBody>
      </p:sp>
      <p:sp>
        <p:nvSpPr>
          <p:cNvPr id="28" name="Arrow: Down 27">
            <a:extLst>
              <a:ext uri="{FF2B5EF4-FFF2-40B4-BE49-F238E27FC236}">
                <a16:creationId xmlns="" xmlns:a16="http://schemas.microsoft.com/office/drawing/2014/main" id="{10AA2405-1E35-4689-A0C2-54E8AE4F2D27}"/>
              </a:ext>
            </a:extLst>
          </p:cNvPr>
          <p:cNvSpPr/>
          <p:nvPr/>
        </p:nvSpPr>
        <p:spPr>
          <a:xfrm>
            <a:off x="11023601" y="3568700"/>
            <a:ext cx="330200" cy="1297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2B294BD6-6C94-4A89-A606-7F03A604B5E4}"/>
              </a:ext>
            </a:extLst>
          </p:cNvPr>
          <p:cNvCxnSpPr/>
          <p:nvPr/>
        </p:nvCxnSpPr>
        <p:spPr>
          <a:xfrm flipH="1">
            <a:off x="7810500" y="2725928"/>
            <a:ext cx="381000" cy="33434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0E7D9D90-5212-4C14-A23D-1AA49FD40C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557" y="282938"/>
            <a:ext cx="3259285" cy="6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246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2703E2-2E91-4032-94C4-16532516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90500"/>
            <a:ext cx="11544300" cy="98107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H: ‘SELFDEV’: Taking part in activities that build skills and</a:t>
            </a:r>
            <a:b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confidence.  </a:t>
            </a:r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Entry (ALL) vs. post-engagement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5A6274-3906-4413-9EA5-6AC0F105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13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F8BBA3F-CBCF-4044-8E77-ABD926AB6051}"/>
              </a:ext>
            </a:extLst>
          </p:cNvPr>
          <p:cNvSpPr txBox="1"/>
          <p:nvPr/>
        </p:nvSpPr>
        <p:spPr>
          <a:xfrm>
            <a:off x="184150" y="6480614"/>
            <a:ext cx="8007350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Base: ALL entry (approx. 450).  ENGAGERS post (approx. 190).  NET sentiment=‘Any Green’ % minus ‘Any Red’ %. Could range from +100 to -100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7E6E22C-37E6-4F0D-BACB-55D8933278BF}"/>
              </a:ext>
            </a:extLst>
          </p:cNvPr>
          <p:cNvSpPr txBox="1"/>
          <p:nvPr/>
        </p:nvSpPr>
        <p:spPr>
          <a:xfrm>
            <a:off x="323850" y="1232820"/>
            <a:ext cx="11029950" cy="73866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As with gaining internet skills, there are relatively lower percentages of people claiming 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</a:rPr>
              <a:t>confidence building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as a problem at the outset, and the rise to those ‘in the green’ is also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relatively modest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. That said, it still means a swing from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6 in 10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finding it a problem at the outset to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7 in 10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saying they are good at this, post engagement. This may be another variable to track over time?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="" xmlns:a16="http://schemas.microsoft.com/office/drawing/2014/main" id="{62FC2CFA-334C-420A-BC23-4828BF0DDA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8112661"/>
              </p:ext>
            </p:extLst>
          </p:nvPr>
        </p:nvGraphicFramePr>
        <p:xfrm>
          <a:off x="184150" y="2531244"/>
          <a:ext cx="10318750" cy="164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="" xmlns:a16="http://schemas.microsoft.com/office/drawing/2014/main" id="{F37828C5-B17D-41D7-8C07-C2981B5FE4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1973765"/>
              </p:ext>
            </p:extLst>
          </p:nvPr>
        </p:nvGraphicFramePr>
        <p:xfrm>
          <a:off x="184150" y="4302964"/>
          <a:ext cx="10331451" cy="21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818CD52-E088-4FA5-AE72-53A0EFBC7C38}"/>
              </a:ext>
            </a:extLst>
          </p:cNvPr>
          <p:cNvSpPr txBox="1"/>
          <p:nvPr/>
        </p:nvSpPr>
        <p:spPr>
          <a:xfrm>
            <a:off x="3292475" y="2431223"/>
            <a:ext cx="179070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Any ‘RED’ = 57%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47D02F0-7D5A-4BFC-8B78-ED8B8C1EE85A}"/>
              </a:ext>
            </a:extLst>
          </p:cNvPr>
          <p:cNvSpPr txBox="1"/>
          <p:nvPr/>
        </p:nvSpPr>
        <p:spPr>
          <a:xfrm>
            <a:off x="8509259" y="2340595"/>
            <a:ext cx="1790700" cy="33855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Any ‘GREEN’ = 22%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="" xmlns:a16="http://schemas.microsoft.com/office/drawing/2014/main" id="{D68E4254-F536-46AD-A8B4-58756F3A182F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00200" y="2600500"/>
            <a:ext cx="1653574" cy="283268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="" xmlns:a16="http://schemas.microsoft.com/office/drawing/2014/main" id="{717BEDC0-D2DE-4A85-9880-6EAF1F21CEFA}"/>
              </a:ext>
            </a:extLst>
          </p:cNvPr>
          <p:cNvCxnSpPr>
            <a:cxnSpLocks/>
          </p:cNvCxnSpPr>
          <p:nvPr/>
        </p:nvCxnSpPr>
        <p:spPr>
          <a:xfrm>
            <a:off x="5045504" y="2588299"/>
            <a:ext cx="1533096" cy="295470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022FE9B8-40FB-49DC-B392-5E2FD3402928}"/>
              </a:ext>
            </a:extLst>
          </p:cNvPr>
          <p:cNvCxnSpPr>
            <a:cxnSpLocks/>
          </p:cNvCxnSpPr>
          <p:nvPr/>
        </p:nvCxnSpPr>
        <p:spPr>
          <a:xfrm>
            <a:off x="10299959" y="2675157"/>
            <a:ext cx="0" cy="36014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DFDDF3-62AD-416B-90E6-B36FE6092CBA}"/>
              </a:ext>
            </a:extLst>
          </p:cNvPr>
          <p:cNvSpPr txBox="1"/>
          <p:nvPr/>
        </p:nvSpPr>
        <p:spPr>
          <a:xfrm>
            <a:off x="10382767" y="2521269"/>
            <a:ext cx="150495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NET Sentiment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9B3A203-96EC-472C-A2E7-9E0A02C5D31E}"/>
              </a:ext>
            </a:extLst>
          </p:cNvPr>
          <p:cNvSpPr txBox="1"/>
          <p:nvPr/>
        </p:nvSpPr>
        <p:spPr>
          <a:xfrm>
            <a:off x="10793154" y="3099481"/>
            <a:ext cx="75697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-35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="" xmlns:a16="http://schemas.microsoft.com/office/drawing/2014/main" id="{84BC5A4C-8BF9-4FEF-A5C6-58D7FF627E73}"/>
              </a:ext>
            </a:extLst>
          </p:cNvPr>
          <p:cNvCxnSpPr>
            <a:cxnSpLocks/>
          </p:cNvCxnSpPr>
          <p:nvPr/>
        </p:nvCxnSpPr>
        <p:spPr>
          <a:xfrm rot="10800000" flipV="1">
            <a:off x="4457701" y="4521310"/>
            <a:ext cx="1865445" cy="239230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="" xmlns:a16="http://schemas.microsoft.com/office/drawing/2014/main" id="{F51C4917-2211-4350-BB7F-9EE3F6D3BAFB}"/>
              </a:ext>
            </a:extLst>
          </p:cNvPr>
          <p:cNvCxnSpPr>
            <a:cxnSpLocks/>
          </p:cNvCxnSpPr>
          <p:nvPr/>
        </p:nvCxnSpPr>
        <p:spPr>
          <a:xfrm>
            <a:off x="8293100" y="4571530"/>
            <a:ext cx="2051567" cy="189010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500CB812-2DCF-4353-B224-3171F54ED5A6}"/>
              </a:ext>
            </a:extLst>
          </p:cNvPr>
          <p:cNvSpPr txBox="1"/>
          <p:nvPr/>
        </p:nvSpPr>
        <p:spPr>
          <a:xfrm>
            <a:off x="10793154" y="4986195"/>
            <a:ext cx="75697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+49</a:t>
            </a:r>
          </a:p>
        </p:txBody>
      </p:sp>
      <p:sp>
        <p:nvSpPr>
          <p:cNvPr id="28" name="Arrow: Down 27">
            <a:extLst>
              <a:ext uri="{FF2B5EF4-FFF2-40B4-BE49-F238E27FC236}">
                <a16:creationId xmlns="" xmlns:a16="http://schemas.microsoft.com/office/drawing/2014/main" id="{10AA2405-1E35-4689-A0C2-54E8AE4F2D27}"/>
              </a:ext>
            </a:extLst>
          </p:cNvPr>
          <p:cNvSpPr/>
          <p:nvPr/>
        </p:nvSpPr>
        <p:spPr>
          <a:xfrm>
            <a:off x="11023601" y="3568700"/>
            <a:ext cx="330200" cy="1297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2B294BD6-6C94-4A89-A606-7F03A604B5E4}"/>
              </a:ext>
            </a:extLst>
          </p:cNvPr>
          <p:cNvCxnSpPr>
            <a:cxnSpLocks/>
          </p:cNvCxnSpPr>
          <p:nvPr/>
        </p:nvCxnSpPr>
        <p:spPr>
          <a:xfrm flipH="1">
            <a:off x="8486775" y="2736034"/>
            <a:ext cx="22485" cy="29926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773DD66F-F979-46D7-A366-0097193AD0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557" y="312815"/>
            <a:ext cx="3259285" cy="6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661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2703E2-2E91-4032-94C4-16532516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90500"/>
            <a:ext cx="11544300" cy="98107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I: ‘WORKCONF’: Confidence in finding voluntary and /or </a:t>
            </a:r>
            <a:b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paid work </a:t>
            </a:r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Entry (ALL) vs. post-engagement</a:t>
            </a: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5A6274-3906-4413-9EA5-6AC0F105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14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F8BBA3F-CBCF-4044-8E77-ABD926AB6051}"/>
              </a:ext>
            </a:extLst>
          </p:cNvPr>
          <p:cNvSpPr txBox="1"/>
          <p:nvPr/>
        </p:nvSpPr>
        <p:spPr>
          <a:xfrm>
            <a:off x="184150" y="6480614"/>
            <a:ext cx="8007350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Base: ALL entry (approx. 450).  ENGAGERS post (approx. 190).  NET sentiment=‘Any Green’ % minus ‘Any Red’ %. Could range from +100 to -100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7E6E22C-37E6-4F0D-BACB-55D8933278BF}"/>
              </a:ext>
            </a:extLst>
          </p:cNvPr>
          <p:cNvSpPr txBox="1"/>
          <p:nvPr/>
        </p:nvSpPr>
        <p:spPr>
          <a:xfrm>
            <a:off x="323850" y="1232820"/>
            <a:ext cx="11029950" cy="95410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This is 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</a:rPr>
              <a:t>an issue to watch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; net positive sentiment post engagement at +35 is the just the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lowest for all the variables measured,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 and not dissimilar to  the outcomes for managing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monetary stress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and being able to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manage change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. Indeed, 1 in 4 report it still being a problem, post engagement. Anecdotally, it has been posited that a potential reason for this is that the combination of people’s work &amp; mental health histories may mean they are not yet in a position to gain work confidence. One to monitor in future, perhaps?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="" xmlns:a16="http://schemas.microsoft.com/office/drawing/2014/main" id="{62FC2CFA-334C-420A-BC23-4828BF0DDA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4099605"/>
              </p:ext>
            </p:extLst>
          </p:nvPr>
        </p:nvGraphicFramePr>
        <p:xfrm>
          <a:off x="184150" y="2531244"/>
          <a:ext cx="10318750" cy="164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="" xmlns:a16="http://schemas.microsoft.com/office/drawing/2014/main" id="{F37828C5-B17D-41D7-8C07-C2981B5FE4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6613612"/>
              </p:ext>
            </p:extLst>
          </p:nvPr>
        </p:nvGraphicFramePr>
        <p:xfrm>
          <a:off x="184150" y="4302964"/>
          <a:ext cx="10331451" cy="21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818CD52-E088-4FA5-AE72-53A0EFBC7C38}"/>
              </a:ext>
            </a:extLst>
          </p:cNvPr>
          <p:cNvSpPr txBox="1"/>
          <p:nvPr/>
        </p:nvSpPr>
        <p:spPr>
          <a:xfrm>
            <a:off x="3292475" y="2431223"/>
            <a:ext cx="179070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Any ‘RED’ = 63%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47D02F0-7D5A-4BFC-8B78-ED8B8C1EE85A}"/>
              </a:ext>
            </a:extLst>
          </p:cNvPr>
          <p:cNvSpPr txBox="1"/>
          <p:nvPr/>
        </p:nvSpPr>
        <p:spPr>
          <a:xfrm>
            <a:off x="8509259" y="2340595"/>
            <a:ext cx="1790700" cy="33855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Any ‘GREEN’ = 21%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="" xmlns:a16="http://schemas.microsoft.com/office/drawing/2014/main" id="{D68E4254-F536-46AD-A8B4-58756F3A182F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00200" y="2600500"/>
            <a:ext cx="1653574" cy="283268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="" xmlns:a16="http://schemas.microsoft.com/office/drawing/2014/main" id="{717BEDC0-D2DE-4A85-9880-6EAF1F21CEFA}"/>
              </a:ext>
            </a:extLst>
          </p:cNvPr>
          <p:cNvCxnSpPr>
            <a:cxnSpLocks/>
          </p:cNvCxnSpPr>
          <p:nvPr/>
        </p:nvCxnSpPr>
        <p:spPr>
          <a:xfrm>
            <a:off x="5045504" y="2588299"/>
            <a:ext cx="2078938" cy="307448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022FE9B8-40FB-49DC-B392-5E2FD3402928}"/>
              </a:ext>
            </a:extLst>
          </p:cNvPr>
          <p:cNvCxnSpPr>
            <a:cxnSpLocks/>
          </p:cNvCxnSpPr>
          <p:nvPr/>
        </p:nvCxnSpPr>
        <p:spPr>
          <a:xfrm>
            <a:off x="10299959" y="2675157"/>
            <a:ext cx="0" cy="36014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DFDDF3-62AD-416B-90E6-B36FE6092CBA}"/>
              </a:ext>
            </a:extLst>
          </p:cNvPr>
          <p:cNvSpPr txBox="1"/>
          <p:nvPr/>
        </p:nvSpPr>
        <p:spPr>
          <a:xfrm>
            <a:off x="10382767" y="2521269"/>
            <a:ext cx="150495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NET Sentiment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9B3A203-96EC-472C-A2E7-9E0A02C5D31E}"/>
              </a:ext>
            </a:extLst>
          </p:cNvPr>
          <p:cNvSpPr txBox="1"/>
          <p:nvPr/>
        </p:nvSpPr>
        <p:spPr>
          <a:xfrm>
            <a:off x="10793154" y="3099481"/>
            <a:ext cx="75697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-42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="" xmlns:a16="http://schemas.microsoft.com/office/drawing/2014/main" id="{84BC5A4C-8BF9-4FEF-A5C6-58D7FF627E73}"/>
              </a:ext>
            </a:extLst>
          </p:cNvPr>
          <p:cNvCxnSpPr>
            <a:cxnSpLocks/>
          </p:cNvCxnSpPr>
          <p:nvPr/>
        </p:nvCxnSpPr>
        <p:spPr>
          <a:xfrm rot="10800000" flipV="1">
            <a:off x="5343526" y="4521310"/>
            <a:ext cx="1476375" cy="239230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="" xmlns:a16="http://schemas.microsoft.com/office/drawing/2014/main" id="{F51C4917-2211-4350-BB7F-9EE3F6D3BAFB}"/>
              </a:ext>
            </a:extLst>
          </p:cNvPr>
          <p:cNvCxnSpPr>
            <a:cxnSpLocks/>
          </p:cNvCxnSpPr>
          <p:nvPr/>
        </p:nvCxnSpPr>
        <p:spPr>
          <a:xfrm>
            <a:off x="8775700" y="4521310"/>
            <a:ext cx="1568967" cy="239230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500CB812-2DCF-4353-B224-3171F54ED5A6}"/>
              </a:ext>
            </a:extLst>
          </p:cNvPr>
          <p:cNvSpPr txBox="1"/>
          <p:nvPr/>
        </p:nvSpPr>
        <p:spPr>
          <a:xfrm>
            <a:off x="10793154" y="4986195"/>
            <a:ext cx="75697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+35</a:t>
            </a:r>
          </a:p>
        </p:txBody>
      </p:sp>
      <p:sp>
        <p:nvSpPr>
          <p:cNvPr id="28" name="Arrow: Down 27">
            <a:extLst>
              <a:ext uri="{FF2B5EF4-FFF2-40B4-BE49-F238E27FC236}">
                <a16:creationId xmlns="" xmlns:a16="http://schemas.microsoft.com/office/drawing/2014/main" id="{10AA2405-1E35-4689-A0C2-54E8AE4F2D27}"/>
              </a:ext>
            </a:extLst>
          </p:cNvPr>
          <p:cNvSpPr/>
          <p:nvPr/>
        </p:nvSpPr>
        <p:spPr>
          <a:xfrm>
            <a:off x="11023601" y="3568700"/>
            <a:ext cx="330200" cy="1297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2B294BD6-6C94-4A89-A606-7F03A604B5E4}"/>
              </a:ext>
            </a:extLst>
          </p:cNvPr>
          <p:cNvCxnSpPr>
            <a:cxnSpLocks/>
          </p:cNvCxnSpPr>
          <p:nvPr/>
        </p:nvCxnSpPr>
        <p:spPr>
          <a:xfrm flipH="1">
            <a:off x="8486775" y="2736034"/>
            <a:ext cx="22485" cy="29926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C9E264B9-3FD4-4125-AFC6-B152913408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275" y="284952"/>
            <a:ext cx="3259285" cy="6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262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2703E2-2E91-4032-94C4-16532516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90500"/>
            <a:ext cx="11544300" cy="98107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J: ‘CHANGE’: Planning ahead and managing changes in</a:t>
            </a:r>
            <a:b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work and money situation.  </a:t>
            </a:r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Entry (ALL) vs. post-engagement</a:t>
            </a: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5A6274-3906-4413-9EA5-6AC0F105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15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F8BBA3F-CBCF-4044-8E77-ABD926AB6051}"/>
              </a:ext>
            </a:extLst>
          </p:cNvPr>
          <p:cNvSpPr txBox="1"/>
          <p:nvPr/>
        </p:nvSpPr>
        <p:spPr>
          <a:xfrm>
            <a:off x="184150" y="6480614"/>
            <a:ext cx="8007350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Base: ALL entry (approx. 450).  ENGAGERS post (approx. 190).  NET sentiment=‘Any Green’ % minus ‘Any Red’ %. Could range from +100 to -100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7E6E22C-37E6-4F0D-BACB-55D8933278BF}"/>
              </a:ext>
            </a:extLst>
          </p:cNvPr>
          <p:cNvSpPr txBox="1"/>
          <p:nvPr/>
        </p:nvSpPr>
        <p:spPr>
          <a:xfrm>
            <a:off x="323850" y="1232820"/>
            <a:ext cx="11029950" cy="73866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This appears to represent 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</a:rPr>
              <a:t>another big issue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– feeling able to manage change is the next biggest problem area (after stress) for participants on entry, with about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3 in 4 reporting it as a problem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. Whilst the shift is to about 6 in 10 saying they are good at this, post-engagement, it is perhaps important to note that only 14% feel able to tick the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top positive box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on this aspect (as is the case with managing stress).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="" xmlns:a16="http://schemas.microsoft.com/office/drawing/2014/main" id="{62FC2CFA-334C-420A-BC23-4828BF0DDA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1837133"/>
              </p:ext>
            </p:extLst>
          </p:nvPr>
        </p:nvGraphicFramePr>
        <p:xfrm>
          <a:off x="184150" y="2531244"/>
          <a:ext cx="10318750" cy="164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="" xmlns:a16="http://schemas.microsoft.com/office/drawing/2014/main" id="{F37828C5-B17D-41D7-8C07-C2981B5FE4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3283696"/>
              </p:ext>
            </p:extLst>
          </p:nvPr>
        </p:nvGraphicFramePr>
        <p:xfrm>
          <a:off x="184150" y="4302964"/>
          <a:ext cx="10331451" cy="21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818CD52-E088-4FA5-AE72-53A0EFBC7C38}"/>
              </a:ext>
            </a:extLst>
          </p:cNvPr>
          <p:cNvSpPr txBox="1"/>
          <p:nvPr/>
        </p:nvSpPr>
        <p:spPr>
          <a:xfrm>
            <a:off x="3629453" y="2431223"/>
            <a:ext cx="179070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Any ‘RED’ = 73%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47D02F0-7D5A-4BFC-8B78-ED8B8C1EE85A}"/>
              </a:ext>
            </a:extLst>
          </p:cNvPr>
          <p:cNvSpPr txBox="1"/>
          <p:nvPr/>
        </p:nvSpPr>
        <p:spPr>
          <a:xfrm>
            <a:off x="8509259" y="2340595"/>
            <a:ext cx="1790700" cy="33855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Any ‘GREEN’ = 13%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="" xmlns:a16="http://schemas.microsoft.com/office/drawing/2014/main" id="{D68E4254-F536-46AD-A8B4-58756F3A182F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00200" y="2576320"/>
            <a:ext cx="2029252" cy="307447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="" xmlns:a16="http://schemas.microsoft.com/office/drawing/2014/main" id="{717BEDC0-D2DE-4A85-9880-6EAF1F21CEFA}"/>
              </a:ext>
            </a:extLst>
          </p:cNvPr>
          <p:cNvCxnSpPr>
            <a:cxnSpLocks/>
          </p:cNvCxnSpPr>
          <p:nvPr/>
        </p:nvCxnSpPr>
        <p:spPr>
          <a:xfrm>
            <a:off x="5420153" y="2576321"/>
            <a:ext cx="2352247" cy="319426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022FE9B8-40FB-49DC-B392-5E2FD3402928}"/>
              </a:ext>
            </a:extLst>
          </p:cNvPr>
          <p:cNvCxnSpPr>
            <a:cxnSpLocks/>
          </p:cNvCxnSpPr>
          <p:nvPr/>
        </p:nvCxnSpPr>
        <p:spPr>
          <a:xfrm>
            <a:off x="10299959" y="2675157"/>
            <a:ext cx="0" cy="36014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DFDDF3-62AD-416B-90E6-B36FE6092CBA}"/>
              </a:ext>
            </a:extLst>
          </p:cNvPr>
          <p:cNvSpPr txBox="1"/>
          <p:nvPr/>
        </p:nvSpPr>
        <p:spPr>
          <a:xfrm>
            <a:off x="10382767" y="2521269"/>
            <a:ext cx="150495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NET Sentiment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9B3A203-96EC-472C-A2E7-9E0A02C5D31E}"/>
              </a:ext>
            </a:extLst>
          </p:cNvPr>
          <p:cNvSpPr txBox="1"/>
          <p:nvPr/>
        </p:nvSpPr>
        <p:spPr>
          <a:xfrm>
            <a:off x="10793154" y="3099481"/>
            <a:ext cx="75697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-60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="" xmlns:a16="http://schemas.microsoft.com/office/drawing/2014/main" id="{84BC5A4C-8BF9-4FEF-A5C6-58D7FF627E73}"/>
              </a:ext>
            </a:extLst>
          </p:cNvPr>
          <p:cNvCxnSpPr>
            <a:cxnSpLocks/>
          </p:cNvCxnSpPr>
          <p:nvPr/>
        </p:nvCxnSpPr>
        <p:spPr>
          <a:xfrm rot="10800000" flipV="1">
            <a:off x="5000626" y="4521310"/>
            <a:ext cx="1476375" cy="239230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="" xmlns:a16="http://schemas.microsoft.com/office/drawing/2014/main" id="{F51C4917-2211-4350-BB7F-9EE3F6D3BAFB}"/>
              </a:ext>
            </a:extLst>
          </p:cNvPr>
          <p:cNvCxnSpPr>
            <a:cxnSpLocks/>
          </p:cNvCxnSpPr>
          <p:nvPr/>
        </p:nvCxnSpPr>
        <p:spPr>
          <a:xfrm>
            <a:off x="8775700" y="4521310"/>
            <a:ext cx="1568967" cy="239230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500CB812-2DCF-4353-B224-3171F54ED5A6}"/>
              </a:ext>
            </a:extLst>
          </p:cNvPr>
          <p:cNvSpPr txBox="1"/>
          <p:nvPr/>
        </p:nvSpPr>
        <p:spPr>
          <a:xfrm>
            <a:off x="10793154" y="4986195"/>
            <a:ext cx="75697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+41</a:t>
            </a:r>
          </a:p>
        </p:txBody>
      </p:sp>
      <p:sp>
        <p:nvSpPr>
          <p:cNvPr id="28" name="Arrow: Down 27">
            <a:extLst>
              <a:ext uri="{FF2B5EF4-FFF2-40B4-BE49-F238E27FC236}">
                <a16:creationId xmlns="" xmlns:a16="http://schemas.microsoft.com/office/drawing/2014/main" id="{10AA2405-1E35-4689-A0C2-54E8AE4F2D27}"/>
              </a:ext>
            </a:extLst>
          </p:cNvPr>
          <p:cNvSpPr/>
          <p:nvPr/>
        </p:nvSpPr>
        <p:spPr>
          <a:xfrm>
            <a:off x="11023601" y="3568700"/>
            <a:ext cx="330200" cy="1297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2B294BD6-6C94-4A89-A606-7F03A604B5E4}"/>
              </a:ext>
            </a:extLst>
          </p:cNvPr>
          <p:cNvCxnSpPr>
            <a:cxnSpLocks/>
          </p:cNvCxnSpPr>
          <p:nvPr/>
        </p:nvCxnSpPr>
        <p:spPr>
          <a:xfrm>
            <a:off x="8509259" y="2707154"/>
            <a:ext cx="812281" cy="39232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74B48662-06F8-4A0F-A97A-9ED1B596A9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557" y="312815"/>
            <a:ext cx="3259285" cy="6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27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3BA144-F7EA-4E98-89A8-A40FB49AF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307" y="1493949"/>
            <a:ext cx="10522039" cy="1101614"/>
          </a:xfrm>
        </p:spPr>
        <p:txBody>
          <a:bodyPr>
            <a:normAutofit/>
          </a:bodyPr>
          <a:lstStyle/>
          <a:p>
            <a:r>
              <a:rPr lang="en-GB" sz="5400" dirty="0" smtClean="0"/>
              <a:t>What’s next for New Horizons? </a:t>
            </a:r>
            <a:endParaRPr lang="en-GB" sz="54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655399F-E953-4F83-865F-EC6C643598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413" y="303910"/>
            <a:ext cx="6160241" cy="139750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/>
          <p:cNvSpPr txBox="1"/>
          <p:nvPr/>
        </p:nvSpPr>
        <p:spPr>
          <a:xfrm>
            <a:off x="811370" y="2524259"/>
            <a:ext cx="104576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Thinking about targets – are we struggling to move people from economically inactive into job search because we are enrolling people who really need a different service? </a:t>
            </a:r>
            <a:r>
              <a:rPr lang="en-GB" dirty="0"/>
              <a:t> </a:t>
            </a:r>
            <a:r>
              <a:rPr lang="en-GB" dirty="0" smtClean="0"/>
              <a:t>Is there a gap for people who need longer term support and employment isn’t the right/only answer?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Our conference – November 21</a:t>
            </a:r>
            <a:r>
              <a:rPr lang="en-GB" baseline="30000" dirty="0" smtClean="0"/>
              <a:t>st</a:t>
            </a:r>
            <a:r>
              <a:rPr lang="en-GB" dirty="0" smtClean="0"/>
              <a:t> at Eddington. Fully booked but will share outcomes from the day with this group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Evaluation: focus on participants who have left the project - 6 months plus. What can we learn about effecting real change?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voice of lived experience – focus groups with the University, aims to link in with other lived experience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Food poverty event in March on February 19</a:t>
            </a:r>
            <a:r>
              <a:rPr lang="en-GB" baseline="30000" dirty="0" smtClean="0"/>
              <a:t>th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40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2703E2-2E91-4032-94C4-16532516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07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Context – who enrols with NH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49E19C89-49C8-4FB8-8C41-C28B4A821D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137258"/>
              </p:ext>
            </p:extLst>
          </p:nvPr>
        </p:nvGraphicFramePr>
        <p:xfrm>
          <a:off x="838200" y="1547398"/>
          <a:ext cx="6032500" cy="4084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3396755497"/>
                    </a:ext>
                  </a:extLst>
                </a:gridCol>
                <a:gridCol w="965200">
                  <a:extLst>
                    <a:ext uri="{9D8B030D-6E8A-4147-A177-3AD203B41FA5}">
                      <a16:colId xmlns="" xmlns:a16="http://schemas.microsoft.com/office/drawing/2014/main" val="3381907771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31984298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1983221635"/>
                    </a:ext>
                  </a:extLst>
                </a:gridCol>
              </a:tblGrid>
              <a:tr h="649596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New Horizons  enrolled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UK population profile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NH Index 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vs. UK population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3197704"/>
                  </a:ext>
                </a:extLst>
              </a:tr>
              <a:tr h="359825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1=parity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30246105"/>
                  </a:ext>
                </a:extLst>
              </a:tr>
              <a:tr h="332591"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0.86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741643"/>
                  </a:ext>
                </a:extLst>
              </a:tr>
              <a:tr h="332591"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1.14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3079935"/>
                  </a:ext>
                </a:extLst>
              </a:tr>
              <a:tr h="332591"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Any disability/longstanding disability*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26*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2.57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6420219"/>
                  </a:ext>
                </a:extLst>
              </a:tr>
              <a:tr h="332591"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Aged under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3559141"/>
                  </a:ext>
                </a:extLst>
              </a:tr>
              <a:tr h="332591"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25-49/25-54*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Circa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57158321"/>
                  </a:ext>
                </a:extLst>
              </a:tr>
              <a:tr h="332591"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50+/55+*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Circa 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9371386"/>
                  </a:ext>
                </a:extLst>
              </a:tr>
              <a:tr h="332591"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Single adult, with dependent 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237569"/>
                  </a:ext>
                </a:extLst>
              </a:tr>
              <a:tr h="332591"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Econ inactive, </a:t>
                      </a:r>
                      <a:r>
                        <a:rPr lang="en-GB" sz="1400" dirty="0" err="1"/>
                        <a:t>inc.</a:t>
                      </a:r>
                      <a:r>
                        <a:rPr lang="en-GB" sz="1400" dirty="0"/>
                        <a:t> NEET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5861452"/>
                  </a:ext>
                </a:extLst>
              </a:tr>
              <a:tr h="332591"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Unemployed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5.71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416998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5A6274-3906-4413-9EA5-6AC0F105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2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787B3CC-A66D-4F00-A83D-7629C81BAF08}"/>
              </a:ext>
            </a:extLst>
          </p:cNvPr>
          <p:cNvSpPr txBox="1"/>
          <p:nvPr/>
        </p:nvSpPr>
        <p:spPr>
          <a:xfrm>
            <a:off x="508000" y="6112422"/>
            <a:ext cx="6946900" cy="2439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Base: </a:t>
            </a:r>
            <a:r>
              <a:rPr lang="en-GB" sz="1000" dirty="0" err="1"/>
              <a:t>Approx</a:t>
            </a:r>
            <a:r>
              <a:rPr lang="en-GB" sz="1000" dirty="0"/>
              <a:t> 450 NH enrolled to Sep19. UK population data from Money Advice Service Jan 19 Market Segmentation Study.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48FEA0F-B978-432D-8F19-B5FB5B15D53C}"/>
              </a:ext>
            </a:extLst>
          </p:cNvPr>
          <p:cNvSpPr txBox="1"/>
          <p:nvPr/>
        </p:nvSpPr>
        <p:spPr>
          <a:xfrm>
            <a:off x="7546635" y="2035458"/>
            <a:ext cx="3612470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/>
                </a:solidFill>
              </a:rPr>
              <a:t>Given the recruitment criteria for the project, unsurprisingly those who enrol with New Horizons are far more likely to be unemployed or economically inactive than the UK population overall. </a:t>
            </a:r>
          </a:p>
          <a:p>
            <a:endParaRPr lang="en-GB" sz="1400" dirty="0">
              <a:solidFill>
                <a:schemeClr val="accent1"/>
              </a:solidFill>
            </a:endParaRPr>
          </a:p>
          <a:p>
            <a:r>
              <a:rPr lang="en-GB" sz="1400" dirty="0">
                <a:solidFill>
                  <a:schemeClr val="accent1"/>
                </a:solidFill>
              </a:rPr>
              <a:t>They are also much more likely to be in ‘single adult, with kids’ households – and to be  somewhat younger than the overall UK population. </a:t>
            </a:r>
          </a:p>
          <a:p>
            <a:endParaRPr lang="en-GB" sz="1400" dirty="0">
              <a:solidFill>
                <a:schemeClr val="accent1"/>
              </a:solidFill>
            </a:endParaRPr>
          </a:p>
          <a:p>
            <a:r>
              <a:rPr lang="en-GB" sz="1400" dirty="0">
                <a:solidFill>
                  <a:schemeClr val="accent1"/>
                </a:solidFill>
              </a:rPr>
              <a:t>Finally, 2 in 3 New Horizons enrollers report a disability, compared with only about a quarter of the overall UK population to declare a longstanding disability.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937E81A-9611-401A-8AA3-92E92B27FF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820" y="507890"/>
            <a:ext cx="3259285" cy="6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288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257" y="356758"/>
            <a:ext cx="8135486" cy="614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26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2703E2-2E91-4032-94C4-16532516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07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Context: MOW variables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6B8C3F3C-A811-4C61-AAC7-BBED33DC0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3890291"/>
              </p:ext>
            </p:extLst>
          </p:nvPr>
        </p:nvGraphicFramePr>
        <p:xfrm>
          <a:off x="3390900" y="1752787"/>
          <a:ext cx="8483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245">
                  <a:extLst>
                    <a:ext uri="{9D8B030D-6E8A-4147-A177-3AD203B41FA5}">
                      <a16:colId xmlns="" xmlns:a16="http://schemas.microsoft.com/office/drawing/2014/main" val="487483939"/>
                    </a:ext>
                  </a:extLst>
                </a:gridCol>
                <a:gridCol w="778688">
                  <a:extLst>
                    <a:ext uri="{9D8B030D-6E8A-4147-A177-3AD203B41FA5}">
                      <a16:colId xmlns="" xmlns:a16="http://schemas.microsoft.com/office/drawing/2014/main" val="3491564310"/>
                    </a:ext>
                  </a:extLst>
                </a:gridCol>
                <a:gridCol w="1147540">
                  <a:extLst>
                    <a:ext uri="{9D8B030D-6E8A-4147-A177-3AD203B41FA5}">
                      <a16:colId xmlns="" xmlns:a16="http://schemas.microsoft.com/office/drawing/2014/main" val="1743111763"/>
                    </a:ext>
                  </a:extLst>
                </a:gridCol>
                <a:gridCol w="5922127">
                  <a:extLst>
                    <a:ext uri="{9D8B030D-6E8A-4147-A177-3AD203B41FA5}">
                      <a16:colId xmlns="" xmlns:a16="http://schemas.microsoft.com/office/drawing/2014/main" val="773890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MOW 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Short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Full variable 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615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Multi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GETHELP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Getting help and advice about money, being online and/or work when needed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2858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BANKING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Holding a current account and using it without incurring penalty charges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35497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BUDGETING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Budgeting and planning ahead for essentials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37517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ENDSMEET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Meeting monthly living costs including one-off payments without getting into debt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5584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GETDEALS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Getting the best deals when buying things (e.g. goods and services)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73528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Level of stress and worry related to money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2469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Online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NETUSE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Using the internet to save money and access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88529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Multi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SELFDEV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Taking part in activities that build skills and confidence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06427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WORKCONF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Confidence in finding voluntary and/or paid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69520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Multi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Planning ahead and managing changes in work and money situation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0445256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5A6274-3906-4413-9EA5-6AC0F105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81EA22E3-7F55-47C2-9040-827CE6853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539172"/>
              </p:ext>
            </p:extLst>
          </p:nvPr>
        </p:nvGraphicFramePr>
        <p:xfrm>
          <a:off x="317500" y="2382707"/>
          <a:ext cx="2768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800">
                  <a:extLst>
                    <a:ext uri="{9D8B030D-6E8A-4147-A177-3AD203B41FA5}">
                      <a16:colId xmlns="" xmlns:a16="http://schemas.microsoft.com/office/drawing/2014/main" val="1694767848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18524956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MOW RATING SCALE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7096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‘I am good at this’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0631034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85385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27758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‘I am not sure’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501945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endParaRPr lang="en-GB" dirty="0"/>
                    </a:p>
                    <a:p>
                      <a:pPr algn="ctr"/>
                      <a:r>
                        <a:rPr lang="en-GB" dirty="0"/>
                        <a:t>‘This causes me problems’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653616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07153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972548"/>
                  </a:ext>
                </a:extLst>
              </a:tr>
            </a:tbl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19FEAB51-9399-4FCA-88DC-70E1A5CDD693}"/>
              </a:ext>
            </a:extLst>
          </p:cNvPr>
          <p:cNvSpPr/>
          <p:nvPr/>
        </p:nvSpPr>
        <p:spPr>
          <a:xfrm>
            <a:off x="2273300" y="2796132"/>
            <a:ext cx="508000" cy="26007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="" xmlns:a16="http://schemas.microsoft.com/office/drawing/2014/main" id="{CAB43BB6-0287-4D48-9950-4EB765CD8A9F}"/>
              </a:ext>
            </a:extLst>
          </p:cNvPr>
          <p:cNvSpPr/>
          <p:nvPr/>
        </p:nvSpPr>
        <p:spPr>
          <a:xfrm>
            <a:off x="2273300" y="3154811"/>
            <a:ext cx="508000" cy="26007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A087B995-EA8F-409C-AAC6-8448ACB98BFE}"/>
              </a:ext>
            </a:extLst>
          </p:cNvPr>
          <p:cNvSpPr/>
          <p:nvPr/>
        </p:nvSpPr>
        <p:spPr>
          <a:xfrm>
            <a:off x="2273300" y="3531705"/>
            <a:ext cx="508000" cy="2600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="" xmlns:a16="http://schemas.microsoft.com/office/drawing/2014/main" id="{45EB09B0-ED39-415A-A466-054A708A9184}"/>
              </a:ext>
            </a:extLst>
          </p:cNvPr>
          <p:cNvSpPr/>
          <p:nvPr/>
        </p:nvSpPr>
        <p:spPr>
          <a:xfrm>
            <a:off x="2273300" y="3898520"/>
            <a:ext cx="508000" cy="26007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="" xmlns:a16="http://schemas.microsoft.com/office/drawing/2014/main" id="{E3D2D355-80BB-4FDC-9E63-395AEECB1FB0}"/>
              </a:ext>
            </a:extLst>
          </p:cNvPr>
          <p:cNvSpPr/>
          <p:nvPr/>
        </p:nvSpPr>
        <p:spPr>
          <a:xfrm>
            <a:off x="2273300" y="4310028"/>
            <a:ext cx="508000" cy="26007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="" xmlns:a16="http://schemas.microsoft.com/office/drawing/2014/main" id="{4A49913B-E029-4212-99E8-E06C049DF51A}"/>
              </a:ext>
            </a:extLst>
          </p:cNvPr>
          <p:cNvSpPr/>
          <p:nvPr/>
        </p:nvSpPr>
        <p:spPr>
          <a:xfrm>
            <a:off x="2273300" y="4676843"/>
            <a:ext cx="508000" cy="26007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="" xmlns:a16="http://schemas.microsoft.com/office/drawing/2014/main" id="{9FA01E8B-BEEA-4D26-A4C7-4722A4529349}"/>
              </a:ext>
            </a:extLst>
          </p:cNvPr>
          <p:cNvSpPr/>
          <p:nvPr/>
        </p:nvSpPr>
        <p:spPr>
          <a:xfrm>
            <a:off x="2273300" y="5035522"/>
            <a:ext cx="508000" cy="26007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10BB7DF2-E500-4D3A-8CC8-E42DD3CCE9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416" y="520970"/>
            <a:ext cx="3259285" cy="6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0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2703E2-2E91-4032-94C4-16532516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07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Key Findings – </a:t>
            </a:r>
            <a:br>
              <a:rPr lang="en-GB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51CFC1-FB63-455A-A452-5262813C6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111"/>
            <a:ext cx="10515600" cy="4768851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At the outset, almost all MOW aspects are scored ‘ in the red’ – that is participants report MOW mean scores of </a:t>
            </a:r>
            <a:r>
              <a:rPr lang="en-GB" u="sng" dirty="0">
                <a:solidFill>
                  <a:schemeClr val="accent1">
                    <a:lumMod val="75000"/>
                  </a:schemeClr>
                </a:solidFill>
              </a:rPr>
              <a:t>3 or below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out of 7.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Amongst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those had engaged with the project by September 2019 (i.e. having given at least one round of further MOW feedback) MOW mean scores rise, on average, by </a:t>
            </a:r>
            <a:r>
              <a:rPr lang="en-GB" u="sng" dirty="0">
                <a:solidFill>
                  <a:schemeClr val="accent1">
                    <a:lumMod val="75000"/>
                  </a:schemeClr>
                </a:solidFill>
              </a:rPr>
              <a:t>between 1.5 and 2.5 points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i.e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to around </a:t>
            </a:r>
            <a:r>
              <a:rPr lang="en-GB" u="sng" dirty="0">
                <a:solidFill>
                  <a:schemeClr val="accent1">
                    <a:lumMod val="75000"/>
                  </a:schemeClr>
                </a:solidFill>
              </a:rPr>
              <a:t>5 out of 7.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u="sng" dirty="0">
                <a:solidFill>
                  <a:schemeClr val="accent1">
                    <a:lumMod val="75000"/>
                  </a:schemeClr>
                </a:solidFill>
              </a:rPr>
              <a:t>strongest successes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for the project appear to lie in reducing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money-related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stress and worry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. It would appear to do this most clearly by helping participants work out how to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budget and meet their monthly living costs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, and equipping them with the knowledge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about where to get help and advice in future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The least successful initial impacts appear to relate to issues such as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being able to plan ahead to manage change, and gaining confidence around work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5A6274-3906-4413-9EA5-6AC0F105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5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D33B6B8-24A5-43A1-80AA-5A7338FC37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760" y="507890"/>
            <a:ext cx="3259285" cy="6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25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2703E2-2E91-4032-94C4-16532516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90500"/>
            <a:ext cx="11544300" cy="98107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A: ‘GETHELP’: Getting help and advice about money, being </a:t>
            </a:r>
            <a:b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online and/or work when needed. </a:t>
            </a:r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Entry (ALL) vs. post-engagement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5A6274-3906-4413-9EA5-6AC0F105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6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F8BBA3F-CBCF-4044-8E77-ABD926AB6051}"/>
              </a:ext>
            </a:extLst>
          </p:cNvPr>
          <p:cNvSpPr txBox="1"/>
          <p:nvPr/>
        </p:nvSpPr>
        <p:spPr>
          <a:xfrm>
            <a:off x="184150" y="6480614"/>
            <a:ext cx="8007350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Base: ALL entry (approx. 450).  ENGAGERS post (approx. 190).  NET sentiment=‘Any Green’ % minus ‘Any Red’ %. Could range from +100 to -100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7E6E22C-37E6-4F0D-BACB-55D8933278BF}"/>
              </a:ext>
            </a:extLst>
          </p:cNvPr>
          <p:cNvSpPr txBox="1"/>
          <p:nvPr/>
        </p:nvSpPr>
        <p:spPr>
          <a:xfrm>
            <a:off x="323850" y="1251648"/>
            <a:ext cx="11029950" cy="95410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It appears that the specialist, tailored coaching approach is helping to signpost help clearly for participants, and this is a key benefit to participants in the New Horizons project. This MOW variable covers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all three MOW aspects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(Money, Online and Work), and the change is dramatic: </a:t>
            </a:r>
            <a:br>
              <a:rPr lang="en-GB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from about 3 in 5 finding it a problem, to about 4 in 5 saying they are now good at this aspect of MOW management. </a:t>
            </a:r>
            <a:br>
              <a:rPr lang="en-GB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(And it records one of the strongest rises in mean scores, of +2.5)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="" xmlns:a16="http://schemas.microsoft.com/office/drawing/2014/main" id="{62FC2CFA-334C-420A-BC23-4828BF0DDA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1885250"/>
              </p:ext>
            </p:extLst>
          </p:nvPr>
        </p:nvGraphicFramePr>
        <p:xfrm>
          <a:off x="184150" y="2531244"/>
          <a:ext cx="10318750" cy="164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="" xmlns:a16="http://schemas.microsoft.com/office/drawing/2014/main" id="{F37828C5-B17D-41D7-8C07-C2981B5FE4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2806350"/>
              </p:ext>
            </p:extLst>
          </p:nvPr>
        </p:nvGraphicFramePr>
        <p:xfrm>
          <a:off x="184150" y="4302964"/>
          <a:ext cx="10331451" cy="21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818CD52-E088-4FA5-AE72-53A0EFBC7C38}"/>
              </a:ext>
            </a:extLst>
          </p:cNvPr>
          <p:cNvSpPr txBox="1"/>
          <p:nvPr/>
        </p:nvSpPr>
        <p:spPr>
          <a:xfrm>
            <a:off x="3233075" y="2402162"/>
            <a:ext cx="179070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Any ‘RED’ = 61%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47D02F0-7D5A-4BFC-8B78-ED8B8C1EE85A}"/>
              </a:ext>
            </a:extLst>
          </p:cNvPr>
          <p:cNvSpPr txBox="1"/>
          <p:nvPr/>
        </p:nvSpPr>
        <p:spPr>
          <a:xfrm>
            <a:off x="8509259" y="2388192"/>
            <a:ext cx="1790700" cy="33855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Any ‘GREEN’ = 22%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="" xmlns:a16="http://schemas.microsoft.com/office/drawing/2014/main" id="{D68E4254-F536-46AD-A8B4-58756F3A182F}"/>
              </a:ext>
            </a:extLst>
          </p:cNvPr>
          <p:cNvCxnSpPr/>
          <p:nvPr/>
        </p:nvCxnSpPr>
        <p:spPr>
          <a:xfrm rot="10800000" flipV="1">
            <a:off x="1680500" y="2531244"/>
            <a:ext cx="1552575" cy="377057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="" xmlns:a16="http://schemas.microsoft.com/office/drawing/2014/main" id="{717BEDC0-D2DE-4A85-9880-6EAF1F21CEFA}"/>
              </a:ext>
            </a:extLst>
          </p:cNvPr>
          <p:cNvCxnSpPr>
            <a:cxnSpLocks/>
          </p:cNvCxnSpPr>
          <p:nvPr/>
        </p:nvCxnSpPr>
        <p:spPr>
          <a:xfrm>
            <a:off x="5023775" y="2611817"/>
            <a:ext cx="1812925" cy="277747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795385BB-B532-4197-9BD9-6CCF91EED04A}"/>
              </a:ext>
            </a:extLst>
          </p:cNvPr>
          <p:cNvCxnSpPr/>
          <p:nvPr/>
        </p:nvCxnSpPr>
        <p:spPr>
          <a:xfrm>
            <a:off x="8509259" y="2774430"/>
            <a:ext cx="0" cy="23547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022FE9B8-40FB-49DC-B392-5E2FD3402928}"/>
              </a:ext>
            </a:extLst>
          </p:cNvPr>
          <p:cNvCxnSpPr>
            <a:cxnSpLocks/>
          </p:cNvCxnSpPr>
          <p:nvPr/>
        </p:nvCxnSpPr>
        <p:spPr>
          <a:xfrm>
            <a:off x="10204192" y="2799830"/>
            <a:ext cx="95767" cy="23547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DFDDF3-62AD-416B-90E6-B36FE6092CBA}"/>
              </a:ext>
            </a:extLst>
          </p:cNvPr>
          <p:cNvSpPr txBox="1"/>
          <p:nvPr/>
        </p:nvSpPr>
        <p:spPr>
          <a:xfrm>
            <a:off x="10382767" y="2521269"/>
            <a:ext cx="150495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NET Sentiment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9B3A203-96EC-472C-A2E7-9E0A02C5D31E}"/>
              </a:ext>
            </a:extLst>
          </p:cNvPr>
          <p:cNvSpPr txBox="1"/>
          <p:nvPr/>
        </p:nvSpPr>
        <p:spPr>
          <a:xfrm>
            <a:off x="10793154" y="3099481"/>
            <a:ext cx="75697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-39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="" xmlns:a16="http://schemas.microsoft.com/office/drawing/2014/main" id="{84BC5A4C-8BF9-4FEF-A5C6-58D7FF627E73}"/>
              </a:ext>
            </a:extLst>
          </p:cNvPr>
          <p:cNvCxnSpPr>
            <a:cxnSpLocks/>
          </p:cNvCxnSpPr>
          <p:nvPr/>
        </p:nvCxnSpPr>
        <p:spPr>
          <a:xfrm rot="10800000" flipV="1">
            <a:off x="3233076" y="4540654"/>
            <a:ext cx="2507327" cy="219885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="" xmlns:a16="http://schemas.microsoft.com/office/drawing/2014/main" id="{F51C4917-2211-4350-BB7F-9EE3F6D3BAFB}"/>
              </a:ext>
            </a:extLst>
          </p:cNvPr>
          <p:cNvCxnSpPr>
            <a:cxnSpLocks/>
          </p:cNvCxnSpPr>
          <p:nvPr/>
        </p:nvCxnSpPr>
        <p:spPr>
          <a:xfrm>
            <a:off x="7645400" y="4540654"/>
            <a:ext cx="2699267" cy="219886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500CB812-2DCF-4353-B224-3171F54ED5A6}"/>
              </a:ext>
            </a:extLst>
          </p:cNvPr>
          <p:cNvSpPr txBox="1"/>
          <p:nvPr/>
        </p:nvSpPr>
        <p:spPr>
          <a:xfrm>
            <a:off x="10793154" y="4986195"/>
            <a:ext cx="75697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+72</a:t>
            </a:r>
          </a:p>
        </p:txBody>
      </p:sp>
      <p:sp>
        <p:nvSpPr>
          <p:cNvPr id="28" name="Arrow: Down 27">
            <a:extLst>
              <a:ext uri="{FF2B5EF4-FFF2-40B4-BE49-F238E27FC236}">
                <a16:creationId xmlns="" xmlns:a16="http://schemas.microsoft.com/office/drawing/2014/main" id="{10AA2405-1E35-4689-A0C2-54E8AE4F2D27}"/>
              </a:ext>
            </a:extLst>
          </p:cNvPr>
          <p:cNvSpPr/>
          <p:nvPr/>
        </p:nvSpPr>
        <p:spPr>
          <a:xfrm>
            <a:off x="11023601" y="3568700"/>
            <a:ext cx="330200" cy="1297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6493E9FC-5E3C-43E8-9E3E-4D9D83AEE9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549" y="317913"/>
            <a:ext cx="3259285" cy="6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749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2703E2-2E91-4032-94C4-16532516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90500"/>
            <a:ext cx="11544300" cy="98107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B: ‘BANKING’: Holding a current account and using it without </a:t>
            </a:r>
            <a:b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incurring penalty charges. </a:t>
            </a:r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Entry (ALL) vs. post-engagement</a:t>
            </a: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5A6274-3906-4413-9EA5-6AC0F105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7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F8BBA3F-CBCF-4044-8E77-ABD926AB6051}"/>
              </a:ext>
            </a:extLst>
          </p:cNvPr>
          <p:cNvSpPr txBox="1"/>
          <p:nvPr/>
        </p:nvSpPr>
        <p:spPr>
          <a:xfrm>
            <a:off x="184150" y="6480614"/>
            <a:ext cx="8007350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Base: ALL entry (approx. 450).  ENGAGERS post (approx. 190).  NET sentiment=‘Any Green’ % minus ‘Any Red’ %. Could range from +100 to -100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7E6E22C-37E6-4F0D-BACB-55D8933278BF}"/>
              </a:ext>
            </a:extLst>
          </p:cNvPr>
          <p:cNvSpPr txBox="1"/>
          <p:nvPr/>
        </p:nvSpPr>
        <p:spPr>
          <a:xfrm>
            <a:off x="323850" y="1239593"/>
            <a:ext cx="11029950" cy="52322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Whilst relatively fewer people report this as a problem (compared with other MOW aspects), it’s still a clear success for the project – post engagement only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1 in 10 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</a:rPr>
              <a:t>regard holding a bank account without charges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as a problem, and nearly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9 in 10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feel confident to say they are good at this.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="" xmlns:a16="http://schemas.microsoft.com/office/drawing/2014/main" id="{62FC2CFA-334C-420A-BC23-4828BF0DDA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3311175"/>
              </p:ext>
            </p:extLst>
          </p:nvPr>
        </p:nvGraphicFramePr>
        <p:xfrm>
          <a:off x="184150" y="2531244"/>
          <a:ext cx="10318750" cy="164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="" xmlns:a16="http://schemas.microsoft.com/office/drawing/2014/main" id="{F37828C5-B17D-41D7-8C07-C2981B5FE4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2795641"/>
              </p:ext>
            </p:extLst>
          </p:nvPr>
        </p:nvGraphicFramePr>
        <p:xfrm>
          <a:off x="184150" y="4302964"/>
          <a:ext cx="10331451" cy="21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818CD52-E088-4FA5-AE72-53A0EFBC7C38}"/>
              </a:ext>
            </a:extLst>
          </p:cNvPr>
          <p:cNvSpPr txBox="1"/>
          <p:nvPr/>
        </p:nvSpPr>
        <p:spPr>
          <a:xfrm>
            <a:off x="2556005" y="2404785"/>
            <a:ext cx="179070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Any ‘RED’ = 38%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47D02F0-7D5A-4BFC-8B78-ED8B8C1EE85A}"/>
              </a:ext>
            </a:extLst>
          </p:cNvPr>
          <p:cNvSpPr txBox="1"/>
          <p:nvPr/>
        </p:nvSpPr>
        <p:spPr>
          <a:xfrm>
            <a:off x="7296150" y="2438448"/>
            <a:ext cx="1790700" cy="33855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Any ‘GREEN’ = 50%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DFDDF3-62AD-416B-90E6-B36FE6092CBA}"/>
              </a:ext>
            </a:extLst>
          </p:cNvPr>
          <p:cNvSpPr txBox="1"/>
          <p:nvPr/>
        </p:nvSpPr>
        <p:spPr>
          <a:xfrm>
            <a:off x="10420350" y="2445181"/>
            <a:ext cx="150495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NET Sentiment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9B3A203-96EC-472C-A2E7-9E0A02C5D31E}"/>
              </a:ext>
            </a:extLst>
          </p:cNvPr>
          <p:cNvSpPr txBox="1"/>
          <p:nvPr/>
        </p:nvSpPr>
        <p:spPr>
          <a:xfrm>
            <a:off x="10793154" y="3099481"/>
            <a:ext cx="75697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+12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="" xmlns:a16="http://schemas.microsoft.com/office/drawing/2014/main" id="{84BC5A4C-8BF9-4FEF-A5C6-58D7FF627E73}"/>
              </a:ext>
            </a:extLst>
          </p:cNvPr>
          <p:cNvCxnSpPr>
            <a:cxnSpLocks/>
          </p:cNvCxnSpPr>
          <p:nvPr/>
        </p:nvCxnSpPr>
        <p:spPr>
          <a:xfrm rot="10800000" flipV="1">
            <a:off x="2921000" y="4540654"/>
            <a:ext cx="2819404" cy="219886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="" xmlns:a16="http://schemas.microsoft.com/office/drawing/2014/main" id="{F51C4917-2211-4350-BB7F-9EE3F6D3BAFB}"/>
              </a:ext>
            </a:extLst>
          </p:cNvPr>
          <p:cNvCxnSpPr>
            <a:cxnSpLocks/>
          </p:cNvCxnSpPr>
          <p:nvPr/>
        </p:nvCxnSpPr>
        <p:spPr>
          <a:xfrm>
            <a:off x="7645400" y="4540654"/>
            <a:ext cx="2699267" cy="219886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500CB812-2DCF-4353-B224-3171F54ED5A6}"/>
              </a:ext>
            </a:extLst>
          </p:cNvPr>
          <p:cNvSpPr txBox="1"/>
          <p:nvPr/>
        </p:nvSpPr>
        <p:spPr>
          <a:xfrm>
            <a:off x="10793154" y="4986195"/>
            <a:ext cx="75697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+76</a:t>
            </a:r>
          </a:p>
        </p:txBody>
      </p:sp>
      <p:sp>
        <p:nvSpPr>
          <p:cNvPr id="28" name="Arrow: Down 27">
            <a:extLst>
              <a:ext uri="{FF2B5EF4-FFF2-40B4-BE49-F238E27FC236}">
                <a16:creationId xmlns="" xmlns:a16="http://schemas.microsoft.com/office/drawing/2014/main" id="{10AA2405-1E35-4689-A0C2-54E8AE4F2D27}"/>
              </a:ext>
            </a:extLst>
          </p:cNvPr>
          <p:cNvSpPr/>
          <p:nvPr/>
        </p:nvSpPr>
        <p:spPr>
          <a:xfrm>
            <a:off x="11023601" y="3568700"/>
            <a:ext cx="330200" cy="1297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939148EA-4D17-4C8E-ACD8-90E8109A0B0D}"/>
              </a:ext>
            </a:extLst>
          </p:cNvPr>
          <p:cNvCxnSpPr>
            <a:cxnSpLocks/>
          </p:cNvCxnSpPr>
          <p:nvPr/>
        </p:nvCxnSpPr>
        <p:spPr>
          <a:xfrm flipH="1">
            <a:off x="1689100" y="2743339"/>
            <a:ext cx="866906" cy="2919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D67F84D7-EE8D-4794-BDAA-50BD6417E975}"/>
              </a:ext>
            </a:extLst>
          </p:cNvPr>
          <p:cNvCxnSpPr/>
          <p:nvPr/>
        </p:nvCxnSpPr>
        <p:spPr>
          <a:xfrm>
            <a:off x="4346705" y="2774430"/>
            <a:ext cx="503300" cy="2608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="" xmlns:a16="http://schemas.microsoft.com/office/drawing/2014/main" id="{ADD5AF87-BE88-4375-BFEB-5F2F1565EB99}"/>
              </a:ext>
            </a:extLst>
          </p:cNvPr>
          <p:cNvCxnSpPr/>
          <p:nvPr/>
        </p:nvCxnSpPr>
        <p:spPr>
          <a:xfrm rot="10800000" flipV="1">
            <a:off x="6007100" y="2607725"/>
            <a:ext cx="1289050" cy="297140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="" xmlns:a16="http://schemas.microsoft.com/office/drawing/2014/main" id="{F9903A19-54F6-4FE1-B368-958F937B78A6}"/>
              </a:ext>
            </a:extLst>
          </p:cNvPr>
          <p:cNvCxnSpPr/>
          <p:nvPr/>
        </p:nvCxnSpPr>
        <p:spPr>
          <a:xfrm>
            <a:off x="9086850" y="2607725"/>
            <a:ext cx="1257817" cy="241802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EFEA32AB-6636-4394-AFA4-2527A1985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848" y="301521"/>
            <a:ext cx="3259285" cy="6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302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2703E2-2E91-4032-94C4-16532516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90500"/>
            <a:ext cx="11544300" cy="98107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C: ‘BUDGETING’: Budgeting &amp; planning ahead for essentials. </a:t>
            </a:r>
            <a:b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Entry (ALL) vs. post-engagement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5A6274-3906-4413-9EA5-6AC0F105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8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F8BBA3F-CBCF-4044-8E77-ABD926AB6051}"/>
              </a:ext>
            </a:extLst>
          </p:cNvPr>
          <p:cNvSpPr txBox="1"/>
          <p:nvPr/>
        </p:nvSpPr>
        <p:spPr>
          <a:xfrm>
            <a:off x="184150" y="6480614"/>
            <a:ext cx="8007350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Base: ALL entry (approx. 450).  ENGAGERS post (approx. 190).  NET sentiment=‘Any Green’ % minus ‘Any Red’ %. Could range from +100 to -100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7E6E22C-37E6-4F0D-BACB-55D8933278BF}"/>
              </a:ext>
            </a:extLst>
          </p:cNvPr>
          <p:cNvSpPr txBox="1"/>
          <p:nvPr/>
        </p:nvSpPr>
        <p:spPr>
          <a:xfrm>
            <a:off x="323850" y="1243323"/>
            <a:ext cx="11029950" cy="52322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A good outcome for this MOW variable. Nearly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2 in 3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participants are experiencing problems with budgeting for essentials when they arrive at NH; but a greater proportion,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3 in 4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, are feeling confident about it once they have received the 121 coaching help.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="" xmlns:a16="http://schemas.microsoft.com/office/drawing/2014/main" id="{62FC2CFA-334C-420A-BC23-4828BF0DDA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8735395"/>
              </p:ext>
            </p:extLst>
          </p:nvPr>
        </p:nvGraphicFramePr>
        <p:xfrm>
          <a:off x="184150" y="2531244"/>
          <a:ext cx="10318750" cy="164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="" xmlns:a16="http://schemas.microsoft.com/office/drawing/2014/main" id="{F37828C5-B17D-41D7-8C07-C2981B5FE4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9722518"/>
              </p:ext>
            </p:extLst>
          </p:nvPr>
        </p:nvGraphicFramePr>
        <p:xfrm>
          <a:off x="184150" y="4302964"/>
          <a:ext cx="10331451" cy="21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818CD52-E088-4FA5-AE72-53A0EFBC7C38}"/>
              </a:ext>
            </a:extLst>
          </p:cNvPr>
          <p:cNvSpPr txBox="1"/>
          <p:nvPr/>
        </p:nvSpPr>
        <p:spPr>
          <a:xfrm>
            <a:off x="2962534" y="2383027"/>
            <a:ext cx="179070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Any ‘RED’ = 64%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47D02F0-7D5A-4BFC-8B78-ED8B8C1EE85A}"/>
              </a:ext>
            </a:extLst>
          </p:cNvPr>
          <p:cNvSpPr txBox="1"/>
          <p:nvPr/>
        </p:nvSpPr>
        <p:spPr>
          <a:xfrm>
            <a:off x="8375651" y="2486138"/>
            <a:ext cx="1790700" cy="33855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Any ‘GREEN’ = 25%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DFDDF3-62AD-416B-90E6-B36FE6092CBA}"/>
              </a:ext>
            </a:extLst>
          </p:cNvPr>
          <p:cNvSpPr txBox="1"/>
          <p:nvPr/>
        </p:nvSpPr>
        <p:spPr>
          <a:xfrm>
            <a:off x="10420350" y="2445181"/>
            <a:ext cx="150495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NET Sentiment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9B3A203-96EC-472C-A2E7-9E0A02C5D31E}"/>
              </a:ext>
            </a:extLst>
          </p:cNvPr>
          <p:cNvSpPr txBox="1"/>
          <p:nvPr/>
        </p:nvSpPr>
        <p:spPr>
          <a:xfrm>
            <a:off x="10793154" y="3099481"/>
            <a:ext cx="75697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-39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="" xmlns:a16="http://schemas.microsoft.com/office/drawing/2014/main" id="{84BC5A4C-8BF9-4FEF-A5C6-58D7FF627E73}"/>
              </a:ext>
            </a:extLst>
          </p:cNvPr>
          <p:cNvCxnSpPr>
            <a:cxnSpLocks/>
          </p:cNvCxnSpPr>
          <p:nvPr/>
        </p:nvCxnSpPr>
        <p:spPr>
          <a:xfrm rot="10800000" flipV="1">
            <a:off x="3949700" y="4540654"/>
            <a:ext cx="2019300" cy="219886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="" xmlns:a16="http://schemas.microsoft.com/office/drawing/2014/main" id="{F51C4917-2211-4350-BB7F-9EE3F6D3BAFB}"/>
              </a:ext>
            </a:extLst>
          </p:cNvPr>
          <p:cNvCxnSpPr>
            <a:cxnSpLocks/>
          </p:cNvCxnSpPr>
          <p:nvPr/>
        </p:nvCxnSpPr>
        <p:spPr>
          <a:xfrm>
            <a:off x="7864734" y="4521311"/>
            <a:ext cx="2479933" cy="239229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500CB812-2DCF-4353-B224-3171F54ED5A6}"/>
              </a:ext>
            </a:extLst>
          </p:cNvPr>
          <p:cNvSpPr txBox="1"/>
          <p:nvPr/>
        </p:nvSpPr>
        <p:spPr>
          <a:xfrm>
            <a:off x="10793154" y="4986195"/>
            <a:ext cx="75697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+60</a:t>
            </a:r>
          </a:p>
        </p:txBody>
      </p:sp>
      <p:sp>
        <p:nvSpPr>
          <p:cNvPr id="28" name="Arrow: Down 27">
            <a:extLst>
              <a:ext uri="{FF2B5EF4-FFF2-40B4-BE49-F238E27FC236}">
                <a16:creationId xmlns="" xmlns:a16="http://schemas.microsoft.com/office/drawing/2014/main" id="{10AA2405-1E35-4689-A0C2-54E8AE4F2D27}"/>
              </a:ext>
            </a:extLst>
          </p:cNvPr>
          <p:cNvSpPr/>
          <p:nvPr/>
        </p:nvSpPr>
        <p:spPr>
          <a:xfrm>
            <a:off x="11023601" y="3568700"/>
            <a:ext cx="330200" cy="1297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Connector: Elbow 7">
            <a:extLst>
              <a:ext uri="{FF2B5EF4-FFF2-40B4-BE49-F238E27FC236}">
                <a16:creationId xmlns="" xmlns:a16="http://schemas.microsoft.com/office/drawing/2014/main" id="{86CA9B93-2C2C-486C-A551-F8589B13284F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4753234" y="2552304"/>
            <a:ext cx="1533266" cy="365377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="" xmlns:a16="http://schemas.microsoft.com/office/drawing/2014/main" id="{321AAED2-8A97-4DCE-9B40-ED05D58F8CA8}"/>
              </a:ext>
            </a:extLst>
          </p:cNvPr>
          <p:cNvCxnSpPr>
            <a:cxnSpLocks/>
          </p:cNvCxnSpPr>
          <p:nvPr/>
        </p:nvCxnSpPr>
        <p:spPr>
          <a:xfrm rot="10800000" flipV="1">
            <a:off x="1556678" y="2552304"/>
            <a:ext cx="1405857" cy="317004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28B0354D-1C7C-4031-AC49-CF02DBFEC176}"/>
              </a:ext>
            </a:extLst>
          </p:cNvPr>
          <p:cNvCxnSpPr/>
          <p:nvPr/>
        </p:nvCxnSpPr>
        <p:spPr>
          <a:xfrm flipH="1">
            <a:off x="8191500" y="2869309"/>
            <a:ext cx="184151" cy="23017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A4EA94AA-EB37-4DB2-BB47-95A274C28A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651" y="301521"/>
            <a:ext cx="3259285" cy="6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32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2703E2-2E91-4032-94C4-16532516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233" y="307616"/>
            <a:ext cx="11544300" cy="98107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D: ‘ENDSMEET’: Meeting monthly living costs, including one-off </a:t>
            </a:r>
            <a:b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payments without getting into debt. </a:t>
            </a:r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Entry (ALL) vs. post-engagement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5A6274-3906-4413-9EA5-6AC0F105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E93D-1484-44CB-AE19-2BBD1D200922}" type="slidenum">
              <a:rPr lang="en-GB" smtClean="0"/>
              <a:t>9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F8BBA3F-CBCF-4044-8E77-ABD926AB6051}"/>
              </a:ext>
            </a:extLst>
          </p:cNvPr>
          <p:cNvSpPr txBox="1"/>
          <p:nvPr/>
        </p:nvSpPr>
        <p:spPr>
          <a:xfrm>
            <a:off x="184150" y="6480614"/>
            <a:ext cx="8007350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Base: ALL entry (approx. 450).  ENGAGERS post (approx. 190).  NET sentiment=‘Any Green’ % minus ‘Any Red’ %. Could range from +100 to -100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7E6E22C-37E6-4F0D-BACB-55D8933278BF}"/>
              </a:ext>
            </a:extLst>
          </p:cNvPr>
          <p:cNvSpPr txBox="1"/>
          <p:nvPr/>
        </p:nvSpPr>
        <p:spPr>
          <a:xfrm>
            <a:off x="412233" y="1439379"/>
            <a:ext cx="11137900" cy="73866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As with budgeting for essentials, this is another good success factor for the project. About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two-third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s feel that 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</a:rPr>
              <a:t>meeting monthly living costs without getting into debt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 is a problem at the start of the project; this changes dramatically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to three-quarters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saying they are good at this post-engagement.  (And the rise in mean score is one of the strongest, at +2.5 points).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="" xmlns:a16="http://schemas.microsoft.com/office/drawing/2014/main" id="{62FC2CFA-334C-420A-BC23-4828BF0DDA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2969719"/>
              </p:ext>
            </p:extLst>
          </p:nvPr>
        </p:nvGraphicFramePr>
        <p:xfrm>
          <a:off x="184150" y="2531244"/>
          <a:ext cx="10318750" cy="164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="" xmlns:a16="http://schemas.microsoft.com/office/drawing/2014/main" id="{F37828C5-B17D-41D7-8C07-C2981B5FE4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3795681"/>
              </p:ext>
            </p:extLst>
          </p:nvPr>
        </p:nvGraphicFramePr>
        <p:xfrm>
          <a:off x="184150" y="4302964"/>
          <a:ext cx="10331451" cy="21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818CD52-E088-4FA5-AE72-53A0EFBC7C38}"/>
              </a:ext>
            </a:extLst>
          </p:cNvPr>
          <p:cNvSpPr txBox="1"/>
          <p:nvPr/>
        </p:nvSpPr>
        <p:spPr>
          <a:xfrm>
            <a:off x="3451355" y="2402162"/>
            <a:ext cx="179070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Any ‘RED’ = 67%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47D02F0-7D5A-4BFC-8B78-ED8B8C1EE85A}"/>
              </a:ext>
            </a:extLst>
          </p:cNvPr>
          <p:cNvSpPr txBox="1"/>
          <p:nvPr/>
        </p:nvSpPr>
        <p:spPr>
          <a:xfrm>
            <a:off x="8509259" y="2388192"/>
            <a:ext cx="1790700" cy="33855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Any ‘GREEN’ = 19%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="" xmlns:a16="http://schemas.microsoft.com/office/drawing/2014/main" id="{D68E4254-F536-46AD-A8B4-58756F3A182F}"/>
              </a:ext>
            </a:extLst>
          </p:cNvPr>
          <p:cNvCxnSpPr>
            <a:cxnSpLocks/>
          </p:cNvCxnSpPr>
          <p:nvPr/>
        </p:nvCxnSpPr>
        <p:spPr>
          <a:xfrm rot="10800000" flipV="1">
            <a:off x="1587501" y="2521268"/>
            <a:ext cx="1863855" cy="362499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="" xmlns:a16="http://schemas.microsoft.com/office/drawing/2014/main" id="{717BEDC0-D2DE-4A85-9880-6EAF1F21CEFA}"/>
              </a:ext>
            </a:extLst>
          </p:cNvPr>
          <p:cNvCxnSpPr>
            <a:cxnSpLocks/>
          </p:cNvCxnSpPr>
          <p:nvPr/>
        </p:nvCxnSpPr>
        <p:spPr>
          <a:xfrm>
            <a:off x="5242055" y="2573204"/>
            <a:ext cx="2174745" cy="310564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795385BB-B532-4197-9BD9-6CCF91EED04A}"/>
              </a:ext>
            </a:extLst>
          </p:cNvPr>
          <p:cNvCxnSpPr>
            <a:cxnSpLocks/>
          </p:cNvCxnSpPr>
          <p:nvPr/>
        </p:nvCxnSpPr>
        <p:spPr>
          <a:xfrm>
            <a:off x="8509259" y="2774430"/>
            <a:ext cx="228341" cy="32505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022FE9B8-40FB-49DC-B392-5E2FD3402928}"/>
              </a:ext>
            </a:extLst>
          </p:cNvPr>
          <p:cNvCxnSpPr>
            <a:cxnSpLocks/>
          </p:cNvCxnSpPr>
          <p:nvPr/>
        </p:nvCxnSpPr>
        <p:spPr>
          <a:xfrm>
            <a:off x="10299959" y="2740716"/>
            <a:ext cx="0" cy="29458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DFDDF3-62AD-416B-90E6-B36FE6092CBA}"/>
              </a:ext>
            </a:extLst>
          </p:cNvPr>
          <p:cNvSpPr txBox="1"/>
          <p:nvPr/>
        </p:nvSpPr>
        <p:spPr>
          <a:xfrm>
            <a:off x="10382767" y="2521269"/>
            <a:ext cx="150495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NET Sentiment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9B3A203-96EC-472C-A2E7-9E0A02C5D31E}"/>
              </a:ext>
            </a:extLst>
          </p:cNvPr>
          <p:cNvSpPr txBox="1"/>
          <p:nvPr/>
        </p:nvSpPr>
        <p:spPr>
          <a:xfrm>
            <a:off x="10793154" y="3099481"/>
            <a:ext cx="75697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-48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="" xmlns:a16="http://schemas.microsoft.com/office/drawing/2014/main" id="{84BC5A4C-8BF9-4FEF-A5C6-58D7FF627E73}"/>
              </a:ext>
            </a:extLst>
          </p:cNvPr>
          <p:cNvCxnSpPr>
            <a:cxnSpLocks/>
          </p:cNvCxnSpPr>
          <p:nvPr/>
        </p:nvCxnSpPr>
        <p:spPr>
          <a:xfrm rot="10800000" flipV="1">
            <a:off x="3822100" y="4530026"/>
            <a:ext cx="2507327" cy="219885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="" xmlns:a16="http://schemas.microsoft.com/office/drawing/2014/main" id="{F51C4917-2211-4350-BB7F-9EE3F6D3BAFB}"/>
              </a:ext>
            </a:extLst>
          </p:cNvPr>
          <p:cNvCxnSpPr>
            <a:cxnSpLocks/>
          </p:cNvCxnSpPr>
          <p:nvPr/>
        </p:nvCxnSpPr>
        <p:spPr>
          <a:xfrm>
            <a:off x="8191500" y="4530026"/>
            <a:ext cx="2153167" cy="230514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500CB812-2DCF-4353-B224-3171F54ED5A6}"/>
              </a:ext>
            </a:extLst>
          </p:cNvPr>
          <p:cNvSpPr txBox="1"/>
          <p:nvPr/>
        </p:nvSpPr>
        <p:spPr>
          <a:xfrm>
            <a:off x="10793154" y="4986195"/>
            <a:ext cx="75697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+62</a:t>
            </a:r>
          </a:p>
        </p:txBody>
      </p:sp>
      <p:sp>
        <p:nvSpPr>
          <p:cNvPr id="28" name="Arrow: Down 27">
            <a:extLst>
              <a:ext uri="{FF2B5EF4-FFF2-40B4-BE49-F238E27FC236}">
                <a16:creationId xmlns="" xmlns:a16="http://schemas.microsoft.com/office/drawing/2014/main" id="{10AA2405-1E35-4689-A0C2-54E8AE4F2D27}"/>
              </a:ext>
            </a:extLst>
          </p:cNvPr>
          <p:cNvSpPr/>
          <p:nvPr/>
        </p:nvSpPr>
        <p:spPr>
          <a:xfrm>
            <a:off x="11023601" y="3568700"/>
            <a:ext cx="330200" cy="1297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F051DC1D-266A-4F9B-A4F5-3E2034BE05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482" y="290989"/>
            <a:ext cx="3259285" cy="6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523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2189</Words>
  <Application>Microsoft Office PowerPoint</Application>
  <PresentationFormat>Custom</PresentationFormat>
  <Paragraphs>228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Context – who enrols with NH</vt:lpstr>
      <vt:lpstr>PowerPoint Presentation</vt:lpstr>
      <vt:lpstr>Context: MOW variables</vt:lpstr>
      <vt:lpstr>Key Findings –  OVERVIEW</vt:lpstr>
      <vt:lpstr> A: ‘GETHELP’: Getting help and advice about money, being  online and/or work when needed. Entry (ALL) vs. post-engagement </vt:lpstr>
      <vt:lpstr> B: ‘BANKING’: Holding a current account and using it without  incurring penalty charges. Entry (ALL) vs. post-engagement </vt:lpstr>
      <vt:lpstr> C: ‘BUDGETING’: Budgeting &amp; planning ahead for essentials.  Entry (ALL) vs. post-engagement </vt:lpstr>
      <vt:lpstr> D: ‘ENDSMEET’: Meeting monthly living costs, including one-off  payments without getting into debt. Entry (ALL) vs. post-engagement </vt:lpstr>
      <vt:lpstr> E: ‘GETDEALS’: Getting the best deals when buying things   (e.g. goods and services). Entry (ALL) vs. post-engagement </vt:lpstr>
      <vt:lpstr> F: ‘STRESS’: Level of stress &amp; worry related to money  Entry (ALL) vs. post-engagement </vt:lpstr>
      <vt:lpstr> G: ‘NETUSE’: Using the internet to save money and  access information.  Entry (ALL) vs. post-engagement </vt:lpstr>
      <vt:lpstr> H: ‘SELFDEV’: Taking part in activities that build skills and confidence.  Entry (ALL) vs. post-engagement </vt:lpstr>
      <vt:lpstr> I: ‘WORKCONF’: Confidence in finding voluntary and /or  paid work Entry (ALL) vs. post-engagement </vt:lpstr>
      <vt:lpstr> J: ‘CHANGE’: Planning ahead and managing changes in work and money situation.  Entry (ALL) vs. post-engagement </vt:lpstr>
      <vt:lpstr>What’s next for New Horizons?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HORIZONS Impact analysis from MOW Feedback Tool : Oct 16-Sep 19</dc:title>
  <dc:creator>Ann Grimsdale</dc:creator>
  <cp:lastModifiedBy>Sue Reynolds</cp:lastModifiedBy>
  <cp:revision>48</cp:revision>
  <cp:lastPrinted>2019-10-18T08:28:12Z</cp:lastPrinted>
  <dcterms:created xsi:type="dcterms:W3CDTF">2019-10-14T13:14:12Z</dcterms:created>
  <dcterms:modified xsi:type="dcterms:W3CDTF">2019-10-30T06:15:38Z</dcterms:modified>
</cp:coreProperties>
</file>