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6" d="100"/>
          <a:sy n="116" d="100"/>
        </p:scale>
        <p:origin x="-492" y="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247211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99d8433ca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99d8433ca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9b2424ffa_2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9b2424ffa_2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f93b59e5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4f93b59e58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49a8d9a090_2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49a8d9a090_2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9b2424ffa_2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9b2424ffa_2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a8d9a090_2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a8d9a090_2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4bbf61db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4bbf61db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4bbf61dbc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4bbf61dbc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4bbf61dbc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4bbf61dbc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4bbf61dbc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4bbf61dbc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4bbf61dbc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4bbf61dbc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4bbf61dbc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54bbf61dbc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30725" y="-76800"/>
            <a:ext cx="183000" cy="5372700"/>
          </a:xfrm>
          <a:prstGeom prst="rect">
            <a:avLst/>
          </a:prstGeom>
          <a:solidFill>
            <a:srgbClr val="C9D1E5"/>
          </a:solidFill>
          <a:ln w="9525" cap="flat" cmpd="sng">
            <a:solidFill>
              <a:srgbClr val="C9D1E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-15300" y="0"/>
            <a:ext cx="9174600" cy="46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800">
                <a:solidFill>
                  <a:srgbClr val="004B88"/>
                </a:solidFill>
                <a:highlight>
                  <a:srgbClr val="FCBB69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Help to claim</a:t>
            </a:r>
            <a:endParaRPr sz="6800">
              <a:solidFill>
                <a:srgbClr val="004B88"/>
              </a:solidFill>
              <a:highlight>
                <a:srgbClr val="FCBB69"/>
              </a:highlight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/>
          <p:nvPr/>
        </p:nvSpPr>
        <p:spPr>
          <a:xfrm>
            <a:off x="582150" y="144450"/>
            <a:ext cx="7737300" cy="5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>
                <a:solidFill>
                  <a:srgbClr val="004B88"/>
                </a:solidFill>
                <a:highlight>
                  <a:srgbClr val="FCBB69"/>
                </a:highlight>
                <a:latin typeface="Open Sans"/>
                <a:ea typeface="Open Sans"/>
                <a:cs typeface="Open Sans"/>
                <a:sym typeface="Open Sans"/>
              </a:rPr>
              <a:t>How we’re delivering the service </a:t>
            </a:r>
            <a:endParaRPr sz="3600" b="1">
              <a:solidFill>
                <a:srgbClr val="004B88"/>
              </a:solidFill>
              <a:highlight>
                <a:srgbClr val="FCBB69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rgbClr val="004B88"/>
              </a:solidFill>
              <a:highlight>
                <a:srgbClr val="FCBB69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9" name="Google Shape;159;p22"/>
          <p:cNvSpPr/>
          <p:nvPr/>
        </p:nvSpPr>
        <p:spPr>
          <a:xfrm>
            <a:off x="-30725" y="-76800"/>
            <a:ext cx="183000" cy="5372700"/>
          </a:xfrm>
          <a:prstGeom prst="rect">
            <a:avLst/>
          </a:prstGeom>
          <a:solidFill>
            <a:srgbClr val="C9D1E5"/>
          </a:solidFill>
          <a:ln w="9525" cap="flat" cmpd="sng">
            <a:solidFill>
              <a:srgbClr val="C9D1E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0" name="Google Shape;16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7500" y="1944236"/>
            <a:ext cx="1419100" cy="141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23425" y="2000100"/>
            <a:ext cx="1621765" cy="1419076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2"/>
          <p:cNvSpPr txBox="1"/>
          <p:nvPr/>
        </p:nvSpPr>
        <p:spPr>
          <a:xfrm>
            <a:off x="1376150" y="3456024"/>
            <a:ext cx="2241900" cy="1324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Phone Advisers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Face to Face Advisers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Trainer</a:t>
            </a:r>
            <a:endParaRPr sz="1600" dirty="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3" name="Google Shape;163;p22"/>
          <p:cNvSpPr txBox="1"/>
          <p:nvPr/>
        </p:nvSpPr>
        <p:spPr>
          <a:xfrm>
            <a:off x="5139325" y="3456025"/>
            <a:ext cx="2241900" cy="10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 err="1" smtClean="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Wisbech</a:t>
            </a:r>
            <a:endParaRPr lang="en-GB" sz="1600" dirty="0" smtClean="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Ely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Huntingdon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St </a:t>
            </a:r>
            <a:r>
              <a:rPr lang="en-GB" sz="1600" dirty="0" err="1" smtClean="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Neots</a:t>
            </a:r>
            <a:endParaRPr sz="1600" dirty="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 txBox="1"/>
          <p:nvPr/>
        </p:nvSpPr>
        <p:spPr>
          <a:xfrm>
            <a:off x="582150" y="144450"/>
            <a:ext cx="7737300" cy="14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How you can help </a:t>
            </a:r>
            <a:r>
              <a:rPr lang="en-GB" sz="3600" b="1">
                <a:solidFill>
                  <a:srgbClr val="004B88"/>
                </a:solidFill>
                <a:highlight>
                  <a:srgbClr val="FCBB69"/>
                </a:highlight>
                <a:latin typeface="Open Sans"/>
                <a:ea typeface="Open Sans"/>
                <a:cs typeface="Open Sans"/>
                <a:sym typeface="Open Sans"/>
              </a:rPr>
              <a:t>promote the service </a:t>
            </a:r>
            <a:endParaRPr sz="3600" b="1">
              <a:solidFill>
                <a:srgbClr val="004B88"/>
              </a:solidFill>
              <a:highlight>
                <a:srgbClr val="FCBB69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9" name="Google Shape;169;p23"/>
          <p:cNvSpPr/>
          <p:nvPr/>
        </p:nvSpPr>
        <p:spPr>
          <a:xfrm>
            <a:off x="-30725" y="-76800"/>
            <a:ext cx="183000" cy="5372700"/>
          </a:xfrm>
          <a:prstGeom prst="rect">
            <a:avLst/>
          </a:prstGeom>
          <a:solidFill>
            <a:srgbClr val="C9D1E5"/>
          </a:solidFill>
          <a:ln w="9525" cap="flat" cmpd="sng">
            <a:solidFill>
              <a:srgbClr val="C9D1E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0" name="Google Shape;17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1100" y="2139998"/>
            <a:ext cx="1513620" cy="141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35250" y="2241629"/>
            <a:ext cx="1453640" cy="1317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71999" y="1901175"/>
            <a:ext cx="1072250" cy="1716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B88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/>
          <p:nvPr/>
        </p:nvSpPr>
        <p:spPr>
          <a:xfrm>
            <a:off x="9794950" y="2912900"/>
            <a:ext cx="3778800" cy="4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4"/>
          <p:cNvSpPr txBox="1"/>
          <p:nvPr/>
        </p:nvSpPr>
        <p:spPr>
          <a:xfrm>
            <a:off x="518275" y="262425"/>
            <a:ext cx="7787400" cy="20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Thank you</a:t>
            </a:r>
            <a:endParaRPr sz="6000">
              <a:solidFill>
                <a:srgbClr val="FFFFFF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-30725" y="-76800"/>
            <a:ext cx="183000" cy="5372700"/>
          </a:xfrm>
          <a:prstGeom prst="rect">
            <a:avLst/>
          </a:prstGeom>
          <a:solidFill>
            <a:srgbClr val="C9D1E5"/>
          </a:solidFill>
          <a:ln w="9525" cap="flat" cmpd="sng">
            <a:solidFill>
              <a:srgbClr val="C9D1E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3550938" y="1681563"/>
            <a:ext cx="1116000" cy="248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9D1E5"/>
          </a:solidFill>
          <a:ln w="9525" cap="flat" cmpd="sng">
            <a:solidFill>
              <a:srgbClr val="004B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3550938" y="2305038"/>
            <a:ext cx="1116000" cy="248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9D1E5"/>
          </a:solidFill>
          <a:ln w="9525" cap="flat" cmpd="sng">
            <a:solidFill>
              <a:srgbClr val="004B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3550950" y="2928500"/>
            <a:ext cx="1116000" cy="248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9D1E5"/>
          </a:solidFill>
          <a:ln w="9525" cap="flat" cmpd="sng">
            <a:solidFill>
              <a:srgbClr val="004B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3550938" y="3602688"/>
            <a:ext cx="1116000" cy="248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9D1E5"/>
          </a:solidFill>
          <a:ln w="9525" cap="flat" cmpd="sng">
            <a:solidFill>
              <a:srgbClr val="004B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2306175" y="201700"/>
            <a:ext cx="5291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Accessing the service</a:t>
            </a:r>
            <a:endParaRPr sz="3000" b="1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66" name="Google Shape;66;p14"/>
          <p:cNvCxnSpPr/>
          <p:nvPr/>
        </p:nvCxnSpPr>
        <p:spPr>
          <a:xfrm>
            <a:off x="4951875" y="1314175"/>
            <a:ext cx="0" cy="2904600"/>
          </a:xfrm>
          <a:prstGeom prst="straightConnector1">
            <a:avLst/>
          </a:prstGeom>
          <a:noFill/>
          <a:ln w="28575" cap="flat" cmpd="sng">
            <a:solidFill>
              <a:srgbClr val="004B88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9349" y="2387413"/>
            <a:ext cx="921974" cy="758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42250" y="1682013"/>
            <a:ext cx="921974" cy="921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51662" y="2919288"/>
            <a:ext cx="703150" cy="104272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/>
        </p:nvSpPr>
        <p:spPr>
          <a:xfrm>
            <a:off x="1848975" y="1594113"/>
            <a:ext cx="1610700" cy="4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Jobcentres</a:t>
            </a:r>
            <a:endParaRPr sz="18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213700" y="2217600"/>
            <a:ext cx="2246100" cy="4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Local Authorities</a:t>
            </a:r>
            <a:endParaRPr sz="18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1848975" y="2841063"/>
            <a:ext cx="1610700" cy="4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Self-referral</a:t>
            </a:r>
            <a:endParaRPr sz="18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1391750" y="3515238"/>
            <a:ext cx="2067900" cy="4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Support agencies</a:t>
            </a:r>
            <a:endParaRPr sz="18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/>
          <p:nvPr/>
        </p:nvSpPr>
        <p:spPr>
          <a:xfrm>
            <a:off x="-30725" y="-76800"/>
            <a:ext cx="183000" cy="5372700"/>
          </a:xfrm>
          <a:prstGeom prst="rect">
            <a:avLst/>
          </a:prstGeom>
          <a:solidFill>
            <a:srgbClr val="C9D1E5"/>
          </a:solidFill>
          <a:ln w="9525" cap="flat" cmpd="sng">
            <a:solidFill>
              <a:srgbClr val="C9D1E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5"/>
          <p:cNvSpPr txBox="1"/>
          <p:nvPr/>
        </p:nvSpPr>
        <p:spPr>
          <a:xfrm>
            <a:off x="623275" y="115250"/>
            <a:ext cx="8279400" cy="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Step 1:</a:t>
            </a:r>
            <a:r>
              <a:rPr lang="en-GB" sz="3400" b="1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3400" b="1">
                <a:solidFill>
                  <a:srgbClr val="004B88"/>
                </a:solidFill>
                <a:highlight>
                  <a:srgbClr val="FCBB69"/>
                </a:highlight>
                <a:latin typeface="Open Sans"/>
                <a:ea typeface="Open Sans"/>
                <a:cs typeface="Open Sans"/>
                <a:sym typeface="Open Sans"/>
              </a:rPr>
              <a:t>Individual needs assessment</a:t>
            </a:r>
            <a:endParaRPr sz="3400" b="1">
              <a:solidFill>
                <a:srgbClr val="004B88"/>
              </a:solidFill>
              <a:highlight>
                <a:srgbClr val="FCBB69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0" name="Google Shape;80;p15"/>
          <p:cNvPicPr preferRelativeResize="0"/>
          <p:nvPr/>
        </p:nvPicPr>
        <p:blipFill rotWithShape="1">
          <a:blip r:embed="rId3">
            <a:alphaModFix/>
          </a:blip>
          <a:srcRect l="-2155" t="-2186"/>
          <a:stretch/>
        </p:blipFill>
        <p:spPr>
          <a:xfrm>
            <a:off x="3452288" y="1561425"/>
            <a:ext cx="2621373" cy="262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/>
          <p:nvPr/>
        </p:nvSpPr>
        <p:spPr>
          <a:xfrm>
            <a:off x="-30725" y="-76800"/>
            <a:ext cx="183000" cy="5372700"/>
          </a:xfrm>
          <a:prstGeom prst="rect">
            <a:avLst/>
          </a:prstGeom>
          <a:solidFill>
            <a:srgbClr val="C9D1E5"/>
          </a:solidFill>
          <a:ln w="9525" cap="flat" cmpd="sng">
            <a:solidFill>
              <a:srgbClr val="C9D1E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6"/>
          <p:cNvSpPr txBox="1"/>
          <p:nvPr/>
        </p:nvSpPr>
        <p:spPr>
          <a:xfrm>
            <a:off x="623282" y="115250"/>
            <a:ext cx="7977600" cy="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Step 1: </a:t>
            </a:r>
            <a:r>
              <a:rPr lang="en-GB" sz="3600" b="1">
                <a:solidFill>
                  <a:srgbClr val="004B88"/>
                </a:solidFill>
                <a:highlight>
                  <a:srgbClr val="FCBB69"/>
                </a:highlight>
                <a:latin typeface="Open Sans"/>
                <a:ea typeface="Open Sans"/>
                <a:cs typeface="Open Sans"/>
                <a:sym typeface="Open Sans"/>
              </a:rPr>
              <a:t>Multi-channel access</a:t>
            </a:r>
            <a:endParaRPr sz="3600">
              <a:solidFill>
                <a:srgbClr val="004B88"/>
              </a:solidFill>
              <a:highlight>
                <a:srgbClr val="FCBB69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3075" y="2004938"/>
            <a:ext cx="1639572" cy="1127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1796" y="2030091"/>
            <a:ext cx="1230689" cy="1076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23950" y="1940529"/>
            <a:ext cx="897651" cy="1338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91500" y="2033400"/>
            <a:ext cx="1309373" cy="1076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/>
          <p:nvPr/>
        </p:nvSpPr>
        <p:spPr>
          <a:xfrm>
            <a:off x="-30725" y="-76800"/>
            <a:ext cx="183000" cy="5372700"/>
          </a:xfrm>
          <a:prstGeom prst="rect">
            <a:avLst/>
          </a:prstGeom>
          <a:solidFill>
            <a:srgbClr val="C9D1E5"/>
          </a:solidFill>
          <a:ln w="9525" cap="flat" cmpd="sng">
            <a:solidFill>
              <a:srgbClr val="C9D1E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7"/>
          <p:cNvSpPr txBox="1"/>
          <p:nvPr/>
        </p:nvSpPr>
        <p:spPr>
          <a:xfrm>
            <a:off x="623275" y="115250"/>
            <a:ext cx="8279400" cy="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Step 2:</a:t>
            </a:r>
            <a:r>
              <a:rPr lang="en-GB" sz="3400" b="1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3400" b="1">
                <a:solidFill>
                  <a:srgbClr val="004B88"/>
                </a:solidFill>
                <a:highlight>
                  <a:srgbClr val="FCBB69"/>
                </a:highlight>
                <a:latin typeface="Open Sans"/>
                <a:ea typeface="Open Sans"/>
                <a:cs typeface="Open Sans"/>
                <a:sym typeface="Open Sans"/>
              </a:rPr>
              <a:t>Help to Claim check</a:t>
            </a:r>
            <a:endParaRPr sz="3400" b="1">
              <a:solidFill>
                <a:srgbClr val="004B88"/>
              </a:solidFill>
              <a:highlight>
                <a:srgbClr val="FCBB69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7" name="Google Shape;9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7075" y="1561849"/>
            <a:ext cx="2014598" cy="268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/>
          <p:nvPr/>
        </p:nvSpPr>
        <p:spPr>
          <a:xfrm>
            <a:off x="-30725" y="-76800"/>
            <a:ext cx="183000" cy="5372700"/>
          </a:xfrm>
          <a:prstGeom prst="rect">
            <a:avLst/>
          </a:prstGeom>
          <a:solidFill>
            <a:srgbClr val="C9D1E5"/>
          </a:solidFill>
          <a:ln w="9525" cap="flat" cmpd="sng">
            <a:solidFill>
              <a:srgbClr val="C9D1E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623275" y="115250"/>
            <a:ext cx="8279400" cy="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Step 3:</a:t>
            </a:r>
            <a:r>
              <a:rPr lang="en-GB" sz="3400" b="1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3400" b="1">
                <a:solidFill>
                  <a:srgbClr val="004B88"/>
                </a:solidFill>
                <a:highlight>
                  <a:srgbClr val="FCBB69"/>
                </a:highlight>
                <a:latin typeface="Open Sans"/>
                <a:ea typeface="Open Sans"/>
                <a:cs typeface="Open Sans"/>
                <a:sym typeface="Open Sans"/>
              </a:rPr>
              <a:t>Individual needs assessment</a:t>
            </a:r>
            <a:endParaRPr sz="3400" b="1">
              <a:solidFill>
                <a:srgbClr val="004B88"/>
              </a:solidFill>
              <a:highlight>
                <a:srgbClr val="FCBB69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04" name="Google Shape;104;p18"/>
          <p:cNvPicPr preferRelativeResize="0"/>
          <p:nvPr/>
        </p:nvPicPr>
        <p:blipFill rotWithShape="1">
          <a:blip r:embed="rId3">
            <a:alphaModFix/>
          </a:blip>
          <a:srcRect l="-2155" t="-2186"/>
          <a:stretch/>
        </p:blipFill>
        <p:spPr>
          <a:xfrm>
            <a:off x="3452288" y="1561425"/>
            <a:ext cx="2621373" cy="262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/>
          <p:nvPr/>
        </p:nvSpPr>
        <p:spPr>
          <a:xfrm>
            <a:off x="-30725" y="-76800"/>
            <a:ext cx="183000" cy="5372700"/>
          </a:xfrm>
          <a:prstGeom prst="rect">
            <a:avLst/>
          </a:prstGeom>
          <a:solidFill>
            <a:srgbClr val="C9D1E5"/>
          </a:solidFill>
          <a:ln w="9525" cap="flat" cmpd="sng">
            <a:solidFill>
              <a:srgbClr val="C9D1E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9"/>
          <p:cNvSpPr txBox="1"/>
          <p:nvPr/>
        </p:nvSpPr>
        <p:spPr>
          <a:xfrm>
            <a:off x="623274" y="115250"/>
            <a:ext cx="8883000" cy="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Step 4: </a:t>
            </a:r>
            <a:r>
              <a:rPr lang="en-GB" sz="3600" b="1">
                <a:solidFill>
                  <a:srgbClr val="004B88"/>
                </a:solidFill>
                <a:highlight>
                  <a:srgbClr val="FCBB69"/>
                </a:highlight>
                <a:latin typeface="Open Sans"/>
                <a:ea typeface="Open Sans"/>
                <a:cs typeface="Open Sans"/>
                <a:sym typeface="Open Sans"/>
              </a:rPr>
              <a:t>Support to start a claim</a:t>
            </a:r>
            <a:endParaRPr sz="3600">
              <a:solidFill>
                <a:srgbClr val="004B88"/>
              </a:solidFill>
              <a:highlight>
                <a:srgbClr val="FCBB69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1" name="Google Shape;111;p19"/>
          <p:cNvPicPr preferRelativeResize="0"/>
          <p:nvPr/>
        </p:nvPicPr>
        <p:blipFill rotWithShape="1">
          <a:blip r:embed="rId3">
            <a:alphaModFix/>
          </a:blip>
          <a:srcRect t="19" b="29"/>
          <a:stretch/>
        </p:blipFill>
        <p:spPr>
          <a:xfrm>
            <a:off x="5107724" y="1786825"/>
            <a:ext cx="1114003" cy="1485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9"/>
          <p:cNvPicPr preferRelativeResize="0"/>
          <p:nvPr/>
        </p:nvPicPr>
        <p:blipFill rotWithShape="1">
          <a:blip r:embed="rId4">
            <a:alphaModFix/>
          </a:blip>
          <a:srcRect l="49" r="49"/>
          <a:stretch/>
        </p:blipFill>
        <p:spPr>
          <a:xfrm>
            <a:off x="495725" y="1786825"/>
            <a:ext cx="1484897" cy="148558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9"/>
          <p:cNvSpPr txBox="1"/>
          <p:nvPr/>
        </p:nvSpPr>
        <p:spPr>
          <a:xfrm>
            <a:off x="2715275" y="1653275"/>
            <a:ext cx="1657800" cy="16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0">
                <a:solidFill>
                  <a:srgbClr val="004B88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@</a:t>
            </a:r>
            <a:endParaRPr sz="13000">
              <a:solidFill>
                <a:srgbClr val="004B88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pic>
        <p:nvPicPr>
          <p:cNvPr id="114" name="Google Shape;114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56578" y="1786828"/>
            <a:ext cx="1584645" cy="148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9"/>
          <p:cNvSpPr txBox="1"/>
          <p:nvPr/>
        </p:nvSpPr>
        <p:spPr>
          <a:xfrm>
            <a:off x="544525" y="3523025"/>
            <a:ext cx="16599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Check entitlement</a:t>
            </a:r>
            <a:endParaRPr sz="18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2714225" y="3523025"/>
            <a:ext cx="16599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Set up email or accounts</a:t>
            </a:r>
            <a:endParaRPr sz="18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4769550" y="3523025"/>
            <a:ext cx="17874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Work through to-dos</a:t>
            </a:r>
            <a:endParaRPr sz="18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8" name="Google Shape;118;p19"/>
          <p:cNvSpPr txBox="1"/>
          <p:nvPr/>
        </p:nvSpPr>
        <p:spPr>
          <a:xfrm>
            <a:off x="6955525" y="3523025"/>
            <a:ext cx="16599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Access phone or home visit support</a:t>
            </a:r>
            <a:endParaRPr sz="18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/>
          <p:nvPr/>
        </p:nvSpPr>
        <p:spPr>
          <a:xfrm>
            <a:off x="-30725" y="-76800"/>
            <a:ext cx="183000" cy="5372700"/>
          </a:xfrm>
          <a:prstGeom prst="rect">
            <a:avLst/>
          </a:prstGeom>
          <a:solidFill>
            <a:srgbClr val="C9D1E5"/>
          </a:solidFill>
          <a:ln w="9525" cap="flat" cmpd="sng">
            <a:solidFill>
              <a:srgbClr val="C9D1E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0"/>
          <p:cNvSpPr txBox="1"/>
          <p:nvPr/>
        </p:nvSpPr>
        <p:spPr>
          <a:xfrm>
            <a:off x="623282" y="115250"/>
            <a:ext cx="7977600" cy="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Step 5: </a:t>
            </a:r>
            <a:r>
              <a:rPr lang="en-GB" sz="3600" b="1">
                <a:solidFill>
                  <a:srgbClr val="004B88"/>
                </a:solidFill>
                <a:highlight>
                  <a:srgbClr val="FCBB69"/>
                </a:highlight>
                <a:latin typeface="Open Sans"/>
                <a:ea typeface="Open Sans"/>
                <a:cs typeface="Open Sans"/>
                <a:sym typeface="Open Sans"/>
              </a:rPr>
              <a:t>Completing a claim</a:t>
            </a:r>
            <a:endParaRPr sz="3600">
              <a:solidFill>
                <a:srgbClr val="004B88"/>
              </a:solidFill>
              <a:highlight>
                <a:srgbClr val="FCBB69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p20"/>
          <p:cNvSpPr txBox="1"/>
          <p:nvPr/>
        </p:nvSpPr>
        <p:spPr>
          <a:xfrm>
            <a:off x="2024625" y="1531500"/>
            <a:ext cx="16560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Verify their identity</a:t>
            </a:r>
            <a:endParaRPr sz="16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6" name="Google Shape;126;p20"/>
          <p:cNvSpPr txBox="1"/>
          <p:nvPr/>
        </p:nvSpPr>
        <p:spPr>
          <a:xfrm>
            <a:off x="2024625" y="2697675"/>
            <a:ext cx="18465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Provide additional evidence</a:t>
            </a:r>
            <a:endParaRPr sz="16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7" name="Google Shape;127;p20"/>
          <p:cNvSpPr txBox="1"/>
          <p:nvPr/>
        </p:nvSpPr>
        <p:spPr>
          <a:xfrm>
            <a:off x="2024626" y="4005588"/>
            <a:ext cx="13884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Understand monthly payments</a:t>
            </a:r>
            <a:endParaRPr sz="16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28" name="Google Shape;12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1221" y="3816722"/>
            <a:ext cx="766813" cy="1029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8450" y="1370050"/>
            <a:ext cx="912353" cy="814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12" y="1876014"/>
            <a:ext cx="863427" cy="706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1998" y="3322774"/>
            <a:ext cx="737065" cy="999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28450" y="2541597"/>
            <a:ext cx="912353" cy="918477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0"/>
          <p:cNvSpPr txBox="1"/>
          <p:nvPr/>
        </p:nvSpPr>
        <p:spPr>
          <a:xfrm>
            <a:off x="5908575" y="1983125"/>
            <a:ext cx="16560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Access adaptations and easements</a:t>
            </a:r>
            <a:endParaRPr sz="16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4" name="Google Shape;134;p20"/>
          <p:cNvSpPr txBox="1"/>
          <p:nvPr/>
        </p:nvSpPr>
        <p:spPr>
          <a:xfrm>
            <a:off x="5794575" y="3380738"/>
            <a:ext cx="1656000" cy="8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Apply for additional financial support</a:t>
            </a:r>
            <a:endParaRPr sz="16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5" name="Google Shape;135;p20"/>
          <p:cNvSpPr txBox="1"/>
          <p:nvPr/>
        </p:nvSpPr>
        <p:spPr>
          <a:xfrm>
            <a:off x="1488775" y="878050"/>
            <a:ext cx="58983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Depending on their level of need this might include help to:</a:t>
            </a:r>
            <a:endParaRPr sz="16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/>
          <p:nvPr/>
        </p:nvSpPr>
        <p:spPr>
          <a:xfrm>
            <a:off x="-30725" y="-76800"/>
            <a:ext cx="183000" cy="5372700"/>
          </a:xfrm>
          <a:prstGeom prst="rect">
            <a:avLst/>
          </a:prstGeom>
          <a:solidFill>
            <a:srgbClr val="C9D1E5"/>
          </a:solidFill>
          <a:ln w="9525" cap="flat" cmpd="sng">
            <a:solidFill>
              <a:srgbClr val="C9D1E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1"/>
          <p:cNvSpPr txBox="1"/>
          <p:nvPr/>
        </p:nvSpPr>
        <p:spPr>
          <a:xfrm>
            <a:off x="383450" y="115250"/>
            <a:ext cx="8760600" cy="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Step 6: </a:t>
            </a:r>
            <a:r>
              <a:rPr lang="en-GB" sz="3600" b="1">
                <a:solidFill>
                  <a:srgbClr val="004B88"/>
                </a:solidFill>
                <a:highlight>
                  <a:srgbClr val="FCBB69"/>
                </a:highlight>
                <a:latin typeface="Open Sans"/>
                <a:ea typeface="Open Sans"/>
                <a:cs typeface="Open Sans"/>
                <a:sym typeface="Open Sans"/>
              </a:rPr>
              <a:t>Access to longer term support</a:t>
            </a:r>
            <a:endParaRPr sz="3600">
              <a:solidFill>
                <a:srgbClr val="004B88"/>
              </a:solidFill>
              <a:highlight>
                <a:srgbClr val="FCBB69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42" name="Google Shape;14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79062" y="2453112"/>
            <a:ext cx="833987" cy="833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35588" y="3748550"/>
            <a:ext cx="920924" cy="920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19575" y="1838200"/>
            <a:ext cx="1996498" cy="1771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04900" y="1070724"/>
            <a:ext cx="982298" cy="920914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1"/>
          <p:cNvSpPr/>
          <p:nvPr/>
        </p:nvSpPr>
        <p:spPr>
          <a:xfrm rot="-1432071">
            <a:off x="3597230" y="2069964"/>
            <a:ext cx="1733442" cy="25251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9D1E5"/>
          </a:solidFill>
          <a:ln w="9525" cap="flat" cmpd="sng">
            <a:solidFill>
              <a:srgbClr val="C9D1E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1"/>
          <p:cNvSpPr/>
          <p:nvPr/>
        </p:nvSpPr>
        <p:spPr>
          <a:xfrm rot="-595">
            <a:off x="3705300" y="2781698"/>
            <a:ext cx="1733400" cy="250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9D1E5"/>
          </a:solidFill>
          <a:ln w="9525" cap="flat" cmpd="sng">
            <a:solidFill>
              <a:srgbClr val="C9D1E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1"/>
          <p:cNvSpPr/>
          <p:nvPr/>
        </p:nvSpPr>
        <p:spPr>
          <a:xfrm rot="-9367929" flipH="1">
            <a:off x="3565829" y="3495208"/>
            <a:ext cx="1733442" cy="23935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9D1E5"/>
          </a:solidFill>
          <a:ln w="9525" cap="flat" cmpd="sng">
            <a:solidFill>
              <a:srgbClr val="C9D1E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1"/>
          <p:cNvSpPr txBox="1"/>
          <p:nvPr/>
        </p:nvSpPr>
        <p:spPr>
          <a:xfrm>
            <a:off x="6884550" y="1332950"/>
            <a:ext cx="17754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Other local Citizens Advice services</a:t>
            </a:r>
            <a:endParaRPr sz="16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0" name="Google Shape;150;p21"/>
          <p:cNvSpPr txBox="1"/>
          <p:nvPr/>
        </p:nvSpPr>
        <p:spPr>
          <a:xfrm>
            <a:off x="6884550" y="2641275"/>
            <a:ext cx="18465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Other support agencies</a:t>
            </a:r>
            <a:endParaRPr sz="16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1" name="Google Shape;151;p21"/>
          <p:cNvSpPr txBox="1"/>
          <p:nvPr/>
        </p:nvSpPr>
        <p:spPr>
          <a:xfrm>
            <a:off x="6884550" y="4064625"/>
            <a:ext cx="16560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Jobcentre or Local Authority</a:t>
            </a:r>
            <a:endParaRPr sz="16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2" name="Google Shape;152;p21"/>
          <p:cNvSpPr txBox="1"/>
          <p:nvPr/>
        </p:nvSpPr>
        <p:spPr>
          <a:xfrm>
            <a:off x="9794950" y="2912900"/>
            <a:ext cx="3778800" cy="4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1"/>
          <p:cNvSpPr txBox="1"/>
          <p:nvPr/>
        </p:nvSpPr>
        <p:spPr>
          <a:xfrm>
            <a:off x="1159025" y="3609550"/>
            <a:ext cx="25176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4B88"/>
                </a:solidFill>
                <a:latin typeface="Open Sans"/>
                <a:ea typeface="Open Sans"/>
                <a:cs typeface="Open Sans"/>
                <a:sym typeface="Open Sans"/>
              </a:rPr>
              <a:t>Debt, skills, housing, etc</a:t>
            </a:r>
            <a:endParaRPr sz="1600">
              <a:solidFill>
                <a:srgbClr val="004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150</Words>
  <Application>Microsoft Office PowerPoint</Application>
  <PresentationFormat>On-screen Show (16:9)</PresentationFormat>
  <Paragraphs>42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HelenS</dc:creator>
  <cp:lastModifiedBy>Sue Reynolds</cp:lastModifiedBy>
  <cp:revision>2</cp:revision>
  <dcterms:modified xsi:type="dcterms:W3CDTF">2019-10-30T12:15:07Z</dcterms:modified>
</cp:coreProperties>
</file>