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7" r:id="rId5"/>
    <p:sldId id="291" r:id="rId6"/>
    <p:sldId id="369" r:id="rId7"/>
    <p:sldId id="258" r:id="rId8"/>
    <p:sldId id="260" r:id="rId9"/>
    <p:sldId id="282" r:id="rId10"/>
    <p:sldId id="292" r:id="rId11"/>
    <p:sldId id="261" r:id="rId12"/>
    <p:sldId id="263" r:id="rId13"/>
    <p:sldId id="262" r:id="rId14"/>
    <p:sldId id="270" r:id="rId15"/>
    <p:sldId id="269" r:id="rId16"/>
    <p:sldId id="271" r:id="rId17"/>
    <p:sldId id="272" r:id="rId18"/>
    <p:sldId id="265" r:id="rId19"/>
    <p:sldId id="273" r:id="rId20"/>
    <p:sldId id="264" r:id="rId21"/>
    <p:sldId id="266" r:id="rId22"/>
    <p:sldId id="267" r:id="rId23"/>
    <p:sldId id="268" r:id="rId24"/>
    <p:sldId id="277" r:id="rId25"/>
    <p:sldId id="283" r:id="rId26"/>
    <p:sldId id="367" r:id="rId27"/>
    <p:sldId id="368" r:id="rId28"/>
    <p:sldId id="286" r:id="rId29"/>
    <p:sldId id="278" r:id="rId30"/>
    <p:sldId id="279" r:id="rId31"/>
    <p:sldId id="275" r:id="rId32"/>
    <p:sldId id="276" r:id="rId33"/>
    <p:sldId id="293" r:id="rId34"/>
    <p:sldId id="290" r:id="rId35"/>
    <p:sldId id="294" r:id="rId36"/>
    <p:sldId id="285" r:id="rId37"/>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88" d="100"/>
          <a:sy n="88" d="100"/>
        </p:scale>
        <p:origin x="480"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24/01/2020</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24/01/2020</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3</a:t>
            </a:fld>
            <a:endParaRPr lang="en-GB" dirty="0"/>
          </a:p>
        </p:txBody>
      </p:sp>
    </p:spTree>
    <p:extLst>
      <p:ext uri="{BB962C8B-B14F-4D97-AF65-F5344CB8AC3E}">
        <p14:creationId xmlns:p14="http://schemas.microsoft.com/office/powerpoint/2010/main" val="1977623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13</a:t>
            </a:fld>
            <a:endParaRPr lang="en-GB" dirty="0"/>
          </a:p>
        </p:txBody>
      </p:sp>
    </p:spTree>
    <p:extLst>
      <p:ext uri="{BB962C8B-B14F-4D97-AF65-F5344CB8AC3E}">
        <p14:creationId xmlns:p14="http://schemas.microsoft.com/office/powerpoint/2010/main" val="373546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15</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19</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20</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23</a:t>
            </a:fld>
            <a:endParaRPr lang="en-GB"/>
          </a:p>
        </p:txBody>
      </p:sp>
    </p:spTree>
    <p:extLst>
      <p:ext uri="{BB962C8B-B14F-4D97-AF65-F5344CB8AC3E}">
        <p14:creationId xmlns:p14="http://schemas.microsoft.com/office/powerpoint/2010/main" val="21570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24</a:t>
            </a:fld>
            <a:endParaRPr lang="en-GB"/>
          </a:p>
        </p:txBody>
      </p:sp>
    </p:spTree>
    <p:extLst>
      <p:ext uri="{BB962C8B-B14F-4D97-AF65-F5344CB8AC3E}">
        <p14:creationId xmlns:p14="http://schemas.microsoft.com/office/powerpoint/2010/main" val="1894469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73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0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5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428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31</a:t>
            </a:fld>
            <a:endParaRPr lang="en-GB"/>
          </a:p>
        </p:txBody>
      </p:sp>
    </p:spTree>
    <p:extLst>
      <p:ext uri="{BB962C8B-B14F-4D97-AF65-F5344CB8AC3E}">
        <p14:creationId xmlns:p14="http://schemas.microsoft.com/office/powerpoint/2010/main" val="211381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22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21057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195801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10</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230292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2"/>
          <p:cNvSpPr>
            <a:spLocks noGrp="1"/>
          </p:cNvSpPr>
          <p:nvPr>
            <p:ph type="body" sz="quarter" idx="14" hasCustomPrompt="1"/>
          </p:nvPr>
        </p:nvSpPr>
        <p:spPr>
          <a:xfrm>
            <a:off x="145576" y="572860"/>
            <a:ext cx="11891413"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70428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24/01/2020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24/01/2020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a:solidFill>
                  <a:schemeClr val="accent1">
                    <a:lumMod val="75000"/>
                  </a:schemeClr>
                </a:solidFill>
                <a:latin typeface="Arial" panose="020B0604020202020204" pitchFamily="34" charset="0"/>
                <a:cs typeface="Arial" panose="020B0604020202020204" pitchFamily="34" charset="0"/>
              </a:rPr>
              <a:t>Peterborough </a:t>
            </a:r>
            <a:r>
              <a:rPr lang="en-GB" sz="5000" dirty="0" err="1">
                <a:solidFill>
                  <a:schemeClr val="accent1">
                    <a:lumMod val="75000"/>
                  </a:schemeClr>
                </a:solidFill>
                <a:latin typeface="Arial" panose="020B0604020202020204" pitchFamily="34" charset="0"/>
                <a:cs typeface="Arial" panose="020B0604020202020204" pitchFamily="34" charset="0"/>
              </a:rPr>
              <a:t>Partnershsips</a:t>
            </a:r>
            <a:r>
              <a:rPr lang="en-GB" sz="5000" dirty="0">
                <a:solidFill>
                  <a:schemeClr val="accent1">
                    <a:lumMod val="75000"/>
                  </a:schemeClr>
                </a:solidFill>
                <a:latin typeface="Arial" panose="020B0604020202020204" pitchFamily="34" charset="0"/>
                <a:cs typeface="Arial" panose="020B0604020202020204" pitchFamily="34" charset="0"/>
              </a:rPr>
              <a:t> PCN</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November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3161940"/>
              </p:ext>
            </p:extLst>
          </p:nvPr>
        </p:nvGraphicFramePr>
        <p:xfrm>
          <a:off x="0" y="6326"/>
          <a:ext cx="12192000" cy="70182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776">
                <a:tc>
                  <a:txBody>
                    <a:bodyPr/>
                    <a:lstStyle/>
                    <a:p>
                      <a:r>
                        <a:rPr lang="en-GB" dirty="0">
                          <a:latin typeface="Arial" panose="020B0604020202020204" pitchFamily="34" charset="0"/>
                          <a:cs typeface="Arial" panose="020B0604020202020204" pitchFamily="34" charset="0"/>
                        </a:rPr>
                        <a:t>Births</a:t>
                      </a:r>
                      <a:r>
                        <a:rPr lang="en-GB" baseline="0" dirty="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7035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Birth rates</a:t>
                      </a:r>
                      <a:r>
                        <a:rPr lang="en-GB" sz="1600" baseline="0" dirty="0">
                          <a:solidFill>
                            <a:schemeClr val="accent1">
                              <a:lumMod val="75000"/>
                            </a:schemeClr>
                          </a:solidFill>
                          <a:latin typeface="Arial" panose="020B0604020202020204" pitchFamily="34" charset="0"/>
                          <a:cs typeface="Arial" panose="020B0604020202020204" pitchFamily="34" charset="0"/>
                        </a:rPr>
                        <a:t> and low birth weight births in Peterborough Partnerships PCN are </a:t>
                      </a:r>
                    </a:p>
                    <a:p>
                      <a:pPr marL="0" indent="0">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statistically similar to the averages for the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937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Note:  Relates</a:t>
                      </a:r>
                      <a:r>
                        <a:rPr lang="en-GB" sz="1000" baseline="0" dirty="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52093" y="729724"/>
            <a:ext cx="4223292" cy="5133283"/>
          </a:xfrm>
          <a:prstGeom prst="rect">
            <a:avLst/>
          </a:prstGeom>
          <a:ln w="28575">
            <a:solidFill>
              <a:schemeClr val="accent1">
                <a:lumMod val="75000"/>
              </a:schemeClr>
            </a:solidFill>
          </a:ln>
        </p:spPr>
      </p:pic>
      <p:sp>
        <p:nvSpPr>
          <p:cNvPr id="5" name="Rectangle 4"/>
          <p:cNvSpPr/>
          <p:nvPr/>
        </p:nvSpPr>
        <p:spPr>
          <a:xfrm>
            <a:off x="7742610" y="360392"/>
            <a:ext cx="4223292" cy="369332"/>
          </a:xfrm>
          <a:prstGeom prst="rect">
            <a:avLst/>
          </a:prstGeom>
        </p:spPr>
        <p:txBody>
          <a:bodyPr wrap="square">
            <a:spAutoFit/>
          </a:bodyPr>
          <a:lstStyle/>
          <a:p>
            <a:pPr algn="ctr"/>
            <a:r>
              <a:rPr lang="en-GB" dirty="0">
                <a:solidFill>
                  <a:schemeClr val="accent1">
                    <a:lumMod val="75000"/>
                  </a:schemeClr>
                </a:solidFill>
                <a:latin typeface="Arial" panose="020B0604020202020204" pitchFamily="34" charset="0"/>
                <a:cs typeface="Arial" panose="020B0604020202020204" pitchFamily="34" charset="0"/>
              </a:rPr>
              <a:t>Birth r</a:t>
            </a:r>
            <a:r>
              <a:rPr lang="en-GB" baseline="0" dirty="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82657" y="6232339"/>
            <a:ext cx="11676812" cy="342567"/>
          </a:xfrm>
          <a:prstGeom prst="rect">
            <a:avLst/>
          </a:prstGeom>
        </p:spPr>
      </p:pic>
      <p:pic>
        <p:nvPicPr>
          <p:cNvPr id="6" name="Picture 5"/>
          <p:cNvPicPr>
            <a:picLocks noChangeAspect="1"/>
          </p:cNvPicPr>
          <p:nvPr/>
        </p:nvPicPr>
        <p:blipFill>
          <a:blip r:embed="rId5"/>
          <a:stretch>
            <a:fillRect/>
          </a:stretch>
        </p:blipFill>
        <p:spPr>
          <a:xfrm>
            <a:off x="521063" y="699750"/>
            <a:ext cx="5400000" cy="4366405"/>
          </a:xfrm>
          <a:prstGeom prst="rect">
            <a:avLst/>
          </a:prstGeom>
        </p:spPr>
      </p:pic>
    </p:spTree>
    <p:extLst>
      <p:ext uri="{BB962C8B-B14F-4D97-AF65-F5344CB8AC3E}">
        <p14:creationId xmlns:p14="http://schemas.microsoft.com/office/powerpoint/2010/main" val="152684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7410932"/>
              </p:ext>
            </p:extLst>
          </p:nvPr>
        </p:nvGraphicFramePr>
        <p:xfrm>
          <a:off x="0" y="0"/>
          <a:ext cx="12192000" cy="68894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Self-</a:t>
                      </a:r>
                      <a:r>
                        <a:rPr lang="en-GB" baseline="0" dirty="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7132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had a long-term activity-limiting illness</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similar to the North Alliance average.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It is also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were in good or very good health</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similar to the North Alliance average.</a:t>
                      </a:r>
                    </a:p>
                    <a:p>
                      <a:pPr algn="ct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69566" y="6018360"/>
            <a:ext cx="12052861" cy="298350"/>
          </a:xfrm>
          <a:prstGeom prst="rect">
            <a:avLst/>
          </a:prstGeom>
        </p:spPr>
      </p:pic>
      <p:pic>
        <p:nvPicPr>
          <p:cNvPr id="5" name="Picture 4"/>
          <p:cNvPicPr>
            <a:picLocks noChangeAspect="1"/>
          </p:cNvPicPr>
          <p:nvPr/>
        </p:nvPicPr>
        <p:blipFill>
          <a:blip r:embed="rId4"/>
          <a:stretch>
            <a:fillRect/>
          </a:stretch>
        </p:blipFill>
        <p:spPr>
          <a:xfrm>
            <a:off x="524377" y="854399"/>
            <a:ext cx="5400000" cy="2297872"/>
          </a:xfrm>
          <a:prstGeom prst="rect">
            <a:avLst/>
          </a:prstGeom>
        </p:spPr>
      </p:pic>
    </p:spTree>
    <p:extLst>
      <p:ext uri="{BB962C8B-B14F-4D97-AF65-F5344CB8AC3E}">
        <p14:creationId xmlns:p14="http://schemas.microsoft.com/office/powerpoint/2010/main" val="153607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2631380"/>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9246">
                <a:tc>
                  <a:txBody>
                    <a:bodyPr/>
                    <a:lstStyle/>
                    <a:p>
                      <a:r>
                        <a:rPr lang="en-GB" dirty="0">
                          <a:latin typeface="Arial" panose="020B0604020202020204" pitchFamily="34" charset="0"/>
                          <a:cs typeface="Arial" panose="020B0604020202020204" pitchFamily="34" charset="0"/>
                        </a:rPr>
                        <a:t>Life expectancy</a:t>
                      </a:r>
                    </a:p>
                  </a:txBody>
                  <a:tcPr>
                    <a:solidFill>
                      <a:schemeClr val="accent1">
                        <a:lumMod val="75000"/>
                      </a:schemeClr>
                    </a:solidFill>
                  </a:tcPr>
                </a:tc>
                <a:extLst>
                  <a:ext uri="{0D108BD9-81ED-4DB2-BD59-A6C34878D82A}">
                    <a16:rowId xmlns:a16="http://schemas.microsoft.com/office/drawing/2014/main" val="10000"/>
                  </a:ext>
                </a:extLst>
              </a:tr>
              <a:tr h="55751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1">
                              <a:lumMod val="75000"/>
                            </a:schemeClr>
                          </a:solidFill>
                          <a:latin typeface="Arial" panose="020B0604020202020204" pitchFamily="34" charset="0"/>
                          <a:cs typeface="Arial" panose="020B0604020202020204" pitchFamily="34" charset="0"/>
                        </a:rPr>
                        <a:t>Male and female life expectancy</a:t>
                      </a:r>
                      <a:r>
                        <a:rPr lang="en-GB" sz="1600" baseline="0" dirty="0">
                          <a:solidFill>
                            <a:schemeClr val="accent1">
                              <a:lumMod val="75000"/>
                            </a:schemeClr>
                          </a:solidFill>
                          <a:latin typeface="Arial" panose="020B0604020202020204" pitchFamily="34" charset="0"/>
                          <a:cs typeface="Arial" panose="020B0604020202020204" pitchFamily="34" charset="0"/>
                        </a:rPr>
                        <a:t> are statistically similar to North Alliance in Peterborough Partnerships PCN.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North Alliance male and female life expectancy is statistically significantly lower than the CCG</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98791">
                <a:tc>
                  <a:txBody>
                    <a:bodyPr/>
                    <a:lstStyle/>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NHS Digital Civil Registration data and GP registered population data 2013</a:t>
                      </a:r>
                      <a:r>
                        <a:rPr lang="en-GB" sz="1000" kern="1200" baseline="0" dirty="0">
                          <a:solidFill>
                            <a:schemeClr val="bg1"/>
                          </a:solidFill>
                          <a:latin typeface="Arial" panose="020B0604020202020204" pitchFamily="34" charset="0"/>
                          <a:ea typeface="+mn-ea"/>
                          <a:cs typeface="Arial" panose="020B0604020202020204" pitchFamily="34" charset="0"/>
                        </a:rPr>
                        <a:t> – 2017</a:t>
                      </a:r>
                    </a:p>
                    <a:p>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28611" y="6083977"/>
            <a:ext cx="11679741" cy="289114"/>
          </a:xfrm>
          <a:prstGeom prst="rect">
            <a:avLst/>
          </a:prstGeom>
        </p:spPr>
      </p:pic>
      <p:pic>
        <p:nvPicPr>
          <p:cNvPr id="3" name="Picture 2"/>
          <p:cNvPicPr>
            <a:picLocks noChangeAspect="1"/>
          </p:cNvPicPr>
          <p:nvPr/>
        </p:nvPicPr>
        <p:blipFill>
          <a:blip r:embed="rId4"/>
          <a:stretch>
            <a:fillRect/>
          </a:stretch>
        </p:blipFill>
        <p:spPr>
          <a:xfrm>
            <a:off x="640142" y="607620"/>
            <a:ext cx="4320000" cy="3962553"/>
          </a:xfrm>
          <a:prstGeom prst="rect">
            <a:avLst/>
          </a:prstGeom>
        </p:spPr>
      </p:pic>
    </p:spTree>
    <p:extLst>
      <p:ext uri="{BB962C8B-B14F-4D97-AF65-F5344CB8AC3E}">
        <p14:creationId xmlns:p14="http://schemas.microsoft.com/office/powerpoint/2010/main" val="173291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7111141"/>
              </p:ext>
            </p:extLst>
          </p:nvPr>
        </p:nvGraphicFramePr>
        <p:xfrm>
          <a:off x="0" y="0"/>
          <a:ext cx="12192000" cy="687140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65376">
                <a:tc>
                  <a:txBody>
                    <a:bodyPr/>
                    <a:lstStyle/>
                    <a:p>
                      <a:r>
                        <a:rPr lang="en-GB" dirty="0">
                          <a:latin typeface="Arial" panose="020B0604020202020204" pitchFamily="34" charset="0"/>
                          <a:cs typeface="Arial" panose="020B0604020202020204" pitchFamily="34" charset="0"/>
                        </a:rPr>
                        <a:t>Mortality – all</a:t>
                      </a:r>
                      <a:r>
                        <a:rPr lang="en-GB" baseline="0" dirty="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17158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PCN </a:t>
                      </a:r>
                      <a:r>
                        <a:rPr lang="en-GB" sz="1600" baseline="0" dirty="0" smtClean="0">
                          <a:solidFill>
                            <a:schemeClr val="accent1">
                              <a:lumMod val="75000"/>
                            </a:schemeClr>
                          </a:solidFill>
                          <a:latin typeface="Arial" panose="020B0604020202020204" pitchFamily="34" charset="0"/>
                          <a:cs typeface="Arial" panose="020B0604020202020204" pitchFamily="34" charset="0"/>
                        </a:rPr>
                        <a:t>has a </a:t>
                      </a:r>
                      <a:r>
                        <a:rPr lang="en-GB" sz="1600" baseline="0" dirty="0">
                          <a:solidFill>
                            <a:schemeClr val="accent1">
                              <a:lumMod val="75000"/>
                            </a:schemeClr>
                          </a:solidFill>
                          <a:latin typeface="Arial" panose="020B0604020202020204" pitchFamily="34" charset="0"/>
                          <a:cs typeface="Arial" panose="020B0604020202020204" pitchFamily="34" charset="0"/>
                        </a:rPr>
                        <a:t>statistically significantly high premature all cause mortality </a:t>
                      </a:r>
                      <a:r>
                        <a:rPr lang="en-GB" sz="1600" baseline="0" dirty="0" smtClean="0">
                          <a:solidFill>
                            <a:schemeClr val="accent1">
                              <a:lumMod val="75000"/>
                            </a:schemeClr>
                          </a:solidFill>
                          <a:latin typeface="Arial" panose="020B0604020202020204" pitchFamily="34" charset="0"/>
                          <a:cs typeface="Arial" panose="020B0604020202020204" pitchFamily="34" charset="0"/>
                        </a:rPr>
                        <a:t>rate </a:t>
                      </a:r>
                      <a:r>
                        <a:rPr lang="en-GB" sz="1600" baseline="0" dirty="0">
                          <a:solidFill>
                            <a:schemeClr val="accent1">
                              <a:lumMod val="75000"/>
                            </a:schemeClr>
                          </a:solidFill>
                          <a:latin typeface="Arial" panose="020B0604020202020204" pitchFamily="34" charset="0"/>
                          <a:cs typeface="Arial" panose="020B0604020202020204" pitchFamily="34" charset="0"/>
                        </a:rPr>
                        <a:t>compared to the North Alliance.</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All age all cause mortality is statistically similar to the North Alliance.</a:t>
                      </a:r>
                    </a:p>
                  </a:txBody>
                  <a:tcPr>
                    <a:solidFill>
                      <a:schemeClr val="bg1"/>
                    </a:solidFill>
                  </a:tcPr>
                </a:tc>
                <a:extLst>
                  <a:ext uri="{0D108BD9-81ED-4DB2-BD59-A6C34878D82A}">
                    <a16:rowId xmlns:a16="http://schemas.microsoft.com/office/drawing/2014/main" val="10001"/>
                  </a:ext>
                </a:extLst>
              </a:tr>
              <a:tr h="1221037">
                <a:tc>
                  <a:txBody>
                    <a:bodyPr/>
                    <a:lstStyle/>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r>
                        <a:rPr lang="en-GB" sz="1000" kern="1200" dirty="0">
                          <a:solidFill>
                            <a:schemeClr val="bg1"/>
                          </a:solidFill>
                          <a:latin typeface="Arial" panose="020B0604020202020204" pitchFamily="34" charset="0"/>
                          <a:ea typeface="+mn-ea"/>
                          <a:cs typeface="Arial" panose="020B0604020202020204" pitchFamily="34" charset="0"/>
                        </a:rPr>
                        <a:t>DASR</a:t>
                      </a:r>
                      <a:r>
                        <a:rPr lang="en-GB" sz="1000" kern="1200" baseline="0" dirty="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a:solidFill>
                          <a:schemeClr val="bg1"/>
                        </a:solidFill>
                        <a:latin typeface="Arial" panose="020B0604020202020204" pitchFamily="34" charset="0"/>
                        <a:ea typeface="+mn-ea"/>
                        <a:cs typeface="Arial" panose="020B0604020202020204" pitchFamily="34" charset="0"/>
                      </a:endParaRPr>
                    </a:p>
                    <a:p>
                      <a:pPr algn="l"/>
                      <a:r>
                        <a:rPr lang="en-GB" sz="1000" kern="1200" dirty="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2014-2018  </a:t>
                      </a:r>
                      <a:r>
                        <a:rPr lang="en-GB" sz="1000" kern="1200" baseline="0" dirty="0">
                          <a:solidFill>
                            <a:schemeClr val="bg1"/>
                          </a:solidFill>
                          <a:latin typeface="Arial" panose="020B0604020202020204" pitchFamily="34" charset="0"/>
                          <a:ea typeface="+mn-ea"/>
                          <a:cs typeface="Arial" panose="020B0604020202020204" pitchFamily="34" charset="0"/>
                        </a:rPr>
                        <a:t>    </a:t>
                      </a:r>
                    </a:p>
                    <a:p>
                      <a:pPr algn="l"/>
                      <a:r>
                        <a:rPr lang="en-GB" sz="1000" kern="1200" baseline="0" dirty="0">
                          <a:solidFill>
                            <a:schemeClr val="bg1"/>
                          </a:solidFill>
                          <a:latin typeface="Arial" panose="020B0604020202020204" pitchFamily="34" charset="0"/>
                          <a:ea typeface="+mn-ea"/>
                          <a:cs typeface="Arial" panose="020B0604020202020204" pitchFamily="34" charset="0"/>
                        </a:rPr>
                        <a:t>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01897" y="5806181"/>
            <a:ext cx="11680948" cy="347502"/>
          </a:xfrm>
          <a:prstGeom prst="rect">
            <a:avLst/>
          </a:prstGeom>
        </p:spPr>
      </p:pic>
      <p:pic>
        <p:nvPicPr>
          <p:cNvPr id="3" name="Picture 2"/>
          <p:cNvPicPr>
            <a:picLocks noChangeAspect="1"/>
          </p:cNvPicPr>
          <p:nvPr/>
        </p:nvPicPr>
        <p:blipFill>
          <a:blip r:embed="rId4"/>
          <a:stretch>
            <a:fillRect/>
          </a:stretch>
        </p:blipFill>
        <p:spPr>
          <a:xfrm>
            <a:off x="411891" y="539056"/>
            <a:ext cx="5385992" cy="3600000"/>
          </a:xfrm>
          <a:prstGeom prst="rect">
            <a:avLst/>
          </a:prstGeom>
        </p:spPr>
      </p:pic>
    </p:spTree>
    <p:extLst>
      <p:ext uri="{BB962C8B-B14F-4D97-AF65-F5344CB8AC3E}">
        <p14:creationId xmlns:p14="http://schemas.microsoft.com/office/powerpoint/2010/main" val="207605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Selected lifestyle behaviour risk factors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0222108"/>
              </p:ext>
            </p:extLst>
          </p:nvPr>
        </p:nvGraphicFramePr>
        <p:xfrm>
          <a:off x="0" y="0"/>
          <a:ext cx="12192000" cy="687581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a:latin typeface="Arial" panose="020B0604020202020204" pitchFamily="34" charset="0"/>
                          <a:cs typeface="Arial" panose="020B0604020202020204" pitchFamily="34" charset="0"/>
                        </a:rPr>
                        <a:t>Risk</a:t>
                      </a:r>
                      <a:r>
                        <a:rPr lang="en-GB" baseline="0" dirty="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6030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Recorded</a:t>
                      </a:r>
                      <a:r>
                        <a:rPr lang="en-GB" sz="1600" baseline="0" dirty="0">
                          <a:solidFill>
                            <a:schemeClr val="accent1">
                              <a:lumMod val="75000"/>
                            </a:schemeClr>
                          </a:solidFill>
                          <a:latin typeface="Arial" panose="020B0604020202020204" pitchFamily="34" charset="0"/>
                          <a:cs typeface="Arial" panose="020B0604020202020204" pitchFamily="34" charset="0"/>
                        </a:rPr>
                        <a:t> prevalence of obesity is statistically significantly lower in Peterborough Partnerships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North Alliance.</a:t>
                      </a:r>
                    </a:p>
                    <a:p>
                      <a:pPr marL="0" indent="0" algn="ctr">
                        <a:buFont typeface="Arial" panose="020B0604020202020204" pitchFamily="34" charset="0"/>
                        <a:buNone/>
                      </a:pPr>
                      <a:endParaRPr lang="en-GB" sz="5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Estimated smoking prevalence is statistically significantly higher in </a:t>
                      </a:r>
                      <a:r>
                        <a:rPr lang="en-GB" sz="1600" baseline="0" dirty="0" smtClean="0">
                          <a:solidFill>
                            <a:schemeClr val="accent1">
                              <a:lumMod val="75000"/>
                            </a:schemeClr>
                          </a:solidFill>
                          <a:latin typeface="Arial" panose="020B0604020202020204" pitchFamily="34" charset="0"/>
                          <a:cs typeface="Arial" panose="020B0604020202020204" pitchFamily="34" charset="0"/>
                        </a:rPr>
                        <a:t>Peterborough Partnerships </a:t>
                      </a:r>
                      <a:r>
                        <a:rPr lang="en-GB" sz="1600" baseline="0" dirty="0">
                          <a:solidFill>
                            <a:schemeClr val="accent1">
                              <a:lumMod val="75000"/>
                            </a:schemeClr>
                          </a:solidFill>
                          <a:latin typeface="Arial" panose="020B0604020202020204" pitchFamily="34" charset="0"/>
                          <a:cs typeface="Arial" panose="020B0604020202020204" pitchFamily="34" charset="0"/>
                        </a:rPr>
                        <a:t>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Obesity</a:t>
                      </a:r>
                      <a:r>
                        <a:rPr lang="en-GB" sz="1000" kern="1200" baseline="0" dirty="0">
                          <a:solidFill>
                            <a:schemeClr val="bg1"/>
                          </a:solidFill>
                          <a:latin typeface="Arial" panose="020B0604020202020204" pitchFamily="34" charset="0"/>
                          <a:ea typeface="+mn-ea"/>
                          <a:cs typeface="Arial" panose="020B0604020202020204" pitchFamily="34" charset="0"/>
                        </a:rPr>
                        <a:t> - </a:t>
                      </a:r>
                      <a:r>
                        <a:rPr lang="en-GB" sz="1000" kern="1200" dirty="0">
                          <a:solidFill>
                            <a:schemeClr val="bg1"/>
                          </a:solidFill>
                          <a:latin typeface="Arial" panose="020B0604020202020204" pitchFamily="34" charset="0"/>
                          <a:ea typeface="+mn-ea"/>
                          <a:cs typeface="Arial" panose="020B0604020202020204" pitchFamily="34" charset="0"/>
                        </a:rPr>
                        <a:t>C&amp;P PHI derived from NHS Digital QOF data for 2017/18;</a:t>
                      </a:r>
                      <a:r>
                        <a:rPr lang="en-GB" sz="1000" kern="1200" baseline="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Estimated</a:t>
                      </a:r>
                      <a:r>
                        <a:rPr lang="en-GB" sz="1000" kern="1200" baseline="0" dirty="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a:solidFill>
                            <a:schemeClr val="bg1"/>
                          </a:solidFill>
                          <a:latin typeface="Arial" panose="020B0604020202020204" pitchFamily="34" charset="0"/>
                          <a:ea typeface="+mn-ea"/>
                          <a:cs typeface="Arial" panose="020B0604020202020204" pitchFamily="34" charset="0"/>
                          <a:hlinkClick r:id="rId3"/>
                        </a:rPr>
                        <a:t>https://fingertips.phe.org.uk/profile/general-practice</a:t>
                      </a: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4"/>
          <a:stretch>
            <a:fillRect/>
          </a:stretch>
        </p:blipFill>
        <p:spPr>
          <a:xfrm>
            <a:off x="100668" y="5876187"/>
            <a:ext cx="11680948" cy="347502"/>
          </a:xfrm>
          <a:prstGeom prst="rect">
            <a:avLst/>
          </a:prstGeom>
        </p:spPr>
      </p:pic>
      <p:pic>
        <p:nvPicPr>
          <p:cNvPr id="6" name="Picture 5"/>
          <p:cNvPicPr>
            <a:picLocks noChangeAspect="1"/>
          </p:cNvPicPr>
          <p:nvPr/>
        </p:nvPicPr>
        <p:blipFill>
          <a:blip r:embed="rId5"/>
          <a:stretch>
            <a:fillRect/>
          </a:stretch>
        </p:blipFill>
        <p:spPr>
          <a:xfrm>
            <a:off x="723926" y="552403"/>
            <a:ext cx="5749964" cy="3960873"/>
          </a:xfrm>
          <a:prstGeom prst="rect">
            <a:avLst/>
          </a:prstGeom>
        </p:spPr>
      </p:pic>
    </p:spTree>
    <p:extLst>
      <p:ext uri="{BB962C8B-B14F-4D97-AF65-F5344CB8AC3E}">
        <p14:creationId xmlns:p14="http://schemas.microsoft.com/office/powerpoint/2010/main" val="426639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Prevalence and mortality from principal diseases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3212602"/>
              </p:ext>
            </p:extLst>
          </p:nvPr>
        </p:nvGraphicFramePr>
        <p:xfrm>
          <a:off x="0" y="2"/>
          <a:ext cx="12168000" cy="685799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370515">
                <a:tc>
                  <a:txBody>
                    <a:bodyPr/>
                    <a:lstStyle/>
                    <a:p>
                      <a:r>
                        <a:rPr lang="en-GB" dirty="0">
                          <a:latin typeface="Arial" panose="020B0604020202020204" pitchFamily="34" charset="0"/>
                          <a:cs typeface="Arial" panose="020B0604020202020204" pitchFamily="34" charset="0"/>
                        </a:rPr>
                        <a:t>Circulatory</a:t>
                      </a:r>
                      <a:r>
                        <a:rPr lang="en-GB" baseline="0" dirty="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3345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The PCN</a:t>
                      </a: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prevalence rates of CHD</a:t>
                      </a:r>
                      <a:r>
                        <a:rPr lang="en-GB" sz="1600" baseline="0" dirty="0">
                          <a:solidFill>
                            <a:schemeClr val="accent1">
                              <a:lumMod val="75000"/>
                            </a:schemeClr>
                          </a:solidFill>
                          <a:latin typeface="Arial" panose="020B0604020202020204" pitchFamily="34" charset="0"/>
                          <a:cs typeface="Arial" panose="020B0604020202020204" pitchFamily="34" charset="0"/>
                        </a:rPr>
                        <a:t>, hypertension and stroke are statistically significantly low compared to North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PCN all age and premature mortality rates for circulatory disease are statistically similar to the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54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69635" y="5793052"/>
            <a:ext cx="11680948" cy="347502"/>
          </a:xfrm>
          <a:prstGeom prst="rect">
            <a:avLst/>
          </a:prstGeom>
        </p:spPr>
      </p:pic>
      <p:pic>
        <p:nvPicPr>
          <p:cNvPr id="3" name="Picture 2"/>
          <p:cNvPicPr>
            <a:picLocks noChangeAspect="1"/>
          </p:cNvPicPr>
          <p:nvPr/>
        </p:nvPicPr>
        <p:blipFill>
          <a:blip r:embed="rId4"/>
          <a:stretch>
            <a:fillRect/>
          </a:stretch>
        </p:blipFill>
        <p:spPr>
          <a:xfrm>
            <a:off x="631030" y="415883"/>
            <a:ext cx="10518977" cy="3960000"/>
          </a:xfrm>
          <a:prstGeom prst="rect">
            <a:avLst/>
          </a:prstGeom>
        </p:spPr>
      </p:pic>
    </p:spTree>
    <p:extLst>
      <p:ext uri="{BB962C8B-B14F-4D97-AF65-F5344CB8AC3E}">
        <p14:creationId xmlns:p14="http://schemas.microsoft.com/office/powerpoint/2010/main" val="134232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3976303"/>
              </p:ext>
            </p:extLst>
          </p:nvPr>
        </p:nvGraphicFramePr>
        <p:xfrm>
          <a:off x="0" y="19396"/>
          <a:ext cx="12192000" cy="68386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a:latin typeface="Arial" panose="020B0604020202020204" pitchFamily="34" charset="0"/>
                          <a:cs typeface="Arial" panose="020B0604020202020204" pitchFamily="34" charset="0"/>
                        </a:rPr>
                        <a:t>R</a:t>
                      </a:r>
                      <a:r>
                        <a:rPr lang="en-GB" baseline="0" dirty="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770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1">
                              <a:lumMod val="75000"/>
                            </a:schemeClr>
                          </a:solidFill>
                          <a:latin typeface="Arial" panose="020B0604020202020204" pitchFamily="34" charset="0"/>
                          <a:cs typeface="Arial" panose="020B0604020202020204" pitchFamily="34" charset="0"/>
                        </a:rPr>
                        <a:t>Asthma</a:t>
                      </a:r>
                      <a:r>
                        <a:rPr lang="en-GB" sz="1600" baseline="0" dirty="0">
                          <a:solidFill>
                            <a:schemeClr val="accent1">
                              <a:lumMod val="75000"/>
                            </a:schemeClr>
                          </a:solidFill>
                          <a:latin typeface="Arial" panose="020B0604020202020204" pitchFamily="34" charset="0"/>
                          <a:cs typeface="Arial" panose="020B0604020202020204" pitchFamily="34" charset="0"/>
                        </a:rPr>
                        <a:t> and COPD prevalence is statistically significantly low compared to the North Alliance in Peterborough Partnerships PCN and rates of mortality from respiratory causes are statistically similar to the North Alliance.</a:t>
                      </a: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70224" y="5876759"/>
            <a:ext cx="11680948" cy="347502"/>
          </a:xfrm>
          <a:prstGeom prst="rect">
            <a:avLst/>
          </a:prstGeom>
        </p:spPr>
      </p:pic>
      <p:pic>
        <p:nvPicPr>
          <p:cNvPr id="4" name="Picture 3"/>
          <p:cNvPicPr>
            <a:picLocks noChangeAspect="1"/>
          </p:cNvPicPr>
          <p:nvPr/>
        </p:nvPicPr>
        <p:blipFill>
          <a:blip r:embed="rId4"/>
          <a:stretch>
            <a:fillRect/>
          </a:stretch>
        </p:blipFill>
        <p:spPr>
          <a:xfrm>
            <a:off x="681386" y="505129"/>
            <a:ext cx="9360000" cy="4179527"/>
          </a:xfrm>
          <a:prstGeom prst="rect">
            <a:avLst/>
          </a:prstGeom>
        </p:spPr>
      </p:pic>
    </p:spTree>
    <p:extLst>
      <p:ext uri="{BB962C8B-B14F-4D97-AF65-F5344CB8AC3E}">
        <p14:creationId xmlns:p14="http://schemas.microsoft.com/office/powerpoint/2010/main" val="132796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7847938"/>
              </p:ext>
            </p:extLst>
          </p:nvPr>
        </p:nvGraphicFramePr>
        <p:xfrm>
          <a:off x="-1" y="2"/>
          <a:ext cx="12192000" cy="68579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7063">
                <a:tc>
                  <a:txBody>
                    <a:bodyPr/>
                    <a:lstStyle/>
                    <a:p>
                      <a:r>
                        <a:rPr lang="en-GB" baseline="0" dirty="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621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baseline="0" dirty="0">
                          <a:solidFill>
                            <a:srgbClr val="2E75B6"/>
                          </a:solidFill>
                          <a:latin typeface="Arial" panose="020B0604020202020204" pitchFamily="34" charset="0"/>
                          <a:cs typeface="Arial" panose="020B0604020202020204" pitchFamily="34" charset="0"/>
                        </a:rPr>
                        <a:t>The PCN has a diabetes prevalence statistically similar to North Alliance and cancer prevalence statistically significantly lower than North Alliance.</a:t>
                      </a:r>
                    </a:p>
                    <a:p>
                      <a:pPr algn="ctr"/>
                      <a:endParaRPr lang="en-GB" sz="1600" baseline="0" dirty="0">
                        <a:solidFill>
                          <a:srgbClr val="2E75B6"/>
                        </a:solidFill>
                        <a:latin typeface="Arial" panose="020B0604020202020204" pitchFamily="34" charset="0"/>
                        <a:cs typeface="Arial" panose="020B0604020202020204" pitchFamily="34" charset="0"/>
                      </a:endParaRPr>
                    </a:p>
                    <a:p>
                      <a:pPr algn="ctr"/>
                      <a:r>
                        <a:rPr lang="en-GB" sz="1600" baseline="0" dirty="0">
                          <a:solidFill>
                            <a:srgbClr val="2E75B6"/>
                          </a:solidFill>
                          <a:latin typeface="Arial" panose="020B0604020202020204" pitchFamily="34" charset="0"/>
                          <a:cs typeface="Arial" panose="020B0604020202020204" pitchFamily="34" charset="0"/>
                        </a:rPr>
                        <a:t>All age and premature cancer mortality rates are statistically significantly higher than North Alliance.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94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44690" y="5841431"/>
            <a:ext cx="11680948" cy="347502"/>
          </a:xfrm>
          <a:prstGeom prst="rect">
            <a:avLst/>
          </a:prstGeom>
        </p:spPr>
      </p:pic>
      <p:pic>
        <p:nvPicPr>
          <p:cNvPr id="4" name="Picture 3"/>
          <p:cNvPicPr>
            <a:picLocks noChangeAspect="1"/>
          </p:cNvPicPr>
          <p:nvPr/>
        </p:nvPicPr>
        <p:blipFill>
          <a:blip r:embed="rId4"/>
          <a:stretch>
            <a:fillRect/>
          </a:stretch>
        </p:blipFill>
        <p:spPr>
          <a:xfrm>
            <a:off x="865945" y="488353"/>
            <a:ext cx="8062156" cy="3600000"/>
          </a:xfrm>
          <a:prstGeom prst="rect">
            <a:avLst/>
          </a:prstGeom>
        </p:spPr>
      </p:pic>
    </p:spTree>
    <p:extLst>
      <p:ext uri="{BB962C8B-B14F-4D97-AF65-F5344CB8AC3E}">
        <p14:creationId xmlns:p14="http://schemas.microsoft.com/office/powerpoint/2010/main" val="116970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99240159"/>
              </p:ext>
            </p:extLst>
          </p:nvPr>
        </p:nvGraphicFramePr>
        <p:xfrm>
          <a:off x="0" y="0"/>
          <a:ext cx="12192002" cy="6874919"/>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395564">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a:solidFill>
                            <a:schemeClr val="bg1"/>
                          </a:solidFill>
                          <a:latin typeface="Arial" panose="020B0604020202020204" pitchFamily="34" charset="0"/>
                          <a:cs typeface="Arial" panose="020B0604020202020204" pitchFamily="34" charset="0"/>
                        </a:rPr>
                        <a:t>Peterborough</a:t>
                      </a:r>
                      <a:r>
                        <a:rPr lang="en-GB" sz="1600" b="1" i="0" baseline="0" dirty="0">
                          <a:solidFill>
                            <a:schemeClr val="bg1"/>
                          </a:solidFill>
                          <a:latin typeface="Arial" panose="020B0604020202020204" pitchFamily="34" charset="0"/>
                          <a:cs typeface="Arial" panose="020B0604020202020204" pitchFamily="34" charset="0"/>
                        </a:rPr>
                        <a:t> Partnerships</a:t>
                      </a:r>
                      <a:r>
                        <a:rPr lang="en-GB" sz="1600" b="1" i="0" dirty="0">
                          <a:solidFill>
                            <a:schemeClr val="bg1"/>
                          </a:solidFill>
                          <a:latin typeface="Arial" panose="020B0604020202020204" pitchFamily="34" charset="0"/>
                          <a:cs typeface="Arial" panose="020B0604020202020204" pitchFamily="34" charset="0"/>
                        </a:rPr>
                        <a:t> PCN</a:t>
                      </a:r>
                      <a:r>
                        <a:rPr lang="en-GB" sz="1600" b="1" i="0" baseline="0" dirty="0">
                          <a:solidFill>
                            <a:schemeClr val="bg1"/>
                          </a:solidFill>
                          <a:latin typeface="Arial" panose="020B0604020202020204" pitchFamily="34" charset="0"/>
                          <a:cs typeface="Arial" panose="020B0604020202020204" pitchFamily="34" charset="0"/>
                        </a:rPr>
                        <a:t> – summary</a:t>
                      </a:r>
                      <a:endParaRPr lang="en-GB" sz="1600" b="0" i="0" baseline="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114443">
                <a:tc>
                  <a:txBody>
                    <a:bodyPr/>
                    <a:lstStyle/>
                    <a:p>
                      <a:pPr marL="285750" indent="-285750">
                        <a:lnSpc>
                          <a:spcPct val="114000"/>
                        </a:lnSpc>
                        <a:buSzPct val="150000"/>
                        <a:buFont typeface="Arial" panose="020B0604020202020204" pitchFamily="34" charset="0"/>
                        <a:buChar char="•"/>
                      </a:pPr>
                      <a:r>
                        <a:rPr lang="en-GB" sz="1500" b="0" i="0" baseline="0" dirty="0">
                          <a:solidFill>
                            <a:schemeClr val="accent1">
                              <a:lumMod val="75000"/>
                            </a:schemeClr>
                          </a:solidFill>
                          <a:latin typeface="Arial" panose="020B0604020202020204" pitchFamily="34" charset="0"/>
                          <a:cs typeface="Arial" panose="020B0604020202020204" pitchFamily="34" charset="0"/>
                        </a:rPr>
                        <a:t>There are almost 40,500 people registered with Peterborough Partnerships PCN, with a smaller older population compared to the North Alliance, CCG and England.  The population is estimated to increase at a much lower rate than the CCG as a whole between 2019 and 2036</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The PCN has a lower proportion of White British ethnic group when compared to the North Alliance, CCG and England and higher proportions from all other ethnic groups</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Relative deprivation is higher in the PCN compared to the North Alliance, CCG and England.  Approximately 20.6% of children and 19%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on average there are 555 births a year in the PCN. Birth rates and the proportion of babies born with a low birth weight are statistically similar to the North Alliance, which in itself has a noticeably high birth rate compared to the CCG</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male and female life expectancy within the Peterborough Partnerships PCN are both statistically similar to the North Alliance at 79.5 and 82.9 years respectively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Recorded obesity in adults is statistically significantly lower than the North Alliance average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21.4% of adults smoke, which is statistically significantly higher than the North Alliance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Estimates of people reporting long-term activity-limiting illness and being in Good or Very Good health are statistically similar to averages for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On average there are around 211 deaths a year in the PCN, with around 40% of these in people aged under 75 years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low recorded prevalence of CHD, hypertension, stroke, asthma, COPD and cancer compared to the North Alliance averages. As these data are not age-standardised, this may be a reflection of the relatively young population of the PCN.</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All-age all cause mortality rates are statistically similar to the North Alliance average in Peterborough Partnerships PCN and under 75 mortality rates for all causes are statistically significantly higher than the North Alliance average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Prevalence of serious mental illness is statistically significantly higher and dementia prevalence is statistically significantly lower than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higher rates of children’s early help cases than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overall adult social care </a:t>
                      </a:r>
                      <a:r>
                        <a:rPr lang="en-GB" sz="1500" b="0" i="0" kern="1200" baseline="0" dirty="0" smtClean="0">
                          <a:solidFill>
                            <a:schemeClr val="accent1">
                              <a:lumMod val="75000"/>
                            </a:schemeClr>
                          </a:solidFill>
                          <a:latin typeface="Arial" panose="020B0604020202020204" pitchFamily="34" charset="0"/>
                          <a:ea typeface="+mn-ea"/>
                          <a:cs typeface="Arial" panose="020B0604020202020204" pitchFamily="34" charset="0"/>
                        </a:rPr>
                        <a:t>usage rate for the PCN </a:t>
                      </a: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are statistically similar to the North Alliance.</a:t>
                      </a: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r h="347992">
                <a:tc>
                  <a:txBody>
                    <a:bodyPr/>
                    <a:lstStyle/>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262947155"/>
                  </a:ext>
                </a:extLst>
              </a:tr>
            </a:tbl>
          </a:graphicData>
        </a:graphic>
      </p:graphicFrame>
    </p:spTree>
    <p:extLst>
      <p:ext uri="{BB962C8B-B14F-4D97-AF65-F5344CB8AC3E}">
        <p14:creationId xmlns:p14="http://schemas.microsoft.com/office/powerpoint/2010/main" val="1723181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578369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0658">
                <a:tc>
                  <a:txBody>
                    <a:bodyPr/>
                    <a:lstStyle/>
                    <a:p>
                      <a:r>
                        <a:rPr lang="en-GB" dirty="0">
                          <a:latin typeface="Arial" panose="020B0604020202020204" pitchFamily="34" charset="0"/>
                          <a:cs typeface="Arial" panose="020B0604020202020204" pitchFamily="34" charset="0"/>
                        </a:rPr>
                        <a:t>Mental health, dementia</a:t>
                      </a:r>
                      <a:r>
                        <a:rPr lang="en-GB" baseline="0" dirty="0">
                          <a:latin typeface="Arial" panose="020B0604020202020204" pitchFamily="34" charset="0"/>
                          <a:cs typeface="Arial" panose="020B0604020202020204" pitchFamily="34" charset="0"/>
                        </a:rPr>
                        <a:t> and learning disability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795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PCN prevalence of serious mental illness is statistically significantly higher than the North Alliance.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Dementia prevalence is statistically significantly lower and depression and learning disability prevalence is statistically similar. </a:t>
                      </a: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67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Pr</a:t>
                      </a:r>
                      <a:r>
                        <a:rPr lang="en-GB" sz="1000" kern="1200" baseline="0" dirty="0">
                          <a:solidFill>
                            <a:schemeClr val="bg1"/>
                          </a:solidFill>
                          <a:latin typeface="Arial" panose="020B0604020202020204" pitchFamily="34" charset="0"/>
                          <a:ea typeface="+mn-ea"/>
                          <a:cs typeface="Arial" panose="020B0604020202020204" pitchFamily="34" charset="0"/>
                        </a:rPr>
                        <a:t>evalence (recorded) - C&amp;P PHI from QOF, NHS Digital, 2017/18; Mortality - C&amp;P PHI, from NHS Digital Civil Registration Data and NHS Digital GP registered population data, 2013-2017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54774" y="5991098"/>
            <a:ext cx="11680948" cy="347502"/>
          </a:xfrm>
          <a:prstGeom prst="rect">
            <a:avLst/>
          </a:prstGeom>
        </p:spPr>
      </p:pic>
      <p:pic>
        <p:nvPicPr>
          <p:cNvPr id="3" name="Picture 2"/>
          <p:cNvPicPr>
            <a:picLocks noChangeAspect="1"/>
          </p:cNvPicPr>
          <p:nvPr/>
        </p:nvPicPr>
        <p:blipFill>
          <a:blip r:embed="rId4"/>
          <a:stretch>
            <a:fillRect/>
          </a:stretch>
        </p:blipFill>
        <p:spPr>
          <a:xfrm>
            <a:off x="1215299" y="515167"/>
            <a:ext cx="9761401" cy="4222800"/>
          </a:xfrm>
          <a:prstGeom prst="rect">
            <a:avLst/>
          </a:prstGeom>
        </p:spPr>
      </p:pic>
    </p:spTree>
    <p:extLst>
      <p:ext uri="{BB962C8B-B14F-4D97-AF65-F5344CB8AC3E}">
        <p14:creationId xmlns:p14="http://schemas.microsoft.com/office/powerpoint/2010/main" val="20144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Service provision and utilisation</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351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PCN </a:t>
            </a:r>
            <a:r>
              <a:rPr lang="en-GB" sz="6000" noProof="0" dirty="0">
                <a:solidFill>
                  <a:srgbClr val="5B9BD5">
                    <a:lumMod val="75000"/>
                  </a:srgbClr>
                </a:solidFill>
                <a:latin typeface="Arial" panose="020B0604020202020204" pitchFamily="34" charset="0"/>
                <a:cs typeface="Arial" panose="020B0604020202020204" pitchFamily="34" charset="0"/>
              </a:rPr>
              <a:t>w</a:t>
            </a: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orkforce</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450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4" name="Rectangle 3">
            <a:extLst>
              <a:ext uri="{FF2B5EF4-FFF2-40B4-BE49-F238E27FC236}">
                <a16:creationId xmlns:a16="http://schemas.microsoft.com/office/drawing/2014/main" id="{C19329B5-4C05-48F6-988F-4065DDA826D5}"/>
              </a:ext>
            </a:extLst>
          </p:cNvPr>
          <p:cNvSpPr/>
          <p:nvPr/>
        </p:nvSpPr>
        <p:spPr>
          <a:xfrm>
            <a:off x="2762774" y="4200045"/>
            <a:ext cx="6666452"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2E75B6"/>
                </a:solidFill>
                <a:latin typeface="Arial" panose="020B0604020202020204" pitchFamily="34" charset="0"/>
                <a:cs typeface="Arial" panose="020B0604020202020204" pitchFamily="34" charset="0"/>
              </a:rPr>
              <a:t>94 staff are employed through Peterborough Partnerships PCN </a:t>
            </a:r>
            <a:r>
              <a:rPr lang="en-GB" sz="1400" dirty="0" smtClean="0">
                <a:solidFill>
                  <a:srgbClr val="2E75B6"/>
                </a:solidFill>
                <a:latin typeface="Arial" panose="020B0604020202020204" pitchFamily="34" charset="0"/>
                <a:cs typeface="Arial" panose="020B0604020202020204" pitchFamily="34" charset="0"/>
              </a:rPr>
              <a:t>Practices, the </a:t>
            </a:r>
            <a:r>
              <a:rPr lang="en-GB" sz="1400" dirty="0">
                <a:solidFill>
                  <a:srgbClr val="2E75B6"/>
                </a:solidFill>
                <a:latin typeface="Arial" panose="020B0604020202020204" pitchFamily="34" charset="0"/>
                <a:cs typeface="Arial" panose="020B0604020202020204" pitchFamily="34" charset="0"/>
              </a:rPr>
              <a:t>majority of which will be directly in contact with patients.</a:t>
            </a:r>
          </a:p>
          <a:p>
            <a:pPr algn="ctr"/>
            <a:endParaRPr lang="en-US" sz="1400" dirty="0">
              <a:solidFill>
                <a:srgbClr val="2E75B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5CEF67D-30BD-45C4-9AE1-0DEB805D909A}"/>
              </a:ext>
            </a:extLst>
          </p:cNvPr>
          <p:cNvPicPr>
            <a:picLocks noChangeAspect="1"/>
          </p:cNvPicPr>
          <p:nvPr/>
        </p:nvPicPr>
        <p:blipFill>
          <a:blip r:embed="rId3"/>
          <a:stretch>
            <a:fillRect/>
          </a:stretch>
        </p:blipFill>
        <p:spPr>
          <a:xfrm>
            <a:off x="3917659" y="1842593"/>
            <a:ext cx="4356682" cy="1956300"/>
          </a:xfrm>
          <a:prstGeom prst="rect">
            <a:avLst/>
          </a:prstGeom>
        </p:spPr>
      </p:pic>
      <p:sp>
        <p:nvSpPr>
          <p:cNvPr id="9" name="TextBox 8">
            <a:extLst>
              <a:ext uri="{FF2B5EF4-FFF2-40B4-BE49-F238E27FC236}">
                <a16:creationId xmlns:a16="http://schemas.microsoft.com/office/drawing/2014/main" id="{6D14AD67-0D29-4670-ABA9-7EF46B1CF1BE}"/>
              </a:ext>
            </a:extLst>
          </p:cNvPr>
          <p:cNvSpPr txBox="1"/>
          <p:nvPr/>
        </p:nvSpPr>
        <p:spPr>
          <a:xfrm>
            <a:off x="2399254" y="548216"/>
            <a:ext cx="7393492"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sp>
        <p:nvSpPr>
          <p:cNvPr id="7" name="TextBox 6">
            <a:extLst>
              <a:ext uri="{FF2B5EF4-FFF2-40B4-BE49-F238E27FC236}">
                <a16:creationId xmlns:a16="http://schemas.microsoft.com/office/drawing/2014/main" id="{AD385DE8-0F41-4285-B38C-26EFE0BF8CBA}"/>
              </a:ext>
            </a:extLst>
          </p:cNvPr>
          <p:cNvSpPr txBox="1"/>
          <p:nvPr/>
        </p:nvSpPr>
        <p:spPr>
          <a:xfrm>
            <a:off x="0" y="6492640"/>
            <a:ext cx="6329917" cy="261610"/>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Data Sources: Local Authority Data extract; PCN Practice data; CPFT data extract</a:t>
            </a:r>
          </a:p>
        </p:txBody>
      </p:sp>
    </p:spTree>
    <p:extLst>
      <p:ext uri="{BB962C8B-B14F-4D97-AF65-F5344CB8AC3E}">
        <p14:creationId xmlns:p14="http://schemas.microsoft.com/office/powerpoint/2010/main" val="389332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8F22EA76-9797-4B6B-B8A9-D55C349578B6}"/>
              </a:ext>
            </a:extLst>
          </p:cNvPr>
          <p:cNvSpPr txBox="1"/>
          <p:nvPr/>
        </p:nvSpPr>
        <p:spPr>
          <a:xfrm>
            <a:off x="1663817" y="5050679"/>
            <a:ext cx="8864366" cy="954107"/>
          </a:xfrm>
          <a:prstGeom prst="rect">
            <a:avLst/>
          </a:prstGeom>
          <a:noFill/>
        </p:spPr>
        <p:txBody>
          <a:bodyPr wrap="square" rtlCol="0" anchor="t">
            <a:spAutoFit/>
          </a:bodyPr>
          <a:lstStyle/>
          <a:p>
            <a:pPr algn="ctr"/>
            <a:r>
              <a:rPr lang="en-GB" sz="1400" dirty="0">
                <a:solidFill>
                  <a:srgbClr val="2E75B6"/>
                </a:solidFill>
                <a:latin typeface="Arial"/>
                <a:cs typeface="Arial"/>
              </a:rPr>
              <a:t>There are currently 19,137 patients under CPFT caseload across the services listed.  Caseloads rates for Peterborough Partnerships PCN are generally lower compared to the rest of Cambridgeshire and Peterborough. Additional patients will be inpatients in rehab wards and part of the multi-disciplinary team caseload. </a:t>
            </a:r>
            <a:r>
              <a:rPr lang="en-GB" sz="1400" dirty="0" err="1">
                <a:solidFill>
                  <a:srgbClr val="2E75B6"/>
                </a:solidFill>
                <a:latin typeface="Arial"/>
                <a:cs typeface="Arial"/>
              </a:rPr>
              <a:t>Bushfield</a:t>
            </a:r>
            <a:r>
              <a:rPr lang="en-GB" sz="1400" dirty="0">
                <a:solidFill>
                  <a:srgbClr val="2E75B6"/>
                </a:solidFill>
                <a:latin typeface="Arial"/>
                <a:cs typeface="Arial"/>
              </a:rPr>
              <a:t> has the highest number of caseloads for Peterborough Partnerships PCN.</a:t>
            </a:r>
          </a:p>
        </p:txBody>
      </p:sp>
      <p:sp>
        <p:nvSpPr>
          <p:cNvPr id="7" name="TextBox 6">
            <a:extLst>
              <a:ext uri="{FF2B5EF4-FFF2-40B4-BE49-F238E27FC236}">
                <a16:creationId xmlns:a16="http://schemas.microsoft.com/office/drawing/2014/main" id="{8284E32C-8D29-4DC3-8A7D-D4B21F6CC048}"/>
              </a:ext>
            </a:extLst>
          </p:cNvPr>
          <p:cNvSpPr txBox="1"/>
          <p:nvPr/>
        </p:nvSpPr>
        <p:spPr>
          <a:xfrm>
            <a:off x="2399254" y="548216"/>
            <a:ext cx="7393492" cy="338554"/>
          </a:xfrm>
          <a:prstGeom prst="rect">
            <a:avLst/>
          </a:prstGeom>
          <a:noFill/>
        </p:spPr>
        <p:txBody>
          <a:bodyPr wrap="square" rtlCol="0">
            <a:spAutoFit/>
          </a:bodyPr>
          <a:lstStyle/>
          <a:p>
            <a:pPr algn="ctr"/>
            <a:r>
              <a:rPr lang="en-GB" sz="1600" b="1" dirty="0">
                <a:solidFill>
                  <a:srgbClr val="2E75B6"/>
                </a:solidFill>
                <a:latin typeface="Arial" panose="020B0604020202020204" pitchFamily="34" charset="0"/>
                <a:cs typeface="Arial" panose="020B0604020202020204" pitchFamily="34" charset="0"/>
              </a:rPr>
              <a:t>Patients receive health care from a range of individuals and organisations</a:t>
            </a:r>
          </a:p>
        </p:txBody>
      </p:sp>
      <p:pic>
        <p:nvPicPr>
          <p:cNvPr id="9" name="Picture 8">
            <a:extLst>
              <a:ext uri="{FF2B5EF4-FFF2-40B4-BE49-F238E27FC236}">
                <a16:creationId xmlns:a16="http://schemas.microsoft.com/office/drawing/2014/main" id="{D5C693ED-AB11-40E9-8F0E-9621A1EA54FC}"/>
              </a:ext>
            </a:extLst>
          </p:cNvPr>
          <p:cNvPicPr>
            <a:picLocks noChangeAspect="1"/>
          </p:cNvPicPr>
          <p:nvPr/>
        </p:nvPicPr>
        <p:blipFill>
          <a:blip r:embed="rId3"/>
          <a:stretch>
            <a:fillRect/>
          </a:stretch>
        </p:blipFill>
        <p:spPr>
          <a:xfrm>
            <a:off x="2046801" y="1013897"/>
            <a:ext cx="8098398" cy="3799892"/>
          </a:xfrm>
          <a:prstGeom prst="rect">
            <a:avLst/>
          </a:prstGeom>
        </p:spPr>
      </p:pic>
      <p:sp>
        <p:nvSpPr>
          <p:cNvPr id="10" name="TextBox 9">
            <a:extLst>
              <a:ext uri="{FF2B5EF4-FFF2-40B4-BE49-F238E27FC236}">
                <a16:creationId xmlns:a16="http://schemas.microsoft.com/office/drawing/2014/main" id="{168EA9E6-FB20-4F30-B0A2-EFD30E9091C7}"/>
              </a:ext>
            </a:extLst>
          </p:cNvPr>
          <p:cNvSpPr txBox="1"/>
          <p:nvPr/>
        </p:nvSpPr>
        <p:spPr>
          <a:xfrm>
            <a:off x="0" y="6492640"/>
            <a:ext cx="6329917" cy="261610"/>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Data Sources: Local Authority Data extract; PCN Practice data; CPFT data extract</a:t>
            </a:r>
          </a:p>
        </p:txBody>
      </p:sp>
    </p:spTree>
    <p:extLst>
      <p:ext uri="{BB962C8B-B14F-4D97-AF65-F5344CB8AC3E}">
        <p14:creationId xmlns:p14="http://schemas.microsoft.com/office/powerpoint/2010/main" val="261433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Social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371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011762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1311">
                <a:tc>
                  <a:txBody>
                    <a:bodyPr/>
                    <a:lstStyle/>
                    <a:p>
                      <a:r>
                        <a:rPr lang="en-GB" dirty="0">
                          <a:latin typeface="Arial" panose="020B0604020202020204" pitchFamily="34" charset="0"/>
                          <a:cs typeface="Arial" panose="020B0604020202020204" pitchFamily="34" charset="0"/>
                        </a:rPr>
                        <a:t>Children’s Social Care</a:t>
                      </a:r>
                    </a:p>
                  </a:txBody>
                  <a:tcPr>
                    <a:solidFill>
                      <a:schemeClr val="accent1">
                        <a:lumMod val="75000"/>
                      </a:schemeClr>
                    </a:solidFill>
                  </a:tcPr>
                </a:tc>
                <a:extLst>
                  <a:ext uri="{0D108BD9-81ED-4DB2-BD59-A6C34878D82A}">
                    <a16:rowId xmlns:a16="http://schemas.microsoft.com/office/drawing/2014/main" val="10000"/>
                  </a:ext>
                </a:extLst>
              </a:tr>
              <a:tr h="5411721">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It is estimated that the North Alliance has statistically significantly high rates of social care involvement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cases, early help cases and education, health and care plans compared to the CCG average.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It is estimated that Peterborough Partnerships PCN has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a statistically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significantly higher rate of early help cases than the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North Alliance and the estimated social care involvement cases and education, health and care plans</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rates are statistically similar to the North Alliance rates.</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07745" y="5970740"/>
            <a:ext cx="11680948" cy="347502"/>
          </a:xfrm>
          <a:prstGeom prst="rect">
            <a:avLst/>
          </a:prstGeom>
        </p:spPr>
      </p:pic>
      <p:pic>
        <p:nvPicPr>
          <p:cNvPr id="3" name="Picture 2"/>
          <p:cNvPicPr>
            <a:picLocks noChangeAspect="1"/>
          </p:cNvPicPr>
          <p:nvPr/>
        </p:nvPicPr>
        <p:blipFill>
          <a:blip r:embed="rId4"/>
          <a:stretch>
            <a:fillRect/>
          </a:stretch>
        </p:blipFill>
        <p:spPr>
          <a:xfrm>
            <a:off x="414965" y="469129"/>
            <a:ext cx="10800000" cy="2689602"/>
          </a:xfrm>
          <a:prstGeom prst="rect">
            <a:avLst/>
          </a:prstGeom>
        </p:spPr>
      </p:pic>
    </p:spTree>
    <p:extLst>
      <p:ext uri="{BB962C8B-B14F-4D97-AF65-F5344CB8AC3E}">
        <p14:creationId xmlns:p14="http://schemas.microsoft.com/office/powerpoint/2010/main" val="307545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5331056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4221">
                <a:tc>
                  <a:txBody>
                    <a:bodyPr/>
                    <a:lstStyle/>
                    <a:p>
                      <a:r>
                        <a:rPr lang="en-GB" dirty="0">
                          <a:latin typeface="Arial" panose="020B0604020202020204" pitchFamily="34" charset="0"/>
                          <a:cs typeface="Arial" panose="020B0604020202020204" pitchFamily="34" charset="0"/>
                        </a:rPr>
                        <a:t>Adult Social Care</a:t>
                      </a:r>
                    </a:p>
                  </a:txBody>
                  <a:tcPr>
                    <a:solidFill>
                      <a:schemeClr val="accent1">
                        <a:lumMod val="75000"/>
                      </a:schemeClr>
                    </a:solidFill>
                  </a:tcPr>
                </a:tc>
                <a:extLst>
                  <a:ext uri="{0D108BD9-81ED-4DB2-BD59-A6C34878D82A}">
                    <a16:rowId xmlns:a16="http://schemas.microsoft.com/office/drawing/2014/main" val="10000"/>
                  </a:ext>
                </a:extLst>
              </a:tr>
              <a:tr h="5409290">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Overall, the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adult social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care usage rate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for the Peterborough Partnerships PCN is statistically similar to the North Alliance.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The overall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adult social care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usage rate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for the North Alliance is statistically significantly higher than the CCG.</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16980" y="5961504"/>
            <a:ext cx="11680948" cy="347502"/>
          </a:xfrm>
          <a:prstGeom prst="rect">
            <a:avLst/>
          </a:prstGeom>
        </p:spPr>
      </p:pic>
      <p:pic>
        <p:nvPicPr>
          <p:cNvPr id="4" name="Picture 3"/>
          <p:cNvPicPr>
            <a:picLocks noChangeAspect="1"/>
          </p:cNvPicPr>
          <p:nvPr/>
        </p:nvPicPr>
        <p:blipFill>
          <a:blip r:embed="rId4"/>
          <a:stretch>
            <a:fillRect/>
          </a:stretch>
        </p:blipFill>
        <p:spPr>
          <a:xfrm>
            <a:off x="336000" y="657456"/>
            <a:ext cx="11520000" cy="1702117"/>
          </a:xfrm>
          <a:prstGeom prst="rect">
            <a:avLst/>
          </a:prstGeom>
        </p:spPr>
      </p:pic>
    </p:spTree>
    <p:extLst>
      <p:ext uri="{BB962C8B-B14F-4D97-AF65-F5344CB8AC3E}">
        <p14:creationId xmlns:p14="http://schemas.microsoft.com/office/powerpoint/2010/main" val="133641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Secondary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28116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8144718"/>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Secondary Care Services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2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statistically significantly high rates of secondary care use compared with the CCG average.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Peterborough Partnerships PCN has statistically significantly higher rates of first outpatient attendance, follow up outpatient attendances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accent1">
                              <a:lumMod val="75000"/>
                            </a:schemeClr>
                          </a:solidFill>
                          <a:latin typeface="Arial" panose="020B0604020202020204" pitchFamily="34" charset="0"/>
                          <a:ea typeface="+mn-ea"/>
                          <a:cs typeface="Arial" panose="020B0604020202020204" pitchFamily="34" charset="0"/>
                        </a:rPr>
                        <a:t> and emergency department attendances than the North Alliance. </a:t>
                      </a:r>
                      <a:r>
                        <a:rPr lang="en-GB" sz="1200" dirty="0">
                          <a:solidFill>
                            <a:srgbClr val="2E75B6"/>
                          </a:solidFill>
                          <a:latin typeface="Arial"/>
                          <a:cs typeface="Arial"/>
                        </a:rPr>
                        <a:t>Ophthalmology and Trauma &amp; Orthopaedics account for the most outpatient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E75B6"/>
                          </a:solidFill>
                          <a:latin typeface="Arial"/>
                          <a:cs typeface="Arial"/>
                        </a:rPr>
                        <a:t>attendances. This was the case for both 17/18 and 18/19. Together they make up 22% of the activity for 18/19.</a:t>
                      </a:r>
                    </a:p>
                    <a:p>
                      <a:pPr algn="ctr"/>
                      <a:endParaRPr lang="en-US" sz="900" dirty="0">
                        <a:solidFill>
                          <a:srgbClr val="2E75B6"/>
                        </a:solidFill>
                        <a:latin typeface="Arial" panose="020B0604020202020204" pitchFamily="34" charset="0"/>
                        <a:cs typeface="Arial" panose="020B0604020202020204" pitchFamily="34" charset="0"/>
                      </a:endParaRPr>
                    </a:p>
                    <a:p>
                      <a:pPr algn="ctr"/>
                      <a:r>
                        <a:rPr lang="en-GB" sz="1200" dirty="0">
                          <a:solidFill>
                            <a:srgbClr val="2E75B6"/>
                          </a:solidFill>
                          <a:latin typeface="Arial"/>
                          <a:cs typeface="Arial"/>
                        </a:rPr>
                        <a:t>The most common elective admissions are for General Surgery, Gastroenterology, Trauma &amp; Orthopaedics, and related conditions.</a:t>
                      </a: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a:t>
                      </a:r>
                      <a:r>
                        <a:rPr lang="en-GB" sz="1000" dirty="0">
                          <a:solidFill>
                            <a:schemeClr val="bg1"/>
                          </a:solidFill>
                          <a:latin typeface="Arial"/>
                          <a:cs typeface="Arial"/>
                        </a:rPr>
                        <a:t>Cambridgeshire and Peterborough “Practice </a:t>
                      </a:r>
                      <a:r>
                        <a:rPr lang="en-GB" sz="1000" dirty="0" err="1">
                          <a:solidFill>
                            <a:schemeClr val="bg1"/>
                          </a:solidFill>
                          <a:latin typeface="Arial"/>
                          <a:cs typeface="Arial"/>
                        </a:rPr>
                        <a:t>Benchmarker</a:t>
                      </a:r>
                      <a:r>
                        <a:rPr lang="en-GB" sz="1000" dirty="0">
                          <a:solidFill>
                            <a:schemeClr val="bg1"/>
                          </a:solidFill>
                          <a:latin typeface="Arial"/>
                          <a:cs typeface="Arial"/>
                        </a:rPr>
                        <a:t>”</a:t>
                      </a:r>
                      <a:endParaRPr lang="en-GB" sz="1000" i="0" dirty="0">
                        <a:solidFill>
                          <a:schemeClr val="bg1"/>
                        </a:solidFill>
                        <a:latin typeface="Arial"/>
                        <a:cs typeface="Arial"/>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3" name="Picture 2"/>
          <p:cNvPicPr>
            <a:picLocks noChangeAspect="1"/>
          </p:cNvPicPr>
          <p:nvPr/>
        </p:nvPicPr>
        <p:blipFill>
          <a:blip r:embed="rId4"/>
          <a:stretch>
            <a:fillRect/>
          </a:stretch>
        </p:blipFill>
        <p:spPr>
          <a:xfrm>
            <a:off x="156000" y="486125"/>
            <a:ext cx="11880000" cy="3753116"/>
          </a:xfrm>
          <a:prstGeom prst="rect">
            <a:avLst/>
          </a:prstGeom>
        </p:spPr>
      </p:pic>
    </p:spTree>
    <p:extLst>
      <p:ext uri="{BB962C8B-B14F-4D97-AF65-F5344CB8AC3E}">
        <p14:creationId xmlns:p14="http://schemas.microsoft.com/office/powerpoint/2010/main" val="325419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43077249"/>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smtClean="0">
                          <a:latin typeface="Arial" panose="020B0604020202020204" pitchFamily="34" charset="0"/>
                          <a:cs typeface="Arial" panose="020B0604020202020204" pitchFamily="34" charset="0"/>
                        </a:rPr>
                        <a:t>Peterborough Partnerships </a:t>
                      </a:r>
                      <a:r>
                        <a:rPr lang="en-GB" baseline="0" dirty="0">
                          <a:latin typeface="Arial" panose="020B0604020202020204" pitchFamily="34" charset="0"/>
                          <a:cs typeface="Arial" panose="020B0604020202020204" pitchFamily="34" charset="0"/>
                        </a:rPr>
                        <a:t>PCN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Shape Atlas GP registered population, October 2019,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285085" y="496390"/>
            <a:ext cx="9896721" cy="6032788"/>
          </a:xfrm>
          <a:prstGeom prst="rect">
            <a:avLst/>
          </a:prstGeom>
        </p:spPr>
      </p:pic>
    </p:spTree>
    <p:extLst>
      <p:ext uri="{BB962C8B-B14F-4D97-AF65-F5344CB8AC3E}">
        <p14:creationId xmlns:p14="http://schemas.microsoft.com/office/powerpoint/2010/main" val="3425921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4735204"/>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Disease Specific Emergency Hospital Admission Rates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The disease specific PCN emergency admission rates shown are statistically similar to the North Alliance average.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US" sz="1400" dirty="0">
                          <a:solidFill>
                            <a:srgbClr val="2E75B6"/>
                          </a:solidFill>
                          <a:latin typeface="Arial" panose="020B0604020202020204" pitchFamily="34" charset="0"/>
                          <a:cs typeface="Arial" panose="020B0604020202020204" pitchFamily="34" charset="0"/>
                        </a:rPr>
                        <a:t>For Peterborough Partnerships PCN there were 3.173 emergency admissions during 2018/19. 4 of the 8 practices had a higher</a:t>
                      </a:r>
                    </a:p>
                    <a:p>
                      <a:pPr algn="ctr"/>
                      <a:r>
                        <a:rPr lang="en-US" sz="1400" dirty="0">
                          <a:solidFill>
                            <a:srgbClr val="2E75B6"/>
                          </a:solidFill>
                          <a:latin typeface="Arial" panose="020B0604020202020204" pitchFamily="34" charset="0"/>
                          <a:cs typeface="Arial" panose="020B0604020202020204" pitchFamily="34" charset="0"/>
                        </a:rPr>
                        <a:t>admission rate than Cambridgeshire and Peterborough. </a:t>
                      </a:r>
                      <a:r>
                        <a:rPr lang="en-GB" sz="1400" dirty="0">
                          <a:solidFill>
                            <a:srgbClr val="2E75B6"/>
                          </a:solidFill>
                          <a:latin typeface="Arial" panose="020B0604020202020204" pitchFamily="34" charset="0"/>
                          <a:cs typeface="Arial" panose="020B0604020202020204" pitchFamily="34" charset="0"/>
                        </a:rPr>
                        <a:t>The majority of emergency admissions were for Paediatric Medicine.</a:t>
                      </a:r>
                      <a:endParaRPr lang="en-US" sz="1400" dirty="0">
                        <a:solidFill>
                          <a:srgbClr val="2E75B6"/>
                        </a:solidFill>
                        <a:latin typeface="Arial" panose="020B0604020202020204" pitchFamily="34" charset="0"/>
                        <a:cs typeface="Arial" panose="020B0604020202020204" pitchFamily="34" charset="0"/>
                      </a:endParaRPr>
                    </a:p>
                    <a:p>
                      <a:pPr algn="ctr"/>
                      <a:endParaRPr lang="en-US" sz="1400" dirty="0">
                        <a:solidFill>
                          <a:srgbClr val="2E75B6"/>
                        </a:solidFill>
                        <a:latin typeface="Arial" panose="020B0604020202020204" pitchFamily="34" charset="0"/>
                        <a:cs typeface="Arial" panose="020B0604020202020204" pitchFamily="34" charset="0"/>
                      </a:endParaRPr>
                    </a:p>
                    <a:p>
                      <a:pPr algn="ctr"/>
                      <a:r>
                        <a:rPr lang="en-GB" sz="1400" dirty="0">
                          <a:solidFill>
                            <a:srgbClr val="2E75B6"/>
                          </a:solidFill>
                          <a:latin typeface="Arial"/>
                          <a:cs typeface="Arial"/>
                        </a:rPr>
                        <a:t>There were more than twice as many admissions for Paediatric Medicine than Geriatric Medicine. This ties in with there being more</a:t>
                      </a:r>
                    </a:p>
                    <a:p>
                      <a:pPr algn="ctr"/>
                      <a:r>
                        <a:rPr lang="en-GB" sz="1400" dirty="0">
                          <a:solidFill>
                            <a:srgbClr val="2E75B6"/>
                          </a:solidFill>
                          <a:latin typeface="Arial"/>
                          <a:cs typeface="Arial"/>
                        </a:rPr>
                        <a:t>younger residents for Peterborough Partnerships PCN. There are 15% more residents in the paediatric age bracket than residents aged 65 plus.</a:t>
                      </a: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5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a:t>
                      </a:r>
                      <a:r>
                        <a:rPr lang="en-GB" sz="1000" dirty="0">
                          <a:solidFill>
                            <a:schemeClr val="bg1"/>
                          </a:solidFill>
                          <a:latin typeface="Arial"/>
                          <a:cs typeface="Arial"/>
                        </a:rPr>
                        <a:t>Cambridgeshire and Peterborough “All Trusts 18/19”</a:t>
                      </a:r>
                      <a:endParaRPr lang="en-GB" sz="1000" kern="1200" baseline="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16981" y="5915322"/>
            <a:ext cx="11680948" cy="347502"/>
          </a:xfrm>
          <a:prstGeom prst="rect">
            <a:avLst/>
          </a:prstGeom>
        </p:spPr>
      </p:pic>
      <p:pic>
        <p:nvPicPr>
          <p:cNvPr id="4" name="Picture 3"/>
          <p:cNvPicPr>
            <a:picLocks noChangeAspect="1"/>
          </p:cNvPicPr>
          <p:nvPr/>
        </p:nvPicPr>
        <p:blipFill>
          <a:blip r:embed="rId4"/>
          <a:stretch>
            <a:fillRect/>
          </a:stretch>
        </p:blipFill>
        <p:spPr>
          <a:xfrm>
            <a:off x="194825" y="669634"/>
            <a:ext cx="11668125" cy="2381250"/>
          </a:xfrm>
          <a:prstGeom prst="rect">
            <a:avLst/>
          </a:prstGeom>
        </p:spPr>
      </p:pic>
    </p:spTree>
    <p:extLst>
      <p:ext uri="{BB962C8B-B14F-4D97-AF65-F5344CB8AC3E}">
        <p14:creationId xmlns:p14="http://schemas.microsoft.com/office/powerpoint/2010/main" val="1607433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33A3141-5383-4ACD-BE1F-24DCAFFB622D}"/>
              </a:ext>
            </a:extLst>
          </p:cNvPr>
          <p:cNvGraphicFramePr>
            <a:graphicFrameLocks noGrp="1"/>
          </p:cNvGraphicFramePr>
          <p:nvPr>
            <p:extLst>
              <p:ext uri="{D42A27DB-BD31-4B8C-83A1-F6EECF244321}">
                <p14:modId xmlns:p14="http://schemas.microsoft.com/office/powerpoint/2010/main" val="3485518580"/>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dirty="0">
                          <a:solidFill>
                            <a:schemeClr val="bg1"/>
                          </a:solidFill>
                          <a:latin typeface="Arial"/>
                          <a:cs typeface="Arial"/>
                        </a:rPr>
                        <a:t>Potentially Avoidable Hospital Admissions</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2148DCD8-1568-4E8C-B512-75AB270901AB}"/>
              </a:ext>
            </a:extLst>
          </p:cNvPr>
          <p:cNvSpPr txBox="1"/>
          <p:nvPr/>
        </p:nvSpPr>
        <p:spPr>
          <a:xfrm>
            <a:off x="-3857" y="6168008"/>
            <a:ext cx="4727576" cy="600164"/>
          </a:xfrm>
          <a:prstGeom prst="rect">
            <a:avLst/>
          </a:prstGeom>
          <a:noFill/>
        </p:spPr>
        <p:txBody>
          <a:bodyPr wrap="none" rtlCol="0" anchor="t">
            <a:spAutoFit/>
          </a:bodyPr>
          <a:lstStyle/>
          <a:p>
            <a:endParaRPr lang="en-GB" sz="1100" dirty="0">
              <a:solidFill>
                <a:schemeClr val="bg1"/>
              </a:solidFill>
              <a:latin typeface="Arial"/>
              <a:cs typeface="Arial"/>
            </a:endParaRPr>
          </a:p>
          <a:p>
            <a:endParaRPr lang="en-GB" sz="1100" dirty="0">
              <a:solidFill>
                <a:schemeClr val="bg1"/>
              </a:solidFill>
              <a:latin typeface="Arial"/>
              <a:cs typeface="Arial"/>
            </a:endParaRPr>
          </a:p>
          <a:p>
            <a:r>
              <a:rPr lang="en-GB" sz="1100" dirty="0">
                <a:solidFill>
                  <a:schemeClr val="bg1"/>
                </a:solidFill>
                <a:latin typeface="Arial"/>
                <a:cs typeface="Arial"/>
              </a:rPr>
              <a:t>Data Source: Cambridgeshire and Peterborough “Practice </a:t>
            </a:r>
            <a:r>
              <a:rPr lang="en-GB" sz="1100" dirty="0" err="1">
                <a:solidFill>
                  <a:schemeClr val="bg1"/>
                </a:solidFill>
                <a:latin typeface="Arial"/>
                <a:cs typeface="Arial"/>
              </a:rPr>
              <a:t>Benchmarker</a:t>
            </a:r>
            <a:r>
              <a:rPr lang="en-GB" sz="1100" dirty="0">
                <a:solidFill>
                  <a:schemeClr val="bg1"/>
                </a:solidFill>
                <a:latin typeface="Arial"/>
                <a:cs typeface="Arial"/>
              </a:rPr>
              <a:t>”</a:t>
            </a:r>
          </a:p>
        </p:txBody>
      </p:sp>
      <p:sp>
        <p:nvSpPr>
          <p:cNvPr id="13" name="TextBox 12">
            <a:extLst>
              <a:ext uri="{FF2B5EF4-FFF2-40B4-BE49-F238E27FC236}">
                <a16:creationId xmlns:a16="http://schemas.microsoft.com/office/drawing/2014/main" id="{6EEFA2FF-F5EE-47A6-9535-7E86B516C034}"/>
              </a:ext>
            </a:extLst>
          </p:cNvPr>
          <p:cNvSpPr txBox="1"/>
          <p:nvPr/>
        </p:nvSpPr>
        <p:spPr>
          <a:xfrm>
            <a:off x="1883593" y="4594450"/>
            <a:ext cx="8424812" cy="461665"/>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GB" sz="1200" dirty="0">
              <a:latin typeface="Arial"/>
              <a:cs typeface="Arial"/>
            </a:endParaRPr>
          </a:p>
        </p:txBody>
      </p:sp>
      <p:sp>
        <p:nvSpPr>
          <p:cNvPr id="5" name="TextBox 4">
            <a:extLst>
              <a:ext uri="{FF2B5EF4-FFF2-40B4-BE49-F238E27FC236}">
                <a16:creationId xmlns:a16="http://schemas.microsoft.com/office/drawing/2014/main" id="{3E14D784-138F-4EFE-98E9-F2C00987E53C}"/>
              </a:ext>
            </a:extLst>
          </p:cNvPr>
          <p:cNvSpPr txBox="1"/>
          <p:nvPr/>
        </p:nvSpPr>
        <p:spPr>
          <a:xfrm>
            <a:off x="2276210" y="401200"/>
            <a:ext cx="7639576" cy="584775"/>
          </a:xfrm>
          <a:prstGeom prst="rect">
            <a:avLst/>
          </a:prstGeom>
          <a:noFill/>
        </p:spPr>
        <p:txBody>
          <a:bodyPr wrap="square" rtlCol="0" anchor="t">
            <a:spAutoFit/>
          </a:bodyPr>
          <a:lstStyle/>
          <a:p>
            <a:pPr algn="ctr"/>
            <a:r>
              <a:rPr lang="en-GB" sz="1600" b="1" dirty="0">
                <a:solidFill>
                  <a:srgbClr val="2E75B6"/>
                </a:solidFill>
                <a:latin typeface="Arial" panose="020B0604020202020204" pitchFamily="34" charset="0"/>
                <a:cs typeface="Arial" panose="020B0604020202020204" pitchFamily="34" charset="0"/>
              </a:rPr>
              <a:t>Peterborough Partnerships PCN’s older citizens contribute to the high rate of potentially avoidable admissions.</a:t>
            </a:r>
          </a:p>
        </p:txBody>
      </p:sp>
      <p:sp>
        <p:nvSpPr>
          <p:cNvPr id="6" name="Rectangle 5">
            <a:extLst>
              <a:ext uri="{FF2B5EF4-FFF2-40B4-BE49-F238E27FC236}">
                <a16:creationId xmlns:a16="http://schemas.microsoft.com/office/drawing/2014/main" id="{AFADF9C8-F9EC-455A-80C7-E8163932DDCD}"/>
              </a:ext>
            </a:extLst>
          </p:cNvPr>
          <p:cNvSpPr/>
          <p:nvPr/>
        </p:nvSpPr>
        <p:spPr>
          <a:xfrm>
            <a:off x="3310128" y="1041964"/>
            <a:ext cx="5571736" cy="305794"/>
          </a:xfrm>
          <a:prstGeom prst="rect">
            <a:avLst/>
          </a:prstGeom>
          <a:solidFill>
            <a:srgbClr val="2E75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50" b="1" dirty="0">
                <a:solidFill>
                  <a:schemeClr val="bg1"/>
                </a:solidFill>
              </a:rPr>
              <a:t>Selected Ambulatory Care Sensitive Conditions NEL admissions in 2018/19 by age</a:t>
            </a:r>
          </a:p>
        </p:txBody>
      </p:sp>
      <p:pic>
        <p:nvPicPr>
          <p:cNvPr id="7" name="Picture 6">
            <a:extLst>
              <a:ext uri="{FF2B5EF4-FFF2-40B4-BE49-F238E27FC236}">
                <a16:creationId xmlns:a16="http://schemas.microsoft.com/office/drawing/2014/main" id="{2EAEABC5-E71E-45A7-98E5-694734DC6476}"/>
              </a:ext>
            </a:extLst>
          </p:cNvPr>
          <p:cNvPicPr>
            <a:picLocks noChangeAspect="1"/>
          </p:cNvPicPr>
          <p:nvPr/>
        </p:nvPicPr>
        <p:blipFill>
          <a:blip r:embed="rId3"/>
          <a:stretch>
            <a:fillRect/>
          </a:stretch>
        </p:blipFill>
        <p:spPr>
          <a:xfrm>
            <a:off x="2726422" y="1388047"/>
            <a:ext cx="6739148" cy="3288052"/>
          </a:xfrm>
          <a:prstGeom prst="rect">
            <a:avLst/>
          </a:prstGeom>
        </p:spPr>
      </p:pic>
      <p:sp>
        <p:nvSpPr>
          <p:cNvPr id="8" name="Rectangle 7">
            <a:extLst>
              <a:ext uri="{FF2B5EF4-FFF2-40B4-BE49-F238E27FC236}">
                <a16:creationId xmlns:a16="http://schemas.microsoft.com/office/drawing/2014/main" id="{D7E99784-C665-42B4-AFA7-8740BB0D2F58}"/>
              </a:ext>
            </a:extLst>
          </p:cNvPr>
          <p:cNvSpPr/>
          <p:nvPr/>
        </p:nvSpPr>
        <p:spPr>
          <a:xfrm>
            <a:off x="1040235" y="4626130"/>
            <a:ext cx="10111522"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300" dirty="0">
                <a:solidFill>
                  <a:srgbClr val="2E75B6"/>
                </a:solidFill>
                <a:latin typeface="Arial" panose="020B0604020202020204" pitchFamily="34" charset="0"/>
                <a:cs typeface="Arial" panose="020B0604020202020204" pitchFamily="34" charset="0"/>
              </a:rPr>
              <a:t>There are more potentially avoidable emergency admissions for Peterborough Partnerships PCN. Although there was a 6% increase for these across Cambridgeshire and Peterborough, year on year ACSC admissions for Peterborough Partnerships PCN increased 3%.</a:t>
            </a:r>
            <a:endParaRPr lang="en-US" sz="1300" dirty="0">
              <a:solidFill>
                <a:srgbClr val="2E75B6"/>
              </a:solidFill>
              <a:latin typeface="Arial" panose="020B0604020202020204" pitchFamily="34" charset="0"/>
              <a:cs typeface="Arial" panose="020B0604020202020204" pitchFamily="34" charset="0"/>
            </a:endParaRPr>
          </a:p>
          <a:p>
            <a:pPr algn="ctr"/>
            <a:endParaRPr lang="en-US" sz="1300" dirty="0">
              <a:solidFill>
                <a:srgbClr val="2E75B6"/>
              </a:solidFill>
              <a:latin typeface="Arial" panose="020B0604020202020204" pitchFamily="34" charset="0"/>
              <a:cs typeface="Arial" panose="020B0604020202020204" pitchFamily="34" charset="0"/>
            </a:endParaRPr>
          </a:p>
          <a:p>
            <a:pPr algn="ctr"/>
            <a:r>
              <a:rPr lang="en-GB" sz="1300" dirty="0">
                <a:solidFill>
                  <a:srgbClr val="2E75B6"/>
                </a:solidFill>
                <a:latin typeface="Arial"/>
                <a:cs typeface="Arial"/>
              </a:rPr>
              <a:t>Those aged over 65 account for the majority of the 5 most common potentially preventable (ACSC) related admissions during 18/19. COPD and Congestive Heart Failure were most common for the higher age bands (over 65 years old).</a:t>
            </a:r>
          </a:p>
          <a:p>
            <a:pPr algn="ctr"/>
            <a:endParaRPr lang="en-US" sz="1300" dirty="0">
              <a:solidFill>
                <a:srgbClr val="2E75B6"/>
              </a:solidFill>
              <a:latin typeface="Arial" panose="020B0604020202020204" pitchFamily="34" charset="0"/>
              <a:cs typeface="Arial" panose="020B0604020202020204" pitchFamily="34" charset="0"/>
            </a:endParaRPr>
          </a:p>
          <a:p>
            <a:pPr algn="ctr"/>
            <a:r>
              <a:rPr lang="en-GB" sz="1300" dirty="0">
                <a:solidFill>
                  <a:srgbClr val="2E75B6"/>
                </a:solidFill>
                <a:latin typeface="Arial" panose="020B0604020202020204" pitchFamily="34" charset="0"/>
                <a:cs typeface="Arial" panose="020B0604020202020204" pitchFamily="34" charset="0"/>
              </a:rPr>
              <a:t>Cellulitis, COPD, and </a:t>
            </a:r>
            <a:r>
              <a:rPr lang="en-US" sz="1300" dirty="0">
                <a:solidFill>
                  <a:srgbClr val="2E75B6"/>
                </a:solidFill>
                <a:latin typeface="Arial" panose="020B0604020202020204" pitchFamily="34" charset="0"/>
                <a:cs typeface="Arial" panose="020B0604020202020204" pitchFamily="34" charset="0"/>
              </a:rPr>
              <a:t>Pyelonephritis and kidney/urinary tract infections</a:t>
            </a:r>
            <a:r>
              <a:rPr lang="en-GB" sz="1300" dirty="0">
                <a:solidFill>
                  <a:srgbClr val="2E75B6"/>
                </a:solidFill>
                <a:latin typeface="Arial" panose="020B0604020202020204" pitchFamily="34" charset="0"/>
                <a:cs typeface="Arial" panose="020B0604020202020204" pitchFamily="34" charset="0"/>
              </a:rPr>
              <a:t> are common</a:t>
            </a:r>
            <a:r>
              <a:rPr lang="en-US" sz="1300" dirty="0">
                <a:solidFill>
                  <a:srgbClr val="2E75B6"/>
                </a:solidFill>
                <a:latin typeface="Arial" panose="020B0604020202020204" pitchFamily="34" charset="0"/>
                <a:cs typeface="Arial" panose="020B0604020202020204" pitchFamily="34" charset="0"/>
              </a:rPr>
              <a:t> </a:t>
            </a:r>
            <a:r>
              <a:rPr lang="en-GB" sz="1300" dirty="0">
                <a:solidFill>
                  <a:srgbClr val="2E75B6"/>
                </a:solidFill>
                <a:latin typeface="Arial" panose="020B0604020202020204" pitchFamily="34" charset="0"/>
                <a:cs typeface="Arial" panose="020B0604020202020204" pitchFamily="34" charset="0"/>
              </a:rPr>
              <a:t>for the younger age bracket.</a:t>
            </a:r>
          </a:p>
          <a:p>
            <a:pPr algn="ctr"/>
            <a:endParaRPr lang="en-US" sz="1300" dirty="0">
              <a:solidFill>
                <a:srgbClr val="2E75B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320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r>
                        <a:rPr lang="en-GB" dirty="0">
                          <a:latin typeface="Arial" panose="020B0604020202020204" pitchFamily="34" charset="0"/>
                          <a:cs typeface="Arial" panose="020B0604020202020204" pitchFamily="34" charset="0"/>
                        </a:rPr>
                        <a:t>Glossary of key methods and terms</a:t>
                      </a: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To assess statistical significance, 95% confidence intervals are calculated which provide a measure of uncertainty around the calculated value which arises due to random variation.  If the confidence interval for a value excludes the value for the relevant benchmark, the difference between the local value and the benchmark is said to be ‘statistically significant’.</a:t>
                      </a: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 following hierarchy</a:t>
                      </a:r>
                      <a:r>
                        <a:rPr lang="en-GB" sz="1400" b="0" baseline="0" dirty="0">
                          <a:solidFill>
                            <a:schemeClr val="accent1">
                              <a:lumMod val="75000"/>
                            </a:schemeClr>
                          </a:solidFill>
                          <a:latin typeface="Arial" panose="020B0604020202020204" pitchFamily="34" charset="0"/>
                          <a:cs typeface="Arial" panose="020B0604020202020204" pitchFamily="34" charset="0"/>
                        </a:rPr>
                        <a:t> of b</a:t>
                      </a:r>
                      <a:r>
                        <a:rPr lang="en-GB" sz="1400" b="0" dirty="0">
                          <a:solidFill>
                            <a:schemeClr val="accent1">
                              <a:lumMod val="75000"/>
                            </a:schemeClr>
                          </a:solidFill>
                          <a:latin typeface="Arial" panose="020B0604020202020204" pitchFamily="34" charset="0"/>
                          <a:cs typeface="Arial" panose="020B0604020202020204" pitchFamily="34" charset="0"/>
                        </a:rPr>
                        <a:t>enchmarks has been used in this profile:</a:t>
                      </a:r>
                      <a:r>
                        <a:rPr lang="en-GB" sz="1400" b="0" baseline="0" dirty="0">
                          <a:solidFill>
                            <a:schemeClr val="accent1">
                              <a:lumMod val="75000"/>
                            </a:schemeClr>
                          </a:solidFill>
                          <a:latin typeface="Arial" panose="020B0604020202020204" pitchFamily="34" charset="0"/>
                          <a:cs typeface="Arial" panose="020B0604020202020204" pitchFamily="34" charset="0"/>
                        </a:rPr>
                        <a:t> practice to PCN; PCN to Alliance; Alliance to CCG and CCG to England.  </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a:t>
                      </a:r>
                      <a:r>
                        <a:rPr lang="en-GB" sz="1400" b="0" baseline="0" dirty="0">
                          <a:solidFill>
                            <a:schemeClr val="accent1">
                              <a:lumMod val="75000"/>
                            </a:schemeClr>
                          </a:solidFill>
                          <a:latin typeface="Arial" panose="020B0604020202020204" pitchFamily="34" charset="0"/>
                          <a:cs typeface="Arial" panose="020B0604020202020204" pitchFamily="34" charset="0"/>
                        </a:rPr>
                        <a:t> most commonly used </a:t>
                      </a:r>
                      <a:r>
                        <a:rPr lang="en-GB" sz="1400" b="0" dirty="0">
                          <a:solidFill>
                            <a:schemeClr val="accent1">
                              <a:lumMod val="75000"/>
                            </a:schemeClr>
                          </a:solidFill>
                          <a:latin typeface="Arial" panose="020B0604020202020204" pitchFamily="34" charset="0"/>
                          <a:cs typeface="Arial" panose="020B0604020202020204" pitchFamily="34" charset="0"/>
                        </a:rPr>
                        <a:t>RAG-rating in this profile:</a:t>
                      </a:r>
                    </a:p>
                    <a:p>
                      <a:endParaRPr lang="en-GB" sz="14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Exceptions to this are life</a:t>
                      </a:r>
                      <a:r>
                        <a:rPr lang="en-GB" sz="1400" b="0" baseline="0" dirty="0">
                          <a:solidFill>
                            <a:schemeClr val="accent1">
                              <a:lumMod val="75000"/>
                            </a:schemeClr>
                          </a:solidFill>
                          <a:latin typeface="Arial" panose="020B0604020202020204" pitchFamily="34" charset="0"/>
                          <a:cs typeface="Arial" panose="020B0604020202020204" pitchFamily="34" charset="0"/>
                        </a:rPr>
                        <a:t> expectancy 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And self-reported limiting long-term illness and general health status </a:t>
                      </a:r>
                      <a:r>
                        <a:rPr lang="en-GB" sz="1400" b="0" baseline="0" dirty="0">
                          <a:solidFill>
                            <a:schemeClr val="accent1">
                              <a:lumMod val="75000"/>
                            </a:schemeClr>
                          </a:solidFill>
                          <a:latin typeface="Arial" panose="020B0604020202020204" pitchFamily="34" charset="0"/>
                          <a:cs typeface="Arial" panose="020B0604020202020204" pitchFamily="34" charset="0"/>
                        </a:rPr>
                        <a:t>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DASR = directly age standardised rate per 100,000 population </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C&amp;P PHI = Cambridgeshire and Peterborough Public Health Intelligence</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QOF = Quality Outcomes Framework. Prevalence data are not available by age i.e. it is not age weighted so differences may be explained by differing age structures.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92280" y="2229598"/>
            <a:ext cx="10171047" cy="252000"/>
          </a:xfrm>
          <a:prstGeom prst="rect">
            <a:avLst/>
          </a:prstGeom>
        </p:spPr>
      </p:pic>
      <p:pic>
        <p:nvPicPr>
          <p:cNvPr id="6" name="Picture 5"/>
          <p:cNvPicPr>
            <a:picLocks noChangeAspect="1"/>
          </p:cNvPicPr>
          <p:nvPr/>
        </p:nvPicPr>
        <p:blipFill>
          <a:blip r:embed="rId4"/>
          <a:stretch>
            <a:fillRect/>
          </a:stretch>
        </p:blipFill>
        <p:spPr>
          <a:xfrm>
            <a:off x="92280" y="2918288"/>
            <a:ext cx="10171047" cy="252000"/>
          </a:xfrm>
          <a:prstGeom prst="rect">
            <a:avLst/>
          </a:prstGeom>
        </p:spPr>
      </p:pic>
      <p:pic>
        <p:nvPicPr>
          <p:cNvPr id="7" name="Picture 6"/>
          <p:cNvPicPr>
            <a:picLocks noChangeAspect="1"/>
          </p:cNvPicPr>
          <p:nvPr/>
        </p:nvPicPr>
        <p:blipFill>
          <a:blip r:embed="rId5"/>
          <a:stretch>
            <a:fillRect/>
          </a:stretch>
        </p:blipFill>
        <p:spPr>
          <a:xfrm>
            <a:off x="92280" y="3650004"/>
            <a:ext cx="10171047" cy="252000"/>
          </a:xfrm>
          <a:prstGeom prst="rect">
            <a:avLst/>
          </a:prstGeom>
        </p:spPr>
      </p:pic>
    </p:spTree>
    <p:extLst>
      <p:ext uri="{BB962C8B-B14F-4D97-AF65-F5344CB8AC3E}">
        <p14:creationId xmlns:p14="http://schemas.microsoft.com/office/powerpoint/2010/main" val="1620491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8608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496291" y="1597891"/>
            <a:ext cx="8913091" cy="3231654"/>
          </a:xfrm>
          <a:prstGeom prst="rect">
            <a:avLst/>
          </a:prstGeom>
          <a:noFill/>
        </p:spPr>
        <p:txBody>
          <a:bodyPr wrap="square" rtlCol="0">
            <a:spAutoFit/>
          </a:bodyPr>
          <a:lstStyle/>
          <a:p>
            <a:pPr algn="ctr"/>
            <a:r>
              <a:rPr lang="en-GB" sz="2000" b="1" dirty="0">
                <a:solidFill>
                  <a:schemeClr val="accent1">
                    <a:lumMod val="75000"/>
                  </a:schemeClr>
                </a:solidFill>
                <a:latin typeface="Arial" panose="020B0604020202020204" pitchFamily="34" charset="0"/>
                <a:cs typeface="Arial" panose="020B0604020202020204" pitchFamily="34" charset="0"/>
              </a:rPr>
              <a:t>Produced by:</a:t>
            </a:r>
          </a:p>
          <a:p>
            <a:pPr algn="ctr"/>
            <a:r>
              <a:rPr lang="en-GB" sz="2000" b="1" dirty="0">
                <a:solidFill>
                  <a:schemeClr val="accent1">
                    <a:lumMod val="75000"/>
                  </a:schemeClr>
                </a:solidFill>
                <a:latin typeface="Arial" panose="020B0604020202020204" pitchFamily="34" charset="0"/>
                <a:cs typeface="Arial" panose="020B0604020202020204" pitchFamily="34" charset="0"/>
              </a:rPr>
              <a:t>Cambridgeshire and Peterborough Public Health Intelligence Team</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Contact:</a:t>
            </a:r>
          </a:p>
          <a:p>
            <a:pPr algn="ctr"/>
            <a:r>
              <a:rPr lang="en-GB" sz="2000" b="1" dirty="0">
                <a:solidFill>
                  <a:schemeClr val="accent1">
                    <a:lumMod val="75000"/>
                  </a:schemeClr>
                </a:solidFill>
                <a:latin typeface="Arial" panose="020B0604020202020204" pitchFamily="34" charset="0"/>
                <a:cs typeface="Arial" panose="020B0604020202020204" pitchFamily="34" charset="0"/>
              </a:rPr>
              <a:t>PHI-team@Cambridgeshire.gov.uk </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Date updated:</a:t>
            </a:r>
          </a:p>
          <a:p>
            <a:pPr algn="ctr"/>
            <a:r>
              <a:rPr lang="en-GB" sz="2000" b="1" dirty="0">
                <a:solidFill>
                  <a:schemeClr val="accent1">
                    <a:lumMod val="75000"/>
                  </a:schemeClr>
                </a:solidFill>
                <a:latin typeface="Arial" panose="020B0604020202020204" pitchFamily="34" charset="0"/>
                <a:cs typeface="Arial" panose="020B0604020202020204" pitchFamily="34" charset="0"/>
              </a:rPr>
              <a:t>29</a:t>
            </a:r>
            <a:r>
              <a:rPr lang="en-GB" sz="2000" b="1" baseline="30000" dirty="0">
                <a:solidFill>
                  <a:schemeClr val="accent1">
                    <a:lumMod val="75000"/>
                  </a:schemeClr>
                </a:solidFill>
                <a:latin typeface="Arial" panose="020B0604020202020204" pitchFamily="34" charset="0"/>
                <a:cs typeface="Arial" panose="020B0604020202020204" pitchFamily="34" charset="0"/>
              </a:rPr>
              <a:t>th</a:t>
            </a:r>
            <a:r>
              <a:rPr lang="en-GB" sz="2000" b="1" dirty="0">
                <a:solidFill>
                  <a:schemeClr val="accent1">
                    <a:lumMod val="75000"/>
                  </a:schemeClr>
                </a:solidFill>
                <a:latin typeface="Arial" panose="020B0604020202020204" pitchFamily="34" charset="0"/>
                <a:cs typeface="Arial" panose="020B0604020202020204" pitchFamily="34" charset="0"/>
              </a:rPr>
              <a:t> November 2019</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endParaRPr lang="en-GB" sz="2400" b="1" dirty="0">
              <a:solidFill>
                <a:schemeClr val="accent1">
                  <a:lumMod val="75000"/>
                </a:schemeClr>
              </a:solidFill>
            </a:endParaRPr>
          </a:p>
        </p:txBody>
      </p:sp>
    </p:spTree>
    <p:extLst>
      <p:ext uri="{BB962C8B-B14F-4D97-AF65-F5344CB8AC3E}">
        <p14:creationId xmlns:p14="http://schemas.microsoft.com/office/powerpoint/2010/main" val="363570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Demography and key population characteristics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077946"/>
              </p:ext>
            </p:extLst>
          </p:nvPr>
        </p:nvGraphicFramePr>
        <p:xfrm>
          <a:off x="0" y="0"/>
          <a:ext cx="12192000" cy="694098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a:latin typeface="Arial" panose="020B0604020202020204" pitchFamily="34" charset="0"/>
                          <a:cs typeface="Arial" panose="020B0604020202020204" pitchFamily="34" charset="0"/>
                        </a:rPr>
                        <a:t>GP</a:t>
                      </a:r>
                      <a:r>
                        <a:rPr lang="en-GB" baseline="0" dirty="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Peterborough Partnerships PCN has a higher proportion of people aged 18 and under and lower proportion aged 65 and over compared with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North Alliance, CCG and England.</a:t>
                      </a:r>
                    </a:p>
                    <a:p>
                      <a:pPr algn="ctr"/>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56000" y="448056"/>
            <a:ext cx="11880000" cy="4541385"/>
          </a:xfrm>
          <a:prstGeom prst="rect">
            <a:avLst/>
          </a:prstGeom>
        </p:spPr>
      </p:pic>
    </p:spTree>
    <p:extLst>
      <p:ext uri="{BB962C8B-B14F-4D97-AF65-F5344CB8AC3E}">
        <p14:creationId xmlns:p14="http://schemas.microsoft.com/office/powerpoint/2010/main" val="65902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6097314"/>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a:latin typeface="Arial" panose="020B0604020202020204" pitchFamily="34" charset="0"/>
                          <a:cs typeface="Arial" panose="020B0604020202020204" pitchFamily="34" charset="0"/>
                        </a:rPr>
                        <a:t>Population forecasts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1">
                              <a:lumMod val="75000"/>
                            </a:schemeClr>
                          </a:solidFill>
                          <a:latin typeface="Arial" panose="020B0604020202020204" pitchFamily="34" charset="0"/>
                          <a:ea typeface="+mn-ea"/>
                          <a:cs typeface="Arial" panose="020B0604020202020204" pitchFamily="34" charset="0"/>
                        </a:rPr>
                        <a:t>The population of Peterborough Partnerships PCN is forecast</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to grow at a much lower rate than the CCG as </a:t>
                      </a:r>
                      <a:r>
                        <a:rPr lang="en-GB" sz="1600" kern="1200" baseline="0" dirty="0" smtClean="0">
                          <a:solidFill>
                            <a:schemeClr val="accent1">
                              <a:lumMod val="75000"/>
                            </a:schemeClr>
                          </a:solidFill>
                          <a:latin typeface="Arial" panose="020B0604020202020204" pitchFamily="34" charset="0"/>
                          <a:ea typeface="+mn-ea"/>
                          <a:cs typeface="Arial" panose="020B0604020202020204" pitchFamily="34" charset="0"/>
                        </a:rPr>
                        <a:t>a whole </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and decreases in registered population are expected between 2026 – 2031 and 2031 – 2036, during which time it is anticipated the CCG will continue to experience population growth.</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312000" y="578878"/>
            <a:ext cx="11880000" cy="2056154"/>
          </a:xfrm>
          <a:prstGeom prst="rect">
            <a:avLst/>
          </a:prstGeom>
        </p:spPr>
      </p:pic>
    </p:spTree>
    <p:extLst>
      <p:ext uri="{BB962C8B-B14F-4D97-AF65-F5344CB8AC3E}">
        <p14:creationId xmlns:p14="http://schemas.microsoft.com/office/powerpoint/2010/main" val="20764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5954742"/>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a:latin typeface="Arial" panose="020B0604020202020204" pitchFamily="34" charset="0"/>
                          <a:cs typeface="Arial" panose="020B0604020202020204" pitchFamily="34" charset="0"/>
                        </a:rPr>
                        <a:t>Population distribution </a:t>
                      </a: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7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kern="1200" dirty="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p>
          <a:p>
            <a:pPr algn="ctr"/>
            <a:r>
              <a:rPr lang="en-GB" sz="1600" b="1" dirty="0">
                <a:solidFill>
                  <a:schemeClr val="accent1">
                    <a:lumMod val="75000"/>
                  </a:schemeClr>
                </a:solidFill>
                <a:latin typeface="Arial" panose="020B0604020202020204" pitchFamily="34" charset="0"/>
                <a:cs typeface="Arial" panose="020B0604020202020204" pitchFamily="34" charset="0"/>
              </a:rPr>
              <a:t>distribution</a:t>
            </a: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74" y="381846"/>
            <a:ext cx="4349115" cy="61459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4454" y="406558"/>
            <a:ext cx="4331628" cy="6121196"/>
          </a:xfrm>
          <a:prstGeom prst="rect">
            <a:avLst/>
          </a:prstGeom>
        </p:spPr>
      </p:pic>
    </p:spTree>
    <p:extLst>
      <p:ext uri="{BB962C8B-B14F-4D97-AF65-F5344CB8AC3E}">
        <p14:creationId xmlns:p14="http://schemas.microsoft.com/office/powerpoint/2010/main" val="184086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320926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Ethnicity</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baseline="0" dirty="0">
                          <a:solidFill>
                            <a:schemeClr val="accent1">
                              <a:lumMod val="75000"/>
                            </a:schemeClr>
                          </a:solidFill>
                          <a:latin typeface="Arial" panose="020B0604020202020204" pitchFamily="34" charset="0"/>
                          <a:cs typeface="Arial" panose="020B0604020202020204" pitchFamily="34" charset="0"/>
                        </a:rPr>
                        <a:t>Peterborough Partnerships PCN has a lower proportion of population from the </a:t>
                      </a:r>
                      <a:r>
                        <a:rPr lang="en-GB" sz="1600" b="1" baseline="0" dirty="0">
                          <a:solidFill>
                            <a:schemeClr val="accent1">
                              <a:lumMod val="75000"/>
                            </a:schemeClr>
                          </a:solidFill>
                          <a:latin typeface="Arial" panose="020B0604020202020204" pitchFamily="34" charset="0"/>
                          <a:cs typeface="Arial" panose="020B0604020202020204" pitchFamily="34" charset="0"/>
                        </a:rPr>
                        <a:t>White British </a:t>
                      </a:r>
                      <a:r>
                        <a:rPr lang="en-GB" sz="1600" baseline="0" dirty="0">
                          <a:solidFill>
                            <a:schemeClr val="accent1">
                              <a:lumMod val="75000"/>
                            </a:schemeClr>
                          </a:solidFill>
                          <a:latin typeface="Arial" panose="020B0604020202020204" pitchFamily="34" charset="0"/>
                          <a:cs typeface="Arial" panose="020B0604020202020204" pitchFamily="34" charset="0"/>
                        </a:rPr>
                        <a:t>ethnic group and higher proportions from </a:t>
                      </a:r>
                      <a:r>
                        <a:rPr lang="en-GB" sz="1600" b="1" baseline="0" dirty="0">
                          <a:solidFill>
                            <a:schemeClr val="accent1">
                              <a:lumMod val="75000"/>
                            </a:schemeClr>
                          </a:solidFill>
                          <a:latin typeface="Arial" panose="020B0604020202020204" pitchFamily="34" charset="0"/>
                          <a:cs typeface="Arial" panose="020B0604020202020204" pitchFamily="34" charset="0"/>
                        </a:rPr>
                        <a:t>all other ethnic groups</a:t>
                      </a:r>
                      <a:r>
                        <a:rPr lang="en-GB" sz="1600" baseline="0" dirty="0">
                          <a:solidFill>
                            <a:schemeClr val="accent1">
                              <a:lumMod val="75000"/>
                            </a:schemeClr>
                          </a:solidFill>
                          <a:latin typeface="Arial" panose="020B0604020202020204" pitchFamily="34" charset="0"/>
                          <a:cs typeface="Arial" panose="020B0604020202020204" pitchFamily="34" charset="0"/>
                        </a:rPr>
                        <a:t> compared to North Alliance, Cambridgeshire &amp; Peterborough CCG and England.</a:t>
                      </a: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888835" y="539670"/>
            <a:ext cx="10800000" cy="2483035"/>
          </a:xfrm>
          <a:prstGeom prst="rect">
            <a:avLst/>
          </a:prstGeom>
        </p:spPr>
      </p:pic>
    </p:spTree>
    <p:extLst>
      <p:ext uri="{BB962C8B-B14F-4D97-AF65-F5344CB8AC3E}">
        <p14:creationId xmlns:p14="http://schemas.microsoft.com/office/powerpoint/2010/main" val="246283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8300746"/>
              </p:ext>
            </p:extLst>
          </p:nvPr>
        </p:nvGraphicFramePr>
        <p:xfrm>
          <a:off x="0" y="0"/>
          <a:ext cx="12192000" cy="709087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Deprivation</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Peterborough Partnerships is one of the most deprived PCNs within C&amp;P CCG, with </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the majority of practices within the PCN having higher levels of observed</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deprivation than North Alliance, CCG and England averages.</a:t>
                      </a:r>
                    </a:p>
                    <a:p>
                      <a:pPr marL="0" lvl="0" indent="0" algn="l">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Approximately 20.6% of children and 19% of older people registered</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with Peterborough Partnerships practices live in poverty.</a:t>
                      </a:r>
                    </a:p>
                    <a:p>
                      <a:pPr marL="285750" lvl="0" indent="-285750">
                        <a:buFont typeface="Arial" panose="020B0604020202020204" pitchFamily="34" charset="0"/>
                        <a:buChar char="•"/>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derived from Indices of Multiple Deprivation 2019, MHCLG and GP registered population data for July 2018. </a:t>
                      </a:r>
                      <a:r>
                        <a:rPr lang="en-GB" sz="1000" kern="1200" baseline="0" dirty="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7620000" y="427949"/>
            <a:ext cx="3984170" cy="307777"/>
          </a:xfrm>
          <a:prstGeom prst="rect">
            <a:avLst/>
          </a:prstGeom>
          <a:noFill/>
        </p:spPr>
        <p:txBody>
          <a:bodyPr wrap="square" rtlCol="0">
            <a:spAutoFit/>
          </a:bodyPr>
          <a:lstStyle/>
          <a:p>
            <a:pPr algn="ctr"/>
            <a:r>
              <a:rPr lang="en-GB" sz="1400" dirty="0">
                <a:solidFill>
                  <a:schemeClr val="accent1">
                    <a:lumMod val="75000"/>
                  </a:schemeClr>
                </a:solidFill>
                <a:latin typeface="Arial" panose="020B0604020202020204" pitchFamily="34" charset="0"/>
                <a:cs typeface="Arial" panose="020B0604020202020204" pitchFamily="34" charset="0"/>
              </a:rPr>
              <a:t>Index of Multiple Deprivation, 2019, by </a:t>
            </a:r>
            <a:r>
              <a:rPr lang="en-GB" sz="1400" dirty="0" smtClean="0">
                <a:solidFill>
                  <a:schemeClr val="accent1">
                    <a:lumMod val="75000"/>
                  </a:schemeClr>
                </a:solidFill>
                <a:latin typeface="Arial" panose="020B0604020202020204" pitchFamily="34" charset="0"/>
                <a:cs typeface="Arial" panose="020B0604020202020204" pitchFamily="34" charset="0"/>
              </a:rPr>
              <a:t>LSOA</a:t>
            </a:r>
            <a:endParaRPr lang="en-GB" sz="1400"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09771" y="589531"/>
            <a:ext cx="5400000" cy="43664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5283" y="817482"/>
            <a:ext cx="4018666" cy="5678937"/>
          </a:xfrm>
          <a:prstGeom prst="rect">
            <a:avLst/>
          </a:prstGeom>
        </p:spPr>
      </p:pic>
    </p:spTree>
    <p:extLst>
      <p:ext uri="{BB962C8B-B14F-4D97-AF65-F5344CB8AC3E}">
        <p14:creationId xmlns:p14="http://schemas.microsoft.com/office/powerpoint/2010/main" val="286668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9" ma:contentTypeDescription="Create a new document." ma:contentTypeScope="" ma:versionID="39e0e6d30d4a0ed340c5b0e41515685b">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90fadeecdc6ab34c9d98e6e24bddb53b"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6a_a75 xmlns="f13cdf73-8515-4377-9b85-8071d18a76e2" xsi:nil="true"/>
  </documentManagement>
</p:properties>
</file>

<file path=customXml/itemProps1.xml><?xml version="1.0" encoding="utf-8"?>
<ds:datastoreItem xmlns:ds="http://schemas.openxmlformats.org/officeDocument/2006/customXml" ds:itemID="{DF90F333-FA30-494D-A0A3-37E088E8710C}">
  <ds:schemaRefs>
    <ds:schemaRef ds:uri="http://schemas.microsoft.com/sharepoint/v3/contenttype/forms"/>
  </ds:schemaRefs>
</ds:datastoreItem>
</file>

<file path=customXml/itemProps2.xml><?xml version="1.0" encoding="utf-8"?>
<ds:datastoreItem xmlns:ds="http://schemas.openxmlformats.org/officeDocument/2006/customXml" ds:itemID="{2D0445AE-DD7B-4A27-BC72-B1B81151E3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0EBC9C-2BEF-4F24-8289-2765BE9B909B}">
  <ds:schemaRefs>
    <ds:schemaRef ds:uri="http://purl.org/dc/dcmitype/"/>
    <ds:schemaRef ds:uri="http://schemas.microsoft.com/office/infopath/2007/PartnerControls"/>
    <ds:schemaRef ds:uri="http://schemas.microsoft.com/office/2006/metadata/properties"/>
    <ds:schemaRef ds:uri="f13cdf73-8515-4377-9b85-8071d18a76e2"/>
    <ds:schemaRef ds:uri="http://purl.org/dc/elements/1.1/"/>
    <ds:schemaRef ds:uri="http://purl.org/dc/terms/"/>
    <ds:schemaRef ds:uri="http://schemas.openxmlformats.org/package/2006/metadata/core-properties"/>
    <ds:schemaRef ds:uri="http://schemas.microsoft.com/office/2006/documentManagement/types"/>
    <ds:schemaRef ds:uri="8f0e4762-0647-4515-854e-54c39e30134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5402</TotalTime>
  <Words>2532</Words>
  <Application>Microsoft Office PowerPoint</Application>
  <PresentationFormat>Widescreen</PresentationFormat>
  <Paragraphs>641</Paragraphs>
  <Slides>33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(Headings)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470</cp:revision>
  <cp:lastPrinted>2019-07-04T07:21:22Z</cp:lastPrinted>
  <dcterms:created xsi:type="dcterms:W3CDTF">2019-01-15T15:07:08Z</dcterms:created>
  <dcterms:modified xsi:type="dcterms:W3CDTF">2020-01-24T15:28:46Z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