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7" r:id="rId5"/>
    <p:sldId id="291" r:id="rId6"/>
    <p:sldId id="295" r:id="rId7"/>
    <p:sldId id="258" r:id="rId8"/>
    <p:sldId id="260" r:id="rId9"/>
    <p:sldId id="282" r:id="rId10"/>
    <p:sldId id="292" r:id="rId11"/>
    <p:sldId id="261" r:id="rId12"/>
    <p:sldId id="263" r:id="rId13"/>
    <p:sldId id="262" r:id="rId14"/>
    <p:sldId id="270" r:id="rId15"/>
    <p:sldId id="269" r:id="rId16"/>
    <p:sldId id="271" r:id="rId17"/>
    <p:sldId id="272" r:id="rId18"/>
    <p:sldId id="265" r:id="rId19"/>
    <p:sldId id="273" r:id="rId20"/>
    <p:sldId id="264" r:id="rId21"/>
    <p:sldId id="266" r:id="rId22"/>
    <p:sldId id="267" r:id="rId23"/>
    <p:sldId id="268" r:id="rId24"/>
    <p:sldId id="277" r:id="rId25"/>
    <p:sldId id="283" r:id="rId26"/>
    <p:sldId id="287" r:id="rId27"/>
    <p:sldId id="288" r:id="rId28"/>
    <p:sldId id="286" r:id="rId29"/>
    <p:sldId id="278" r:id="rId30"/>
    <p:sldId id="279" r:id="rId31"/>
    <p:sldId id="275" r:id="rId32"/>
    <p:sldId id="276" r:id="rId33"/>
    <p:sldId id="293" r:id="rId34"/>
    <p:sldId id="290" r:id="rId35"/>
    <p:sldId id="294" r:id="rId36"/>
    <p:sldId id="285" r:id="rId37"/>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EBF1FF"/>
    <a:srgbClr val="2E75B6"/>
    <a:srgbClr val="F7F9FF"/>
    <a:srgbClr val="C7DDF1"/>
    <a:srgbClr val="DFE7F5"/>
    <a:srgbClr val="EFF5FB"/>
    <a:srgbClr val="E1E1E1"/>
    <a:srgbClr val="F0F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4660"/>
  </p:normalViewPr>
  <p:slideViewPr>
    <p:cSldViewPr snapToGrid="0">
      <p:cViewPr varScale="1">
        <p:scale>
          <a:sx n="88" d="100"/>
          <a:sy n="88" d="100"/>
        </p:scale>
        <p:origin x="542"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3D7451D7-2EA8-4FF7-B662-8F28256B097A}" type="datetimeFigureOut">
              <a:rPr lang="en-GB" smtClean="0"/>
              <a:t>24/01/2020</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B6A56AE6-FF1C-4754-A77A-EAD59379A0D2}" type="slidenum">
              <a:rPr lang="en-GB" smtClean="0"/>
              <a:t>‹#›</a:t>
            </a:fld>
            <a:endParaRPr lang="en-GB"/>
          </a:p>
        </p:txBody>
      </p:sp>
    </p:spTree>
    <p:extLst>
      <p:ext uri="{BB962C8B-B14F-4D97-AF65-F5344CB8AC3E}">
        <p14:creationId xmlns:p14="http://schemas.microsoft.com/office/powerpoint/2010/main" val="231346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6F4B6CE-75B7-4240-B9F8-2C023477DFB8}" type="datetimeFigureOut">
              <a:rPr lang="en-GB" smtClean="0"/>
              <a:t>24/01/2020</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A8E0146-D998-449C-A1BA-A878C8DA818C}" type="slidenum">
              <a:rPr lang="en-GB" smtClean="0"/>
              <a:t>‹#›</a:t>
            </a:fld>
            <a:endParaRPr lang="en-GB" dirty="0"/>
          </a:p>
        </p:txBody>
      </p:sp>
    </p:spTree>
    <p:extLst>
      <p:ext uri="{BB962C8B-B14F-4D97-AF65-F5344CB8AC3E}">
        <p14:creationId xmlns:p14="http://schemas.microsoft.com/office/powerpoint/2010/main" val="10111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3</a:t>
            </a:fld>
            <a:endParaRPr lang="en-GB" dirty="0"/>
          </a:p>
        </p:txBody>
      </p:sp>
    </p:spTree>
    <p:extLst>
      <p:ext uri="{BB962C8B-B14F-4D97-AF65-F5344CB8AC3E}">
        <p14:creationId xmlns:p14="http://schemas.microsoft.com/office/powerpoint/2010/main" val="2811372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13</a:t>
            </a:fld>
            <a:endParaRPr lang="en-GB" dirty="0"/>
          </a:p>
        </p:txBody>
      </p:sp>
    </p:spTree>
    <p:extLst>
      <p:ext uri="{BB962C8B-B14F-4D97-AF65-F5344CB8AC3E}">
        <p14:creationId xmlns:p14="http://schemas.microsoft.com/office/powerpoint/2010/main" val="373546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15</a:t>
            </a:fld>
            <a:endParaRPr lang="en-GB" dirty="0"/>
          </a:p>
        </p:txBody>
      </p:sp>
    </p:spTree>
    <p:extLst>
      <p:ext uri="{BB962C8B-B14F-4D97-AF65-F5344CB8AC3E}">
        <p14:creationId xmlns:p14="http://schemas.microsoft.com/office/powerpoint/2010/main" val="374628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17</a:t>
            </a:fld>
            <a:endParaRPr lang="en-GB" dirty="0"/>
          </a:p>
        </p:txBody>
      </p:sp>
    </p:spTree>
    <p:extLst>
      <p:ext uri="{BB962C8B-B14F-4D97-AF65-F5344CB8AC3E}">
        <p14:creationId xmlns:p14="http://schemas.microsoft.com/office/powerpoint/2010/main" val="152682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18</a:t>
            </a:fld>
            <a:endParaRPr lang="en-GB" dirty="0"/>
          </a:p>
        </p:txBody>
      </p:sp>
    </p:spTree>
    <p:extLst>
      <p:ext uri="{BB962C8B-B14F-4D97-AF65-F5344CB8AC3E}">
        <p14:creationId xmlns:p14="http://schemas.microsoft.com/office/powerpoint/2010/main" val="397490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19</a:t>
            </a:fld>
            <a:endParaRPr lang="en-GB" dirty="0"/>
          </a:p>
        </p:txBody>
      </p:sp>
    </p:spTree>
    <p:extLst>
      <p:ext uri="{BB962C8B-B14F-4D97-AF65-F5344CB8AC3E}">
        <p14:creationId xmlns:p14="http://schemas.microsoft.com/office/powerpoint/2010/main" val="1337622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20</a:t>
            </a:fld>
            <a:endParaRPr lang="en-GB" dirty="0"/>
          </a:p>
        </p:txBody>
      </p:sp>
    </p:spTree>
    <p:extLst>
      <p:ext uri="{BB962C8B-B14F-4D97-AF65-F5344CB8AC3E}">
        <p14:creationId xmlns:p14="http://schemas.microsoft.com/office/powerpoint/2010/main" val="3981496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23</a:t>
            </a:fld>
            <a:endParaRPr lang="en-GB"/>
          </a:p>
        </p:txBody>
      </p:sp>
    </p:spTree>
    <p:extLst>
      <p:ext uri="{BB962C8B-B14F-4D97-AF65-F5344CB8AC3E}">
        <p14:creationId xmlns:p14="http://schemas.microsoft.com/office/powerpoint/2010/main" val="215706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24</a:t>
            </a:fld>
            <a:endParaRPr lang="en-GB"/>
          </a:p>
        </p:txBody>
      </p:sp>
    </p:spTree>
    <p:extLst>
      <p:ext uri="{BB962C8B-B14F-4D97-AF65-F5344CB8AC3E}">
        <p14:creationId xmlns:p14="http://schemas.microsoft.com/office/powerpoint/2010/main" val="1894469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773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10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5</a:t>
            </a:fld>
            <a:endParaRPr lang="en-GB" dirty="0"/>
          </a:p>
        </p:txBody>
      </p:sp>
    </p:spTree>
    <p:extLst>
      <p:ext uri="{BB962C8B-B14F-4D97-AF65-F5344CB8AC3E}">
        <p14:creationId xmlns:p14="http://schemas.microsoft.com/office/powerpoint/2010/main" val="4005230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052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348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31</a:t>
            </a:fld>
            <a:endParaRPr lang="en-GB"/>
          </a:p>
        </p:txBody>
      </p:sp>
    </p:spTree>
    <p:extLst>
      <p:ext uri="{BB962C8B-B14F-4D97-AF65-F5344CB8AC3E}">
        <p14:creationId xmlns:p14="http://schemas.microsoft.com/office/powerpoint/2010/main" val="2113817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381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0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6</a:t>
            </a:fld>
            <a:endParaRPr lang="en-GB" dirty="0"/>
          </a:p>
        </p:txBody>
      </p:sp>
    </p:spTree>
    <p:extLst>
      <p:ext uri="{BB962C8B-B14F-4D97-AF65-F5344CB8AC3E}">
        <p14:creationId xmlns:p14="http://schemas.microsoft.com/office/powerpoint/2010/main" val="210575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7</a:t>
            </a:fld>
            <a:endParaRPr lang="en-GB" dirty="0"/>
          </a:p>
        </p:txBody>
      </p:sp>
    </p:spTree>
    <p:extLst>
      <p:ext uri="{BB962C8B-B14F-4D97-AF65-F5344CB8AC3E}">
        <p14:creationId xmlns:p14="http://schemas.microsoft.com/office/powerpoint/2010/main" val="229338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8</a:t>
            </a:fld>
            <a:endParaRPr lang="en-GB" dirty="0"/>
          </a:p>
        </p:txBody>
      </p:sp>
    </p:spTree>
    <p:extLst>
      <p:ext uri="{BB962C8B-B14F-4D97-AF65-F5344CB8AC3E}">
        <p14:creationId xmlns:p14="http://schemas.microsoft.com/office/powerpoint/2010/main" val="246247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9</a:t>
            </a:fld>
            <a:endParaRPr lang="en-GB" dirty="0"/>
          </a:p>
        </p:txBody>
      </p:sp>
    </p:spTree>
    <p:extLst>
      <p:ext uri="{BB962C8B-B14F-4D97-AF65-F5344CB8AC3E}">
        <p14:creationId xmlns:p14="http://schemas.microsoft.com/office/powerpoint/2010/main" val="292308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10</a:t>
            </a:fld>
            <a:endParaRPr lang="en-GB" dirty="0"/>
          </a:p>
        </p:txBody>
      </p:sp>
    </p:spTree>
    <p:extLst>
      <p:ext uri="{BB962C8B-B14F-4D97-AF65-F5344CB8AC3E}">
        <p14:creationId xmlns:p14="http://schemas.microsoft.com/office/powerpoint/2010/main" val="191574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11</a:t>
            </a:fld>
            <a:endParaRPr lang="en-GB" dirty="0"/>
          </a:p>
        </p:txBody>
      </p:sp>
    </p:spTree>
    <p:extLst>
      <p:ext uri="{BB962C8B-B14F-4D97-AF65-F5344CB8AC3E}">
        <p14:creationId xmlns:p14="http://schemas.microsoft.com/office/powerpoint/2010/main" val="140599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12</a:t>
            </a:fld>
            <a:endParaRPr lang="en-GB" dirty="0"/>
          </a:p>
        </p:txBody>
      </p:sp>
    </p:spTree>
    <p:extLst>
      <p:ext uri="{BB962C8B-B14F-4D97-AF65-F5344CB8AC3E}">
        <p14:creationId xmlns:p14="http://schemas.microsoft.com/office/powerpoint/2010/main" val="230292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649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91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5296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2"/>
          <p:cNvSpPr>
            <a:spLocks noGrp="1"/>
          </p:cNvSpPr>
          <p:nvPr>
            <p:ph type="body" sz="quarter" idx="14" hasCustomPrompt="1"/>
          </p:nvPr>
        </p:nvSpPr>
        <p:spPr>
          <a:xfrm>
            <a:off x="145576" y="572860"/>
            <a:ext cx="11891413" cy="578079"/>
          </a:xfrm>
          <a:prstGeom prst="rect">
            <a:avLst/>
          </a:prstGeom>
        </p:spPr>
        <p:txBody>
          <a:bodyPr/>
          <a:lstStyle>
            <a:lvl1pPr marL="0" indent="0" algn="ctr">
              <a:buNone/>
              <a:defRPr sz="2000" b="1">
                <a:solidFill>
                  <a:schemeClr val="accent1"/>
                </a:solidFill>
                <a:latin typeface="Arial (Headings)"/>
              </a:defRPr>
            </a:lvl1pPr>
          </a:lstStyle>
          <a:p>
            <a:pPr lvl="0"/>
            <a:r>
              <a:rPr lang="en-US"/>
              <a:t>Title</a:t>
            </a:r>
            <a:endParaRPr lang="en-GB"/>
          </a:p>
        </p:txBody>
      </p:sp>
      <p:sp>
        <p:nvSpPr>
          <p:cNvPr id="7"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a:solidFill>
                <a:prstClr val="black"/>
              </a:solidFill>
            </a:endParaRPr>
          </a:p>
        </p:txBody>
      </p:sp>
    </p:spTree>
    <p:extLst>
      <p:ext uri="{BB962C8B-B14F-4D97-AF65-F5344CB8AC3E}">
        <p14:creationId xmlns:p14="http://schemas.microsoft.com/office/powerpoint/2010/main" val="370428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6960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1957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596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2849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5752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001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83427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7610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038-765E-4A35-9291-688DFA1C4CE5}" type="datetimeFigureOut">
              <a:rPr lang="en-GB" smtClean="0"/>
              <a:t>24/01/2020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B91E9-87EB-461F-B0CD-2A123CF379A1}" type="slidenum">
              <a:rPr lang="en-GB" smtClean="0"/>
              <a:t>‹#›</a:t>
            </a:fld>
            <a:endParaRPr lang="en-GB" dirty="0"/>
          </a:p>
        </p:txBody>
      </p:sp>
    </p:spTree>
    <p:extLst>
      <p:ext uri="{BB962C8B-B14F-4D97-AF65-F5344CB8AC3E}">
        <p14:creationId xmlns:p14="http://schemas.microsoft.com/office/powerpoint/2010/main" val="116647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fingertips.phe.org.uk/profile/general-practic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60" y="1259093"/>
            <a:ext cx="10482230" cy="4708981"/>
          </a:xfrm>
          <a:prstGeom prst="rect">
            <a:avLst/>
          </a:prstGeom>
          <a:noFill/>
          <a:ln>
            <a:noFill/>
          </a:ln>
        </p:spPr>
        <p:txBody>
          <a:bodyPr wrap="square" rtlCol="0">
            <a:spAutoFit/>
          </a:bodyPr>
          <a:lstStyle/>
          <a:p>
            <a:pPr algn="ctr"/>
            <a:r>
              <a:rPr lang="en-GB" sz="5000" dirty="0">
                <a:solidFill>
                  <a:schemeClr val="accent1">
                    <a:lumMod val="75000"/>
                  </a:schemeClr>
                </a:solidFill>
                <a:latin typeface="Arial" panose="020B0604020202020204" pitchFamily="34" charset="0"/>
                <a:cs typeface="Arial" panose="020B0604020202020204" pitchFamily="34" charset="0"/>
              </a:rPr>
              <a:t>Octagon North PCN</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Data pack</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November 2019</a:t>
            </a:r>
          </a:p>
          <a:p>
            <a:pPr algn="ctr"/>
            <a:endParaRPr lang="en-GB" sz="5000" dirty="0">
              <a:solidFill>
                <a:srgbClr val="FF0000"/>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397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0326791"/>
              </p:ext>
            </p:extLst>
          </p:nvPr>
        </p:nvGraphicFramePr>
        <p:xfrm>
          <a:off x="0" y="6326"/>
          <a:ext cx="12192000" cy="688880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776">
                <a:tc>
                  <a:txBody>
                    <a:bodyPr/>
                    <a:lstStyle/>
                    <a:p>
                      <a:r>
                        <a:rPr lang="en-GB" dirty="0">
                          <a:latin typeface="Arial" panose="020B0604020202020204" pitchFamily="34" charset="0"/>
                          <a:cs typeface="Arial" panose="020B0604020202020204" pitchFamily="34" charset="0"/>
                        </a:rPr>
                        <a:t>Births</a:t>
                      </a:r>
                      <a:r>
                        <a:rPr lang="en-GB" baseline="0" dirty="0">
                          <a:latin typeface="Arial" panose="020B0604020202020204" pitchFamily="34" charset="0"/>
                          <a:cs typeface="Arial" panose="020B0604020202020204" pitchFamily="34" charset="0"/>
                        </a:rPr>
                        <a:t> and Fertility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57035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Birth rates</a:t>
                      </a:r>
                      <a:r>
                        <a:rPr lang="en-GB" sz="1600" baseline="0" dirty="0">
                          <a:solidFill>
                            <a:schemeClr val="accent1">
                              <a:lumMod val="75000"/>
                            </a:schemeClr>
                          </a:solidFill>
                          <a:latin typeface="Arial" panose="020B0604020202020204" pitchFamily="34" charset="0"/>
                          <a:cs typeface="Arial" panose="020B0604020202020204" pitchFamily="34" charset="0"/>
                        </a:rPr>
                        <a:t> and low birth weight births in Octagon North PCN are statistically </a:t>
                      </a:r>
                    </a:p>
                    <a:p>
                      <a:pPr marL="0" indent="0">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similar to the averages for the 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937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Note:  Relates</a:t>
                      </a:r>
                      <a:r>
                        <a:rPr lang="en-GB" sz="1000" baseline="0" dirty="0">
                          <a:solidFill>
                            <a:schemeClr val="bg1"/>
                          </a:solidFill>
                          <a:latin typeface="Arial" panose="020B0604020202020204" pitchFamily="34" charset="0"/>
                          <a:cs typeface="Arial" panose="020B0604020202020204" pitchFamily="34" charset="0"/>
                        </a:rPr>
                        <a:t> to Cambridgeshire and Peterborough residents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on NHS Digital Civil Registration Data, 2014-2016 and patients registered at a GP Practice by LSOA, July 2018,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7752093" y="729724"/>
            <a:ext cx="4223292" cy="5133283"/>
          </a:xfrm>
          <a:prstGeom prst="rect">
            <a:avLst/>
          </a:prstGeom>
          <a:ln w="28575">
            <a:solidFill>
              <a:schemeClr val="accent1">
                <a:lumMod val="75000"/>
              </a:schemeClr>
            </a:solidFill>
          </a:ln>
        </p:spPr>
      </p:pic>
      <p:sp>
        <p:nvSpPr>
          <p:cNvPr id="5" name="Rectangle 4"/>
          <p:cNvSpPr/>
          <p:nvPr/>
        </p:nvSpPr>
        <p:spPr>
          <a:xfrm>
            <a:off x="7742610" y="360392"/>
            <a:ext cx="4223292" cy="369332"/>
          </a:xfrm>
          <a:prstGeom prst="rect">
            <a:avLst/>
          </a:prstGeom>
        </p:spPr>
        <p:txBody>
          <a:bodyPr wrap="square">
            <a:spAutoFit/>
          </a:bodyPr>
          <a:lstStyle/>
          <a:p>
            <a:pPr algn="ctr"/>
            <a:r>
              <a:rPr lang="en-GB" dirty="0">
                <a:solidFill>
                  <a:schemeClr val="accent1">
                    <a:lumMod val="75000"/>
                  </a:schemeClr>
                </a:solidFill>
                <a:latin typeface="Arial" panose="020B0604020202020204" pitchFamily="34" charset="0"/>
                <a:cs typeface="Arial" panose="020B0604020202020204" pitchFamily="34" charset="0"/>
              </a:rPr>
              <a:t>Birth r</a:t>
            </a:r>
            <a:r>
              <a:rPr lang="en-GB" baseline="0" dirty="0">
                <a:solidFill>
                  <a:schemeClr val="accent1">
                    <a:lumMod val="75000"/>
                  </a:schemeClr>
                </a:solidFill>
                <a:latin typeface="Arial" panose="020B0604020202020204" pitchFamily="34" charset="0"/>
                <a:cs typeface="Arial" panose="020B0604020202020204" pitchFamily="34" charset="0"/>
              </a:rPr>
              <a:t>ates by ward</a:t>
            </a:r>
            <a:endParaRPr lang="en-GB"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29310" y="6085941"/>
            <a:ext cx="11676812" cy="342567"/>
          </a:xfrm>
          <a:prstGeom prst="rect">
            <a:avLst/>
          </a:prstGeom>
        </p:spPr>
      </p:pic>
      <p:pic>
        <p:nvPicPr>
          <p:cNvPr id="6" name="Picture 5"/>
          <p:cNvPicPr>
            <a:picLocks noChangeAspect="1"/>
          </p:cNvPicPr>
          <p:nvPr/>
        </p:nvPicPr>
        <p:blipFill>
          <a:blip r:embed="rId5"/>
          <a:stretch>
            <a:fillRect/>
          </a:stretch>
        </p:blipFill>
        <p:spPr>
          <a:xfrm>
            <a:off x="696000" y="729724"/>
            <a:ext cx="5400000" cy="2852631"/>
          </a:xfrm>
          <a:prstGeom prst="rect">
            <a:avLst/>
          </a:prstGeom>
        </p:spPr>
      </p:pic>
    </p:spTree>
    <p:extLst>
      <p:ext uri="{BB962C8B-B14F-4D97-AF65-F5344CB8AC3E}">
        <p14:creationId xmlns:p14="http://schemas.microsoft.com/office/powerpoint/2010/main" val="152684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4007740"/>
              </p:ext>
            </p:extLst>
          </p:nvPr>
        </p:nvGraphicFramePr>
        <p:xfrm>
          <a:off x="0" y="0"/>
          <a:ext cx="12192000" cy="68894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Self-</a:t>
                      </a:r>
                      <a:r>
                        <a:rPr lang="en-GB" baseline="0" dirty="0">
                          <a:latin typeface="Arial" panose="020B0604020202020204" pitchFamily="34" charset="0"/>
                          <a:cs typeface="Arial" panose="020B0604020202020204" pitchFamily="34" charset="0"/>
                        </a:rPr>
                        <a:t>reported limiting long-term illness and general health status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7132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1">
                              <a:lumMod val="75000"/>
                            </a:schemeClr>
                          </a:solidFill>
                          <a:latin typeface="Arial" panose="020B0604020202020204" pitchFamily="34" charset="0"/>
                          <a:cs typeface="Arial" panose="020B0604020202020204" pitchFamily="34" charset="0"/>
                        </a:rPr>
                        <a:t>It is estimated that Octagon</a:t>
                      </a:r>
                      <a:r>
                        <a:rPr lang="en-GB" sz="1600" baseline="0" dirty="0">
                          <a:solidFill>
                            <a:schemeClr val="accent1">
                              <a:lumMod val="75000"/>
                            </a:schemeClr>
                          </a:solidFill>
                          <a:latin typeface="Arial" panose="020B0604020202020204" pitchFamily="34" charset="0"/>
                          <a:cs typeface="Arial" panose="020B0604020202020204" pitchFamily="34" charset="0"/>
                        </a:rPr>
                        <a:t> North PCN has a statistically similar proportion of residents with long-term activity-limiting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illness and good or very good health when compared to the 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C&amp;P PHI from Census 2011, NOMIS and patients registered at a GP Practice by LSOA, July 2018, NHS Digital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3"/>
          <a:stretch>
            <a:fillRect/>
          </a:stretch>
        </p:blipFill>
        <p:spPr>
          <a:xfrm>
            <a:off x="69569" y="6065505"/>
            <a:ext cx="12052861" cy="298350"/>
          </a:xfrm>
          <a:prstGeom prst="rect">
            <a:avLst/>
          </a:prstGeom>
        </p:spPr>
      </p:pic>
      <p:pic>
        <p:nvPicPr>
          <p:cNvPr id="3" name="Picture 2"/>
          <p:cNvPicPr>
            <a:picLocks noChangeAspect="1"/>
          </p:cNvPicPr>
          <p:nvPr/>
        </p:nvPicPr>
        <p:blipFill>
          <a:blip r:embed="rId4"/>
          <a:stretch>
            <a:fillRect/>
          </a:stretch>
        </p:blipFill>
        <p:spPr>
          <a:xfrm>
            <a:off x="502501" y="635674"/>
            <a:ext cx="5400000" cy="2458019"/>
          </a:xfrm>
          <a:prstGeom prst="rect">
            <a:avLst/>
          </a:prstGeom>
        </p:spPr>
      </p:pic>
    </p:spTree>
    <p:extLst>
      <p:ext uri="{BB962C8B-B14F-4D97-AF65-F5344CB8AC3E}">
        <p14:creationId xmlns:p14="http://schemas.microsoft.com/office/powerpoint/2010/main" val="153607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45616923"/>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9246">
                <a:tc>
                  <a:txBody>
                    <a:bodyPr/>
                    <a:lstStyle/>
                    <a:p>
                      <a:r>
                        <a:rPr lang="en-GB" dirty="0">
                          <a:latin typeface="Arial" panose="020B0604020202020204" pitchFamily="34" charset="0"/>
                          <a:cs typeface="Arial" panose="020B0604020202020204" pitchFamily="34" charset="0"/>
                        </a:rPr>
                        <a:t>Life expectancy</a:t>
                      </a:r>
                    </a:p>
                  </a:txBody>
                  <a:tcPr>
                    <a:solidFill>
                      <a:schemeClr val="accent1">
                        <a:lumMod val="75000"/>
                      </a:schemeClr>
                    </a:solidFill>
                  </a:tcPr>
                </a:tc>
                <a:extLst>
                  <a:ext uri="{0D108BD9-81ED-4DB2-BD59-A6C34878D82A}">
                    <a16:rowId xmlns:a16="http://schemas.microsoft.com/office/drawing/2014/main" val="10000"/>
                  </a:ext>
                </a:extLst>
              </a:tr>
              <a:tr h="557515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r>
                        <a:rPr lang="en-GB" sz="1600" dirty="0">
                          <a:solidFill>
                            <a:schemeClr val="accent1">
                              <a:lumMod val="75000"/>
                            </a:schemeClr>
                          </a:solidFill>
                          <a:latin typeface="Arial" panose="020B0604020202020204" pitchFamily="34" charset="0"/>
                          <a:cs typeface="Arial" panose="020B0604020202020204" pitchFamily="34" charset="0"/>
                        </a:rPr>
                        <a:t> </a:t>
                      </a:r>
                    </a:p>
                    <a:p>
                      <a:pPr algn="ctr"/>
                      <a:r>
                        <a:rPr lang="en-GB" sz="1600" dirty="0">
                          <a:solidFill>
                            <a:schemeClr val="accent1">
                              <a:lumMod val="75000"/>
                            </a:schemeClr>
                          </a:solidFill>
                          <a:latin typeface="Arial" panose="020B0604020202020204" pitchFamily="34" charset="0"/>
                          <a:cs typeface="Arial" panose="020B0604020202020204" pitchFamily="34" charset="0"/>
                        </a:rPr>
                        <a:t>Both</a:t>
                      </a:r>
                      <a:r>
                        <a:rPr lang="en-GB" sz="1600" baseline="0" dirty="0">
                          <a:solidFill>
                            <a:schemeClr val="accent1">
                              <a:lumMod val="75000"/>
                            </a:schemeClr>
                          </a:solidFill>
                          <a:latin typeface="Arial" panose="020B0604020202020204" pitchFamily="34" charset="0"/>
                          <a:cs typeface="Arial" panose="020B0604020202020204" pitchFamily="34" charset="0"/>
                        </a:rPr>
                        <a:t> male and female life expectancy values are statistically significantly lower in Octagon North PCN compared </a:t>
                      </a:r>
                    </a:p>
                    <a:p>
                      <a:pPr algn="ctr"/>
                      <a:r>
                        <a:rPr lang="en-GB" sz="1600" baseline="0" dirty="0">
                          <a:solidFill>
                            <a:schemeClr val="accent1">
                              <a:lumMod val="75000"/>
                            </a:schemeClr>
                          </a:solidFill>
                          <a:latin typeface="Arial" panose="020B0604020202020204" pitchFamily="34" charset="0"/>
                          <a:cs typeface="Arial" panose="020B0604020202020204" pitchFamily="34" charset="0"/>
                        </a:rPr>
                        <a:t>to the North Alliance.</a:t>
                      </a:r>
                    </a:p>
                    <a:p>
                      <a:pPr algn="ct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algn="ctr"/>
                      <a:r>
                        <a:rPr lang="en-GB" sz="1600" baseline="0" dirty="0">
                          <a:solidFill>
                            <a:schemeClr val="accent1">
                              <a:lumMod val="75000"/>
                            </a:schemeClr>
                          </a:solidFill>
                          <a:latin typeface="Arial" panose="020B0604020202020204" pitchFamily="34" charset="0"/>
                          <a:cs typeface="Arial" panose="020B0604020202020204" pitchFamily="34" charset="0"/>
                        </a:rPr>
                        <a:t>The North Alliance male and female life expectancy is statistically significantly lower than the CCG.</a:t>
                      </a: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598791">
                <a:tc>
                  <a:txBody>
                    <a:bodyPr/>
                    <a:lstStyle/>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derived from</a:t>
                      </a:r>
                      <a:r>
                        <a:rPr lang="en-GB" sz="1000" b="1" kern="120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NHS Digital Civil Registration data and GP registered population data 2013</a:t>
                      </a:r>
                      <a:r>
                        <a:rPr lang="en-GB" sz="1000" kern="1200" baseline="0" dirty="0">
                          <a:solidFill>
                            <a:schemeClr val="bg1"/>
                          </a:solidFill>
                          <a:latin typeface="Arial" panose="020B0604020202020204" pitchFamily="34" charset="0"/>
                          <a:ea typeface="+mn-ea"/>
                          <a:cs typeface="Arial" panose="020B0604020202020204" pitchFamily="34" charset="0"/>
                        </a:rPr>
                        <a:t> – 2017</a:t>
                      </a:r>
                    </a:p>
                    <a:p>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28611" y="6083977"/>
            <a:ext cx="11679741" cy="289114"/>
          </a:xfrm>
          <a:prstGeom prst="rect">
            <a:avLst/>
          </a:prstGeom>
        </p:spPr>
      </p:pic>
      <p:pic>
        <p:nvPicPr>
          <p:cNvPr id="3" name="Picture 2"/>
          <p:cNvPicPr>
            <a:picLocks noChangeAspect="1"/>
          </p:cNvPicPr>
          <p:nvPr/>
        </p:nvPicPr>
        <p:blipFill>
          <a:blip r:embed="rId4"/>
          <a:stretch>
            <a:fillRect/>
          </a:stretch>
        </p:blipFill>
        <p:spPr>
          <a:xfrm>
            <a:off x="333590" y="636268"/>
            <a:ext cx="5400000" cy="3120283"/>
          </a:xfrm>
          <a:prstGeom prst="rect">
            <a:avLst/>
          </a:prstGeom>
        </p:spPr>
      </p:pic>
    </p:spTree>
    <p:extLst>
      <p:ext uri="{BB962C8B-B14F-4D97-AF65-F5344CB8AC3E}">
        <p14:creationId xmlns:p14="http://schemas.microsoft.com/office/powerpoint/2010/main" val="173291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76060714"/>
              </p:ext>
            </p:extLst>
          </p:nvPr>
        </p:nvGraphicFramePr>
        <p:xfrm>
          <a:off x="0" y="0"/>
          <a:ext cx="12192000" cy="687140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65376">
                <a:tc>
                  <a:txBody>
                    <a:bodyPr/>
                    <a:lstStyle/>
                    <a:p>
                      <a:r>
                        <a:rPr lang="en-GB" dirty="0">
                          <a:latin typeface="Arial" panose="020B0604020202020204" pitchFamily="34" charset="0"/>
                          <a:cs typeface="Arial" panose="020B0604020202020204" pitchFamily="34" charset="0"/>
                        </a:rPr>
                        <a:t>Mortality – all</a:t>
                      </a:r>
                      <a:r>
                        <a:rPr lang="en-GB" baseline="0" dirty="0">
                          <a:latin typeface="Arial" panose="020B0604020202020204" pitchFamily="34" charset="0"/>
                          <a:cs typeface="Arial" panose="020B0604020202020204" pitchFamily="34" charset="0"/>
                        </a:rPr>
                        <a:t> causes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17158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defTabSz="914400" rtl="0" eaLnBrk="1" latinLnBrk="0" hangingPunct="1">
                        <a:buFont typeface="Arial" panose="020B0604020202020204" pitchFamily="34" charset="0"/>
                        <a:buNone/>
                      </a:pP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defTabSz="914400" rtl="0" eaLnBrk="1" latinLnBrk="0" hangingPunct="1">
                        <a:buFont typeface="Arial" panose="020B0604020202020204" pitchFamily="34" charset="0"/>
                        <a:buNone/>
                      </a:pPr>
                      <a:r>
                        <a:rPr lang="en-GB" sz="1600" kern="1200" dirty="0">
                          <a:solidFill>
                            <a:schemeClr val="accent1">
                              <a:lumMod val="75000"/>
                            </a:schemeClr>
                          </a:solidFill>
                          <a:latin typeface="Arial" panose="020B0604020202020204" pitchFamily="34" charset="0"/>
                          <a:ea typeface="+mn-ea"/>
                          <a:cs typeface="Arial" panose="020B0604020202020204" pitchFamily="34" charset="0"/>
                        </a:rPr>
                        <a:t>There are on average 770 deaths a year in Octagon North PCN, approximately a third are in people aged under 75 years.</a:t>
                      </a:r>
                    </a:p>
                    <a:p>
                      <a:pPr marL="0" indent="0" algn="ctr" defTabSz="914400" rtl="0" eaLnBrk="1" latinLnBrk="0" hangingPunct="1">
                        <a:buFont typeface="Arial" panose="020B0604020202020204" pitchFamily="34" charset="0"/>
                        <a:buNone/>
                      </a:pP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defTabSz="914400" rtl="0" eaLnBrk="1" latinLnBrk="0" hangingPunct="1">
                        <a:buFont typeface="Arial" panose="020B0604020202020204" pitchFamily="34" charset="0"/>
                        <a:buNone/>
                      </a:pPr>
                      <a:r>
                        <a:rPr lang="en-GB" sz="1600" kern="1200" dirty="0">
                          <a:solidFill>
                            <a:schemeClr val="accent1">
                              <a:lumMod val="75000"/>
                            </a:schemeClr>
                          </a:solidFill>
                          <a:latin typeface="Arial" panose="020B0604020202020204" pitchFamily="34" charset="0"/>
                          <a:ea typeface="+mn-ea"/>
                          <a:cs typeface="Arial" panose="020B0604020202020204" pitchFamily="34" charset="0"/>
                        </a:rPr>
                        <a:t>               All-cause mortality for all ages and under 75s only is statistically significantly higher than the North Alliance.</a:t>
                      </a:r>
                    </a:p>
                  </a:txBody>
                  <a:tcPr>
                    <a:solidFill>
                      <a:schemeClr val="bg1"/>
                    </a:solidFill>
                  </a:tcPr>
                </a:tc>
                <a:extLst>
                  <a:ext uri="{0D108BD9-81ED-4DB2-BD59-A6C34878D82A}">
                    <a16:rowId xmlns:a16="http://schemas.microsoft.com/office/drawing/2014/main" val="10001"/>
                  </a:ext>
                </a:extLst>
              </a:tr>
              <a:tr h="1221037">
                <a:tc>
                  <a:txBody>
                    <a:bodyPr/>
                    <a:lstStyle/>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r>
                        <a:rPr lang="en-GB" sz="1000" kern="1200" dirty="0">
                          <a:solidFill>
                            <a:schemeClr val="bg1"/>
                          </a:solidFill>
                          <a:latin typeface="Arial" panose="020B0604020202020204" pitchFamily="34" charset="0"/>
                          <a:ea typeface="+mn-ea"/>
                          <a:cs typeface="Arial" panose="020B0604020202020204" pitchFamily="34" charset="0"/>
                        </a:rPr>
                        <a:t>DASR</a:t>
                      </a:r>
                      <a:r>
                        <a:rPr lang="en-GB" sz="1000" kern="1200" baseline="0" dirty="0">
                          <a:solidFill>
                            <a:schemeClr val="bg1"/>
                          </a:solidFill>
                          <a:latin typeface="Arial" panose="020B0604020202020204" pitchFamily="34" charset="0"/>
                          <a:ea typeface="+mn-ea"/>
                          <a:cs typeface="Arial" panose="020B0604020202020204" pitchFamily="34" charset="0"/>
                        </a:rPr>
                        <a:t> = directly age standardised rate per 100,000 population </a:t>
                      </a:r>
                    </a:p>
                    <a:p>
                      <a:endParaRPr lang="en-GB" sz="500" kern="1200" dirty="0">
                        <a:solidFill>
                          <a:schemeClr val="bg1"/>
                        </a:solidFill>
                        <a:latin typeface="Arial" panose="020B0604020202020204" pitchFamily="34" charset="0"/>
                        <a:ea typeface="+mn-ea"/>
                        <a:cs typeface="Arial" panose="020B0604020202020204" pitchFamily="34" charset="0"/>
                      </a:endParaRPr>
                    </a:p>
                    <a:p>
                      <a:pPr algn="l"/>
                      <a:r>
                        <a:rPr lang="en-GB" sz="1000" kern="1200" dirty="0">
                          <a:solidFill>
                            <a:schemeClr val="bg1"/>
                          </a:solidFill>
                          <a:latin typeface="Arial" panose="020B0604020202020204" pitchFamily="34" charset="0"/>
                          <a:ea typeface="+mn-ea"/>
                          <a:cs typeface="Arial" panose="020B0604020202020204" pitchFamily="34" charset="0"/>
                        </a:rPr>
                        <a:t>Source: C&amp;P PHI, from NHS Digital Civil Registration Data and NHS Digital GP registered population data, 2014-2018  </a:t>
                      </a:r>
                      <a:r>
                        <a:rPr lang="en-GB" sz="1000" kern="1200" baseline="0" dirty="0">
                          <a:solidFill>
                            <a:schemeClr val="bg1"/>
                          </a:solidFill>
                          <a:latin typeface="Arial" panose="020B0604020202020204" pitchFamily="34" charset="0"/>
                          <a:ea typeface="+mn-ea"/>
                          <a:cs typeface="Arial" panose="020B0604020202020204" pitchFamily="34" charset="0"/>
                        </a:rPr>
                        <a:t>    </a:t>
                      </a:r>
                    </a:p>
                    <a:p>
                      <a:pPr algn="l"/>
                      <a:r>
                        <a:rPr lang="en-GB" sz="1000" kern="1200" baseline="0" dirty="0">
                          <a:solidFill>
                            <a:schemeClr val="bg1"/>
                          </a:solidFill>
                          <a:latin typeface="Arial" panose="020B0604020202020204" pitchFamily="34" charset="0"/>
                          <a:ea typeface="+mn-ea"/>
                          <a:cs typeface="Arial" panose="020B0604020202020204" pitchFamily="34" charset="0"/>
                        </a:rPr>
                        <a:t>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35453" y="5822958"/>
            <a:ext cx="11680948" cy="347502"/>
          </a:xfrm>
          <a:prstGeom prst="rect">
            <a:avLst/>
          </a:prstGeom>
        </p:spPr>
      </p:pic>
      <p:pic>
        <p:nvPicPr>
          <p:cNvPr id="3" name="Picture 2"/>
          <p:cNvPicPr>
            <a:picLocks noChangeAspect="1"/>
          </p:cNvPicPr>
          <p:nvPr/>
        </p:nvPicPr>
        <p:blipFill>
          <a:blip r:embed="rId4"/>
          <a:stretch>
            <a:fillRect/>
          </a:stretch>
        </p:blipFill>
        <p:spPr>
          <a:xfrm>
            <a:off x="453835" y="682479"/>
            <a:ext cx="7324725" cy="3009900"/>
          </a:xfrm>
          <a:prstGeom prst="rect">
            <a:avLst/>
          </a:prstGeom>
        </p:spPr>
      </p:pic>
    </p:spTree>
    <p:extLst>
      <p:ext uri="{BB962C8B-B14F-4D97-AF65-F5344CB8AC3E}">
        <p14:creationId xmlns:p14="http://schemas.microsoft.com/office/powerpoint/2010/main" val="207605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Selected lifestyle behaviour risk factors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1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9079313"/>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297">
                <a:tc>
                  <a:txBody>
                    <a:bodyPr/>
                    <a:lstStyle/>
                    <a:p>
                      <a:r>
                        <a:rPr lang="en-GB" dirty="0">
                          <a:latin typeface="Arial" panose="020B0604020202020204" pitchFamily="34" charset="0"/>
                          <a:cs typeface="Arial" panose="020B0604020202020204" pitchFamily="34" charset="0"/>
                        </a:rPr>
                        <a:t>Risk</a:t>
                      </a:r>
                      <a:r>
                        <a:rPr lang="en-GB" baseline="0" dirty="0">
                          <a:latin typeface="Arial" panose="020B0604020202020204" pitchFamily="34" charset="0"/>
                          <a:cs typeface="Arial" panose="020B0604020202020204" pitchFamily="34" charset="0"/>
                        </a:rPr>
                        <a:t> factors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6030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Recorded</a:t>
                      </a:r>
                      <a:r>
                        <a:rPr lang="en-GB" sz="1600" baseline="0" dirty="0">
                          <a:solidFill>
                            <a:schemeClr val="accent1">
                              <a:lumMod val="75000"/>
                            </a:schemeClr>
                          </a:solidFill>
                          <a:latin typeface="Arial" panose="020B0604020202020204" pitchFamily="34" charset="0"/>
                          <a:cs typeface="Arial" panose="020B0604020202020204" pitchFamily="34" charset="0"/>
                        </a:rPr>
                        <a:t> prevalence of obesity is statistically significantly lower in Octagon North 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the average for North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Estimated smoking prevalence is statistically significantly higher in Octagon North 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the average for 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Obesity</a:t>
                      </a:r>
                      <a:r>
                        <a:rPr lang="en-GB" sz="1000" kern="1200" baseline="0" dirty="0">
                          <a:solidFill>
                            <a:schemeClr val="bg1"/>
                          </a:solidFill>
                          <a:latin typeface="Arial" panose="020B0604020202020204" pitchFamily="34" charset="0"/>
                          <a:ea typeface="+mn-ea"/>
                          <a:cs typeface="Arial" panose="020B0604020202020204" pitchFamily="34" charset="0"/>
                        </a:rPr>
                        <a:t> - </a:t>
                      </a:r>
                      <a:r>
                        <a:rPr lang="en-GB" sz="1000" kern="1200" dirty="0">
                          <a:solidFill>
                            <a:schemeClr val="bg1"/>
                          </a:solidFill>
                          <a:latin typeface="Arial" panose="020B0604020202020204" pitchFamily="34" charset="0"/>
                          <a:ea typeface="+mn-ea"/>
                          <a:cs typeface="Arial" panose="020B0604020202020204" pitchFamily="34" charset="0"/>
                        </a:rPr>
                        <a:t>C&amp;P PHI derived from NHS Digital QOF data for 2017/18;</a:t>
                      </a:r>
                      <a:r>
                        <a:rPr lang="en-GB" sz="1000" kern="1200" baseline="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Estimated</a:t>
                      </a:r>
                      <a:r>
                        <a:rPr lang="en-GB" sz="1000" kern="1200" baseline="0" dirty="0">
                          <a:solidFill>
                            <a:schemeClr val="bg1"/>
                          </a:solidFill>
                          <a:latin typeface="Arial" panose="020B0604020202020204" pitchFamily="34" charset="0"/>
                          <a:ea typeface="+mn-ea"/>
                          <a:cs typeface="Arial" panose="020B0604020202020204" pitchFamily="34" charset="0"/>
                        </a:rPr>
                        <a:t> smoking - C&amp;P PHI derived from the QOF based smoking prevalence estimate from the Public Health England (PHE) National General Practice Profiles at  </a:t>
                      </a:r>
                      <a:r>
                        <a:rPr lang="en-GB" sz="1000" kern="1200" baseline="0" dirty="0">
                          <a:solidFill>
                            <a:schemeClr val="bg1"/>
                          </a:solidFill>
                          <a:latin typeface="Arial" panose="020B0604020202020204" pitchFamily="34" charset="0"/>
                          <a:ea typeface="+mn-ea"/>
                          <a:cs typeface="Arial" panose="020B0604020202020204" pitchFamily="34" charset="0"/>
                          <a:hlinkClick r:id="rId3"/>
                        </a:rPr>
                        <a:t>https://fingertips.phe.org.uk/profile/general-practice</a:t>
                      </a:r>
                      <a:endParaRPr lang="en-GB" sz="1000" kern="1200" baseline="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4"/>
          <a:stretch>
            <a:fillRect/>
          </a:stretch>
        </p:blipFill>
        <p:spPr>
          <a:xfrm>
            <a:off x="126217" y="5992433"/>
            <a:ext cx="11680948" cy="347502"/>
          </a:xfrm>
          <a:prstGeom prst="rect">
            <a:avLst/>
          </a:prstGeom>
        </p:spPr>
      </p:pic>
      <p:pic>
        <p:nvPicPr>
          <p:cNvPr id="3" name="Picture 2"/>
          <p:cNvPicPr>
            <a:picLocks noChangeAspect="1"/>
          </p:cNvPicPr>
          <p:nvPr/>
        </p:nvPicPr>
        <p:blipFill>
          <a:blip r:embed="rId5"/>
          <a:stretch>
            <a:fillRect/>
          </a:stretch>
        </p:blipFill>
        <p:spPr>
          <a:xfrm>
            <a:off x="869828" y="757528"/>
            <a:ext cx="6140401" cy="2764200"/>
          </a:xfrm>
          <a:prstGeom prst="rect">
            <a:avLst/>
          </a:prstGeom>
        </p:spPr>
      </p:pic>
    </p:spTree>
    <p:extLst>
      <p:ext uri="{BB962C8B-B14F-4D97-AF65-F5344CB8AC3E}">
        <p14:creationId xmlns:p14="http://schemas.microsoft.com/office/powerpoint/2010/main" val="426639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Prevalence and mortality from principal diseases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955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9797170"/>
              </p:ext>
            </p:extLst>
          </p:nvPr>
        </p:nvGraphicFramePr>
        <p:xfrm>
          <a:off x="0" y="2"/>
          <a:ext cx="12168000" cy="6857998"/>
        </p:xfrm>
        <a:graphic>
          <a:graphicData uri="http://schemas.openxmlformats.org/drawingml/2006/table">
            <a:tbl>
              <a:tblPr firstRow="1" bandRow="1">
                <a:tableStyleId>{5C22544A-7EE6-4342-B048-85BDC9FD1C3A}</a:tableStyleId>
              </a:tblPr>
              <a:tblGrid>
                <a:gridCol w="12168000">
                  <a:extLst>
                    <a:ext uri="{9D8B030D-6E8A-4147-A177-3AD203B41FA5}">
                      <a16:colId xmlns:a16="http://schemas.microsoft.com/office/drawing/2014/main" val="20000"/>
                    </a:ext>
                  </a:extLst>
                </a:gridCol>
              </a:tblGrid>
              <a:tr h="370515">
                <a:tc>
                  <a:txBody>
                    <a:bodyPr/>
                    <a:lstStyle/>
                    <a:p>
                      <a:r>
                        <a:rPr lang="en-GB" dirty="0">
                          <a:latin typeface="Arial" panose="020B0604020202020204" pitchFamily="34" charset="0"/>
                          <a:cs typeface="Arial" panose="020B0604020202020204" pitchFamily="34" charset="0"/>
                        </a:rPr>
                        <a:t>Circulatory</a:t>
                      </a:r>
                      <a:r>
                        <a:rPr lang="en-GB" baseline="0" dirty="0">
                          <a:latin typeface="Arial" panose="020B0604020202020204" pitchFamily="34" charset="0"/>
                          <a:cs typeface="Arial" panose="020B0604020202020204" pitchFamily="34" charset="0"/>
                        </a:rPr>
                        <a:t>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3345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Octagon North PCN</a:t>
                      </a:r>
                      <a:r>
                        <a:rPr lang="en-GB" sz="1600" baseline="0" dirty="0">
                          <a:solidFill>
                            <a:schemeClr val="accent1">
                              <a:lumMod val="75000"/>
                            </a:schemeClr>
                          </a:solidFill>
                          <a:latin typeface="Arial" panose="020B0604020202020204" pitchFamily="34" charset="0"/>
                          <a:cs typeface="Arial" panose="020B0604020202020204" pitchFamily="34" charset="0"/>
                        </a:rPr>
                        <a:t> </a:t>
                      </a:r>
                      <a:r>
                        <a:rPr lang="en-GB" sz="1600" dirty="0">
                          <a:solidFill>
                            <a:schemeClr val="accent1">
                              <a:lumMod val="75000"/>
                            </a:schemeClr>
                          </a:solidFill>
                          <a:latin typeface="Arial" panose="020B0604020202020204" pitchFamily="34" charset="0"/>
                          <a:cs typeface="Arial" panose="020B0604020202020204" pitchFamily="34" charset="0"/>
                        </a:rPr>
                        <a:t>prevalence rates of CHD</a:t>
                      </a:r>
                      <a:r>
                        <a:rPr lang="en-GB" sz="1600" baseline="0" dirty="0">
                          <a:solidFill>
                            <a:schemeClr val="accent1">
                              <a:lumMod val="75000"/>
                            </a:schemeClr>
                          </a:solidFill>
                          <a:latin typeface="Arial" panose="020B0604020202020204" pitchFamily="34" charset="0"/>
                          <a:cs typeface="Arial" panose="020B0604020202020204" pitchFamily="34" charset="0"/>
                        </a:rPr>
                        <a:t> and hypertension are statistically significantly low compared to the North Alliance average and stroke prevalence is statistically similar.</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Circulatory disease all-age and premature mortality rates are statistically similar to North Alliance.</a:t>
                      </a: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54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69635" y="5793052"/>
            <a:ext cx="11680948" cy="347502"/>
          </a:xfrm>
          <a:prstGeom prst="rect">
            <a:avLst/>
          </a:prstGeom>
        </p:spPr>
      </p:pic>
      <p:pic>
        <p:nvPicPr>
          <p:cNvPr id="3" name="Picture 2"/>
          <p:cNvPicPr>
            <a:picLocks noChangeAspect="1"/>
          </p:cNvPicPr>
          <p:nvPr/>
        </p:nvPicPr>
        <p:blipFill>
          <a:blip r:embed="rId4"/>
          <a:stretch>
            <a:fillRect/>
          </a:stretch>
        </p:blipFill>
        <p:spPr>
          <a:xfrm>
            <a:off x="144000" y="500149"/>
            <a:ext cx="11880000" cy="2853489"/>
          </a:xfrm>
          <a:prstGeom prst="rect">
            <a:avLst/>
          </a:prstGeom>
        </p:spPr>
      </p:pic>
    </p:spTree>
    <p:extLst>
      <p:ext uri="{BB962C8B-B14F-4D97-AF65-F5344CB8AC3E}">
        <p14:creationId xmlns:p14="http://schemas.microsoft.com/office/powerpoint/2010/main" val="134232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7585187"/>
              </p:ext>
            </p:extLst>
          </p:nvPr>
        </p:nvGraphicFramePr>
        <p:xfrm>
          <a:off x="29183" y="0"/>
          <a:ext cx="12192000" cy="68386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2658">
                <a:tc>
                  <a:txBody>
                    <a:bodyPr/>
                    <a:lstStyle/>
                    <a:p>
                      <a:r>
                        <a:rPr lang="en-GB" dirty="0">
                          <a:latin typeface="Arial" panose="020B0604020202020204" pitchFamily="34" charset="0"/>
                          <a:cs typeface="Arial" panose="020B0604020202020204" pitchFamily="34" charset="0"/>
                        </a:rPr>
                        <a:t>R</a:t>
                      </a:r>
                      <a:r>
                        <a:rPr lang="en-GB" baseline="0" dirty="0">
                          <a:latin typeface="Arial" panose="020B0604020202020204" pitchFamily="34" charset="0"/>
                          <a:cs typeface="Arial" panose="020B0604020202020204" pitchFamily="34" charset="0"/>
                        </a:rPr>
                        <a:t>espiratory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770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Asthma and COPD prevalence are both statistically significantly low in Octagon North PCN compared to North Alliance.</a:t>
                      </a: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Mortality</a:t>
                      </a:r>
                      <a:r>
                        <a:rPr lang="en-GB" sz="1600" baseline="0" dirty="0">
                          <a:solidFill>
                            <a:schemeClr val="accent1">
                              <a:lumMod val="75000"/>
                            </a:schemeClr>
                          </a:solidFill>
                          <a:latin typeface="Arial" panose="020B0604020202020204" pitchFamily="34" charset="0"/>
                          <a:cs typeface="Arial" panose="020B0604020202020204" pitchFamily="34" charset="0"/>
                        </a:rPr>
                        <a:t> rates for respiratory disease (all age) are statistically significantly worse for Octagon North PCN than the North Alliance and statistically similar for under 75s only. </a:t>
                      </a:r>
                      <a:endParaRPr lang="en-GB" sz="160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35453" y="5869140"/>
            <a:ext cx="11680948" cy="347502"/>
          </a:xfrm>
          <a:prstGeom prst="rect">
            <a:avLst/>
          </a:prstGeom>
        </p:spPr>
      </p:pic>
      <p:pic>
        <p:nvPicPr>
          <p:cNvPr id="4" name="Picture 3"/>
          <p:cNvPicPr>
            <a:picLocks noChangeAspect="1"/>
          </p:cNvPicPr>
          <p:nvPr/>
        </p:nvPicPr>
        <p:blipFill>
          <a:blip r:embed="rId4"/>
          <a:stretch>
            <a:fillRect/>
          </a:stretch>
        </p:blipFill>
        <p:spPr>
          <a:xfrm>
            <a:off x="291120" y="491761"/>
            <a:ext cx="11668125" cy="3324225"/>
          </a:xfrm>
          <a:prstGeom prst="rect">
            <a:avLst/>
          </a:prstGeom>
        </p:spPr>
      </p:pic>
    </p:spTree>
    <p:extLst>
      <p:ext uri="{BB962C8B-B14F-4D97-AF65-F5344CB8AC3E}">
        <p14:creationId xmlns:p14="http://schemas.microsoft.com/office/powerpoint/2010/main" val="132796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87679630"/>
              </p:ext>
            </p:extLst>
          </p:nvPr>
        </p:nvGraphicFramePr>
        <p:xfrm>
          <a:off x="-1" y="2"/>
          <a:ext cx="12192000" cy="685799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7063">
                <a:tc>
                  <a:txBody>
                    <a:bodyPr/>
                    <a:lstStyle/>
                    <a:p>
                      <a:r>
                        <a:rPr lang="en-GB" baseline="0" dirty="0">
                          <a:latin typeface="Arial" panose="020B0604020202020204" pitchFamily="34" charset="0"/>
                          <a:cs typeface="Arial" panose="020B0604020202020204" pitchFamily="34" charset="0"/>
                        </a:rPr>
                        <a:t>Long term conditions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621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Diabetes prevalence is statistically significantly high in Octagon</a:t>
                      </a:r>
                      <a:r>
                        <a:rPr lang="en-GB" sz="1600" baseline="0" dirty="0">
                          <a:solidFill>
                            <a:schemeClr val="accent1">
                              <a:lumMod val="75000"/>
                            </a:schemeClr>
                          </a:solidFill>
                          <a:latin typeface="Arial" panose="020B0604020202020204" pitchFamily="34" charset="0"/>
                          <a:cs typeface="Arial" panose="020B0604020202020204" pitchFamily="34" charset="0"/>
                        </a:rPr>
                        <a:t> North PCN compared to North Alliance, whereas cancer prevalence is statistically significantly low.</a:t>
                      </a:r>
                    </a:p>
                    <a:p>
                      <a:pPr marL="0" indent="0" algn="ctr">
                        <a:buFont typeface="Arial" panose="020B0604020202020204" pitchFamily="34" charset="0"/>
                        <a:buNone/>
                      </a:pP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The PCN has statistically similar all-age and premature cancer mortality rates to the North Alliance.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94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44690" y="5841431"/>
            <a:ext cx="11680948" cy="347502"/>
          </a:xfrm>
          <a:prstGeom prst="rect">
            <a:avLst/>
          </a:prstGeom>
        </p:spPr>
      </p:pic>
      <p:pic>
        <p:nvPicPr>
          <p:cNvPr id="4" name="Picture 3"/>
          <p:cNvPicPr>
            <a:picLocks noChangeAspect="1"/>
          </p:cNvPicPr>
          <p:nvPr/>
        </p:nvPicPr>
        <p:blipFill>
          <a:blip r:embed="rId4"/>
          <a:stretch>
            <a:fillRect/>
          </a:stretch>
        </p:blipFill>
        <p:spPr>
          <a:xfrm>
            <a:off x="261936" y="592428"/>
            <a:ext cx="11668125" cy="3324225"/>
          </a:xfrm>
          <a:prstGeom prst="rect">
            <a:avLst/>
          </a:prstGeom>
        </p:spPr>
      </p:pic>
    </p:spTree>
    <p:extLst>
      <p:ext uri="{BB962C8B-B14F-4D97-AF65-F5344CB8AC3E}">
        <p14:creationId xmlns:p14="http://schemas.microsoft.com/office/powerpoint/2010/main" val="116970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96823658"/>
              </p:ext>
            </p:extLst>
          </p:nvPr>
        </p:nvGraphicFramePr>
        <p:xfrm>
          <a:off x="0" y="-16778"/>
          <a:ext cx="12192002" cy="6859252"/>
        </p:xfrm>
        <a:graphic>
          <a:graphicData uri="http://schemas.openxmlformats.org/drawingml/2006/table">
            <a:tbl>
              <a:tblPr firstRow="1" bandRow="1">
                <a:tableStyleId>{5C22544A-7EE6-4342-B048-85BDC9FD1C3A}</a:tableStyleId>
              </a:tblPr>
              <a:tblGrid>
                <a:gridCol w="6010382">
                  <a:extLst>
                    <a:ext uri="{9D8B030D-6E8A-4147-A177-3AD203B41FA5}">
                      <a16:colId xmlns:a16="http://schemas.microsoft.com/office/drawing/2014/main" val="20000"/>
                    </a:ext>
                  </a:extLst>
                </a:gridCol>
                <a:gridCol w="6181620">
                  <a:extLst>
                    <a:ext uri="{9D8B030D-6E8A-4147-A177-3AD203B41FA5}">
                      <a16:colId xmlns:a16="http://schemas.microsoft.com/office/drawing/2014/main" val="20001"/>
                    </a:ext>
                  </a:extLst>
                </a:gridCol>
              </a:tblGrid>
              <a:tr h="407759">
                <a:tc>
                  <a:txBody>
                    <a:bodyPr/>
                    <a:lstStyle/>
                    <a:p>
                      <a:pPr marL="0" marR="0" lvl="0" indent="0" algn="l"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r>
                        <a:rPr lang="en-GB" sz="1600" b="1" i="0" dirty="0">
                          <a:solidFill>
                            <a:schemeClr val="bg1"/>
                          </a:solidFill>
                          <a:latin typeface="Arial" panose="020B0604020202020204" pitchFamily="34" charset="0"/>
                          <a:cs typeface="Arial" panose="020B0604020202020204" pitchFamily="34" charset="0"/>
                        </a:rPr>
                        <a:t>Octagon PCN</a:t>
                      </a:r>
                      <a:r>
                        <a:rPr lang="en-GB" sz="1600" b="1" i="0" baseline="0" dirty="0">
                          <a:solidFill>
                            <a:schemeClr val="bg1"/>
                          </a:solidFill>
                          <a:latin typeface="Arial" panose="020B0604020202020204" pitchFamily="34" charset="0"/>
                          <a:cs typeface="Arial" panose="020B0604020202020204" pitchFamily="34" charset="0"/>
                        </a:rPr>
                        <a:t> – summary</a:t>
                      </a:r>
                      <a:endParaRPr lang="en-GB" sz="1600" b="0" i="0" baseline="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r"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endParaRPr lang="en-GB" sz="1600" b="1"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098776">
                <a:tc>
                  <a:txBody>
                    <a:bodyPr/>
                    <a:lstStyle/>
                    <a:p>
                      <a:pPr marL="285750" indent="-285750">
                        <a:lnSpc>
                          <a:spcPct val="114000"/>
                        </a:lnSpc>
                        <a:buSzPct val="150000"/>
                        <a:buFont typeface="Arial" panose="020B0604020202020204" pitchFamily="34" charset="0"/>
                        <a:buChar char="•"/>
                      </a:pPr>
                      <a:r>
                        <a:rPr lang="en-GB" sz="1500" b="0" i="0" baseline="0" dirty="0">
                          <a:solidFill>
                            <a:schemeClr val="accent1">
                              <a:lumMod val="75000"/>
                            </a:schemeClr>
                          </a:solidFill>
                          <a:latin typeface="Arial" panose="020B0604020202020204" pitchFamily="34" charset="0"/>
                          <a:cs typeface="Arial" panose="020B0604020202020204" pitchFamily="34" charset="0"/>
                        </a:rPr>
                        <a:t>There are approximately 94,000 people registered with Octagon PCN, with a smaller older population compared to the North Alliance, CCG and England.  The population of Octagon PCN is expected to grow at a rate relatively similar to that of the CCG over the period 2019-2026, with lower growth predicted within the PCN compared to the CCG between 2026 and </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2036.</a:t>
                      </a:r>
                      <a:endParaRPr lang="en-GB" sz="1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The PCN has a lower proportion of White British ethnic group persons when compared to the North Alliance, CCG and </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England.</a:t>
                      </a:r>
                      <a:endParaRPr lang="en-GB" sz="1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Relative deprivation is higher in the PCN compared to the North Alliance, CCG and England.  Approximately 20% of children and 19% of older people live in poverty.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on average there are around 1,234 births a year in the PCN. Birth rates and the proportion of babies born with a low birth weight are statistically similar to the North Alliance, which in itself has a noticeably high birth rate compared to the </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CCG.</a:t>
                      </a:r>
                      <a:endParaRPr lang="en-GB" sz="1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Both male and female life expectancy values for Octagon PCN are statistically significantly worse than North Alliance </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averages.</a:t>
                      </a:r>
                      <a:endParaRPr lang="en-GB" sz="1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Recorded obesity in adults is statistically significantly lower than the North </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Alliance.</a:t>
                      </a:r>
                      <a:endParaRPr lang="en-GB" sz="1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20.9% of adults smoke, which is statistically significantly higher than the North </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Alliance.</a:t>
                      </a:r>
                      <a:endParaRPr lang="en-GB" sz="1500" b="0" i="0" baseline="0" dirty="0">
                        <a:solidFill>
                          <a:schemeClr val="accent1">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Estimates of people reporting long-term activity-limiting illness and being in Good or Very Good health are statistically similar </a:t>
                      </a: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to North </a:t>
                      </a: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Alliance </a:t>
                      </a: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averages.</a:t>
                      </a: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On average there are 770 deaths a year in the PCN, with around a third of these in people aged under 75 </a:t>
                      </a: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years. </a:t>
                      </a: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low recorded prevalence of CHD, hypertension, asthma, COPD and cancer compared to the North Alliance and statistically significantly high prevalence of diabetes, mental health disorders, depression and </a:t>
                      </a: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dementia.</a:t>
                      </a: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All-cause mortality rates are statistically significantly higher than the North Alliance for Octagon PCN for both all age and under 75s. The all age respiratory disease mortality rate is also statistically significantly higher than the North </a:t>
                      </a: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Alliance.</a:t>
                      </a: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higher rates of children’s social care involvement cases and early help cases than the North Alliance whereas the education, health and care plans rate is statistically similar to the North Alliance rate.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a statistically similar overall rate of adult social care compared to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higher rates of first outpatient attendance, follow up outpatient attendances and emergency department attendances </a:t>
                      </a: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compered with the </a:t>
                      </a: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North Alliance.</a:t>
                      </a: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10001"/>
                  </a:ext>
                </a:extLst>
              </a:tr>
              <a:tr h="351464">
                <a:tc>
                  <a:txBody>
                    <a:bodyPr/>
                    <a:lstStyle/>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1500" b="0" i="0" baseline="0" dirty="0">
                        <a:solidFill>
                          <a:schemeClr val="accent1">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0"/>
                        </a:spcAft>
                        <a:buClrTx/>
                        <a:buSzPct val="150000"/>
                        <a:buFont typeface="Arial" panose="020B0604020202020204" pitchFamily="34" charset="0"/>
                        <a:buNone/>
                        <a:tabLst/>
                        <a:defRPr/>
                      </a:pP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262947155"/>
                  </a:ext>
                </a:extLst>
              </a:tr>
            </a:tbl>
          </a:graphicData>
        </a:graphic>
      </p:graphicFrame>
    </p:spTree>
    <p:extLst>
      <p:ext uri="{BB962C8B-B14F-4D97-AF65-F5344CB8AC3E}">
        <p14:creationId xmlns:p14="http://schemas.microsoft.com/office/powerpoint/2010/main" val="3532990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5087060"/>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0658">
                <a:tc>
                  <a:txBody>
                    <a:bodyPr/>
                    <a:lstStyle/>
                    <a:p>
                      <a:r>
                        <a:rPr lang="en-GB" dirty="0">
                          <a:latin typeface="Arial" panose="020B0604020202020204" pitchFamily="34" charset="0"/>
                          <a:cs typeface="Arial" panose="020B0604020202020204" pitchFamily="34" charset="0"/>
                        </a:rPr>
                        <a:t>Mental health, dementia</a:t>
                      </a:r>
                      <a:r>
                        <a:rPr lang="en-GB" baseline="0" dirty="0">
                          <a:latin typeface="Arial" panose="020B0604020202020204" pitchFamily="34" charset="0"/>
                          <a:cs typeface="Arial" panose="020B0604020202020204" pitchFamily="34" charset="0"/>
                        </a:rPr>
                        <a:t> and learning disability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795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Octagon North PCN prevalence rates of severe mental illness, depression and dementia are statistically significantly higher than North Alliance and learning disability prevalence is statistically similar to North Alliance average. </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67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Pr</a:t>
                      </a:r>
                      <a:r>
                        <a:rPr lang="en-GB" sz="1000" kern="1200" baseline="0" dirty="0">
                          <a:solidFill>
                            <a:schemeClr val="bg1"/>
                          </a:solidFill>
                          <a:latin typeface="Arial" panose="020B0604020202020204" pitchFamily="34" charset="0"/>
                          <a:ea typeface="+mn-ea"/>
                          <a:cs typeface="Arial" panose="020B0604020202020204" pitchFamily="34" charset="0"/>
                        </a:rPr>
                        <a:t>evalence (recorded) - C&amp;P PHI from QOF, NHS Digital, 2017/18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70799" y="5804485"/>
            <a:ext cx="11680948" cy="347502"/>
          </a:xfrm>
          <a:prstGeom prst="rect">
            <a:avLst/>
          </a:prstGeom>
        </p:spPr>
      </p:pic>
      <p:pic>
        <p:nvPicPr>
          <p:cNvPr id="3" name="Picture 2"/>
          <p:cNvPicPr>
            <a:picLocks noChangeAspect="1"/>
          </p:cNvPicPr>
          <p:nvPr/>
        </p:nvPicPr>
        <p:blipFill>
          <a:blip r:embed="rId4"/>
          <a:stretch>
            <a:fillRect/>
          </a:stretch>
        </p:blipFill>
        <p:spPr>
          <a:xfrm>
            <a:off x="696000" y="572521"/>
            <a:ext cx="10800000" cy="3055115"/>
          </a:xfrm>
          <a:prstGeom prst="rect">
            <a:avLst/>
          </a:prstGeom>
        </p:spPr>
      </p:pic>
    </p:spTree>
    <p:extLst>
      <p:ext uri="{BB962C8B-B14F-4D97-AF65-F5344CB8AC3E}">
        <p14:creationId xmlns:p14="http://schemas.microsoft.com/office/powerpoint/2010/main" val="20144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Service provision and utilisation</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351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PCN </a:t>
            </a:r>
            <a:r>
              <a:rPr lang="en-GB" sz="6000" noProof="0" dirty="0">
                <a:solidFill>
                  <a:srgbClr val="5B9BD5">
                    <a:lumMod val="75000"/>
                  </a:srgbClr>
                </a:solidFill>
                <a:latin typeface="Arial" panose="020B0604020202020204" pitchFamily="34" charset="0"/>
                <a:cs typeface="Arial" panose="020B0604020202020204" pitchFamily="34" charset="0"/>
              </a:rPr>
              <a:t>w</a:t>
            </a: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orkforce</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4501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3452085158"/>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4" name="Rectangle 3">
            <a:extLst>
              <a:ext uri="{FF2B5EF4-FFF2-40B4-BE49-F238E27FC236}">
                <a16:creationId xmlns:a16="http://schemas.microsoft.com/office/drawing/2014/main" id="{8D67A841-32FC-4F87-BC29-91A9B1BFCFAD}"/>
              </a:ext>
            </a:extLst>
          </p:cNvPr>
          <p:cNvSpPr/>
          <p:nvPr/>
        </p:nvSpPr>
        <p:spPr>
          <a:xfrm>
            <a:off x="3115112" y="4296336"/>
            <a:ext cx="5961776"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rgbClr val="2E75B6"/>
                </a:solidFill>
                <a:latin typeface="Arial" panose="020B0604020202020204" pitchFamily="34" charset="0"/>
                <a:cs typeface="Arial" panose="020B0604020202020204" pitchFamily="34" charset="0"/>
              </a:rPr>
              <a:t>103 staff are employed through Octagon North PCN’s Practices.  The majority of which will be directly in contact with patients.</a:t>
            </a:r>
          </a:p>
          <a:p>
            <a:pPr algn="ctr"/>
            <a:endParaRPr lang="en-US" sz="1400" dirty="0">
              <a:solidFill>
                <a:srgbClr val="2E75B6"/>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AD9F0D7-C91F-4DDF-8438-31017BC6F6DC}"/>
              </a:ext>
            </a:extLst>
          </p:cNvPr>
          <p:cNvPicPr>
            <a:picLocks noChangeAspect="1"/>
          </p:cNvPicPr>
          <p:nvPr/>
        </p:nvPicPr>
        <p:blipFill>
          <a:blip r:embed="rId3"/>
          <a:stretch>
            <a:fillRect/>
          </a:stretch>
        </p:blipFill>
        <p:spPr>
          <a:xfrm>
            <a:off x="3812088" y="1665215"/>
            <a:ext cx="4567818" cy="2051108"/>
          </a:xfrm>
          <a:prstGeom prst="rect">
            <a:avLst/>
          </a:prstGeom>
        </p:spPr>
      </p:pic>
      <p:sp>
        <p:nvSpPr>
          <p:cNvPr id="6" name="TextBox 5">
            <a:extLst>
              <a:ext uri="{FF2B5EF4-FFF2-40B4-BE49-F238E27FC236}">
                <a16:creationId xmlns:a16="http://schemas.microsoft.com/office/drawing/2014/main" id="{D74403A1-00F8-4249-8A98-A15FDA3544DE}"/>
              </a:ext>
            </a:extLst>
          </p:cNvPr>
          <p:cNvSpPr txBox="1"/>
          <p:nvPr/>
        </p:nvSpPr>
        <p:spPr>
          <a:xfrm>
            <a:off x="1929469" y="665338"/>
            <a:ext cx="8333058" cy="338554"/>
          </a:xfrm>
          <a:prstGeom prst="rect">
            <a:avLst/>
          </a:prstGeom>
          <a:noFill/>
        </p:spPr>
        <p:txBody>
          <a:bodyPr wrap="square" rtlCol="0">
            <a:spAutoFit/>
          </a:bodyPr>
          <a:lstStyle/>
          <a:p>
            <a:pPr algn="ctr"/>
            <a:r>
              <a:rPr lang="en-GB" sz="1600" b="1" dirty="0">
                <a:solidFill>
                  <a:srgbClr val="2E75B6"/>
                </a:solidFill>
                <a:latin typeface="Arial" panose="020B0604020202020204" pitchFamily="34" charset="0"/>
                <a:cs typeface="Arial" panose="020B0604020202020204" pitchFamily="34" charset="0"/>
              </a:rPr>
              <a:t>Patients receive health care from a range of individuals and organisations</a:t>
            </a:r>
          </a:p>
        </p:txBody>
      </p:sp>
    </p:spTree>
    <p:extLst>
      <p:ext uri="{BB962C8B-B14F-4D97-AF65-F5344CB8AC3E}">
        <p14:creationId xmlns:p14="http://schemas.microsoft.com/office/powerpoint/2010/main" val="219233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77494421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5" name="TextBox 4">
            <a:extLst>
              <a:ext uri="{FF2B5EF4-FFF2-40B4-BE49-F238E27FC236}">
                <a16:creationId xmlns:a16="http://schemas.microsoft.com/office/drawing/2014/main" id="{95D75538-B012-45B0-872C-8FEE661DCBA0}"/>
              </a:ext>
            </a:extLst>
          </p:cNvPr>
          <p:cNvSpPr txBox="1"/>
          <p:nvPr/>
        </p:nvSpPr>
        <p:spPr>
          <a:xfrm>
            <a:off x="1929469" y="665338"/>
            <a:ext cx="8333058" cy="338554"/>
          </a:xfrm>
          <a:prstGeom prst="rect">
            <a:avLst/>
          </a:prstGeom>
          <a:noFill/>
        </p:spPr>
        <p:txBody>
          <a:bodyPr wrap="square" rtlCol="0">
            <a:spAutoFit/>
          </a:bodyPr>
          <a:lstStyle/>
          <a:p>
            <a:pPr algn="ctr"/>
            <a:r>
              <a:rPr lang="en-GB" sz="1600" b="1" dirty="0">
                <a:solidFill>
                  <a:srgbClr val="2E75B6"/>
                </a:solidFill>
                <a:latin typeface="Arial" panose="020B0604020202020204" pitchFamily="34" charset="0"/>
                <a:cs typeface="Arial" panose="020B0604020202020204" pitchFamily="34" charset="0"/>
              </a:rPr>
              <a:t>Patients receive health care from a range of individuals and organisations</a:t>
            </a:r>
          </a:p>
        </p:txBody>
      </p:sp>
      <p:sp>
        <p:nvSpPr>
          <p:cNvPr id="6" name="TextBox 5">
            <a:extLst>
              <a:ext uri="{FF2B5EF4-FFF2-40B4-BE49-F238E27FC236}">
                <a16:creationId xmlns:a16="http://schemas.microsoft.com/office/drawing/2014/main" id="{4A236568-40FA-41F0-957C-736246273D95}"/>
              </a:ext>
            </a:extLst>
          </p:cNvPr>
          <p:cNvSpPr txBox="1"/>
          <p:nvPr/>
        </p:nvSpPr>
        <p:spPr>
          <a:xfrm>
            <a:off x="1663817" y="4748675"/>
            <a:ext cx="8864366" cy="954107"/>
          </a:xfrm>
          <a:prstGeom prst="rect">
            <a:avLst/>
          </a:prstGeom>
          <a:noFill/>
        </p:spPr>
        <p:txBody>
          <a:bodyPr wrap="square" rtlCol="0" anchor="t">
            <a:spAutoFit/>
          </a:bodyPr>
          <a:lstStyle/>
          <a:p>
            <a:pPr algn="ctr"/>
            <a:r>
              <a:rPr lang="en-GB" sz="1400" dirty="0">
                <a:solidFill>
                  <a:srgbClr val="2E75B6"/>
                </a:solidFill>
                <a:latin typeface="Arial"/>
                <a:cs typeface="Arial"/>
              </a:rPr>
              <a:t>There are currently 77,630 patients under CPFT caseload across the services listed.  Caseloads rates for Octagon North PCN are generally higher compared to the rest of Cambridgeshire and Peterborough. Additional patients will be inpatients in rehab wards and part of the multi-disciplinary team caseload. Octagon, Thorney has the highest number of caseloads for Octagon North PCN.</a:t>
            </a:r>
          </a:p>
        </p:txBody>
      </p:sp>
      <p:pic>
        <p:nvPicPr>
          <p:cNvPr id="2" name="Picture 1"/>
          <p:cNvPicPr>
            <a:picLocks noChangeAspect="1"/>
          </p:cNvPicPr>
          <p:nvPr/>
        </p:nvPicPr>
        <p:blipFill>
          <a:blip r:embed="rId3"/>
          <a:stretch>
            <a:fillRect/>
          </a:stretch>
        </p:blipFill>
        <p:spPr>
          <a:xfrm>
            <a:off x="1863362" y="1210083"/>
            <a:ext cx="7981950" cy="3209925"/>
          </a:xfrm>
          <a:prstGeom prst="rect">
            <a:avLst/>
          </a:prstGeom>
        </p:spPr>
      </p:pic>
    </p:spTree>
    <p:extLst>
      <p:ext uri="{BB962C8B-B14F-4D97-AF65-F5344CB8AC3E}">
        <p14:creationId xmlns:p14="http://schemas.microsoft.com/office/powerpoint/2010/main" val="2372333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Social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63710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6649488"/>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1311">
                <a:tc>
                  <a:txBody>
                    <a:bodyPr/>
                    <a:lstStyle/>
                    <a:p>
                      <a:r>
                        <a:rPr lang="en-GB" dirty="0">
                          <a:latin typeface="Arial" panose="020B0604020202020204" pitchFamily="34" charset="0"/>
                          <a:cs typeface="Arial" panose="020B0604020202020204" pitchFamily="34" charset="0"/>
                        </a:rPr>
                        <a:t>Children’s Social Care</a:t>
                      </a:r>
                    </a:p>
                  </a:txBody>
                  <a:tcPr>
                    <a:solidFill>
                      <a:schemeClr val="accent1">
                        <a:lumMod val="75000"/>
                      </a:schemeClr>
                    </a:solidFill>
                  </a:tcPr>
                </a:tc>
                <a:extLst>
                  <a:ext uri="{0D108BD9-81ED-4DB2-BD59-A6C34878D82A}">
                    <a16:rowId xmlns:a16="http://schemas.microsoft.com/office/drawing/2014/main" val="10000"/>
                  </a:ext>
                </a:extLst>
              </a:tr>
              <a:tr h="5411721">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Octagon North PCN has statistically significantly higher rates of social care involvement cases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and early help cases than the North Alliance and the education, health and care plans rate is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statistically similar to the North Alliance rate.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North Alliance has statistically significantly high rates of social care involvement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cases, early help cases and education, health and care plans compared to the CCG averages.</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07745" y="5970740"/>
            <a:ext cx="11680948" cy="347502"/>
          </a:xfrm>
          <a:prstGeom prst="rect">
            <a:avLst/>
          </a:prstGeom>
        </p:spPr>
      </p:pic>
      <p:pic>
        <p:nvPicPr>
          <p:cNvPr id="3" name="Picture 2"/>
          <p:cNvPicPr>
            <a:picLocks noChangeAspect="1"/>
          </p:cNvPicPr>
          <p:nvPr/>
        </p:nvPicPr>
        <p:blipFill>
          <a:blip r:embed="rId4"/>
          <a:stretch>
            <a:fillRect/>
          </a:stretch>
        </p:blipFill>
        <p:spPr>
          <a:xfrm>
            <a:off x="620499" y="502478"/>
            <a:ext cx="10800000" cy="2672307"/>
          </a:xfrm>
          <a:prstGeom prst="rect">
            <a:avLst/>
          </a:prstGeom>
        </p:spPr>
      </p:pic>
    </p:spTree>
    <p:extLst>
      <p:ext uri="{BB962C8B-B14F-4D97-AF65-F5344CB8AC3E}">
        <p14:creationId xmlns:p14="http://schemas.microsoft.com/office/powerpoint/2010/main" val="3075452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99866075"/>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4221">
                <a:tc>
                  <a:txBody>
                    <a:bodyPr/>
                    <a:lstStyle/>
                    <a:p>
                      <a:r>
                        <a:rPr lang="en-GB" dirty="0">
                          <a:latin typeface="Arial" panose="020B0604020202020204" pitchFamily="34" charset="0"/>
                          <a:cs typeface="Arial" panose="020B0604020202020204" pitchFamily="34" charset="0"/>
                        </a:rPr>
                        <a:t>Adult Social Care</a:t>
                      </a:r>
                    </a:p>
                  </a:txBody>
                  <a:tcPr>
                    <a:solidFill>
                      <a:schemeClr val="accent1">
                        <a:lumMod val="75000"/>
                      </a:schemeClr>
                    </a:solidFill>
                  </a:tcPr>
                </a:tc>
                <a:extLst>
                  <a:ext uri="{0D108BD9-81ED-4DB2-BD59-A6C34878D82A}">
                    <a16:rowId xmlns:a16="http://schemas.microsoft.com/office/drawing/2014/main" val="10000"/>
                  </a:ext>
                </a:extLst>
              </a:tr>
              <a:tr h="5409290">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Octagon North PCN has a statistically similar overall rate of adult social care compared to the North Alliance.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North Alliance has a statistically significantly higher overall rate of adult social care compared with the CCG average.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3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16980" y="5961504"/>
            <a:ext cx="11680948" cy="347502"/>
          </a:xfrm>
          <a:prstGeom prst="rect">
            <a:avLst/>
          </a:prstGeom>
        </p:spPr>
      </p:pic>
      <p:pic>
        <p:nvPicPr>
          <p:cNvPr id="4" name="Picture 3"/>
          <p:cNvPicPr>
            <a:picLocks noChangeAspect="1"/>
          </p:cNvPicPr>
          <p:nvPr/>
        </p:nvPicPr>
        <p:blipFill>
          <a:blip r:embed="rId4"/>
          <a:stretch>
            <a:fillRect/>
          </a:stretch>
        </p:blipFill>
        <p:spPr>
          <a:xfrm>
            <a:off x="116980" y="760567"/>
            <a:ext cx="11880000" cy="1744932"/>
          </a:xfrm>
          <a:prstGeom prst="rect">
            <a:avLst/>
          </a:prstGeom>
        </p:spPr>
      </p:pic>
    </p:spTree>
    <p:extLst>
      <p:ext uri="{BB962C8B-B14F-4D97-AF65-F5344CB8AC3E}">
        <p14:creationId xmlns:p14="http://schemas.microsoft.com/office/powerpoint/2010/main" val="133641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Secondary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28116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15993102"/>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605">
                <a:tc>
                  <a:txBody>
                    <a:bodyPr/>
                    <a:lstStyle/>
                    <a:p>
                      <a:r>
                        <a:rPr lang="en-GB" dirty="0">
                          <a:latin typeface="Arial" panose="020B0604020202020204" pitchFamily="34" charset="0"/>
                          <a:cs typeface="Arial" panose="020B0604020202020204" pitchFamily="34" charset="0"/>
                        </a:rPr>
                        <a:t>Secondary Care Services</a:t>
                      </a:r>
                    </a:p>
                  </a:txBody>
                  <a:tcPr>
                    <a:solidFill>
                      <a:schemeClr val="accent1">
                        <a:lumMod val="75000"/>
                      </a:schemeClr>
                    </a:solidFill>
                  </a:tcPr>
                </a:tc>
                <a:extLst>
                  <a:ext uri="{0D108BD9-81ED-4DB2-BD59-A6C34878D82A}">
                    <a16:rowId xmlns:a16="http://schemas.microsoft.com/office/drawing/2014/main" val="10000"/>
                  </a:ext>
                </a:extLst>
              </a:tr>
              <a:tr h="528749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Octagon North PCN has statistically significantly higher rates of first outpatient attendance, follow up outpatient attendances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 and emergency department attendances than the North Alliance.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North Alliance has statistically significantly higher rates of secondary care use compared with the CCG average.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400" dirty="0">
                          <a:solidFill>
                            <a:srgbClr val="2E75B6"/>
                          </a:solidFill>
                          <a:latin typeface="Arial"/>
                          <a:cs typeface="Arial"/>
                        </a:rPr>
                        <a:t>A&amp;E Attendances increased 5% year on year. Peterborough and Stamford Hospital saw a 5% increase in attendances from Octagon</a:t>
                      </a:r>
                      <a:r>
                        <a:rPr lang="en-US" sz="1400" dirty="0">
                          <a:solidFill>
                            <a:srgbClr val="2E75B6"/>
                          </a:solidFill>
                          <a:latin typeface="Arial"/>
                          <a:cs typeface="Arial"/>
                        </a:rPr>
                        <a:t> North</a:t>
                      </a:r>
                    </a:p>
                    <a:p>
                      <a:pPr marL="0" indent="0" algn="ctr">
                        <a:buFont typeface="Arial" panose="020B0604020202020204" pitchFamily="34" charset="0"/>
                        <a:buNone/>
                      </a:pPr>
                      <a:r>
                        <a:rPr lang="en-US" sz="1400" dirty="0">
                          <a:solidFill>
                            <a:srgbClr val="2E75B6"/>
                          </a:solidFill>
                          <a:latin typeface="Arial"/>
                          <a:cs typeface="Arial"/>
                        </a:rPr>
                        <a:t>PCN</a:t>
                      </a:r>
                      <a:r>
                        <a:rPr lang="en-GB" sz="1400" dirty="0">
                          <a:solidFill>
                            <a:srgbClr val="2E75B6"/>
                          </a:solidFill>
                          <a:latin typeface="Arial"/>
                          <a:cs typeface="Arial"/>
                        </a:rPr>
                        <a:t> residents. Referrals from "Health Care Provider: same or other" increased 56% (1,526) while other referral types either decreased or</a:t>
                      </a:r>
                    </a:p>
                    <a:p>
                      <a:pPr marL="0" indent="0" algn="ctr">
                        <a:buFont typeface="Arial" panose="020B0604020202020204" pitchFamily="34" charset="0"/>
                        <a:buNone/>
                      </a:pPr>
                      <a:r>
                        <a:rPr lang="en-GB" sz="1400" dirty="0">
                          <a:solidFill>
                            <a:srgbClr val="2E75B6"/>
                          </a:solidFill>
                          <a:latin typeface="Arial"/>
                          <a:cs typeface="Arial"/>
                        </a:rPr>
                        <a:t>stayed the same.</a:t>
                      </a:r>
                    </a:p>
                    <a:p>
                      <a:pPr marL="0" indent="0" algn="ctr">
                        <a:buFont typeface="Arial" panose="020B0604020202020204" pitchFamily="34" charset="0"/>
                        <a:buNone/>
                      </a:pPr>
                      <a:endParaRPr lang="en-GB" sz="900" kern="1200" baseline="0" dirty="0">
                        <a:solidFill>
                          <a:srgbClr val="2E75B6"/>
                        </a:solidFill>
                        <a:latin typeface="Arial"/>
                        <a:ea typeface="+mn-ea"/>
                        <a:cs typeface="Arial"/>
                      </a:endParaRPr>
                    </a:p>
                    <a:p>
                      <a:pPr algn="ctr"/>
                      <a:r>
                        <a:rPr lang="en-GB" sz="1400" dirty="0">
                          <a:solidFill>
                            <a:srgbClr val="2E75B6"/>
                          </a:solidFill>
                          <a:latin typeface="Arial"/>
                          <a:cs typeface="Arial"/>
                        </a:rPr>
                        <a:t>Ophthalmology and Trauma &amp; Orthopaedics account for the most outpatient attendances. This was the case for both 17/18 and 18/19.</a:t>
                      </a:r>
                    </a:p>
                    <a:p>
                      <a:pPr algn="ctr"/>
                      <a:r>
                        <a:rPr lang="en-GB" sz="1400" dirty="0">
                          <a:solidFill>
                            <a:srgbClr val="2E75B6"/>
                          </a:solidFill>
                          <a:latin typeface="Arial"/>
                          <a:cs typeface="Arial"/>
                        </a:rPr>
                        <a:t>Together they make up 24% of the activity for 18/19.</a:t>
                      </a:r>
                    </a:p>
                    <a:p>
                      <a:pPr algn="ctr"/>
                      <a:endParaRPr lang="en-US" sz="900" dirty="0">
                        <a:solidFill>
                          <a:srgbClr val="2E75B6"/>
                        </a:solidFill>
                        <a:latin typeface="Arial" panose="020B0604020202020204" pitchFamily="34" charset="0"/>
                        <a:cs typeface="Arial" panose="020B0604020202020204" pitchFamily="34" charset="0"/>
                      </a:endParaRPr>
                    </a:p>
                    <a:p>
                      <a:pPr algn="ctr"/>
                      <a:r>
                        <a:rPr lang="en-GB" sz="1400" dirty="0">
                          <a:solidFill>
                            <a:srgbClr val="2E75B6"/>
                          </a:solidFill>
                          <a:latin typeface="Arial"/>
                          <a:cs typeface="Arial"/>
                        </a:rPr>
                        <a:t>The most common elective admissions are for General Surgery, Trauma &amp; Orthopaedics, and Gastroenterology related conditions.</a:t>
                      </a: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79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a:t>
                      </a:r>
                      <a:r>
                        <a:rPr lang="en-GB" sz="1000" dirty="0" smtClean="0">
                          <a:solidFill>
                            <a:schemeClr val="bg1"/>
                          </a:solidFill>
                          <a:latin typeface="Arial"/>
                          <a:cs typeface="Arial"/>
                        </a:rPr>
                        <a:t> </a:t>
                      </a:r>
                      <a:r>
                        <a:rPr lang="en-GB" sz="1000" dirty="0">
                          <a:solidFill>
                            <a:schemeClr val="bg1"/>
                          </a:solidFill>
                          <a:latin typeface="Arial"/>
                          <a:cs typeface="Arial"/>
                        </a:rPr>
                        <a:t>Cambridgeshire and Peterborough “Practice </a:t>
                      </a:r>
                      <a:r>
                        <a:rPr lang="en-GB" sz="1000" dirty="0" err="1">
                          <a:solidFill>
                            <a:schemeClr val="bg1"/>
                          </a:solidFill>
                          <a:latin typeface="Arial"/>
                          <a:cs typeface="Arial"/>
                        </a:rPr>
                        <a:t>Benchmarker</a:t>
                      </a:r>
                      <a:r>
                        <a:rPr lang="en-GB" sz="1000" dirty="0">
                          <a:solidFill>
                            <a:schemeClr val="bg1"/>
                          </a:solidFill>
                          <a:latin typeface="Arial"/>
                          <a:cs typeface="Arial"/>
                        </a:rPr>
                        <a:t>”</a:t>
                      </a:r>
                      <a:endParaRPr lang="en-GB" sz="1000" kern="1200" baseline="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3" name="Picture 2"/>
          <p:cNvPicPr>
            <a:picLocks noChangeAspect="1"/>
          </p:cNvPicPr>
          <p:nvPr/>
        </p:nvPicPr>
        <p:blipFill>
          <a:blip r:embed="rId4"/>
          <a:stretch>
            <a:fillRect/>
          </a:stretch>
        </p:blipFill>
        <p:spPr>
          <a:xfrm>
            <a:off x="156000" y="531478"/>
            <a:ext cx="11880000" cy="2307363"/>
          </a:xfrm>
          <a:prstGeom prst="rect">
            <a:avLst/>
          </a:prstGeom>
        </p:spPr>
      </p:pic>
    </p:spTree>
    <p:extLst>
      <p:ext uri="{BB962C8B-B14F-4D97-AF65-F5344CB8AC3E}">
        <p14:creationId xmlns:p14="http://schemas.microsoft.com/office/powerpoint/2010/main" val="3254197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5766964"/>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smtClean="0">
                          <a:latin typeface="Arial" panose="020B0604020202020204" pitchFamily="34" charset="0"/>
                          <a:cs typeface="Arial" panose="020B0604020202020204" pitchFamily="34" charset="0"/>
                        </a:rPr>
                        <a:t>Octagon North </a:t>
                      </a:r>
                      <a:r>
                        <a:rPr lang="en-GB" baseline="0" dirty="0">
                          <a:latin typeface="Arial" panose="020B0604020202020204" pitchFamily="34" charset="0"/>
                          <a:cs typeface="Arial" panose="020B0604020202020204" pitchFamily="34" charset="0"/>
                        </a:rPr>
                        <a:t>PCN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Shape Atlas GP registered population, October 2019,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2534195" y="481037"/>
            <a:ext cx="7297782" cy="6040079"/>
          </a:xfrm>
          <a:prstGeom prst="rect">
            <a:avLst/>
          </a:prstGeom>
        </p:spPr>
      </p:pic>
    </p:spTree>
    <p:extLst>
      <p:ext uri="{BB962C8B-B14F-4D97-AF65-F5344CB8AC3E}">
        <p14:creationId xmlns:p14="http://schemas.microsoft.com/office/powerpoint/2010/main" val="3341799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15331073"/>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605">
                <a:tc>
                  <a:txBody>
                    <a:bodyPr/>
                    <a:lstStyle/>
                    <a:p>
                      <a:r>
                        <a:rPr lang="en-GB" dirty="0">
                          <a:latin typeface="Arial" panose="020B0604020202020204" pitchFamily="34" charset="0"/>
                          <a:cs typeface="Arial" panose="020B0604020202020204" pitchFamily="34" charset="0"/>
                        </a:rPr>
                        <a:t>Disease Specific Emergency Hospital Admission Rates</a:t>
                      </a:r>
                    </a:p>
                  </a:txBody>
                  <a:tcPr>
                    <a:solidFill>
                      <a:schemeClr val="accent1">
                        <a:lumMod val="75000"/>
                      </a:schemeClr>
                    </a:solidFill>
                  </a:tcPr>
                </a:tc>
                <a:extLst>
                  <a:ext uri="{0D108BD9-81ED-4DB2-BD59-A6C34878D82A}">
                    <a16:rowId xmlns:a16="http://schemas.microsoft.com/office/drawing/2014/main" val="10000"/>
                  </a:ext>
                </a:extLst>
              </a:tr>
              <a:tr h="528749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The PCN emergency admission rate for respiratory disease is statistically significantly lower than the North Alliance average.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rgbClr val="2E75B6"/>
                          </a:solidFill>
                          <a:latin typeface="Arial"/>
                          <a:cs typeface="Arial"/>
                        </a:rPr>
                        <a:t>For Octagon North PCN there were </a:t>
                      </a:r>
                      <a:r>
                        <a:rPr lang="en-US" sz="1400" dirty="0" smtClean="0">
                          <a:solidFill>
                            <a:srgbClr val="2E75B6"/>
                          </a:solidFill>
                          <a:latin typeface="Arial"/>
                          <a:cs typeface="Arial"/>
                        </a:rPr>
                        <a:t>7,825 </a:t>
                      </a:r>
                      <a:r>
                        <a:rPr lang="en-US" sz="1400" dirty="0">
                          <a:solidFill>
                            <a:srgbClr val="2E75B6"/>
                          </a:solidFill>
                          <a:latin typeface="Arial"/>
                          <a:cs typeface="Arial"/>
                        </a:rPr>
                        <a:t>emergency admissions during 2018/19. </a:t>
                      </a:r>
                      <a:r>
                        <a:rPr lang="en-GB" sz="1400" dirty="0">
                          <a:solidFill>
                            <a:srgbClr val="2E75B6"/>
                          </a:solidFill>
                          <a:latin typeface="Arial"/>
                          <a:cs typeface="Arial"/>
                        </a:rPr>
                        <a:t>The majority of emergency admissions were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2E75B6"/>
                          </a:solidFill>
                          <a:latin typeface="Arial"/>
                          <a:cs typeface="Arial"/>
                        </a:rPr>
                        <a:t>for Paediatric Medicine. The highest number of primary diagnosis' were for Urinary Tract Infections which increased by 54% year on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2E75B6"/>
                          </a:solidFill>
                          <a:latin typeface="Arial"/>
                          <a:cs typeface="Arial"/>
                        </a:rPr>
                        <a:t>year. Sepsis, Lower Respiratory Infections, and Pneumonia formed the rest of the top 5 emergency primary diagnoses but these either</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2E75B6"/>
                          </a:solidFill>
                          <a:latin typeface="Arial"/>
                          <a:cs typeface="Arial"/>
                        </a:rPr>
                        <a:t>stayed the same or showed a decrease.</a:t>
                      </a: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79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“All Trusts 18/19”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4" name="Picture 3"/>
          <p:cNvPicPr>
            <a:picLocks noChangeAspect="1"/>
          </p:cNvPicPr>
          <p:nvPr/>
        </p:nvPicPr>
        <p:blipFill>
          <a:blip r:embed="rId4"/>
          <a:stretch>
            <a:fillRect/>
          </a:stretch>
        </p:blipFill>
        <p:spPr>
          <a:xfrm>
            <a:off x="261937" y="820636"/>
            <a:ext cx="11668125" cy="2381250"/>
          </a:xfrm>
          <a:prstGeom prst="rect">
            <a:avLst/>
          </a:prstGeom>
        </p:spPr>
      </p:pic>
    </p:spTree>
    <p:extLst>
      <p:ext uri="{BB962C8B-B14F-4D97-AF65-F5344CB8AC3E}">
        <p14:creationId xmlns:p14="http://schemas.microsoft.com/office/powerpoint/2010/main" val="4082310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33A3141-5383-4ACD-BE1F-24DCAFFB622D}"/>
              </a:ext>
            </a:extLst>
          </p:cNvPr>
          <p:cNvGraphicFramePr>
            <a:graphicFrameLocks noGrp="1"/>
          </p:cNvGraphicFramePr>
          <p:nvPr>
            <p:extLst>
              <p:ext uri="{D42A27DB-BD31-4B8C-83A1-F6EECF244321}">
                <p14:modId xmlns:p14="http://schemas.microsoft.com/office/powerpoint/2010/main" val="3485518580"/>
              </p:ext>
            </p:extLst>
          </p:nvPr>
        </p:nvGraphicFramePr>
        <p:xfrm>
          <a:off x="0" y="0"/>
          <a:ext cx="12192000" cy="685799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dirty="0">
                          <a:solidFill>
                            <a:schemeClr val="bg1"/>
                          </a:solidFill>
                          <a:latin typeface="Arial"/>
                          <a:cs typeface="Arial"/>
                        </a:rPr>
                        <a:t>Potentially Avoidable Hospital Admissions</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2148DCD8-1568-4E8C-B512-75AB270901AB}"/>
              </a:ext>
            </a:extLst>
          </p:cNvPr>
          <p:cNvSpPr txBox="1"/>
          <p:nvPr/>
        </p:nvSpPr>
        <p:spPr>
          <a:xfrm>
            <a:off x="-3857" y="6168008"/>
            <a:ext cx="4727576" cy="600164"/>
          </a:xfrm>
          <a:prstGeom prst="rect">
            <a:avLst/>
          </a:prstGeom>
          <a:noFill/>
        </p:spPr>
        <p:txBody>
          <a:bodyPr wrap="none" rtlCol="0" anchor="t">
            <a:spAutoFit/>
          </a:bodyPr>
          <a:lstStyle/>
          <a:p>
            <a:endParaRPr lang="en-GB" sz="1100" dirty="0">
              <a:solidFill>
                <a:schemeClr val="bg1"/>
              </a:solidFill>
              <a:latin typeface="Arial"/>
              <a:cs typeface="Arial"/>
            </a:endParaRPr>
          </a:p>
          <a:p>
            <a:endParaRPr lang="en-GB" sz="1100" dirty="0">
              <a:solidFill>
                <a:schemeClr val="bg1"/>
              </a:solidFill>
              <a:latin typeface="Arial"/>
              <a:cs typeface="Arial"/>
            </a:endParaRPr>
          </a:p>
          <a:p>
            <a:r>
              <a:rPr lang="en-GB" sz="1100" dirty="0">
                <a:solidFill>
                  <a:schemeClr val="bg1"/>
                </a:solidFill>
                <a:latin typeface="Arial"/>
                <a:cs typeface="Arial"/>
              </a:rPr>
              <a:t>Data Source: Cambridgeshire and Peterborough “Practice </a:t>
            </a:r>
            <a:r>
              <a:rPr lang="en-GB" sz="1100" dirty="0" err="1">
                <a:solidFill>
                  <a:schemeClr val="bg1"/>
                </a:solidFill>
                <a:latin typeface="Arial"/>
                <a:cs typeface="Arial"/>
              </a:rPr>
              <a:t>Benchmarker</a:t>
            </a:r>
            <a:r>
              <a:rPr lang="en-GB" sz="1100" dirty="0">
                <a:solidFill>
                  <a:schemeClr val="bg1"/>
                </a:solidFill>
                <a:latin typeface="Arial"/>
                <a:cs typeface="Arial"/>
              </a:rPr>
              <a:t>”</a:t>
            </a:r>
          </a:p>
        </p:txBody>
      </p:sp>
      <p:sp>
        <p:nvSpPr>
          <p:cNvPr id="13" name="TextBox 12">
            <a:extLst>
              <a:ext uri="{FF2B5EF4-FFF2-40B4-BE49-F238E27FC236}">
                <a16:creationId xmlns:a16="http://schemas.microsoft.com/office/drawing/2014/main" id="{6EEFA2FF-F5EE-47A6-9535-7E86B516C034}"/>
              </a:ext>
            </a:extLst>
          </p:cNvPr>
          <p:cNvSpPr txBox="1"/>
          <p:nvPr/>
        </p:nvSpPr>
        <p:spPr>
          <a:xfrm>
            <a:off x="1883593" y="4594450"/>
            <a:ext cx="8424812" cy="461665"/>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GB" sz="1200" dirty="0">
              <a:latin typeface="Arial"/>
              <a:cs typeface="Arial"/>
            </a:endParaRPr>
          </a:p>
        </p:txBody>
      </p:sp>
      <p:sp>
        <p:nvSpPr>
          <p:cNvPr id="5" name="TextBox 4">
            <a:extLst>
              <a:ext uri="{FF2B5EF4-FFF2-40B4-BE49-F238E27FC236}">
                <a16:creationId xmlns:a16="http://schemas.microsoft.com/office/drawing/2014/main" id="{81FEF99D-54C4-4993-A2A3-9F5BDCAA6EBD}"/>
              </a:ext>
            </a:extLst>
          </p:cNvPr>
          <p:cNvSpPr txBox="1"/>
          <p:nvPr/>
        </p:nvSpPr>
        <p:spPr>
          <a:xfrm>
            <a:off x="2619371" y="391811"/>
            <a:ext cx="6953250" cy="584775"/>
          </a:xfrm>
          <a:prstGeom prst="rect">
            <a:avLst/>
          </a:prstGeom>
          <a:noFill/>
        </p:spPr>
        <p:txBody>
          <a:bodyPr wrap="square" rtlCol="0" anchor="t">
            <a:spAutoFit/>
          </a:bodyPr>
          <a:lstStyle/>
          <a:p>
            <a:pPr algn="ctr"/>
            <a:r>
              <a:rPr lang="en-GB" sz="1600" b="1" dirty="0">
                <a:solidFill>
                  <a:srgbClr val="2E75B6"/>
                </a:solidFill>
                <a:latin typeface="Arial" panose="020B0604020202020204" pitchFamily="34" charset="0"/>
                <a:cs typeface="Arial" panose="020B0604020202020204" pitchFamily="34" charset="0"/>
              </a:rPr>
              <a:t>Octagon’s older citizens contribute to their rate of potentially avoidable admissions</a:t>
            </a:r>
          </a:p>
        </p:txBody>
      </p:sp>
      <p:sp>
        <p:nvSpPr>
          <p:cNvPr id="6" name="Rectangle 5">
            <a:extLst>
              <a:ext uri="{FF2B5EF4-FFF2-40B4-BE49-F238E27FC236}">
                <a16:creationId xmlns:a16="http://schemas.microsoft.com/office/drawing/2014/main" id="{F650967D-F4AE-4333-B23D-FF53EAE7DF2E}"/>
              </a:ext>
            </a:extLst>
          </p:cNvPr>
          <p:cNvSpPr/>
          <p:nvPr/>
        </p:nvSpPr>
        <p:spPr>
          <a:xfrm>
            <a:off x="3310128" y="986361"/>
            <a:ext cx="5571736" cy="305794"/>
          </a:xfrm>
          <a:prstGeom prst="rect">
            <a:avLst/>
          </a:prstGeom>
          <a:solidFill>
            <a:srgbClr val="2E75B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50" b="1" dirty="0">
                <a:solidFill>
                  <a:schemeClr val="bg1"/>
                </a:solidFill>
              </a:rPr>
              <a:t>Selected Ambulatory Care Sensitive Conditions NEL admissions in 2018/19 by age</a:t>
            </a:r>
          </a:p>
        </p:txBody>
      </p:sp>
      <p:pic>
        <p:nvPicPr>
          <p:cNvPr id="7" name="Picture 6">
            <a:extLst>
              <a:ext uri="{FF2B5EF4-FFF2-40B4-BE49-F238E27FC236}">
                <a16:creationId xmlns:a16="http://schemas.microsoft.com/office/drawing/2014/main" id="{8629F218-BDC1-4FCB-B941-9E8E74014E5B}"/>
              </a:ext>
            </a:extLst>
          </p:cNvPr>
          <p:cNvPicPr>
            <a:picLocks noChangeAspect="1"/>
          </p:cNvPicPr>
          <p:nvPr/>
        </p:nvPicPr>
        <p:blipFill>
          <a:blip r:embed="rId3"/>
          <a:stretch>
            <a:fillRect/>
          </a:stretch>
        </p:blipFill>
        <p:spPr>
          <a:xfrm>
            <a:off x="2528237" y="1336007"/>
            <a:ext cx="7135518" cy="3294716"/>
          </a:xfrm>
          <a:prstGeom prst="rect">
            <a:avLst/>
          </a:prstGeom>
        </p:spPr>
      </p:pic>
      <p:sp>
        <p:nvSpPr>
          <p:cNvPr id="8" name="Rectangle 7">
            <a:extLst>
              <a:ext uri="{FF2B5EF4-FFF2-40B4-BE49-F238E27FC236}">
                <a16:creationId xmlns:a16="http://schemas.microsoft.com/office/drawing/2014/main" id="{3F8C8292-2463-4A3C-BFA6-A87852B3D064}"/>
              </a:ext>
            </a:extLst>
          </p:cNvPr>
          <p:cNvSpPr/>
          <p:nvPr/>
        </p:nvSpPr>
        <p:spPr>
          <a:xfrm>
            <a:off x="1068193" y="4502331"/>
            <a:ext cx="10055606"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rgbClr val="2E75B6"/>
                </a:solidFill>
                <a:latin typeface="Arial"/>
                <a:cs typeface="Arial"/>
              </a:rPr>
              <a:t>There are more potentially avoidable emergency admissions for Octagon North PCN. Although there was a 6% increase for these across Cambridgeshire and Peterborough, year on year ACSC admissions for Octagon increased by 1%.</a:t>
            </a:r>
          </a:p>
          <a:p>
            <a:pPr algn="ctr"/>
            <a:endParaRPr lang="en-GB" sz="900" dirty="0">
              <a:solidFill>
                <a:srgbClr val="2E75B6"/>
              </a:solidFill>
              <a:latin typeface="Arial"/>
              <a:cs typeface="Arial"/>
            </a:endParaRPr>
          </a:p>
          <a:p>
            <a:pPr algn="ctr"/>
            <a:r>
              <a:rPr lang="en-GB" sz="1400" dirty="0">
                <a:solidFill>
                  <a:srgbClr val="2E75B6"/>
                </a:solidFill>
                <a:latin typeface="Arial"/>
                <a:cs typeface="Arial"/>
              </a:rPr>
              <a:t>For 6 of the 7 most common potentially preventable admission types, the majority of admissions are for those aged over 65. </a:t>
            </a:r>
            <a:r>
              <a:rPr lang="en-US" sz="1400" dirty="0">
                <a:solidFill>
                  <a:srgbClr val="2E75B6"/>
                </a:solidFill>
                <a:latin typeface="Arial"/>
                <a:cs typeface="Arial"/>
              </a:rPr>
              <a:t>Pyelonephritis and kidney/urinary tract infections and </a:t>
            </a:r>
            <a:r>
              <a:rPr lang="en-GB" sz="1400" dirty="0">
                <a:solidFill>
                  <a:srgbClr val="2E75B6"/>
                </a:solidFill>
                <a:latin typeface="Arial"/>
                <a:cs typeface="Arial"/>
              </a:rPr>
              <a:t>COPD were most common for those aged 65 and above.</a:t>
            </a:r>
          </a:p>
          <a:p>
            <a:pPr algn="ctr"/>
            <a:endParaRPr lang="en-US" sz="900" dirty="0">
              <a:solidFill>
                <a:srgbClr val="2E75B6"/>
              </a:solidFill>
              <a:latin typeface="Arial" panose="020B0604020202020204" pitchFamily="34" charset="0"/>
              <a:cs typeface="Arial" panose="020B0604020202020204" pitchFamily="34" charset="0"/>
            </a:endParaRPr>
          </a:p>
          <a:p>
            <a:pPr algn="ctr"/>
            <a:r>
              <a:rPr lang="en-US" sz="1400" dirty="0">
                <a:solidFill>
                  <a:srgbClr val="2E75B6"/>
                </a:solidFill>
                <a:latin typeface="Arial" panose="020B0604020202020204" pitchFamily="34" charset="0"/>
                <a:cs typeface="Arial" panose="020B0604020202020204" pitchFamily="34" charset="0"/>
              </a:rPr>
              <a:t>Cellulitis and Pyelonephritis and kidney/urinary tract infections were also common </a:t>
            </a:r>
            <a:r>
              <a:rPr lang="en-GB" sz="1400" dirty="0">
                <a:solidFill>
                  <a:srgbClr val="2E75B6"/>
                </a:solidFill>
                <a:latin typeface="Arial" panose="020B0604020202020204" pitchFamily="34" charset="0"/>
                <a:cs typeface="Arial" panose="020B0604020202020204" pitchFamily="34" charset="0"/>
              </a:rPr>
              <a:t>for the younger age bracket as well as dehydration/ gastroenteritis, COPD, and Asthma.</a:t>
            </a:r>
          </a:p>
        </p:txBody>
      </p:sp>
    </p:spTree>
    <p:extLst>
      <p:ext uri="{BB962C8B-B14F-4D97-AF65-F5344CB8AC3E}">
        <p14:creationId xmlns:p14="http://schemas.microsoft.com/office/powerpoint/2010/main" val="888320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885"/>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r>
                        <a:rPr lang="en-GB" dirty="0">
                          <a:latin typeface="Arial" panose="020B0604020202020204" pitchFamily="34" charset="0"/>
                          <a:cs typeface="Arial" panose="020B0604020202020204" pitchFamily="34" charset="0"/>
                        </a:rPr>
                        <a:t>Glossary of key methods and terms</a:t>
                      </a: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To assess statistical significance, 95% confidence intervals are calculated which provide a measure of uncertainty around the calculated value which arises due to random variation.  If the confidence interval for a value excludes the value for the relevant benchmark, the difference between the local value and the benchmark is said to be ‘statistically significant’.</a:t>
                      </a: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 following hierarchy</a:t>
                      </a:r>
                      <a:r>
                        <a:rPr lang="en-GB" sz="1400" b="0" baseline="0" dirty="0">
                          <a:solidFill>
                            <a:schemeClr val="accent1">
                              <a:lumMod val="75000"/>
                            </a:schemeClr>
                          </a:solidFill>
                          <a:latin typeface="Arial" panose="020B0604020202020204" pitchFamily="34" charset="0"/>
                          <a:cs typeface="Arial" panose="020B0604020202020204" pitchFamily="34" charset="0"/>
                        </a:rPr>
                        <a:t> of b</a:t>
                      </a:r>
                      <a:r>
                        <a:rPr lang="en-GB" sz="1400" b="0" dirty="0">
                          <a:solidFill>
                            <a:schemeClr val="accent1">
                              <a:lumMod val="75000"/>
                            </a:schemeClr>
                          </a:solidFill>
                          <a:latin typeface="Arial" panose="020B0604020202020204" pitchFamily="34" charset="0"/>
                          <a:cs typeface="Arial" panose="020B0604020202020204" pitchFamily="34" charset="0"/>
                        </a:rPr>
                        <a:t>enchmarks has been used in this profile:</a:t>
                      </a:r>
                      <a:r>
                        <a:rPr lang="en-GB" sz="1400" b="0" baseline="0" dirty="0">
                          <a:solidFill>
                            <a:schemeClr val="accent1">
                              <a:lumMod val="75000"/>
                            </a:schemeClr>
                          </a:solidFill>
                          <a:latin typeface="Arial" panose="020B0604020202020204" pitchFamily="34" charset="0"/>
                          <a:cs typeface="Arial" panose="020B0604020202020204" pitchFamily="34" charset="0"/>
                        </a:rPr>
                        <a:t> practice to PCN; PCN to Alliance; Alliance to CCG and CCG to England.  </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a:t>
                      </a:r>
                      <a:r>
                        <a:rPr lang="en-GB" sz="1400" b="0" baseline="0" dirty="0">
                          <a:solidFill>
                            <a:schemeClr val="accent1">
                              <a:lumMod val="75000"/>
                            </a:schemeClr>
                          </a:solidFill>
                          <a:latin typeface="Arial" panose="020B0604020202020204" pitchFamily="34" charset="0"/>
                          <a:cs typeface="Arial" panose="020B0604020202020204" pitchFamily="34" charset="0"/>
                        </a:rPr>
                        <a:t> most commonly used </a:t>
                      </a:r>
                      <a:r>
                        <a:rPr lang="en-GB" sz="1400" b="0" dirty="0">
                          <a:solidFill>
                            <a:schemeClr val="accent1">
                              <a:lumMod val="75000"/>
                            </a:schemeClr>
                          </a:solidFill>
                          <a:latin typeface="Arial" panose="020B0604020202020204" pitchFamily="34" charset="0"/>
                          <a:cs typeface="Arial" panose="020B0604020202020204" pitchFamily="34" charset="0"/>
                        </a:rPr>
                        <a:t>RAG-rating in this profile:</a:t>
                      </a:r>
                    </a:p>
                    <a:p>
                      <a:endParaRPr lang="en-GB" sz="14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Exceptions to this are life</a:t>
                      </a:r>
                      <a:r>
                        <a:rPr lang="en-GB" sz="1400" b="0" baseline="0" dirty="0">
                          <a:solidFill>
                            <a:schemeClr val="accent1">
                              <a:lumMod val="75000"/>
                            </a:schemeClr>
                          </a:solidFill>
                          <a:latin typeface="Arial" panose="020B0604020202020204" pitchFamily="34" charset="0"/>
                          <a:cs typeface="Arial" panose="020B0604020202020204" pitchFamily="34" charset="0"/>
                        </a:rPr>
                        <a:t> expectancy 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And self-reported limiting long-term illness and general health status </a:t>
                      </a:r>
                      <a:r>
                        <a:rPr lang="en-GB" sz="1400" b="0" baseline="0" dirty="0">
                          <a:solidFill>
                            <a:schemeClr val="accent1">
                              <a:lumMod val="75000"/>
                            </a:schemeClr>
                          </a:solidFill>
                          <a:latin typeface="Arial" panose="020B0604020202020204" pitchFamily="34" charset="0"/>
                          <a:cs typeface="Arial" panose="020B0604020202020204" pitchFamily="34" charset="0"/>
                        </a:rPr>
                        <a:t>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DASR = directly age standardised rate per 100,000 population </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C&amp;P PHI = Cambridgeshire and Peterborough Public Health Intelligence</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QOF = Quality Outcomes Framework. Prevalence data are not available by age i.e. it is not age weighted so differences may be explained by differing age structures.</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92280" y="2229598"/>
            <a:ext cx="10171047" cy="252000"/>
          </a:xfrm>
          <a:prstGeom prst="rect">
            <a:avLst/>
          </a:prstGeom>
        </p:spPr>
      </p:pic>
      <p:pic>
        <p:nvPicPr>
          <p:cNvPr id="6" name="Picture 5"/>
          <p:cNvPicPr>
            <a:picLocks noChangeAspect="1"/>
          </p:cNvPicPr>
          <p:nvPr/>
        </p:nvPicPr>
        <p:blipFill>
          <a:blip r:embed="rId4"/>
          <a:stretch>
            <a:fillRect/>
          </a:stretch>
        </p:blipFill>
        <p:spPr>
          <a:xfrm>
            <a:off x="92280" y="2918288"/>
            <a:ext cx="10171047" cy="252000"/>
          </a:xfrm>
          <a:prstGeom prst="rect">
            <a:avLst/>
          </a:prstGeom>
        </p:spPr>
      </p:pic>
      <p:pic>
        <p:nvPicPr>
          <p:cNvPr id="7" name="Picture 6"/>
          <p:cNvPicPr>
            <a:picLocks noChangeAspect="1"/>
          </p:cNvPicPr>
          <p:nvPr/>
        </p:nvPicPr>
        <p:blipFill>
          <a:blip r:embed="rId5"/>
          <a:stretch>
            <a:fillRect/>
          </a:stretch>
        </p:blipFill>
        <p:spPr>
          <a:xfrm>
            <a:off x="92280" y="3650004"/>
            <a:ext cx="10171047" cy="252000"/>
          </a:xfrm>
          <a:prstGeom prst="rect">
            <a:avLst/>
          </a:prstGeom>
        </p:spPr>
      </p:pic>
    </p:spTree>
    <p:extLst>
      <p:ext uri="{BB962C8B-B14F-4D97-AF65-F5344CB8AC3E}">
        <p14:creationId xmlns:p14="http://schemas.microsoft.com/office/powerpoint/2010/main" val="3873202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886087"/>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1496291" y="1597891"/>
            <a:ext cx="8913091" cy="3231654"/>
          </a:xfrm>
          <a:prstGeom prst="rect">
            <a:avLst/>
          </a:prstGeom>
          <a:noFill/>
        </p:spPr>
        <p:txBody>
          <a:bodyPr wrap="square" rtlCol="0">
            <a:spAutoFit/>
          </a:bodyPr>
          <a:lstStyle/>
          <a:p>
            <a:pPr algn="ctr"/>
            <a:r>
              <a:rPr lang="en-GB" sz="2000" b="1" dirty="0">
                <a:solidFill>
                  <a:schemeClr val="accent1">
                    <a:lumMod val="75000"/>
                  </a:schemeClr>
                </a:solidFill>
                <a:latin typeface="Arial" panose="020B0604020202020204" pitchFamily="34" charset="0"/>
                <a:cs typeface="Arial" panose="020B0604020202020204" pitchFamily="34" charset="0"/>
              </a:rPr>
              <a:t>Produced by:</a:t>
            </a:r>
          </a:p>
          <a:p>
            <a:pPr algn="ctr"/>
            <a:r>
              <a:rPr lang="en-GB" sz="2000" b="1" dirty="0">
                <a:solidFill>
                  <a:schemeClr val="accent1">
                    <a:lumMod val="75000"/>
                  </a:schemeClr>
                </a:solidFill>
                <a:latin typeface="Arial" panose="020B0604020202020204" pitchFamily="34" charset="0"/>
                <a:cs typeface="Arial" panose="020B0604020202020204" pitchFamily="34" charset="0"/>
              </a:rPr>
              <a:t>Cambridgeshire and Peterborough Public Health Intelligence Team</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Contact:</a:t>
            </a:r>
          </a:p>
          <a:p>
            <a:pPr algn="ctr"/>
            <a:r>
              <a:rPr lang="en-GB" sz="2000" b="1" dirty="0">
                <a:solidFill>
                  <a:schemeClr val="accent1">
                    <a:lumMod val="75000"/>
                  </a:schemeClr>
                </a:solidFill>
                <a:latin typeface="Arial" panose="020B0604020202020204" pitchFamily="34" charset="0"/>
                <a:cs typeface="Arial" panose="020B0604020202020204" pitchFamily="34" charset="0"/>
              </a:rPr>
              <a:t>PHI-team@Cambridgeshire.gov.uk </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Date updated:</a:t>
            </a:r>
          </a:p>
          <a:p>
            <a:pPr algn="ctr"/>
            <a:r>
              <a:rPr lang="en-GB" sz="2000" b="1" dirty="0">
                <a:solidFill>
                  <a:schemeClr val="accent1">
                    <a:lumMod val="75000"/>
                  </a:schemeClr>
                </a:solidFill>
                <a:latin typeface="Arial" panose="020B0604020202020204" pitchFamily="34" charset="0"/>
                <a:cs typeface="Arial" panose="020B0604020202020204" pitchFamily="34" charset="0"/>
              </a:rPr>
              <a:t>29</a:t>
            </a:r>
            <a:r>
              <a:rPr lang="en-GB" sz="2000" b="1" baseline="30000" dirty="0">
                <a:solidFill>
                  <a:schemeClr val="accent1">
                    <a:lumMod val="75000"/>
                  </a:schemeClr>
                </a:solidFill>
                <a:latin typeface="Arial" panose="020B0604020202020204" pitchFamily="34" charset="0"/>
                <a:cs typeface="Arial" panose="020B0604020202020204" pitchFamily="34" charset="0"/>
              </a:rPr>
              <a:t>th</a:t>
            </a:r>
            <a:r>
              <a:rPr lang="en-GB" sz="2000" b="1" dirty="0">
                <a:solidFill>
                  <a:schemeClr val="accent1">
                    <a:lumMod val="75000"/>
                  </a:schemeClr>
                </a:solidFill>
                <a:latin typeface="Arial" panose="020B0604020202020204" pitchFamily="34" charset="0"/>
                <a:cs typeface="Arial" panose="020B0604020202020204" pitchFamily="34" charset="0"/>
              </a:rPr>
              <a:t> November 2019</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endParaRPr lang="en-GB" sz="2400" b="1" dirty="0">
              <a:solidFill>
                <a:schemeClr val="accent1">
                  <a:lumMod val="75000"/>
                </a:schemeClr>
              </a:solidFill>
            </a:endParaRPr>
          </a:p>
        </p:txBody>
      </p:sp>
    </p:spTree>
    <p:extLst>
      <p:ext uri="{BB962C8B-B14F-4D97-AF65-F5344CB8AC3E}">
        <p14:creationId xmlns:p14="http://schemas.microsoft.com/office/powerpoint/2010/main" val="3635705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Demography and key population characteristics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271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9334576"/>
              </p:ext>
            </p:extLst>
          </p:nvPr>
        </p:nvGraphicFramePr>
        <p:xfrm>
          <a:off x="0" y="0"/>
          <a:ext cx="12192000" cy="694098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dirty="0">
                          <a:latin typeface="Arial" panose="020B0604020202020204" pitchFamily="34" charset="0"/>
                          <a:cs typeface="Arial" panose="020B0604020202020204" pitchFamily="34" charset="0"/>
                        </a:rPr>
                        <a:t>GP</a:t>
                      </a:r>
                      <a:r>
                        <a:rPr lang="en-GB" baseline="0" dirty="0">
                          <a:latin typeface="Arial" panose="020B0604020202020204" pitchFamily="34" charset="0"/>
                          <a:cs typeface="Arial" panose="020B0604020202020204" pitchFamily="34" charset="0"/>
                        </a:rPr>
                        <a:t> registered population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Octagon North PCN has a higher proportion of people aged 18 and under and lower proportion aged 65 and over compared with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North Alliance, CCG and England.</a:t>
                      </a:r>
                    </a:p>
                    <a:p>
                      <a:pPr algn="ctr"/>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56000" y="564132"/>
            <a:ext cx="11880000" cy="2970000"/>
          </a:xfrm>
          <a:prstGeom prst="rect">
            <a:avLst/>
          </a:prstGeom>
        </p:spPr>
      </p:pic>
    </p:spTree>
    <p:extLst>
      <p:ext uri="{BB962C8B-B14F-4D97-AF65-F5344CB8AC3E}">
        <p14:creationId xmlns:p14="http://schemas.microsoft.com/office/powerpoint/2010/main" val="65902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76154188"/>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a:latin typeface="Arial" panose="020B0604020202020204" pitchFamily="34" charset="0"/>
                          <a:cs typeface="Arial" panose="020B0604020202020204" pitchFamily="34" charset="0"/>
                        </a:rPr>
                        <a:t>Population forecasts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1">
                              <a:lumMod val="75000"/>
                            </a:schemeClr>
                          </a:solidFill>
                          <a:latin typeface="Arial" panose="020B0604020202020204" pitchFamily="34" charset="0"/>
                          <a:ea typeface="+mn-ea"/>
                          <a:cs typeface="Arial" panose="020B0604020202020204" pitchFamily="34" charset="0"/>
                        </a:rPr>
                        <a:t>The population of Octagon North PCN is expected to grow at a rate relatively similar to that of the CCG over the period 2019-2026,</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with lower growth predicted within the PCN compared to the CCG between 2026 and 2036.</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56000" y="558375"/>
            <a:ext cx="11880000" cy="2213166"/>
          </a:xfrm>
          <a:prstGeom prst="rect">
            <a:avLst/>
          </a:prstGeom>
        </p:spPr>
      </p:pic>
    </p:spTree>
    <p:extLst>
      <p:ext uri="{BB962C8B-B14F-4D97-AF65-F5344CB8AC3E}">
        <p14:creationId xmlns:p14="http://schemas.microsoft.com/office/powerpoint/2010/main" val="20764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2202821"/>
              </p:ext>
            </p:extLst>
          </p:nvPr>
        </p:nvGraphicFramePr>
        <p:xfrm>
          <a:off x="0" y="-11580"/>
          <a:ext cx="12192000" cy="68695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8878">
                <a:tc>
                  <a:txBody>
                    <a:bodyPr/>
                    <a:lstStyle/>
                    <a:p>
                      <a:r>
                        <a:rPr lang="en-GB" dirty="0">
                          <a:latin typeface="Arial" panose="020B0604020202020204" pitchFamily="34" charset="0"/>
                          <a:cs typeface="Arial" panose="020B0604020202020204" pitchFamily="34" charset="0"/>
                        </a:rPr>
                        <a:t>Population distribution </a:t>
                      </a:r>
                    </a:p>
                  </a:txBody>
                  <a:tcPr>
                    <a:solidFill>
                      <a:srgbClr val="2E75B6"/>
                    </a:solidFill>
                  </a:tcPr>
                </a:tc>
                <a:extLst>
                  <a:ext uri="{0D108BD9-81ED-4DB2-BD59-A6C34878D82A}">
                    <a16:rowId xmlns:a16="http://schemas.microsoft.com/office/drawing/2014/main" val="10000"/>
                  </a:ext>
                </a:extLst>
              </a:tr>
              <a:tr h="625123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7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9463">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kern="1200" dirty="0">
                          <a:solidFill>
                            <a:schemeClr val="bg1"/>
                          </a:solidFill>
                          <a:latin typeface="Arial" panose="020B0604020202020204" pitchFamily="34" charset="0"/>
                          <a:ea typeface="+mn-ea"/>
                          <a:cs typeface="Arial" panose="020B0604020202020204" pitchFamily="34" charset="0"/>
                        </a:rPr>
                        <a:t> GP registered population data by</a:t>
                      </a:r>
                      <a:r>
                        <a:rPr lang="en-GB" sz="1000" kern="1200" baseline="0" dirty="0">
                          <a:solidFill>
                            <a:schemeClr val="bg1"/>
                          </a:solidFill>
                          <a:latin typeface="Arial" panose="020B0604020202020204" pitchFamily="34" charset="0"/>
                          <a:ea typeface="+mn-ea"/>
                          <a:cs typeface="Arial" panose="020B0604020202020204" pitchFamily="34" charset="0"/>
                        </a:rPr>
                        <a:t> Lower Super Output Area, April 19, NHS Digital</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5355771" y="1047650"/>
            <a:ext cx="1314784"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Population </a:t>
            </a:r>
          </a:p>
          <a:p>
            <a:pPr algn="ctr"/>
            <a:r>
              <a:rPr lang="en-GB" sz="1600" b="1" dirty="0">
                <a:solidFill>
                  <a:schemeClr val="accent1">
                    <a:lumMod val="75000"/>
                  </a:schemeClr>
                </a:solidFill>
                <a:latin typeface="Arial" panose="020B0604020202020204" pitchFamily="34" charset="0"/>
                <a:cs typeface="Arial" panose="020B0604020202020204" pitchFamily="34" charset="0"/>
              </a:rPr>
              <a:t>distribution</a:t>
            </a:r>
          </a:p>
        </p:txBody>
      </p:sp>
      <p:cxnSp>
        <p:nvCxnSpPr>
          <p:cNvPr id="10" name="Straight Arrow Connector 9"/>
          <p:cNvCxnSpPr/>
          <p:nvPr/>
        </p:nvCxnSpPr>
        <p:spPr>
          <a:xfrm flipH="1">
            <a:off x="4646893" y="1340038"/>
            <a:ext cx="71120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853" y="2838434"/>
            <a:ext cx="1654619"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PCN dominant </a:t>
            </a:r>
          </a:p>
          <a:p>
            <a:pPr algn="ctr"/>
            <a:r>
              <a:rPr lang="en-GB" sz="1600" b="1" dirty="0">
                <a:solidFill>
                  <a:schemeClr val="accent1">
                    <a:lumMod val="75000"/>
                  </a:schemeClr>
                </a:solidFill>
                <a:latin typeface="Arial" panose="020B0604020202020204" pitchFamily="34" charset="0"/>
                <a:cs typeface="Arial" panose="020B0604020202020204" pitchFamily="34" charset="0"/>
              </a:rPr>
              <a:t>population</a:t>
            </a:r>
          </a:p>
        </p:txBody>
      </p:sp>
      <p:cxnSp>
        <p:nvCxnSpPr>
          <p:cNvPr id="12" name="Straight Arrow Connector 11"/>
          <p:cNvCxnSpPr/>
          <p:nvPr/>
        </p:nvCxnSpPr>
        <p:spPr>
          <a:xfrm flipV="1">
            <a:off x="6892313" y="3119609"/>
            <a:ext cx="645885" cy="119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781" y="381846"/>
            <a:ext cx="4325271" cy="61122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958" y="461555"/>
            <a:ext cx="4268865" cy="6032504"/>
          </a:xfrm>
          <a:prstGeom prst="rect">
            <a:avLst/>
          </a:prstGeom>
        </p:spPr>
      </p:pic>
    </p:spTree>
    <p:extLst>
      <p:ext uri="{BB962C8B-B14F-4D97-AF65-F5344CB8AC3E}">
        <p14:creationId xmlns:p14="http://schemas.microsoft.com/office/powerpoint/2010/main" val="3460012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77789375"/>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Ethnicity</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Octagon North PCN has a lower proportion of population from the </a:t>
                      </a:r>
                      <a:r>
                        <a:rPr lang="en-GB" sz="1600" b="1" baseline="0" dirty="0">
                          <a:solidFill>
                            <a:schemeClr val="accent1">
                              <a:lumMod val="75000"/>
                            </a:schemeClr>
                          </a:solidFill>
                          <a:latin typeface="Arial" panose="020B0604020202020204" pitchFamily="34" charset="0"/>
                          <a:cs typeface="Arial" panose="020B0604020202020204" pitchFamily="34" charset="0"/>
                        </a:rPr>
                        <a:t>White British </a:t>
                      </a:r>
                      <a:r>
                        <a:rPr lang="en-GB" sz="1600" baseline="0" dirty="0">
                          <a:solidFill>
                            <a:schemeClr val="accent1">
                              <a:lumMod val="75000"/>
                            </a:schemeClr>
                          </a:solidFill>
                          <a:latin typeface="Arial" panose="020B0604020202020204" pitchFamily="34" charset="0"/>
                          <a:cs typeface="Arial" panose="020B0604020202020204" pitchFamily="34" charset="0"/>
                        </a:rPr>
                        <a:t>ethnic group and higher proportions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from </a:t>
                      </a:r>
                      <a:r>
                        <a:rPr lang="en-GB" sz="1600" b="1" baseline="0" dirty="0">
                          <a:solidFill>
                            <a:schemeClr val="accent1">
                              <a:lumMod val="75000"/>
                            </a:schemeClr>
                          </a:solidFill>
                          <a:latin typeface="Arial" panose="020B0604020202020204" pitchFamily="34" charset="0"/>
                          <a:cs typeface="Arial" panose="020B0604020202020204" pitchFamily="34" charset="0"/>
                        </a:rPr>
                        <a:t>all other ethnic groups</a:t>
                      </a:r>
                      <a:r>
                        <a:rPr lang="en-GB" sz="1600" baseline="0" dirty="0">
                          <a:solidFill>
                            <a:schemeClr val="accent1">
                              <a:lumMod val="75000"/>
                            </a:schemeClr>
                          </a:solidFill>
                          <a:latin typeface="Arial" panose="020B0604020202020204" pitchFamily="34" charset="0"/>
                          <a:cs typeface="Arial" panose="020B0604020202020204" pitchFamily="34" charset="0"/>
                        </a:rPr>
                        <a:t> in comparison to North Alliance and the CCG.</a:t>
                      </a:r>
                      <a:endParaRPr lang="en-GB" sz="1600" dirty="0">
                        <a:solidFill>
                          <a:schemeClr val="accent1">
                            <a:lumMod val="75000"/>
                          </a:schemeClr>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Census 2011 data applied to GP registered population using Census 2011 ethnic group proportions; England data from NOMIS (patients registered at a GP Practice by LSOA, July 2018, NHS Digital)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696000" y="712199"/>
            <a:ext cx="10800000" cy="2636789"/>
          </a:xfrm>
          <a:prstGeom prst="rect">
            <a:avLst/>
          </a:prstGeom>
        </p:spPr>
      </p:pic>
    </p:spTree>
    <p:extLst>
      <p:ext uri="{BB962C8B-B14F-4D97-AF65-F5344CB8AC3E}">
        <p14:creationId xmlns:p14="http://schemas.microsoft.com/office/powerpoint/2010/main" val="246283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1654919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Deprivation</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Relative deprivation is higher in Octagon North PCN than the North Alliance, </a:t>
                      </a: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C&amp;P CCG and England averages.</a:t>
                      </a:r>
                    </a:p>
                    <a:p>
                      <a:pPr marL="0" lvl="0" indent="0" algn="l">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Approximately 20.3% of children and 19.3% of older people live in income deprived</a:t>
                      </a: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households in Octagon North PCN; higher than the averages for North Alliance and </a:t>
                      </a: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CCG.</a:t>
                      </a: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derived from Indices of Multiple Deprivation 2019, MHCLG and GP registered population data for July 2018. </a:t>
                      </a:r>
                      <a:r>
                        <a:rPr lang="en-GB" sz="1000" kern="1200" baseline="0" dirty="0">
                          <a:solidFill>
                            <a:schemeClr val="bg1"/>
                          </a:solidFill>
                          <a:latin typeface="Arial" panose="020B0604020202020204" pitchFamily="34" charset="0"/>
                          <a:ea typeface="+mn-ea"/>
                          <a:cs typeface="Arial" panose="020B0604020202020204" pitchFamily="34" charset="0"/>
                        </a:rPr>
                        <a:t> Practice data from PHE Fingertips.</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7620000" y="427949"/>
            <a:ext cx="3984170" cy="307777"/>
          </a:xfrm>
          <a:prstGeom prst="rect">
            <a:avLst/>
          </a:prstGeom>
          <a:noFill/>
        </p:spPr>
        <p:txBody>
          <a:bodyPr wrap="square" rtlCol="0">
            <a:spAutoFit/>
          </a:bodyPr>
          <a:lstStyle/>
          <a:p>
            <a:pPr algn="ctr"/>
            <a:r>
              <a:rPr lang="en-GB" sz="1400" dirty="0">
                <a:solidFill>
                  <a:schemeClr val="accent1">
                    <a:lumMod val="75000"/>
                  </a:schemeClr>
                </a:solidFill>
                <a:latin typeface="Arial" panose="020B0604020202020204" pitchFamily="34" charset="0"/>
                <a:cs typeface="Arial" panose="020B0604020202020204" pitchFamily="34" charset="0"/>
              </a:rPr>
              <a:t>Index of Multiple Deprivation, 2019, by </a:t>
            </a:r>
            <a:r>
              <a:rPr lang="en-GB" sz="1400" dirty="0" smtClean="0">
                <a:solidFill>
                  <a:schemeClr val="accent1">
                    <a:lumMod val="75000"/>
                  </a:schemeClr>
                </a:solidFill>
                <a:latin typeface="Arial" panose="020B0604020202020204" pitchFamily="34" charset="0"/>
                <a:cs typeface="Arial" panose="020B0604020202020204" pitchFamily="34" charset="0"/>
              </a:rPr>
              <a:t>LSOA</a:t>
            </a:r>
            <a:endParaRPr lang="en-GB" sz="1400" dirty="0">
              <a:solidFill>
                <a:schemeClr val="accent1">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530969" y="751114"/>
            <a:ext cx="5400000" cy="28526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0535" y="751114"/>
            <a:ext cx="4018666" cy="5678937"/>
          </a:xfrm>
          <a:prstGeom prst="rect">
            <a:avLst/>
          </a:prstGeom>
        </p:spPr>
      </p:pic>
    </p:spTree>
    <p:extLst>
      <p:ext uri="{BB962C8B-B14F-4D97-AF65-F5344CB8AC3E}">
        <p14:creationId xmlns:p14="http://schemas.microsoft.com/office/powerpoint/2010/main" val="2866681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9" ma:contentTypeDescription="Create a new document." ma:contentTypeScope="" ma:versionID="39e0e6d30d4a0ed340c5b0e41515685b">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90fadeecdc6ab34c9d98e6e24bddb53b"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6a_a75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D7508A-0F3D-4C00-AE69-C0AA9158B8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F71AC6-7727-4534-A3D1-A0402272281A}">
  <ds:schemaRefs>
    <ds:schemaRef ds:uri="http://www.w3.org/XML/1998/namespace"/>
    <ds:schemaRef ds:uri="http://schemas.microsoft.com/office/2006/metadata/properties"/>
    <ds:schemaRef ds:uri="8f0e4762-0647-4515-854e-54c39e301341"/>
    <ds:schemaRef ds:uri="http://schemas.microsoft.com/office/2006/documentManagement/types"/>
    <ds:schemaRef ds:uri="f13cdf73-8515-4377-9b85-8071d18a76e2"/>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4A03AF3-870F-476C-85F0-BF20B823D7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5431</TotalTime>
  <Words>2464</Words>
  <Application>Microsoft Office PowerPoint</Application>
  <PresentationFormat>Widescreen</PresentationFormat>
  <Paragraphs>616</Paragraphs>
  <Slides>33</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(Headings)</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Whyman Helen</dc:creator>
  <cp:lastModifiedBy>Robson Andrew</cp:lastModifiedBy>
  <cp:revision>464</cp:revision>
  <cp:lastPrinted>2019-07-04T07:21:22Z</cp:lastPrinted>
  <dcterms:created xsi:type="dcterms:W3CDTF">2019-01-15T15:07:08Z</dcterms:created>
  <dcterms:modified xsi:type="dcterms:W3CDTF">2020-01-24T15:23:58Z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