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7" r:id="rId5"/>
    <p:sldId id="291" r:id="rId6"/>
    <p:sldId id="295" r:id="rId7"/>
    <p:sldId id="258" r:id="rId8"/>
    <p:sldId id="260" r:id="rId9"/>
    <p:sldId id="282" r:id="rId10"/>
    <p:sldId id="292" r:id="rId11"/>
    <p:sldId id="261" r:id="rId12"/>
    <p:sldId id="263" r:id="rId13"/>
    <p:sldId id="262" r:id="rId14"/>
    <p:sldId id="270" r:id="rId15"/>
    <p:sldId id="269" r:id="rId16"/>
    <p:sldId id="271" r:id="rId17"/>
    <p:sldId id="272" r:id="rId18"/>
    <p:sldId id="265" r:id="rId19"/>
    <p:sldId id="273" r:id="rId20"/>
    <p:sldId id="264" r:id="rId21"/>
    <p:sldId id="266" r:id="rId22"/>
    <p:sldId id="267" r:id="rId23"/>
    <p:sldId id="268" r:id="rId24"/>
    <p:sldId id="277" r:id="rId25"/>
    <p:sldId id="283" r:id="rId26"/>
    <p:sldId id="287" r:id="rId27"/>
    <p:sldId id="288" r:id="rId28"/>
    <p:sldId id="286" r:id="rId29"/>
    <p:sldId id="278" r:id="rId30"/>
    <p:sldId id="279" r:id="rId31"/>
    <p:sldId id="275" r:id="rId32"/>
    <p:sldId id="276" r:id="rId33"/>
    <p:sldId id="293" r:id="rId34"/>
    <p:sldId id="290" r:id="rId35"/>
    <p:sldId id="294" r:id="rId36"/>
    <p:sldId id="285" r:id="rId37"/>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1F2"/>
    <a:srgbClr val="EBF1FF"/>
    <a:srgbClr val="2E75B6"/>
    <a:srgbClr val="F7F9FF"/>
    <a:srgbClr val="C7DDF1"/>
    <a:srgbClr val="DFE7F5"/>
    <a:srgbClr val="EFF5FB"/>
    <a:srgbClr val="E1E1E1"/>
    <a:srgbClr val="F0F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2" autoAdjust="0"/>
    <p:restoredTop sz="94660"/>
  </p:normalViewPr>
  <p:slideViewPr>
    <p:cSldViewPr snapToGrid="0">
      <p:cViewPr varScale="1">
        <p:scale>
          <a:sx n="88" d="100"/>
          <a:sy n="88" d="100"/>
        </p:scale>
        <p:origin x="586"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3D7451D7-2EA8-4FF7-B662-8F28256B097A}" type="datetimeFigureOut">
              <a:rPr lang="en-GB" smtClean="0"/>
              <a:t>24/01/2020</a:t>
            </a:fld>
            <a:endParaRPr lang="en-GB"/>
          </a:p>
        </p:txBody>
      </p:sp>
      <p:sp>
        <p:nvSpPr>
          <p:cNvPr id="4" name="Footer Placeholder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B6A56AE6-FF1C-4754-A77A-EAD59379A0D2}" type="slidenum">
              <a:rPr lang="en-GB" smtClean="0"/>
              <a:t>‹#›</a:t>
            </a:fld>
            <a:endParaRPr lang="en-GB"/>
          </a:p>
        </p:txBody>
      </p:sp>
    </p:spTree>
    <p:extLst>
      <p:ext uri="{BB962C8B-B14F-4D97-AF65-F5344CB8AC3E}">
        <p14:creationId xmlns:p14="http://schemas.microsoft.com/office/powerpoint/2010/main" val="231346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6F4B6CE-75B7-4240-B9F8-2C023477DFB8}" type="datetimeFigureOut">
              <a:rPr lang="en-GB" smtClean="0"/>
              <a:t>24/01/2020</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5A8E0146-D998-449C-A1BA-A878C8DA818C}" type="slidenum">
              <a:rPr lang="en-GB" smtClean="0"/>
              <a:t>‹#›</a:t>
            </a:fld>
            <a:endParaRPr lang="en-GB" dirty="0"/>
          </a:p>
        </p:txBody>
      </p:sp>
    </p:spTree>
    <p:extLst>
      <p:ext uri="{BB962C8B-B14F-4D97-AF65-F5344CB8AC3E}">
        <p14:creationId xmlns:p14="http://schemas.microsoft.com/office/powerpoint/2010/main" val="101119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3</a:t>
            </a:fld>
            <a:endParaRPr lang="en-GB" dirty="0"/>
          </a:p>
        </p:txBody>
      </p:sp>
    </p:spTree>
    <p:extLst>
      <p:ext uri="{BB962C8B-B14F-4D97-AF65-F5344CB8AC3E}">
        <p14:creationId xmlns:p14="http://schemas.microsoft.com/office/powerpoint/2010/main" val="2042496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13</a:t>
            </a:fld>
            <a:endParaRPr lang="en-GB" dirty="0"/>
          </a:p>
        </p:txBody>
      </p:sp>
    </p:spTree>
    <p:extLst>
      <p:ext uri="{BB962C8B-B14F-4D97-AF65-F5344CB8AC3E}">
        <p14:creationId xmlns:p14="http://schemas.microsoft.com/office/powerpoint/2010/main" val="373546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15</a:t>
            </a:fld>
            <a:endParaRPr lang="en-GB" dirty="0"/>
          </a:p>
        </p:txBody>
      </p:sp>
    </p:spTree>
    <p:extLst>
      <p:ext uri="{BB962C8B-B14F-4D97-AF65-F5344CB8AC3E}">
        <p14:creationId xmlns:p14="http://schemas.microsoft.com/office/powerpoint/2010/main" val="374628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17</a:t>
            </a:fld>
            <a:endParaRPr lang="en-GB" dirty="0"/>
          </a:p>
        </p:txBody>
      </p:sp>
    </p:spTree>
    <p:extLst>
      <p:ext uri="{BB962C8B-B14F-4D97-AF65-F5344CB8AC3E}">
        <p14:creationId xmlns:p14="http://schemas.microsoft.com/office/powerpoint/2010/main" val="152682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18</a:t>
            </a:fld>
            <a:endParaRPr lang="en-GB" dirty="0"/>
          </a:p>
        </p:txBody>
      </p:sp>
    </p:spTree>
    <p:extLst>
      <p:ext uri="{BB962C8B-B14F-4D97-AF65-F5344CB8AC3E}">
        <p14:creationId xmlns:p14="http://schemas.microsoft.com/office/powerpoint/2010/main" val="3974901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19</a:t>
            </a:fld>
            <a:endParaRPr lang="en-GB" dirty="0"/>
          </a:p>
        </p:txBody>
      </p:sp>
    </p:spTree>
    <p:extLst>
      <p:ext uri="{BB962C8B-B14F-4D97-AF65-F5344CB8AC3E}">
        <p14:creationId xmlns:p14="http://schemas.microsoft.com/office/powerpoint/2010/main" val="1337622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20</a:t>
            </a:fld>
            <a:endParaRPr lang="en-GB" dirty="0"/>
          </a:p>
        </p:txBody>
      </p:sp>
    </p:spTree>
    <p:extLst>
      <p:ext uri="{BB962C8B-B14F-4D97-AF65-F5344CB8AC3E}">
        <p14:creationId xmlns:p14="http://schemas.microsoft.com/office/powerpoint/2010/main" val="3981496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23</a:t>
            </a:fld>
            <a:endParaRPr lang="en-GB"/>
          </a:p>
        </p:txBody>
      </p:sp>
    </p:spTree>
    <p:extLst>
      <p:ext uri="{BB962C8B-B14F-4D97-AF65-F5344CB8AC3E}">
        <p14:creationId xmlns:p14="http://schemas.microsoft.com/office/powerpoint/2010/main" val="215706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24</a:t>
            </a:fld>
            <a:endParaRPr lang="en-GB"/>
          </a:p>
        </p:txBody>
      </p:sp>
    </p:spTree>
    <p:extLst>
      <p:ext uri="{BB962C8B-B14F-4D97-AF65-F5344CB8AC3E}">
        <p14:creationId xmlns:p14="http://schemas.microsoft.com/office/powerpoint/2010/main" val="1894469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773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104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5</a:t>
            </a:fld>
            <a:endParaRPr lang="en-GB" dirty="0"/>
          </a:p>
        </p:txBody>
      </p:sp>
    </p:spTree>
    <p:extLst>
      <p:ext uri="{BB962C8B-B14F-4D97-AF65-F5344CB8AC3E}">
        <p14:creationId xmlns:p14="http://schemas.microsoft.com/office/powerpoint/2010/main" val="4005230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052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437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31</a:t>
            </a:fld>
            <a:endParaRPr lang="en-GB"/>
          </a:p>
        </p:txBody>
      </p:sp>
    </p:spTree>
    <p:extLst>
      <p:ext uri="{BB962C8B-B14F-4D97-AF65-F5344CB8AC3E}">
        <p14:creationId xmlns:p14="http://schemas.microsoft.com/office/powerpoint/2010/main" val="2113817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309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0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6</a:t>
            </a:fld>
            <a:endParaRPr lang="en-GB" dirty="0"/>
          </a:p>
        </p:txBody>
      </p:sp>
    </p:spTree>
    <p:extLst>
      <p:ext uri="{BB962C8B-B14F-4D97-AF65-F5344CB8AC3E}">
        <p14:creationId xmlns:p14="http://schemas.microsoft.com/office/powerpoint/2010/main" val="210575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7</a:t>
            </a:fld>
            <a:endParaRPr lang="en-GB" dirty="0"/>
          </a:p>
        </p:txBody>
      </p:sp>
    </p:spTree>
    <p:extLst>
      <p:ext uri="{BB962C8B-B14F-4D97-AF65-F5344CB8AC3E}">
        <p14:creationId xmlns:p14="http://schemas.microsoft.com/office/powerpoint/2010/main" val="3299133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8</a:t>
            </a:fld>
            <a:endParaRPr lang="en-GB" dirty="0"/>
          </a:p>
        </p:txBody>
      </p:sp>
    </p:spTree>
    <p:extLst>
      <p:ext uri="{BB962C8B-B14F-4D97-AF65-F5344CB8AC3E}">
        <p14:creationId xmlns:p14="http://schemas.microsoft.com/office/powerpoint/2010/main" val="246247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9</a:t>
            </a:fld>
            <a:endParaRPr lang="en-GB" dirty="0"/>
          </a:p>
        </p:txBody>
      </p:sp>
    </p:spTree>
    <p:extLst>
      <p:ext uri="{BB962C8B-B14F-4D97-AF65-F5344CB8AC3E}">
        <p14:creationId xmlns:p14="http://schemas.microsoft.com/office/powerpoint/2010/main" val="292308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10</a:t>
            </a:fld>
            <a:endParaRPr lang="en-GB" dirty="0"/>
          </a:p>
        </p:txBody>
      </p:sp>
    </p:spTree>
    <p:extLst>
      <p:ext uri="{BB962C8B-B14F-4D97-AF65-F5344CB8AC3E}">
        <p14:creationId xmlns:p14="http://schemas.microsoft.com/office/powerpoint/2010/main" val="191574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11</a:t>
            </a:fld>
            <a:endParaRPr lang="en-GB" dirty="0"/>
          </a:p>
        </p:txBody>
      </p:sp>
    </p:spTree>
    <p:extLst>
      <p:ext uri="{BB962C8B-B14F-4D97-AF65-F5344CB8AC3E}">
        <p14:creationId xmlns:p14="http://schemas.microsoft.com/office/powerpoint/2010/main" val="140599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12</a:t>
            </a:fld>
            <a:endParaRPr lang="en-GB" dirty="0"/>
          </a:p>
        </p:txBody>
      </p:sp>
    </p:spTree>
    <p:extLst>
      <p:ext uri="{BB962C8B-B14F-4D97-AF65-F5344CB8AC3E}">
        <p14:creationId xmlns:p14="http://schemas.microsoft.com/office/powerpoint/2010/main" val="230292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649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917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5296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2"/>
          <p:cNvSpPr>
            <a:spLocks noGrp="1"/>
          </p:cNvSpPr>
          <p:nvPr>
            <p:ph type="body" sz="quarter" idx="14" hasCustomPrompt="1"/>
          </p:nvPr>
        </p:nvSpPr>
        <p:spPr>
          <a:xfrm>
            <a:off x="145576" y="572860"/>
            <a:ext cx="11891413" cy="578079"/>
          </a:xfrm>
          <a:prstGeom prst="rect">
            <a:avLst/>
          </a:prstGeom>
        </p:spPr>
        <p:txBody>
          <a:bodyPr/>
          <a:lstStyle>
            <a:lvl1pPr marL="0" indent="0" algn="ctr">
              <a:buNone/>
              <a:defRPr sz="2000" b="1">
                <a:solidFill>
                  <a:schemeClr val="accent1"/>
                </a:solidFill>
                <a:latin typeface="Arial (Headings)"/>
              </a:defRPr>
            </a:lvl1pPr>
          </a:lstStyle>
          <a:p>
            <a:pPr lvl="0"/>
            <a:r>
              <a:rPr lang="en-US"/>
              <a:t>Title</a:t>
            </a:r>
            <a:endParaRPr lang="en-GB"/>
          </a:p>
        </p:txBody>
      </p:sp>
      <p:sp>
        <p:nvSpPr>
          <p:cNvPr id="7" name="Slide Number Placeholder 5"/>
          <p:cNvSpPr>
            <a:spLocks noGrp="1"/>
          </p:cNvSpPr>
          <p:nvPr>
            <p:ph type="sldNum" sz="quarter" idx="4"/>
          </p:nvPr>
        </p:nvSpPr>
        <p:spPr>
          <a:xfrm>
            <a:off x="9208881" y="6488601"/>
            <a:ext cx="2828107" cy="218918"/>
          </a:xfrm>
          <a:prstGeom prst="rect">
            <a:avLst/>
          </a:prstGeom>
        </p:spPr>
        <p:txBody>
          <a:bodyPr lIns="90818" tIns="45409" rIns="90818" bIns="45409"/>
          <a:lstStyle>
            <a:lvl1pPr algn="r">
              <a:defRPr sz="1000" b="0" i="0">
                <a:solidFill>
                  <a:schemeClr val="tx1"/>
                </a:solidFill>
                <a:latin typeface="Arial"/>
                <a:cs typeface="Arial"/>
              </a:defRPr>
            </a:lvl1pPr>
          </a:lstStyle>
          <a:p>
            <a:pPr defTabSz="908182"/>
            <a:fld id="{87DADF28-5588-485E-81E7-6B9A2B6E3B3C}" type="slidenum">
              <a:rPr lang="en-GB" smtClean="0">
                <a:solidFill>
                  <a:prstClr val="black"/>
                </a:solidFill>
              </a:rPr>
              <a:pPr defTabSz="908182"/>
              <a:t>‹#›</a:t>
            </a:fld>
            <a:endParaRPr lang="en-GB">
              <a:solidFill>
                <a:prstClr val="black"/>
              </a:solidFill>
            </a:endParaRPr>
          </a:p>
        </p:txBody>
      </p:sp>
    </p:spTree>
    <p:extLst>
      <p:ext uri="{BB962C8B-B14F-4D97-AF65-F5344CB8AC3E}">
        <p14:creationId xmlns:p14="http://schemas.microsoft.com/office/powerpoint/2010/main" val="370428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69608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1957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5967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2849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57525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00111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83427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76107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038-765E-4A35-9291-688DFA1C4CE5}" type="datetimeFigureOut">
              <a:rPr lang="en-GB" smtClean="0"/>
              <a:t>24/01/2020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B91E9-87EB-461F-B0CD-2A123CF379A1}" type="slidenum">
              <a:rPr lang="en-GB" smtClean="0"/>
              <a:t>‹#›</a:t>
            </a:fld>
            <a:endParaRPr lang="en-GB" dirty="0"/>
          </a:p>
        </p:txBody>
      </p:sp>
    </p:spTree>
    <p:extLst>
      <p:ext uri="{BB962C8B-B14F-4D97-AF65-F5344CB8AC3E}">
        <p14:creationId xmlns:p14="http://schemas.microsoft.com/office/powerpoint/2010/main" val="116647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fingertips.phe.org.uk/profile/general-practic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39.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760" y="1259093"/>
            <a:ext cx="10482230" cy="4708981"/>
          </a:xfrm>
          <a:prstGeom prst="rect">
            <a:avLst/>
          </a:prstGeom>
          <a:noFill/>
          <a:ln>
            <a:noFill/>
          </a:ln>
        </p:spPr>
        <p:txBody>
          <a:bodyPr wrap="square" rtlCol="0">
            <a:spAutoFit/>
          </a:bodyPr>
          <a:lstStyle/>
          <a:p>
            <a:pPr algn="ctr"/>
            <a:r>
              <a:rPr lang="en-GB" sz="5000" dirty="0">
                <a:solidFill>
                  <a:schemeClr val="accent1">
                    <a:lumMod val="75000"/>
                  </a:schemeClr>
                </a:solidFill>
                <a:latin typeface="Arial" panose="020B0604020202020204" pitchFamily="34" charset="0"/>
                <a:cs typeface="Arial" panose="020B0604020202020204" pitchFamily="34" charset="0"/>
              </a:rPr>
              <a:t>Fenland PCN</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Data pack</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November 2019</a:t>
            </a:r>
          </a:p>
          <a:p>
            <a:pPr algn="ctr"/>
            <a:endParaRPr lang="en-GB" sz="5000" dirty="0">
              <a:solidFill>
                <a:srgbClr val="FF0000"/>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397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9449405"/>
              </p:ext>
            </p:extLst>
          </p:nvPr>
        </p:nvGraphicFramePr>
        <p:xfrm>
          <a:off x="0" y="6326"/>
          <a:ext cx="12192000" cy="688880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776">
                <a:tc>
                  <a:txBody>
                    <a:bodyPr/>
                    <a:lstStyle/>
                    <a:p>
                      <a:r>
                        <a:rPr lang="en-GB" dirty="0">
                          <a:latin typeface="Arial" panose="020B0604020202020204" pitchFamily="34" charset="0"/>
                          <a:cs typeface="Arial" panose="020B0604020202020204" pitchFamily="34" charset="0"/>
                        </a:rPr>
                        <a:t>Births</a:t>
                      </a:r>
                      <a:r>
                        <a:rPr lang="en-GB" baseline="0" dirty="0">
                          <a:latin typeface="Arial" panose="020B0604020202020204" pitchFamily="34" charset="0"/>
                          <a:cs typeface="Arial" panose="020B0604020202020204" pitchFamily="34" charset="0"/>
                        </a:rPr>
                        <a:t> and Fertility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57035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Birth rates</a:t>
                      </a:r>
                      <a:r>
                        <a:rPr lang="en-GB" sz="1600" baseline="0" dirty="0">
                          <a:solidFill>
                            <a:schemeClr val="accent1">
                              <a:lumMod val="75000"/>
                            </a:schemeClr>
                          </a:solidFill>
                          <a:latin typeface="Arial" panose="020B0604020202020204" pitchFamily="34" charset="0"/>
                          <a:cs typeface="Arial" panose="020B0604020202020204" pitchFamily="34" charset="0"/>
                        </a:rPr>
                        <a:t> and low birth weight births in Fenland PCN are statistically </a:t>
                      </a:r>
                    </a:p>
                    <a:p>
                      <a:pPr marL="0" indent="0">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similar to the averages for the North Alliance.</a:t>
                      </a: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937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Note:  Relates</a:t>
                      </a:r>
                      <a:r>
                        <a:rPr lang="en-GB" sz="1000" baseline="0" dirty="0">
                          <a:solidFill>
                            <a:schemeClr val="bg1"/>
                          </a:solidFill>
                          <a:latin typeface="Arial" panose="020B0604020202020204" pitchFamily="34" charset="0"/>
                          <a:cs typeface="Arial" panose="020B0604020202020204" pitchFamily="34" charset="0"/>
                        </a:rPr>
                        <a:t> to Cambridgeshire and Peterborough residents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on NHS Digital Civil Registration Data, 2014-2016 and patients registered at a GP Practice by LSOA, July 2018, NHS Digital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7752093" y="729724"/>
            <a:ext cx="4223292" cy="5133283"/>
          </a:xfrm>
          <a:prstGeom prst="rect">
            <a:avLst/>
          </a:prstGeom>
          <a:ln w="28575">
            <a:solidFill>
              <a:schemeClr val="accent1">
                <a:lumMod val="75000"/>
              </a:schemeClr>
            </a:solidFill>
          </a:ln>
        </p:spPr>
      </p:pic>
      <p:sp>
        <p:nvSpPr>
          <p:cNvPr id="5" name="Rectangle 4"/>
          <p:cNvSpPr/>
          <p:nvPr/>
        </p:nvSpPr>
        <p:spPr>
          <a:xfrm>
            <a:off x="7742610" y="360392"/>
            <a:ext cx="4223292" cy="369332"/>
          </a:xfrm>
          <a:prstGeom prst="rect">
            <a:avLst/>
          </a:prstGeom>
        </p:spPr>
        <p:txBody>
          <a:bodyPr wrap="square">
            <a:spAutoFit/>
          </a:bodyPr>
          <a:lstStyle/>
          <a:p>
            <a:pPr algn="ctr"/>
            <a:r>
              <a:rPr lang="en-GB" dirty="0">
                <a:solidFill>
                  <a:schemeClr val="accent1">
                    <a:lumMod val="75000"/>
                  </a:schemeClr>
                </a:solidFill>
                <a:latin typeface="Arial" panose="020B0604020202020204" pitchFamily="34" charset="0"/>
                <a:cs typeface="Arial" panose="020B0604020202020204" pitchFamily="34" charset="0"/>
              </a:rPr>
              <a:t>Birth r</a:t>
            </a:r>
            <a:r>
              <a:rPr lang="en-GB" baseline="0" dirty="0">
                <a:solidFill>
                  <a:schemeClr val="accent1">
                    <a:lumMod val="75000"/>
                  </a:schemeClr>
                </a:solidFill>
                <a:latin typeface="Arial" panose="020B0604020202020204" pitchFamily="34" charset="0"/>
                <a:cs typeface="Arial" panose="020B0604020202020204" pitchFamily="34" charset="0"/>
              </a:rPr>
              <a:t>ates by ward</a:t>
            </a:r>
            <a:endParaRPr lang="en-GB" dirty="0">
              <a:solidFill>
                <a:schemeClr val="accent1">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129310" y="6085941"/>
            <a:ext cx="11676812" cy="342567"/>
          </a:xfrm>
          <a:prstGeom prst="rect">
            <a:avLst/>
          </a:prstGeom>
        </p:spPr>
      </p:pic>
      <p:pic>
        <p:nvPicPr>
          <p:cNvPr id="6" name="Picture 5"/>
          <p:cNvPicPr>
            <a:picLocks noChangeAspect="1"/>
          </p:cNvPicPr>
          <p:nvPr/>
        </p:nvPicPr>
        <p:blipFill>
          <a:blip r:embed="rId5"/>
          <a:stretch>
            <a:fillRect/>
          </a:stretch>
        </p:blipFill>
        <p:spPr>
          <a:xfrm>
            <a:off x="567716" y="729724"/>
            <a:ext cx="5400000" cy="3399999"/>
          </a:xfrm>
          <a:prstGeom prst="rect">
            <a:avLst/>
          </a:prstGeom>
        </p:spPr>
      </p:pic>
    </p:spTree>
    <p:extLst>
      <p:ext uri="{BB962C8B-B14F-4D97-AF65-F5344CB8AC3E}">
        <p14:creationId xmlns:p14="http://schemas.microsoft.com/office/powerpoint/2010/main" val="1526845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65399473"/>
              </p:ext>
            </p:extLst>
          </p:nvPr>
        </p:nvGraphicFramePr>
        <p:xfrm>
          <a:off x="0" y="0"/>
          <a:ext cx="12192000" cy="68894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Self-</a:t>
                      </a:r>
                      <a:r>
                        <a:rPr lang="en-GB" baseline="0" dirty="0">
                          <a:latin typeface="Arial" panose="020B0604020202020204" pitchFamily="34" charset="0"/>
                          <a:cs typeface="Arial" panose="020B0604020202020204" pitchFamily="34" charset="0"/>
                        </a:rPr>
                        <a:t>reported limiting long-term illness and general health status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7132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a:solidFill>
                            <a:schemeClr val="accent1">
                              <a:lumMod val="75000"/>
                            </a:schemeClr>
                          </a:solidFill>
                          <a:latin typeface="Arial" panose="020B0604020202020204" pitchFamily="34" charset="0"/>
                          <a:cs typeface="Arial" panose="020B0604020202020204" pitchFamily="34" charset="0"/>
                        </a:rPr>
                        <a:t> that the</a:t>
                      </a:r>
                      <a:r>
                        <a:rPr lang="en-GB" sz="1600" dirty="0">
                          <a:solidFill>
                            <a:schemeClr val="accent1">
                              <a:lumMod val="75000"/>
                            </a:schemeClr>
                          </a:solidFill>
                          <a:latin typeface="Arial" panose="020B0604020202020204" pitchFamily="34" charset="0"/>
                          <a:cs typeface="Arial" panose="020B0604020202020204" pitchFamily="34" charset="0"/>
                        </a:rPr>
                        <a:t> proportion</a:t>
                      </a:r>
                      <a:r>
                        <a:rPr lang="en-GB" sz="1600" baseline="0" dirty="0">
                          <a:solidFill>
                            <a:schemeClr val="accent1">
                              <a:lumMod val="75000"/>
                            </a:schemeClr>
                          </a:solidFill>
                          <a:latin typeface="Arial" panose="020B0604020202020204" pitchFamily="34" charset="0"/>
                          <a:cs typeface="Arial" panose="020B0604020202020204" pitchFamily="34" charset="0"/>
                        </a:rPr>
                        <a:t> of people that reported that they had a long-term activity-limiting illness</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in the 2011 Census was statistically significantly higher in Fenland PCN than the North Alliance average.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t>
                      </a:r>
                      <a:r>
                        <a:rPr lang="en-GB" sz="1600" dirty="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a:solidFill>
                            <a:schemeClr val="accent1">
                              <a:lumMod val="75000"/>
                            </a:schemeClr>
                          </a:solidFill>
                          <a:latin typeface="Arial" panose="020B0604020202020204" pitchFamily="34" charset="0"/>
                          <a:cs typeface="Arial" panose="020B0604020202020204" pitchFamily="34" charset="0"/>
                        </a:rPr>
                        <a:t> that the</a:t>
                      </a:r>
                      <a:r>
                        <a:rPr lang="en-GB" sz="1600" dirty="0">
                          <a:solidFill>
                            <a:schemeClr val="accent1">
                              <a:lumMod val="75000"/>
                            </a:schemeClr>
                          </a:solidFill>
                          <a:latin typeface="Arial" panose="020B0604020202020204" pitchFamily="34" charset="0"/>
                          <a:cs typeface="Arial" panose="020B0604020202020204" pitchFamily="34" charset="0"/>
                        </a:rPr>
                        <a:t> proportion</a:t>
                      </a:r>
                      <a:r>
                        <a:rPr lang="en-GB" sz="1600" baseline="0" dirty="0">
                          <a:solidFill>
                            <a:schemeClr val="accent1">
                              <a:lumMod val="75000"/>
                            </a:schemeClr>
                          </a:solidFill>
                          <a:latin typeface="Arial" panose="020B0604020202020204" pitchFamily="34" charset="0"/>
                          <a:cs typeface="Arial" panose="020B0604020202020204" pitchFamily="34" charset="0"/>
                        </a:rPr>
                        <a:t> of people that reported that they were in good or very good health</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in the 2011 Census was statistically significantly lower in Fenland PCN than the North Alliance average.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C&amp;P PHI from Census 2011, NOMIS and patients registered at a GP Practice by LSOA, July 2018, NHS Digital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3"/>
          <a:stretch>
            <a:fillRect/>
          </a:stretch>
        </p:blipFill>
        <p:spPr>
          <a:xfrm>
            <a:off x="69569" y="6065505"/>
            <a:ext cx="12052861" cy="298350"/>
          </a:xfrm>
          <a:prstGeom prst="rect">
            <a:avLst/>
          </a:prstGeom>
        </p:spPr>
      </p:pic>
      <p:pic>
        <p:nvPicPr>
          <p:cNvPr id="3" name="Picture 2"/>
          <p:cNvPicPr>
            <a:picLocks noChangeAspect="1"/>
          </p:cNvPicPr>
          <p:nvPr/>
        </p:nvPicPr>
        <p:blipFill>
          <a:blip r:embed="rId4"/>
          <a:stretch>
            <a:fillRect/>
          </a:stretch>
        </p:blipFill>
        <p:spPr>
          <a:xfrm>
            <a:off x="695999" y="661819"/>
            <a:ext cx="5400000" cy="2458019"/>
          </a:xfrm>
          <a:prstGeom prst="rect">
            <a:avLst/>
          </a:prstGeom>
        </p:spPr>
      </p:pic>
    </p:spTree>
    <p:extLst>
      <p:ext uri="{BB962C8B-B14F-4D97-AF65-F5344CB8AC3E}">
        <p14:creationId xmlns:p14="http://schemas.microsoft.com/office/powerpoint/2010/main" val="153607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6889655"/>
              </p:ext>
            </p:extLst>
          </p:nvPr>
        </p:nvGraphicFramePr>
        <p:xfrm>
          <a:off x="0" y="0"/>
          <a:ext cx="12192000" cy="684784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9246">
                <a:tc>
                  <a:txBody>
                    <a:bodyPr/>
                    <a:lstStyle/>
                    <a:p>
                      <a:r>
                        <a:rPr lang="en-GB" dirty="0">
                          <a:latin typeface="Arial" panose="020B0604020202020204" pitchFamily="34" charset="0"/>
                          <a:cs typeface="Arial" panose="020B0604020202020204" pitchFamily="34" charset="0"/>
                        </a:rPr>
                        <a:t>Life expectancy</a:t>
                      </a:r>
                    </a:p>
                  </a:txBody>
                  <a:tcPr>
                    <a:solidFill>
                      <a:schemeClr val="accent1">
                        <a:lumMod val="75000"/>
                      </a:schemeClr>
                    </a:solidFill>
                  </a:tcPr>
                </a:tc>
                <a:extLst>
                  <a:ext uri="{0D108BD9-81ED-4DB2-BD59-A6C34878D82A}">
                    <a16:rowId xmlns:a16="http://schemas.microsoft.com/office/drawing/2014/main" val="10000"/>
                  </a:ext>
                </a:extLst>
              </a:tr>
              <a:tr h="557515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r>
                        <a:rPr lang="en-GB" sz="1600" dirty="0">
                          <a:solidFill>
                            <a:schemeClr val="accent1">
                              <a:lumMod val="75000"/>
                            </a:schemeClr>
                          </a:solidFill>
                          <a:latin typeface="Arial" panose="020B0604020202020204" pitchFamily="34" charset="0"/>
                          <a:cs typeface="Arial" panose="020B0604020202020204" pitchFamily="34" charset="0"/>
                        </a:rPr>
                        <a:t> </a:t>
                      </a:r>
                    </a:p>
                    <a:p>
                      <a:pPr algn="ctr"/>
                      <a:r>
                        <a:rPr lang="en-GB" sz="1600" dirty="0">
                          <a:solidFill>
                            <a:schemeClr val="accent1">
                              <a:lumMod val="75000"/>
                            </a:schemeClr>
                          </a:solidFill>
                          <a:latin typeface="Arial" panose="020B0604020202020204" pitchFamily="34" charset="0"/>
                          <a:cs typeface="Arial" panose="020B0604020202020204" pitchFamily="34" charset="0"/>
                        </a:rPr>
                        <a:t>Male and female life expectancy is statistically similar in</a:t>
                      </a:r>
                      <a:r>
                        <a:rPr lang="en-GB" sz="1600" baseline="0" dirty="0">
                          <a:solidFill>
                            <a:schemeClr val="accent1">
                              <a:lumMod val="75000"/>
                            </a:schemeClr>
                          </a:solidFill>
                          <a:latin typeface="Arial" panose="020B0604020202020204" pitchFamily="34" charset="0"/>
                          <a:cs typeface="Arial" panose="020B0604020202020204" pitchFamily="34" charset="0"/>
                        </a:rPr>
                        <a:t> Fenland PCN to the North Alliance averages.</a:t>
                      </a:r>
                    </a:p>
                    <a:p>
                      <a:pPr algn="ct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algn="ctr"/>
                      <a:r>
                        <a:rPr lang="en-GB" sz="1600" baseline="0" dirty="0">
                          <a:solidFill>
                            <a:schemeClr val="accent1">
                              <a:lumMod val="75000"/>
                            </a:schemeClr>
                          </a:solidFill>
                          <a:latin typeface="Arial" panose="020B0604020202020204" pitchFamily="34" charset="0"/>
                          <a:cs typeface="Arial" panose="020B0604020202020204" pitchFamily="34" charset="0"/>
                        </a:rPr>
                        <a:t>North Alliance male and female life expectancy is statistically significantly lower than the CCG.</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598791">
                <a:tc>
                  <a:txBody>
                    <a:bodyPr/>
                    <a:lstStyle/>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derived from</a:t>
                      </a:r>
                      <a:r>
                        <a:rPr lang="en-GB" sz="1000" b="1" kern="120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NHS Digital Civil Registration data and GP registered population data 2013</a:t>
                      </a:r>
                      <a:r>
                        <a:rPr lang="en-GB" sz="1000" kern="1200" baseline="0" dirty="0">
                          <a:solidFill>
                            <a:schemeClr val="bg1"/>
                          </a:solidFill>
                          <a:latin typeface="Arial" panose="020B0604020202020204" pitchFamily="34" charset="0"/>
                          <a:ea typeface="+mn-ea"/>
                          <a:cs typeface="Arial" panose="020B0604020202020204" pitchFamily="34" charset="0"/>
                        </a:rPr>
                        <a:t> – 2017</a:t>
                      </a:r>
                    </a:p>
                    <a:p>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28611" y="6083977"/>
            <a:ext cx="11679741" cy="289114"/>
          </a:xfrm>
          <a:prstGeom prst="rect">
            <a:avLst/>
          </a:prstGeom>
        </p:spPr>
      </p:pic>
      <p:pic>
        <p:nvPicPr>
          <p:cNvPr id="3" name="Picture 2"/>
          <p:cNvPicPr>
            <a:picLocks noChangeAspect="1"/>
          </p:cNvPicPr>
          <p:nvPr/>
        </p:nvPicPr>
        <p:blipFill>
          <a:blip r:embed="rId4"/>
          <a:stretch>
            <a:fillRect/>
          </a:stretch>
        </p:blipFill>
        <p:spPr>
          <a:xfrm>
            <a:off x="568481" y="528704"/>
            <a:ext cx="5400000" cy="3782547"/>
          </a:xfrm>
          <a:prstGeom prst="rect">
            <a:avLst/>
          </a:prstGeom>
        </p:spPr>
      </p:pic>
    </p:spTree>
    <p:extLst>
      <p:ext uri="{BB962C8B-B14F-4D97-AF65-F5344CB8AC3E}">
        <p14:creationId xmlns:p14="http://schemas.microsoft.com/office/powerpoint/2010/main" val="1732916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73929620"/>
              </p:ext>
            </p:extLst>
          </p:nvPr>
        </p:nvGraphicFramePr>
        <p:xfrm>
          <a:off x="0" y="0"/>
          <a:ext cx="12192000" cy="687140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65376">
                <a:tc>
                  <a:txBody>
                    <a:bodyPr/>
                    <a:lstStyle/>
                    <a:p>
                      <a:r>
                        <a:rPr lang="en-GB" dirty="0">
                          <a:latin typeface="Arial" panose="020B0604020202020204" pitchFamily="34" charset="0"/>
                          <a:cs typeface="Arial" panose="020B0604020202020204" pitchFamily="34" charset="0"/>
                        </a:rPr>
                        <a:t>Mortality – all</a:t>
                      </a:r>
                      <a:r>
                        <a:rPr lang="en-GB" baseline="0" dirty="0">
                          <a:latin typeface="Arial" panose="020B0604020202020204" pitchFamily="34" charset="0"/>
                          <a:cs typeface="Arial" panose="020B0604020202020204" pitchFamily="34" charset="0"/>
                        </a:rPr>
                        <a:t> causes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17158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There are on average 349 deaths a year in Fenland PCN, approximately a third are in people aged under 75 years.</a:t>
                      </a:r>
                    </a:p>
                    <a:p>
                      <a:pPr marL="0" indent="0" algn="ctr">
                        <a:buFont typeface="Arial" panose="020B0604020202020204" pitchFamily="34" charset="0"/>
                        <a:buNone/>
                      </a:pPr>
                      <a:endParaRPr lang="en-GB" sz="10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Cornerstone Practice has a statistically significantly higher under 75 mortality rate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compared to North Alliance. All other practice mortality rates are statistically similar to North Alliance.</a:t>
                      </a: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221037">
                <a:tc>
                  <a:txBody>
                    <a:bodyPr/>
                    <a:lstStyle/>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r>
                        <a:rPr lang="en-GB" sz="1000" kern="1200" dirty="0">
                          <a:solidFill>
                            <a:schemeClr val="bg1"/>
                          </a:solidFill>
                          <a:latin typeface="Arial" panose="020B0604020202020204" pitchFamily="34" charset="0"/>
                          <a:ea typeface="+mn-ea"/>
                          <a:cs typeface="Arial" panose="020B0604020202020204" pitchFamily="34" charset="0"/>
                        </a:rPr>
                        <a:t>DASR</a:t>
                      </a:r>
                      <a:r>
                        <a:rPr lang="en-GB" sz="1000" kern="1200" baseline="0" dirty="0">
                          <a:solidFill>
                            <a:schemeClr val="bg1"/>
                          </a:solidFill>
                          <a:latin typeface="Arial" panose="020B0604020202020204" pitchFamily="34" charset="0"/>
                          <a:ea typeface="+mn-ea"/>
                          <a:cs typeface="Arial" panose="020B0604020202020204" pitchFamily="34" charset="0"/>
                        </a:rPr>
                        <a:t> = directly age standardised rate per 100,000 population </a:t>
                      </a:r>
                    </a:p>
                    <a:p>
                      <a:endParaRPr lang="en-GB" sz="500" kern="1200" dirty="0">
                        <a:solidFill>
                          <a:schemeClr val="bg1"/>
                        </a:solidFill>
                        <a:latin typeface="Arial" panose="020B0604020202020204" pitchFamily="34" charset="0"/>
                        <a:ea typeface="+mn-ea"/>
                        <a:cs typeface="Arial" panose="020B0604020202020204" pitchFamily="34" charset="0"/>
                      </a:endParaRPr>
                    </a:p>
                    <a:p>
                      <a:pPr algn="l"/>
                      <a:r>
                        <a:rPr lang="en-GB" sz="1000" kern="1200" dirty="0">
                          <a:solidFill>
                            <a:schemeClr val="bg1"/>
                          </a:solidFill>
                          <a:latin typeface="Arial" panose="020B0604020202020204" pitchFamily="34" charset="0"/>
                          <a:ea typeface="+mn-ea"/>
                          <a:cs typeface="Arial" panose="020B0604020202020204" pitchFamily="34" charset="0"/>
                        </a:rPr>
                        <a:t>Source: C&amp;P PHI, from NHS Digital Civil Registration Data and NHS Digital GP registered population data, 2014-2018  </a:t>
                      </a:r>
                      <a:r>
                        <a:rPr lang="en-GB" sz="1000" kern="1200" baseline="0" dirty="0">
                          <a:solidFill>
                            <a:schemeClr val="bg1"/>
                          </a:solidFill>
                          <a:latin typeface="Arial" panose="020B0604020202020204" pitchFamily="34" charset="0"/>
                          <a:ea typeface="+mn-ea"/>
                          <a:cs typeface="Arial" panose="020B0604020202020204" pitchFamily="34" charset="0"/>
                        </a:rPr>
                        <a:t>    </a:t>
                      </a:r>
                    </a:p>
                    <a:p>
                      <a:pPr algn="l"/>
                      <a:r>
                        <a:rPr lang="en-GB" sz="1000" kern="1200" baseline="0" dirty="0">
                          <a:solidFill>
                            <a:schemeClr val="bg1"/>
                          </a:solidFill>
                          <a:latin typeface="Arial" panose="020B0604020202020204" pitchFamily="34" charset="0"/>
                          <a:ea typeface="+mn-ea"/>
                          <a:cs typeface="Arial" panose="020B0604020202020204" pitchFamily="34" charset="0"/>
                        </a:rPr>
                        <a:t>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35453" y="5822958"/>
            <a:ext cx="11680948" cy="347502"/>
          </a:xfrm>
          <a:prstGeom prst="rect">
            <a:avLst/>
          </a:prstGeom>
        </p:spPr>
      </p:pic>
      <p:pic>
        <p:nvPicPr>
          <p:cNvPr id="3" name="Picture 2"/>
          <p:cNvPicPr>
            <a:picLocks noChangeAspect="1"/>
          </p:cNvPicPr>
          <p:nvPr/>
        </p:nvPicPr>
        <p:blipFill>
          <a:blip r:embed="rId4"/>
          <a:stretch>
            <a:fillRect/>
          </a:stretch>
        </p:blipFill>
        <p:spPr>
          <a:xfrm>
            <a:off x="321809" y="575582"/>
            <a:ext cx="7324725" cy="3638550"/>
          </a:xfrm>
          <a:prstGeom prst="rect">
            <a:avLst/>
          </a:prstGeom>
        </p:spPr>
      </p:pic>
    </p:spTree>
    <p:extLst>
      <p:ext uri="{BB962C8B-B14F-4D97-AF65-F5344CB8AC3E}">
        <p14:creationId xmlns:p14="http://schemas.microsoft.com/office/powerpoint/2010/main" val="207605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Selected lifestyle behaviour risk factors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9515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74416854"/>
              </p:ext>
            </p:extLst>
          </p:nvPr>
        </p:nvGraphicFramePr>
        <p:xfrm>
          <a:off x="0" y="0"/>
          <a:ext cx="12192000" cy="684784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29297">
                <a:tc>
                  <a:txBody>
                    <a:bodyPr/>
                    <a:lstStyle/>
                    <a:p>
                      <a:r>
                        <a:rPr lang="en-GB" dirty="0">
                          <a:latin typeface="Arial" panose="020B0604020202020204" pitchFamily="34" charset="0"/>
                          <a:cs typeface="Arial" panose="020B0604020202020204" pitchFamily="34" charset="0"/>
                        </a:rPr>
                        <a:t>Risk</a:t>
                      </a:r>
                      <a:r>
                        <a:rPr lang="en-GB" baseline="0" dirty="0">
                          <a:latin typeface="Arial" panose="020B0604020202020204" pitchFamily="34" charset="0"/>
                          <a:cs typeface="Arial" panose="020B0604020202020204" pitchFamily="34" charset="0"/>
                        </a:rPr>
                        <a:t> factors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6030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Recorded</a:t>
                      </a:r>
                      <a:r>
                        <a:rPr lang="en-GB" sz="1600" baseline="0" dirty="0">
                          <a:solidFill>
                            <a:schemeClr val="accent1">
                              <a:lumMod val="75000"/>
                            </a:schemeClr>
                          </a:solidFill>
                          <a:latin typeface="Arial" panose="020B0604020202020204" pitchFamily="34" charset="0"/>
                          <a:cs typeface="Arial" panose="020B0604020202020204" pitchFamily="34" charset="0"/>
                        </a:rPr>
                        <a:t> prevalence of obesity is statistically significantly higher in Fenland PCN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compared to the average for North Alliance.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Estimated smoking prevalence is statistically similar in Fenland PCN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to the average for 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Obesity</a:t>
                      </a:r>
                      <a:r>
                        <a:rPr lang="en-GB" sz="1000" kern="1200" baseline="0" dirty="0">
                          <a:solidFill>
                            <a:schemeClr val="bg1"/>
                          </a:solidFill>
                          <a:latin typeface="Arial" panose="020B0604020202020204" pitchFamily="34" charset="0"/>
                          <a:ea typeface="+mn-ea"/>
                          <a:cs typeface="Arial" panose="020B0604020202020204" pitchFamily="34" charset="0"/>
                        </a:rPr>
                        <a:t> - </a:t>
                      </a:r>
                      <a:r>
                        <a:rPr lang="en-GB" sz="1000" kern="1200" dirty="0">
                          <a:solidFill>
                            <a:schemeClr val="bg1"/>
                          </a:solidFill>
                          <a:latin typeface="Arial" panose="020B0604020202020204" pitchFamily="34" charset="0"/>
                          <a:ea typeface="+mn-ea"/>
                          <a:cs typeface="Arial" panose="020B0604020202020204" pitchFamily="34" charset="0"/>
                        </a:rPr>
                        <a:t>C&amp;P PHI derived from NHS Digital QOF data for 2017/18;</a:t>
                      </a:r>
                      <a:r>
                        <a:rPr lang="en-GB" sz="1000" kern="1200" baseline="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Estimated</a:t>
                      </a:r>
                      <a:r>
                        <a:rPr lang="en-GB" sz="1000" kern="1200" baseline="0" dirty="0">
                          <a:solidFill>
                            <a:schemeClr val="bg1"/>
                          </a:solidFill>
                          <a:latin typeface="Arial" panose="020B0604020202020204" pitchFamily="34" charset="0"/>
                          <a:ea typeface="+mn-ea"/>
                          <a:cs typeface="Arial" panose="020B0604020202020204" pitchFamily="34" charset="0"/>
                        </a:rPr>
                        <a:t> smoking - C&amp;P PHI derived from the QOF based smoking prevalence estimate from the Public Health England (PHE) National General Practice Profiles at  </a:t>
                      </a:r>
                      <a:r>
                        <a:rPr lang="en-GB" sz="1000" kern="1200" baseline="0" dirty="0">
                          <a:solidFill>
                            <a:schemeClr val="bg1"/>
                          </a:solidFill>
                          <a:latin typeface="Arial" panose="020B0604020202020204" pitchFamily="34" charset="0"/>
                          <a:ea typeface="+mn-ea"/>
                          <a:cs typeface="Arial" panose="020B0604020202020204" pitchFamily="34" charset="0"/>
                          <a:hlinkClick r:id="rId3"/>
                        </a:rPr>
                        <a:t>https://fingertips.phe.org.uk/profile/general-practice</a:t>
                      </a:r>
                      <a:endParaRPr lang="en-GB" sz="1000" kern="1200" baseline="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4"/>
          <a:stretch>
            <a:fillRect/>
          </a:stretch>
        </p:blipFill>
        <p:spPr>
          <a:xfrm>
            <a:off x="126217" y="5841431"/>
            <a:ext cx="11680948" cy="347502"/>
          </a:xfrm>
          <a:prstGeom prst="rect">
            <a:avLst/>
          </a:prstGeom>
        </p:spPr>
      </p:pic>
      <p:pic>
        <p:nvPicPr>
          <p:cNvPr id="3" name="Picture 2"/>
          <p:cNvPicPr>
            <a:picLocks noChangeAspect="1"/>
          </p:cNvPicPr>
          <p:nvPr/>
        </p:nvPicPr>
        <p:blipFill>
          <a:blip r:embed="rId5"/>
          <a:stretch>
            <a:fillRect/>
          </a:stretch>
        </p:blipFill>
        <p:spPr>
          <a:xfrm>
            <a:off x="2896490" y="727341"/>
            <a:ext cx="6140401" cy="3294600"/>
          </a:xfrm>
          <a:prstGeom prst="rect">
            <a:avLst/>
          </a:prstGeom>
        </p:spPr>
      </p:pic>
    </p:spTree>
    <p:extLst>
      <p:ext uri="{BB962C8B-B14F-4D97-AF65-F5344CB8AC3E}">
        <p14:creationId xmlns:p14="http://schemas.microsoft.com/office/powerpoint/2010/main" val="426639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Prevalence and mortality from principal diseases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955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7476357"/>
              </p:ext>
            </p:extLst>
          </p:nvPr>
        </p:nvGraphicFramePr>
        <p:xfrm>
          <a:off x="0" y="2"/>
          <a:ext cx="12168000" cy="6857998"/>
        </p:xfrm>
        <a:graphic>
          <a:graphicData uri="http://schemas.openxmlformats.org/drawingml/2006/table">
            <a:tbl>
              <a:tblPr firstRow="1" bandRow="1">
                <a:tableStyleId>{5C22544A-7EE6-4342-B048-85BDC9FD1C3A}</a:tableStyleId>
              </a:tblPr>
              <a:tblGrid>
                <a:gridCol w="12168000">
                  <a:extLst>
                    <a:ext uri="{9D8B030D-6E8A-4147-A177-3AD203B41FA5}">
                      <a16:colId xmlns:a16="http://schemas.microsoft.com/office/drawing/2014/main" val="20000"/>
                    </a:ext>
                  </a:extLst>
                </a:gridCol>
              </a:tblGrid>
              <a:tr h="370515">
                <a:tc>
                  <a:txBody>
                    <a:bodyPr/>
                    <a:lstStyle/>
                    <a:p>
                      <a:r>
                        <a:rPr lang="en-GB" dirty="0">
                          <a:latin typeface="Arial" panose="020B0604020202020204" pitchFamily="34" charset="0"/>
                          <a:cs typeface="Arial" panose="020B0604020202020204" pitchFamily="34" charset="0"/>
                        </a:rPr>
                        <a:t>Circulatory</a:t>
                      </a:r>
                      <a:r>
                        <a:rPr lang="en-GB" baseline="0" dirty="0">
                          <a:latin typeface="Arial" panose="020B0604020202020204" pitchFamily="34" charset="0"/>
                          <a:cs typeface="Arial" panose="020B0604020202020204" pitchFamily="34" charset="0"/>
                        </a:rPr>
                        <a:t>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3345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Fenland PCN</a:t>
                      </a:r>
                      <a:r>
                        <a:rPr lang="en-GB" sz="1600" baseline="0" dirty="0">
                          <a:solidFill>
                            <a:schemeClr val="accent1">
                              <a:lumMod val="75000"/>
                            </a:schemeClr>
                          </a:solidFill>
                          <a:latin typeface="Arial" panose="020B0604020202020204" pitchFamily="34" charset="0"/>
                          <a:cs typeface="Arial" panose="020B0604020202020204" pitchFamily="34" charset="0"/>
                        </a:rPr>
                        <a:t> </a:t>
                      </a:r>
                      <a:r>
                        <a:rPr lang="en-GB" sz="1600" dirty="0">
                          <a:solidFill>
                            <a:schemeClr val="accent1">
                              <a:lumMod val="75000"/>
                            </a:schemeClr>
                          </a:solidFill>
                          <a:latin typeface="Arial" panose="020B0604020202020204" pitchFamily="34" charset="0"/>
                          <a:cs typeface="Arial" panose="020B0604020202020204" pitchFamily="34" charset="0"/>
                        </a:rPr>
                        <a:t>prevalence rates of CHD</a:t>
                      </a:r>
                      <a:r>
                        <a:rPr lang="en-GB" sz="1600" baseline="0" dirty="0">
                          <a:solidFill>
                            <a:schemeClr val="accent1">
                              <a:lumMod val="75000"/>
                            </a:schemeClr>
                          </a:solidFill>
                          <a:latin typeface="Arial" panose="020B0604020202020204" pitchFamily="34" charset="0"/>
                          <a:cs typeface="Arial" panose="020B0604020202020204" pitchFamily="34" charset="0"/>
                        </a:rPr>
                        <a:t>, hypertension and stroke are statistically significantly high compared to North Alliance.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Circulatory disease all-age and under 75 mortality rates for the PCN are statistically similar to 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254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69635" y="5793052"/>
            <a:ext cx="11680948" cy="347502"/>
          </a:xfrm>
          <a:prstGeom prst="rect">
            <a:avLst/>
          </a:prstGeom>
        </p:spPr>
      </p:pic>
      <p:pic>
        <p:nvPicPr>
          <p:cNvPr id="3" name="Picture 2"/>
          <p:cNvPicPr>
            <a:picLocks noChangeAspect="1"/>
          </p:cNvPicPr>
          <p:nvPr/>
        </p:nvPicPr>
        <p:blipFill>
          <a:blip r:embed="rId4"/>
          <a:stretch>
            <a:fillRect/>
          </a:stretch>
        </p:blipFill>
        <p:spPr>
          <a:xfrm>
            <a:off x="169635" y="504651"/>
            <a:ext cx="11880000" cy="3393118"/>
          </a:xfrm>
          <a:prstGeom prst="rect">
            <a:avLst/>
          </a:prstGeom>
        </p:spPr>
      </p:pic>
    </p:spTree>
    <p:extLst>
      <p:ext uri="{BB962C8B-B14F-4D97-AF65-F5344CB8AC3E}">
        <p14:creationId xmlns:p14="http://schemas.microsoft.com/office/powerpoint/2010/main" val="134232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50514668"/>
              </p:ext>
            </p:extLst>
          </p:nvPr>
        </p:nvGraphicFramePr>
        <p:xfrm>
          <a:off x="29183" y="0"/>
          <a:ext cx="12192000" cy="68386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92658">
                <a:tc>
                  <a:txBody>
                    <a:bodyPr/>
                    <a:lstStyle/>
                    <a:p>
                      <a:r>
                        <a:rPr lang="en-GB" dirty="0">
                          <a:latin typeface="Arial" panose="020B0604020202020204" pitchFamily="34" charset="0"/>
                          <a:cs typeface="Arial" panose="020B0604020202020204" pitchFamily="34" charset="0"/>
                        </a:rPr>
                        <a:t>R</a:t>
                      </a:r>
                      <a:r>
                        <a:rPr lang="en-GB" baseline="0" dirty="0">
                          <a:latin typeface="Arial" panose="020B0604020202020204" pitchFamily="34" charset="0"/>
                          <a:cs typeface="Arial" panose="020B0604020202020204" pitchFamily="34" charset="0"/>
                        </a:rPr>
                        <a:t>espiratory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770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Fenland PCN asthma</a:t>
                      </a:r>
                      <a:r>
                        <a:rPr lang="en-GB" sz="1600" baseline="0" dirty="0">
                          <a:solidFill>
                            <a:schemeClr val="accent1">
                              <a:lumMod val="75000"/>
                            </a:schemeClr>
                          </a:solidFill>
                          <a:latin typeface="Arial" panose="020B0604020202020204" pitchFamily="34" charset="0"/>
                          <a:cs typeface="Arial" panose="020B0604020202020204" pitchFamily="34" charset="0"/>
                        </a:rPr>
                        <a:t> and COPD prevalence rates are statistically significantly higher than the North Alliance average. </a:t>
                      </a:r>
                    </a:p>
                    <a:p>
                      <a:pPr marL="0" indent="0" algn="ctr">
                        <a:buFont typeface="Arial" panose="020B0604020202020204" pitchFamily="34" charset="0"/>
                        <a:buNone/>
                      </a:pPr>
                      <a:endParaRPr lang="en-GB" sz="8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8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PCN mortality</a:t>
                      </a:r>
                      <a:r>
                        <a:rPr lang="en-GB" sz="1600" baseline="0" dirty="0">
                          <a:solidFill>
                            <a:schemeClr val="accent1">
                              <a:lumMod val="75000"/>
                            </a:schemeClr>
                          </a:solidFill>
                          <a:latin typeface="Arial" panose="020B0604020202020204" pitchFamily="34" charset="0"/>
                          <a:cs typeface="Arial" panose="020B0604020202020204" pitchFamily="34" charset="0"/>
                        </a:rPr>
                        <a:t> rates for respiratory diseases, for people of all ages and under 75 years, are statistically similar to North Alliance.</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35453" y="5869140"/>
            <a:ext cx="11680948" cy="347502"/>
          </a:xfrm>
          <a:prstGeom prst="rect">
            <a:avLst/>
          </a:prstGeom>
        </p:spPr>
      </p:pic>
      <p:pic>
        <p:nvPicPr>
          <p:cNvPr id="4" name="Picture 3"/>
          <p:cNvPicPr>
            <a:picLocks noChangeAspect="1"/>
          </p:cNvPicPr>
          <p:nvPr/>
        </p:nvPicPr>
        <p:blipFill>
          <a:blip r:embed="rId4"/>
          <a:stretch>
            <a:fillRect/>
          </a:stretch>
        </p:blipFill>
        <p:spPr>
          <a:xfrm>
            <a:off x="185183" y="490644"/>
            <a:ext cx="11880000" cy="4024653"/>
          </a:xfrm>
          <a:prstGeom prst="rect">
            <a:avLst/>
          </a:prstGeom>
        </p:spPr>
      </p:pic>
    </p:spTree>
    <p:extLst>
      <p:ext uri="{BB962C8B-B14F-4D97-AF65-F5344CB8AC3E}">
        <p14:creationId xmlns:p14="http://schemas.microsoft.com/office/powerpoint/2010/main" val="1327961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29963352"/>
              </p:ext>
            </p:extLst>
          </p:nvPr>
        </p:nvGraphicFramePr>
        <p:xfrm>
          <a:off x="-1" y="2"/>
          <a:ext cx="12192000" cy="685799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7063">
                <a:tc>
                  <a:txBody>
                    <a:bodyPr/>
                    <a:lstStyle/>
                    <a:p>
                      <a:r>
                        <a:rPr lang="en-GB" baseline="0" dirty="0">
                          <a:latin typeface="Arial" panose="020B0604020202020204" pitchFamily="34" charset="0"/>
                          <a:cs typeface="Arial" panose="020B0604020202020204" pitchFamily="34" charset="0"/>
                        </a:rPr>
                        <a:t>Long term conditions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621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PCN diabetes</a:t>
                      </a:r>
                      <a:r>
                        <a:rPr lang="en-GB" sz="1600" baseline="0" dirty="0">
                          <a:solidFill>
                            <a:schemeClr val="accent1">
                              <a:lumMod val="75000"/>
                            </a:schemeClr>
                          </a:solidFill>
                          <a:latin typeface="Arial" panose="020B0604020202020204" pitchFamily="34" charset="0"/>
                          <a:cs typeface="Arial" panose="020B0604020202020204" pitchFamily="34" charset="0"/>
                        </a:rPr>
                        <a:t> and cancer prevalence rates are statistically significantly higher than the North Alliance.</a:t>
                      </a:r>
                    </a:p>
                    <a:p>
                      <a:pPr marL="0" indent="0" algn="ctr">
                        <a:buFont typeface="Arial" panose="020B0604020202020204" pitchFamily="34" charset="0"/>
                        <a:buNone/>
                      </a:pPr>
                      <a:endParaRPr lang="en-GB" sz="8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8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The PCN has statistically similar all-age and premature cancer mortality rates to the North Alliance.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94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44690" y="5841431"/>
            <a:ext cx="11680948" cy="347502"/>
          </a:xfrm>
          <a:prstGeom prst="rect">
            <a:avLst/>
          </a:prstGeom>
        </p:spPr>
      </p:pic>
      <p:pic>
        <p:nvPicPr>
          <p:cNvPr id="4" name="Picture 3"/>
          <p:cNvPicPr>
            <a:picLocks noChangeAspect="1"/>
          </p:cNvPicPr>
          <p:nvPr/>
        </p:nvPicPr>
        <p:blipFill>
          <a:blip r:embed="rId4"/>
          <a:stretch>
            <a:fillRect/>
          </a:stretch>
        </p:blipFill>
        <p:spPr>
          <a:xfrm>
            <a:off x="338137" y="440190"/>
            <a:ext cx="11668125" cy="3952875"/>
          </a:xfrm>
          <a:prstGeom prst="rect">
            <a:avLst/>
          </a:prstGeom>
        </p:spPr>
      </p:pic>
    </p:spTree>
    <p:extLst>
      <p:ext uri="{BB962C8B-B14F-4D97-AF65-F5344CB8AC3E}">
        <p14:creationId xmlns:p14="http://schemas.microsoft.com/office/powerpoint/2010/main" val="116970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10754002"/>
              </p:ext>
            </p:extLst>
          </p:nvPr>
        </p:nvGraphicFramePr>
        <p:xfrm>
          <a:off x="0" y="2"/>
          <a:ext cx="12192002" cy="6857999"/>
        </p:xfrm>
        <a:graphic>
          <a:graphicData uri="http://schemas.openxmlformats.org/drawingml/2006/table">
            <a:tbl>
              <a:tblPr firstRow="1" bandRow="1">
                <a:tableStyleId>{5C22544A-7EE6-4342-B048-85BDC9FD1C3A}</a:tableStyleId>
              </a:tblPr>
              <a:tblGrid>
                <a:gridCol w="6010382">
                  <a:extLst>
                    <a:ext uri="{9D8B030D-6E8A-4147-A177-3AD203B41FA5}">
                      <a16:colId xmlns:a16="http://schemas.microsoft.com/office/drawing/2014/main" val="20000"/>
                    </a:ext>
                  </a:extLst>
                </a:gridCol>
                <a:gridCol w="6181620">
                  <a:extLst>
                    <a:ext uri="{9D8B030D-6E8A-4147-A177-3AD203B41FA5}">
                      <a16:colId xmlns:a16="http://schemas.microsoft.com/office/drawing/2014/main" val="20001"/>
                    </a:ext>
                  </a:extLst>
                </a:gridCol>
              </a:tblGrid>
              <a:tr h="422128">
                <a:tc>
                  <a:txBody>
                    <a:bodyPr/>
                    <a:lstStyle/>
                    <a:p>
                      <a:pPr marL="0" marR="0" lvl="0" indent="0" algn="l"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r>
                        <a:rPr lang="en-GB" sz="1600" b="1" i="0" dirty="0">
                          <a:solidFill>
                            <a:schemeClr val="bg1"/>
                          </a:solidFill>
                          <a:latin typeface="Arial" panose="020B0604020202020204" pitchFamily="34" charset="0"/>
                          <a:cs typeface="Arial" panose="020B0604020202020204" pitchFamily="34" charset="0"/>
                        </a:rPr>
                        <a:t>Fenland PCN</a:t>
                      </a:r>
                      <a:r>
                        <a:rPr lang="en-GB" sz="1600" b="1" i="0" baseline="0" dirty="0">
                          <a:solidFill>
                            <a:schemeClr val="bg1"/>
                          </a:solidFill>
                          <a:latin typeface="Arial" panose="020B0604020202020204" pitchFamily="34" charset="0"/>
                          <a:cs typeface="Arial" panose="020B0604020202020204" pitchFamily="34" charset="0"/>
                        </a:rPr>
                        <a:t> – summary</a:t>
                      </a:r>
                      <a:endParaRPr lang="en-GB" sz="1600" b="0" i="0" baseline="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r"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endParaRPr lang="en-GB" sz="1600" b="1" i="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6072022">
                <a:tc>
                  <a:txBody>
                    <a:bodyPr/>
                    <a:lstStyle/>
                    <a:p>
                      <a:pPr marL="285750" indent="-285750">
                        <a:lnSpc>
                          <a:spcPct val="114000"/>
                        </a:lnSpc>
                        <a:buSzPct val="150000"/>
                        <a:buFont typeface="Arial" panose="020B0604020202020204" pitchFamily="34" charset="0"/>
                        <a:buChar char="•"/>
                      </a:pPr>
                      <a:r>
                        <a:rPr lang="en-GB" sz="1500" b="0" i="0" baseline="0" dirty="0">
                          <a:solidFill>
                            <a:schemeClr val="accent1">
                              <a:lumMod val="75000"/>
                            </a:schemeClr>
                          </a:solidFill>
                          <a:latin typeface="Arial" panose="020B0604020202020204" pitchFamily="34" charset="0"/>
                          <a:cs typeface="Arial" panose="020B0604020202020204" pitchFamily="34" charset="0"/>
                        </a:rPr>
                        <a:t>There are almost 30,500 people registered with Fenland PCN, with a larger older population compared to the North Alliance, CCG and England.  The PCN's registered population is predicted to increase from 30,444 in 2019 to 37,270 in 2036, one of the largest increases (24%) within the CCG</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The PCN has a higher proportion of White British ethnic group residents when compared to the North Alliance, CCG and England</a:t>
                      </a: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Relative deprivation is higher in the PCN compared to the North Alliance, CCG and England.  Approximately 17% of children and 13% of older people live in poverty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It is estimated that on average there are approximately 310 births a year in the PCN. Birth rates and the proportion of babies born with a low birth weight are statistically similar to the North Alliance, which in itself has a noticeably high birth rate compared to the CCG</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It is estimated that male life expectancy in the PCN is statistically similar to the North Alliance average at around 79.8 years and female life expectancy, at 82.8 years, is also statistically similar to the North Alliance average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Recorded obesity in adults is statistically significantly higher than the North Alliance in Fenland PCN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It is estimated that 20.1% of adults smoke, which is statistically similar to the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Estimates of people reporting long-term activity-limiting illness and being in Good or Very Good health are statistically significantly worse than the averages for the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On average there are 348 deaths a year in the PCN, with around a third of these in people aged under 75 years </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statistically significantly high recorded prevalence of CHD, hypertension, stroke, asthma, COPD, diabetes, cancer, depression and learning disabilities compared to the North Alliance averages.</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All cause mortality rates for all ages and under 75s are statistically similar in Fenland PCN to the North Alliance, as are rates of mortality from circulatory disease, respiratory disease and cancer.</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Fenland PCN has a statistically significantly higher rate of children’s social care involvement cases than the North Alliance. Fenland PCN has a statistically significantly higher overall rate of adult social care when compared to the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Fenland PCN has statistically significantly higher rates of secondary care service use than the North Alliance.</a:t>
                      </a: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10001"/>
                  </a:ext>
                </a:extLst>
              </a:tr>
              <a:tr h="363849">
                <a:tc>
                  <a:txBody>
                    <a:bodyPr/>
                    <a:lstStyle/>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1500" b="0" i="0" baseline="0" dirty="0">
                        <a:solidFill>
                          <a:schemeClr val="accent1">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0"/>
                        </a:spcAft>
                        <a:buClrTx/>
                        <a:buSzPct val="150000"/>
                        <a:buFont typeface="Arial" panose="020B0604020202020204" pitchFamily="34" charset="0"/>
                        <a:buNone/>
                        <a:tabLst/>
                        <a:defRPr/>
                      </a:pPr>
                      <a:endPar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262947155"/>
                  </a:ext>
                </a:extLst>
              </a:tr>
            </a:tbl>
          </a:graphicData>
        </a:graphic>
      </p:graphicFrame>
    </p:spTree>
    <p:extLst>
      <p:ext uri="{BB962C8B-B14F-4D97-AF65-F5344CB8AC3E}">
        <p14:creationId xmlns:p14="http://schemas.microsoft.com/office/powerpoint/2010/main" val="183640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85776498"/>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0658">
                <a:tc>
                  <a:txBody>
                    <a:bodyPr/>
                    <a:lstStyle/>
                    <a:p>
                      <a:r>
                        <a:rPr lang="en-GB" dirty="0">
                          <a:latin typeface="Arial" panose="020B0604020202020204" pitchFamily="34" charset="0"/>
                          <a:cs typeface="Arial" panose="020B0604020202020204" pitchFamily="34" charset="0"/>
                        </a:rPr>
                        <a:t>Mental health, dementia</a:t>
                      </a:r>
                      <a:r>
                        <a:rPr lang="en-GB" baseline="0" dirty="0">
                          <a:latin typeface="Arial" panose="020B0604020202020204" pitchFamily="34" charset="0"/>
                          <a:cs typeface="Arial" panose="020B0604020202020204" pitchFamily="34" charset="0"/>
                        </a:rPr>
                        <a:t> and learning disability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795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Fenland PCN prevalence rates of mental health conditions and dementia are statistically similar to North Alliance averages,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whereas prevalence of depression and learning disabilities are statistically significantly higher than the North Alliance.</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67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Pr</a:t>
                      </a:r>
                      <a:r>
                        <a:rPr lang="en-GB" sz="1000" kern="1200" baseline="0" dirty="0">
                          <a:solidFill>
                            <a:schemeClr val="bg1"/>
                          </a:solidFill>
                          <a:latin typeface="Arial" panose="020B0604020202020204" pitchFamily="34" charset="0"/>
                          <a:ea typeface="+mn-ea"/>
                          <a:cs typeface="Arial" panose="020B0604020202020204" pitchFamily="34" charset="0"/>
                        </a:rPr>
                        <a:t>evalence (recorded) - C&amp;P PHI from QOF, NHS Digital, 2017/18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70799" y="5804485"/>
            <a:ext cx="11680948" cy="347502"/>
          </a:xfrm>
          <a:prstGeom prst="rect">
            <a:avLst/>
          </a:prstGeom>
        </p:spPr>
      </p:pic>
      <p:pic>
        <p:nvPicPr>
          <p:cNvPr id="3" name="Picture 2"/>
          <p:cNvPicPr>
            <a:picLocks noChangeAspect="1"/>
          </p:cNvPicPr>
          <p:nvPr/>
        </p:nvPicPr>
        <p:blipFill>
          <a:blip r:embed="rId4"/>
          <a:stretch>
            <a:fillRect/>
          </a:stretch>
        </p:blipFill>
        <p:spPr>
          <a:xfrm>
            <a:off x="696000" y="635589"/>
            <a:ext cx="10800000" cy="3641336"/>
          </a:xfrm>
          <a:prstGeom prst="rect">
            <a:avLst/>
          </a:prstGeom>
        </p:spPr>
      </p:pic>
    </p:spTree>
    <p:extLst>
      <p:ext uri="{BB962C8B-B14F-4D97-AF65-F5344CB8AC3E}">
        <p14:creationId xmlns:p14="http://schemas.microsoft.com/office/powerpoint/2010/main" val="20144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Service provision and utilisation</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3351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PCN </a:t>
            </a:r>
            <a:r>
              <a:rPr lang="en-GB" sz="6000" noProof="0" dirty="0">
                <a:solidFill>
                  <a:srgbClr val="5B9BD5">
                    <a:lumMod val="75000"/>
                  </a:srgbClr>
                </a:solidFill>
                <a:latin typeface="Arial" panose="020B0604020202020204" pitchFamily="34" charset="0"/>
                <a:cs typeface="Arial" panose="020B0604020202020204" pitchFamily="34" charset="0"/>
              </a:rPr>
              <a:t>w</a:t>
            </a: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orkforce</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64501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extLst>
              <p:ext uri="{D42A27DB-BD31-4B8C-83A1-F6EECF244321}">
                <p14:modId xmlns:p14="http://schemas.microsoft.com/office/powerpoint/2010/main" val="3452085158"/>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the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3946A475-5E7B-4D9A-B76A-4D01230393C0}"/>
              </a:ext>
            </a:extLst>
          </p:cNvPr>
          <p:cNvSpPr txBox="1"/>
          <p:nvPr/>
        </p:nvSpPr>
        <p:spPr>
          <a:xfrm>
            <a:off x="-31899" y="6131913"/>
            <a:ext cx="6329917" cy="600164"/>
          </a:xfrm>
          <a:prstGeom prst="rect">
            <a:avLst/>
          </a:prstGeom>
          <a:noFill/>
        </p:spPr>
        <p:txBody>
          <a:bodyPr wrap="square" rtlCol="0">
            <a:spAutoFit/>
          </a:bodyPr>
          <a:lstStyle/>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r>
              <a:rPr lang="en-GB" sz="1100" dirty="0">
                <a:solidFill>
                  <a:schemeClr val="bg1"/>
                </a:solidFill>
                <a:latin typeface="Arial" panose="020B0604020202020204" pitchFamily="34" charset="0"/>
                <a:cs typeface="Arial" panose="020B0604020202020204" pitchFamily="34" charset="0"/>
              </a:rPr>
              <a:t>Data Sources: Local Authority Data extract; </a:t>
            </a:r>
            <a:r>
              <a:rPr lang="en-GB" sz="1100" dirty="0" smtClean="0">
                <a:solidFill>
                  <a:schemeClr val="bg1"/>
                </a:solidFill>
                <a:latin typeface="Arial" panose="020B0604020202020204" pitchFamily="34" charset="0"/>
                <a:cs typeface="Arial" panose="020B0604020202020204" pitchFamily="34" charset="0"/>
              </a:rPr>
              <a:t>PCN </a:t>
            </a:r>
            <a:r>
              <a:rPr lang="en-GB" sz="1100" dirty="0">
                <a:solidFill>
                  <a:schemeClr val="bg1"/>
                </a:solidFill>
                <a:latin typeface="Arial" panose="020B0604020202020204" pitchFamily="34" charset="0"/>
                <a:cs typeface="Arial" panose="020B0604020202020204" pitchFamily="34" charset="0"/>
              </a:rPr>
              <a:t>Practice data; CPFT data extract</a:t>
            </a:r>
          </a:p>
        </p:txBody>
      </p:sp>
      <p:sp>
        <p:nvSpPr>
          <p:cNvPr id="4" name="Rectangle 3">
            <a:extLst>
              <a:ext uri="{FF2B5EF4-FFF2-40B4-BE49-F238E27FC236}">
                <a16:creationId xmlns:a16="http://schemas.microsoft.com/office/drawing/2014/main" id="{9EB4405F-345E-41FF-874D-1D8A47C96CEB}"/>
              </a:ext>
            </a:extLst>
          </p:cNvPr>
          <p:cNvSpPr/>
          <p:nvPr/>
        </p:nvSpPr>
        <p:spPr>
          <a:xfrm>
            <a:off x="3249335" y="4658432"/>
            <a:ext cx="5693330"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rgbClr val="2E75B6"/>
                </a:solidFill>
                <a:latin typeface="Arial" panose="020B0604020202020204" pitchFamily="34" charset="0"/>
                <a:cs typeface="Arial" panose="020B0604020202020204" pitchFamily="34" charset="0"/>
              </a:rPr>
              <a:t>116 staff are employed through Fenland PCN’s </a:t>
            </a:r>
            <a:r>
              <a:rPr lang="en-GB" sz="1400" dirty="0" smtClean="0">
                <a:solidFill>
                  <a:srgbClr val="2E75B6"/>
                </a:solidFill>
                <a:latin typeface="Arial" panose="020B0604020202020204" pitchFamily="34" charset="0"/>
                <a:cs typeface="Arial" panose="020B0604020202020204" pitchFamily="34" charset="0"/>
              </a:rPr>
              <a:t>practices; the </a:t>
            </a:r>
            <a:r>
              <a:rPr lang="en-GB" sz="1400" dirty="0">
                <a:solidFill>
                  <a:srgbClr val="2E75B6"/>
                </a:solidFill>
                <a:latin typeface="Arial" panose="020B0604020202020204" pitchFamily="34" charset="0"/>
                <a:cs typeface="Arial" panose="020B0604020202020204" pitchFamily="34" charset="0"/>
              </a:rPr>
              <a:t>majority of which will be directly in contact with patients.</a:t>
            </a:r>
          </a:p>
          <a:p>
            <a:pPr algn="ctr"/>
            <a:endParaRPr lang="en-US" sz="1400" dirty="0">
              <a:solidFill>
                <a:srgbClr val="2E75B6"/>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EC0731A-5396-4575-A9CA-5476B74B261F}"/>
              </a:ext>
            </a:extLst>
          </p:cNvPr>
          <p:cNvPicPr>
            <a:picLocks noChangeAspect="1"/>
          </p:cNvPicPr>
          <p:nvPr/>
        </p:nvPicPr>
        <p:blipFill>
          <a:blip r:embed="rId3"/>
          <a:stretch>
            <a:fillRect/>
          </a:stretch>
        </p:blipFill>
        <p:spPr>
          <a:xfrm>
            <a:off x="3868136" y="1774270"/>
            <a:ext cx="4455728" cy="2000776"/>
          </a:xfrm>
          <a:prstGeom prst="rect">
            <a:avLst/>
          </a:prstGeom>
        </p:spPr>
      </p:pic>
      <p:sp>
        <p:nvSpPr>
          <p:cNvPr id="6" name="TextBox 5">
            <a:extLst>
              <a:ext uri="{FF2B5EF4-FFF2-40B4-BE49-F238E27FC236}">
                <a16:creationId xmlns:a16="http://schemas.microsoft.com/office/drawing/2014/main" id="{8AF21EBF-F29D-4A3D-9386-709C1ABFC3FB}"/>
              </a:ext>
            </a:extLst>
          </p:cNvPr>
          <p:cNvSpPr txBox="1"/>
          <p:nvPr/>
        </p:nvSpPr>
        <p:spPr>
          <a:xfrm>
            <a:off x="2382474" y="665338"/>
            <a:ext cx="7427048" cy="338554"/>
          </a:xfrm>
          <a:prstGeom prst="rect">
            <a:avLst/>
          </a:prstGeom>
          <a:noFill/>
        </p:spPr>
        <p:txBody>
          <a:bodyPr wrap="square" rtlCol="0">
            <a:spAutoFit/>
          </a:bodyPr>
          <a:lstStyle/>
          <a:p>
            <a:pPr algn="ctr"/>
            <a:r>
              <a:rPr lang="en-GB" sz="1600" b="1" dirty="0">
                <a:solidFill>
                  <a:srgbClr val="2E75B6"/>
                </a:solidFill>
                <a:latin typeface="Arial" panose="020B0604020202020204" pitchFamily="34" charset="0"/>
                <a:cs typeface="Arial" panose="020B0604020202020204" pitchFamily="34" charset="0"/>
              </a:rPr>
              <a:t>Patients receive health care from a range of individuals and organisations</a:t>
            </a:r>
          </a:p>
        </p:txBody>
      </p:sp>
    </p:spTree>
    <p:extLst>
      <p:ext uri="{BB962C8B-B14F-4D97-AF65-F5344CB8AC3E}">
        <p14:creationId xmlns:p14="http://schemas.microsoft.com/office/powerpoint/2010/main" val="219233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extLst>
              <p:ext uri="{D42A27DB-BD31-4B8C-83A1-F6EECF244321}">
                <p14:modId xmlns:p14="http://schemas.microsoft.com/office/powerpoint/2010/main" val="774944213"/>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the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3946A475-5E7B-4D9A-B76A-4D01230393C0}"/>
              </a:ext>
            </a:extLst>
          </p:cNvPr>
          <p:cNvSpPr txBox="1"/>
          <p:nvPr/>
        </p:nvSpPr>
        <p:spPr>
          <a:xfrm>
            <a:off x="-31899" y="6131913"/>
            <a:ext cx="6329917" cy="600164"/>
          </a:xfrm>
          <a:prstGeom prst="rect">
            <a:avLst/>
          </a:prstGeom>
          <a:noFill/>
        </p:spPr>
        <p:txBody>
          <a:bodyPr wrap="square" rtlCol="0">
            <a:spAutoFit/>
          </a:bodyPr>
          <a:lstStyle/>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r>
              <a:rPr lang="en-GB" sz="1100" dirty="0">
                <a:solidFill>
                  <a:schemeClr val="bg1"/>
                </a:solidFill>
                <a:latin typeface="Arial" panose="020B0604020202020204" pitchFamily="34" charset="0"/>
                <a:cs typeface="Arial" panose="020B0604020202020204" pitchFamily="34" charset="0"/>
              </a:rPr>
              <a:t>Data Sources: Local Authority Data extract; </a:t>
            </a:r>
            <a:r>
              <a:rPr lang="en-GB" sz="1100" dirty="0" smtClean="0">
                <a:solidFill>
                  <a:schemeClr val="bg1"/>
                </a:solidFill>
                <a:latin typeface="Arial" panose="020B0604020202020204" pitchFamily="34" charset="0"/>
                <a:cs typeface="Arial" panose="020B0604020202020204" pitchFamily="34" charset="0"/>
              </a:rPr>
              <a:t>PCN </a:t>
            </a:r>
            <a:r>
              <a:rPr lang="en-GB" sz="1100" dirty="0">
                <a:solidFill>
                  <a:schemeClr val="bg1"/>
                </a:solidFill>
                <a:latin typeface="Arial" panose="020B0604020202020204" pitchFamily="34" charset="0"/>
                <a:cs typeface="Arial" panose="020B0604020202020204" pitchFamily="34" charset="0"/>
              </a:rPr>
              <a:t>Practice data; CPFT data extract</a:t>
            </a:r>
          </a:p>
        </p:txBody>
      </p:sp>
      <p:sp>
        <p:nvSpPr>
          <p:cNvPr id="5" name="TextBox 4">
            <a:extLst>
              <a:ext uri="{FF2B5EF4-FFF2-40B4-BE49-F238E27FC236}">
                <a16:creationId xmlns:a16="http://schemas.microsoft.com/office/drawing/2014/main" id="{69A5138B-4178-4008-B29F-621D7E3B0D2C}"/>
              </a:ext>
            </a:extLst>
          </p:cNvPr>
          <p:cNvSpPr txBox="1"/>
          <p:nvPr/>
        </p:nvSpPr>
        <p:spPr>
          <a:xfrm>
            <a:off x="2382474" y="665338"/>
            <a:ext cx="7427048" cy="338554"/>
          </a:xfrm>
          <a:prstGeom prst="rect">
            <a:avLst/>
          </a:prstGeom>
          <a:noFill/>
        </p:spPr>
        <p:txBody>
          <a:bodyPr wrap="square" rtlCol="0">
            <a:spAutoFit/>
          </a:bodyPr>
          <a:lstStyle/>
          <a:p>
            <a:pPr algn="ctr"/>
            <a:r>
              <a:rPr lang="en-GB" sz="1600" b="1" dirty="0">
                <a:solidFill>
                  <a:srgbClr val="2E75B6"/>
                </a:solidFill>
                <a:latin typeface="Arial" panose="020B0604020202020204" pitchFamily="34" charset="0"/>
                <a:cs typeface="Arial" panose="020B0604020202020204" pitchFamily="34" charset="0"/>
              </a:rPr>
              <a:t>Patients receive health care from a range of individuals and organisations</a:t>
            </a:r>
          </a:p>
        </p:txBody>
      </p:sp>
      <p:sp>
        <p:nvSpPr>
          <p:cNvPr id="6" name="TextBox 5">
            <a:extLst>
              <a:ext uri="{FF2B5EF4-FFF2-40B4-BE49-F238E27FC236}">
                <a16:creationId xmlns:a16="http://schemas.microsoft.com/office/drawing/2014/main" id="{6A733CF0-E268-491F-A112-B901F80ADB56}"/>
              </a:ext>
            </a:extLst>
          </p:cNvPr>
          <p:cNvSpPr txBox="1"/>
          <p:nvPr/>
        </p:nvSpPr>
        <p:spPr>
          <a:xfrm>
            <a:off x="1663817" y="4597673"/>
            <a:ext cx="8864366" cy="954107"/>
          </a:xfrm>
          <a:prstGeom prst="rect">
            <a:avLst/>
          </a:prstGeom>
          <a:noFill/>
        </p:spPr>
        <p:txBody>
          <a:bodyPr wrap="square" rtlCol="0" anchor="t">
            <a:spAutoFit/>
          </a:bodyPr>
          <a:lstStyle/>
          <a:p>
            <a:pPr algn="ctr"/>
            <a:r>
              <a:rPr lang="en-GB" sz="1400" dirty="0">
                <a:solidFill>
                  <a:srgbClr val="2E75B6"/>
                </a:solidFill>
                <a:latin typeface="Arial"/>
                <a:cs typeface="Arial"/>
              </a:rPr>
              <a:t>There are currently 46,311 patients under CPFT caseload across the services listed.  Caseloads rates for Fenland PCN are higher compared to the rest of Cambridgeshire and Peterborough. Additional patients will be inpatients in rehab wards and part of the multi-disciplinary team caseload. Cornerstone Practice has the highest number of caseloads for Fenland PCN.</a:t>
            </a:r>
          </a:p>
        </p:txBody>
      </p:sp>
      <p:pic>
        <p:nvPicPr>
          <p:cNvPr id="2" name="Picture 1"/>
          <p:cNvPicPr>
            <a:picLocks noChangeAspect="1"/>
          </p:cNvPicPr>
          <p:nvPr/>
        </p:nvPicPr>
        <p:blipFill>
          <a:blip r:embed="rId3"/>
          <a:stretch>
            <a:fillRect/>
          </a:stretch>
        </p:blipFill>
        <p:spPr>
          <a:xfrm>
            <a:off x="2105023" y="1099892"/>
            <a:ext cx="7981950" cy="3009900"/>
          </a:xfrm>
          <a:prstGeom prst="rect">
            <a:avLst/>
          </a:prstGeom>
        </p:spPr>
      </p:pic>
    </p:spTree>
    <p:extLst>
      <p:ext uri="{BB962C8B-B14F-4D97-AF65-F5344CB8AC3E}">
        <p14:creationId xmlns:p14="http://schemas.microsoft.com/office/powerpoint/2010/main" val="2372333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Social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63710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40640581"/>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1311">
                <a:tc>
                  <a:txBody>
                    <a:bodyPr/>
                    <a:lstStyle/>
                    <a:p>
                      <a:r>
                        <a:rPr lang="en-GB" dirty="0">
                          <a:latin typeface="Arial" panose="020B0604020202020204" pitchFamily="34" charset="0"/>
                          <a:cs typeface="Arial" panose="020B0604020202020204" pitchFamily="34" charset="0"/>
                        </a:rPr>
                        <a:t>Children’s Social Care</a:t>
                      </a:r>
                    </a:p>
                  </a:txBody>
                  <a:tcPr>
                    <a:solidFill>
                      <a:schemeClr val="accent1">
                        <a:lumMod val="75000"/>
                      </a:schemeClr>
                    </a:solidFill>
                  </a:tcPr>
                </a:tc>
                <a:extLst>
                  <a:ext uri="{0D108BD9-81ED-4DB2-BD59-A6C34878D82A}">
                    <a16:rowId xmlns:a16="http://schemas.microsoft.com/office/drawing/2014/main" val="10000"/>
                  </a:ext>
                </a:extLst>
              </a:tr>
              <a:tr h="5411721">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Fenland PCN has a statistically significantly higher rate of children’s social care involvement cases than the North Alliance. The early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help cases and education, health and care plan rates are statistically similar to the North Alliance.</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North Alliance has statistically significantly higher rates of social care involvement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cases, early help cases and education, health and care plans when compared to the CCG average.</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07745" y="5970740"/>
            <a:ext cx="11680948" cy="347502"/>
          </a:xfrm>
          <a:prstGeom prst="rect">
            <a:avLst/>
          </a:prstGeom>
        </p:spPr>
      </p:pic>
      <p:pic>
        <p:nvPicPr>
          <p:cNvPr id="3" name="Picture 2"/>
          <p:cNvPicPr>
            <a:picLocks noChangeAspect="1"/>
          </p:cNvPicPr>
          <p:nvPr/>
        </p:nvPicPr>
        <p:blipFill>
          <a:blip r:embed="rId4"/>
          <a:stretch>
            <a:fillRect/>
          </a:stretch>
        </p:blipFill>
        <p:spPr>
          <a:xfrm>
            <a:off x="898798" y="505488"/>
            <a:ext cx="10800000" cy="2672307"/>
          </a:xfrm>
          <a:prstGeom prst="rect">
            <a:avLst/>
          </a:prstGeom>
        </p:spPr>
      </p:pic>
    </p:spTree>
    <p:extLst>
      <p:ext uri="{BB962C8B-B14F-4D97-AF65-F5344CB8AC3E}">
        <p14:creationId xmlns:p14="http://schemas.microsoft.com/office/powerpoint/2010/main" val="3075452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49469142"/>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4221">
                <a:tc>
                  <a:txBody>
                    <a:bodyPr/>
                    <a:lstStyle/>
                    <a:p>
                      <a:r>
                        <a:rPr lang="en-GB" dirty="0">
                          <a:latin typeface="Arial" panose="020B0604020202020204" pitchFamily="34" charset="0"/>
                          <a:cs typeface="Arial" panose="020B0604020202020204" pitchFamily="34" charset="0"/>
                        </a:rPr>
                        <a:t>Adult Social Care</a:t>
                      </a:r>
                    </a:p>
                  </a:txBody>
                  <a:tcPr>
                    <a:solidFill>
                      <a:schemeClr val="accent1">
                        <a:lumMod val="75000"/>
                      </a:schemeClr>
                    </a:solidFill>
                  </a:tcPr>
                </a:tc>
                <a:extLst>
                  <a:ext uri="{0D108BD9-81ED-4DB2-BD59-A6C34878D82A}">
                    <a16:rowId xmlns:a16="http://schemas.microsoft.com/office/drawing/2014/main" val="10000"/>
                  </a:ext>
                </a:extLst>
              </a:tr>
              <a:tr h="5409290">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Fenland PCN has a statistically significantly higher overall rate of adult social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care usage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when compared to the North Alliance.</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North Alliance has a statistically significantly higher overall rate of adult social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care usage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when compared with the CCG average.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3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16980" y="5961504"/>
            <a:ext cx="11680948" cy="347502"/>
          </a:xfrm>
          <a:prstGeom prst="rect">
            <a:avLst/>
          </a:prstGeom>
        </p:spPr>
      </p:pic>
      <p:pic>
        <p:nvPicPr>
          <p:cNvPr id="4" name="Picture 3"/>
          <p:cNvPicPr>
            <a:picLocks noChangeAspect="1"/>
          </p:cNvPicPr>
          <p:nvPr/>
        </p:nvPicPr>
        <p:blipFill>
          <a:blip r:embed="rId4"/>
          <a:stretch>
            <a:fillRect/>
          </a:stretch>
        </p:blipFill>
        <p:spPr>
          <a:xfrm>
            <a:off x="336000" y="718536"/>
            <a:ext cx="11880000" cy="1744932"/>
          </a:xfrm>
          <a:prstGeom prst="rect">
            <a:avLst/>
          </a:prstGeom>
        </p:spPr>
      </p:pic>
    </p:spTree>
    <p:extLst>
      <p:ext uri="{BB962C8B-B14F-4D97-AF65-F5344CB8AC3E}">
        <p14:creationId xmlns:p14="http://schemas.microsoft.com/office/powerpoint/2010/main" val="1336416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Secondary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28116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1946853"/>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605">
                <a:tc>
                  <a:txBody>
                    <a:bodyPr/>
                    <a:lstStyle/>
                    <a:p>
                      <a:r>
                        <a:rPr lang="en-GB" dirty="0">
                          <a:latin typeface="Arial" panose="020B0604020202020204" pitchFamily="34" charset="0"/>
                          <a:cs typeface="Arial" panose="020B0604020202020204" pitchFamily="34" charset="0"/>
                        </a:rPr>
                        <a:t>Secondary Care Services</a:t>
                      </a:r>
                    </a:p>
                  </a:txBody>
                  <a:tcPr>
                    <a:solidFill>
                      <a:schemeClr val="accent1">
                        <a:lumMod val="75000"/>
                      </a:schemeClr>
                    </a:solidFill>
                  </a:tcPr>
                </a:tc>
                <a:extLst>
                  <a:ext uri="{0D108BD9-81ED-4DB2-BD59-A6C34878D82A}">
                    <a16:rowId xmlns:a16="http://schemas.microsoft.com/office/drawing/2014/main" val="10000"/>
                  </a:ext>
                </a:extLst>
              </a:tr>
              <a:tr h="528749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baseline="0" dirty="0" err="1">
                          <a:solidFill>
                            <a:schemeClr val="accent1">
                              <a:lumMod val="75000"/>
                            </a:schemeClr>
                          </a:solidFill>
                          <a:latin typeface="Arial" panose="020B0604020202020204" pitchFamily="34" charset="0"/>
                          <a:ea typeface="+mn-ea"/>
                          <a:cs typeface="Arial" panose="020B0604020202020204" pitchFamily="34" charset="0"/>
                        </a:rPr>
                        <a:t>Mercheford</a:t>
                      </a: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 House practice follow up outpatient attendances rate is statistically significantly higher than the PCN. Riverside Practice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 first outpatient attendance and emergency department attendance rates are statistically significantly higher than the Fenland PCN averages.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Fenland PCN has statistically significantly higher rates of secondary care service use than the North Alliance.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North Alliance has statistically significantly high rates of secondary care service use compared with the CCG average.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rgbClr val="2E75B6"/>
                          </a:solidFill>
                          <a:latin typeface="Arial"/>
                          <a:cs typeface="Arial"/>
                        </a:rPr>
                        <a:t>Ophthalmology and Trauma &amp; Orthopaedics account for the most outpatient attendances. This was the case for both 17/18 and 18/19.</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rgbClr val="2E75B6"/>
                          </a:solidFill>
                          <a:latin typeface="Arial"/>
                          <a:cs typeface="Arial"/>
                        </a:rPr>
                        <a:t>Together they make up 26% of the activity for 18/19. 8</a:t>
                      </a:r>
                      <a:r>
                        <a:rPr lang="en-US" sz="1400" dirty="0">
                          <a:solidFill>
                            <a:srgbClr val="2E75B6"/>
                          </a:solidFill>
                          <a:latin typeface="Arial"/>
                          <a:cs typeface="Arial"/>
                        </a:rPr>
                        <a:t>% of first outpatient attendances are sight related.</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kern="1200" baseline="0" dirty="0">
                        <a:solidFill>
                          <a:srgbClr val="2E75B6"/>
                        </a:solidFill>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rgbClr val="2E75B6"/>
                          </a:solidFill>
                          <a:latin typeface="Arial"/>
                          <a:cs typeface="Arial"/>
                        </a:rPr>
                        <a:t>The most common elective admissions are for Gastroenterology, General Surgery, and Trauma &amp; Orthopaedics.</a:t>
                      </a: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1179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 Cambridgeshire and Peterborough “Practice </a:t>
                      </a:r>
                      <a:r>
                        <a:rPr lang="en-GB" sz="1000" kern="1200" baseline="0" dirty="0" err="1" smtClean="0">
                          <a:solidFill>
                            <a:schemeClr val="bg1"/>
                          </a:solidFill>
                          <a:latin typeface="Arial" panose="020B0604020202020204" pitchFamily="34" charset="0"/>
                          <a:ea typeface="+mn-ea"/>
                          <a:cs typeface="Arial" panose="020B0604020202020204" pitchFamily="34" charset="0"/>
                        </a:rPr>
                        <a:t>Benchmarker</a:t>
                      </a:r>
                      <a:r>
                        <a:rPr lang="en-GB" sz="1000" kern="1200" baseline="0" dirty="0" smtClean="0">
                          <a:solidFill>
                            <a:schemeClr val="bg1"/>
                          </a:solidFill>
                          <a:latin typeface="Arial" panose="020B0604020202020204" pitchFamily="34" charset="0"/>
                          <a:ea typeface="+mn-ea"/>
                          <a:cs typeface="Arial" panose="020B0604020202020204" pitchFamily="34" charset="0"/>
                        </a:rPr>
                        <a:t>”</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16981" y="5915322"/>
            <a:ext cx="11680948" cy="347502"/>
          </a:xfrm>
          <a:prstGeom prst="rect">
            <a:avLst/>
          </a:prstGeom>
        </p:spPr>
      </p:pic>
      <p:pic>
        <p:nvPicPr>
          <p:cNvPr id="3" name="Picture 2"/>
          <p:cNvPicPr>
            <a:picLocks noChangeAspect="1"/>
          </p:cNvPicPr>
          <p:nvPr/>
        </p:nvPicPr>
        <p:blipFill>
          <a:blip r:embed="rId4"/>
          <a:stretch>
            <a:fillRect/>
          </a:stretch>
        </p:blipFill>
        <p:spPr>
          <a:xfrm>
            <a:off x="156000" y="477612"/>
            <a:ext cx="11880000" cy="2789281"/>
          </a:xfrm>
          <a:prstGeom prst="rect">
            <a:avLst/>
          </a:prstGeom>
        </p:spPr>
      </p:pic>
    </p:spTree>
    <p:extLst>
      <p:ext uri="{BB962C8B-B14F-4D97-AF65-F5344CB8AC3E}">
        <p14:creationId xmlns:p14="http://schemas.microsoft.com/office/powerpoint/2010/main" val="3254197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4547070"/>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baseline="0" dirty="0" smtClean="0">
                          <a:latin typeface="Arial" panose="020B0604020202020204" pitchFamily="34" charset="0"/>
                          <a:cs typeface="Arial" panose="020B0604020202020204" pitchFamily="34" charset="0"/>
                        </a:rPr>
                        <a:t>Fenland </a:t>
                      </a:r>
                      <a:r>
                        <a:rPr lang="en-GB" baseline="0" dirty="0">
                          <a:latin typeface="Arial" panose="020B0604020202020204" pitchFamily="34" charset="0"/>
                          <a:cs typeface="Arial" panose="020B0604020202020204" pitchFamily="34" charset="0"/>
                        </a:rPr>
                        <a:t>PCN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pPr algn="ct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Shape Atlas GP registered population, October 2019, NHS Digital.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2882537" y="480090"/>
            <a:ext cx="6609806" cy="6065641"/>
          </a:xfrm>
          <a:prstGeom prst="rect">
            <a:avLst/>
          </a:prstGeom>
        </p:spPr>
      </p:pic>
    </p:spTree>
    <p:extLst>
      <p:ext uri="{BB962C8B-B14F-4D97-AF65-F5344CB8AC3E}">
        <p14:creationId xmlns:p14="http://schemas.microsoft.com/office/powerpoint/2010/main" val="102727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65670256"/>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605">
                <a:tc>
                  <a:txBody>
                    <a:bodyPr/>
                    <a:lstStyle/>
                    <a:p>
                      <a:r>
                        <a:rPr lang="en-GB" dirty="0">
                          <a:latin typeface="Arial" panose="020B0604020202020204" pitchFamily="34" charset="0"/>
                          <a:cs typeface="Arial" panose="020B0604020202020204" pitchFamily="34" charset="0"/>
                        </a:rPr>
                        <a:t>Disease Specific Emergency Hospital Admission Rates</a:t>
                      </a:r>
                    </a:p>
                  </a:txBody>
                  <a:tcPr>
                    <a:solidFill>
                      <a:schemeClr val="accent1">
                        <a:lumMod val="75000"/>
                      </a:schemeClr>
                    </a:solidFill>
                  </a:tcPr>
                </a:tc>
                <a:extLst>
                  <a:ext uri="{0D108BD9-81ED-4DB2-BD59-A6C34878D82A}">
                    <a16:rowId xmlns:a16="http://schemas.microsoft.com/office/drawing/2014/main" val="10000"/>
                  </a:ext>
                </a:extLst>
              </a:tr>
              <a:tr h="528749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The PCN emergency admission rates for respiratory disease is statistically significantly higher than the North Alliance average.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r>
                        <a:rPr lang="en-US" sz="1600" dirty="0">
                          <a:solidFill>
                            <a:srgbClr val="2E75B6"/>
                          </a:solidFill>
                          <a:latin typeface="Arial"/>
                          <a:cs typeface="Arial"/>
                        </a:rPr>
                        <a:t>For Fenland PCN there were 4,080 emergency admissions during 2018/19. All 4 practices had a higher admission rate than Cambridgeshire and Peterborough.</a:t>
                      </a:r>
                      <a:endParaRPr lang="en-US" sz="1600" dirty="0">
                        <a:latin typeface="Arial"/>
                        <a:cs typeface="Arial"/>
                      </a:endParaRPr>
                    </a:p>
                    <a:p>
                      <a:pPr algn="ctr"/>
                      <a:endParaRPr lang="en-US" sz="1600" dirty="0">
                        <a:solidFill>
                          <a:srgbClr val="2E75B6"/>
                        </a:solidFill>
                        <a:latin typeface="Arial" panose="020B0604020202020204" pitchFamily="34" charset="0"/>
                        <a:cs typeface="Arial" panose="020B0604020202020204" pitchFamily="34" charset="0"/>
                      </a:endParaRPr>
                    </a:p>
                    <a:p>
                      <a:pPr algn="ctr"/>
                      <a:r>
                        <a:rPr lang="en-GB" sz="1600" dirty="0">
                          <a:solidFill>
                            <a:srgbClr val="2E75B6"/>
                          </a:solidFill>
                          <a:latin typeface="Arial"/>
                          <a:cs typeface="Arial"/>
                        </a:rPr>
                        <a:t>Pneumonia, Unspecified Acute Lower Respiratory Infections, Urinary Tract Infections, and Sepsis are the four most prevalent</a:t>
                      </a:r>
                    </a:p>
                    <a:p>
                      <a:pPr algn="ctr"/>
                      <a:r>
                        <a:rPr lang="en-GB" sz="1600" dirty="0">
                          <a:solidFill>
                            <a:srgbClr val="2E75B6"/>
                          </a:solidFill>
                          <a:latin typeface="Arial"/>
                          <a:cs typeface="Arial"/>
                        </a:rPr>
                        <a:t>primary diagnoses. The fifth highest number of emergency admissions were COPD related.</a:t>
                      </a: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79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 Cambridgeshire and Peterborough “All Trusts 18/19”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16981" y="5915322"/>
            <a:ext cx="11680948" cy="347502"/>
          </a:xfrm>
          <a:prstGeom prst="rect">
            <a:avLst/>
          </a:prstGeom>
        </p:spPr>
      </p:pic>
      <p:pic>
        <p:nvPicPr>
          <p:cNvPr id="4" name="Picture 3"/>
          <p:cNvPicPr>
            <a:picLocks noChangeAspect="1"/>
          </p:cNvPicPr>
          <p:nvPr/>
        </p:nvPicPr>
        <p:blipFill>
          <a:blip r:embed="rId4"/>
          <a:stretch>
            <a:fillRect/>
          </a:stretch>
        </p:blipFill>
        <p:spPr>
          <a:xfrm>
            <a:off x="261937" y="725261"/>
            <a:ext cx="11668125" cy="2381250"/>
          </a:xfrm>
          <a:prstGeom prst="rect">
            <a:avLst/>
          </a:prstGeom>
        </p:spPr>
      </p:pic>
    </p:spTree>
    <p:extLst>
      <p:ext uri="{BB962C8B-B14F-4D97-AF65-F5344CB8AC3E}">
        <p14:creationId xmlns:p14="http://schemas.microsoft.com/office/powerpoint/2010/main" val="3918006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F33A3141-5383-4ACD-BE1F-24DCAFFB622D}"/>
              </a:ext>
            </a:extLst>
          </p:cNvPr>
          <p:cNvGraphicFramePr>
            <a:graphicFrameLocks noGrp="1"/>
          </p:cNvGraphicFramePr>
          <p:nvPr>
            <p:extLst>
              <p:ext uri="{D42A27DB-BD31-4B8C-83A1-F6EECF244321}">
                <p14:modId xmlns:p14="http://schemas.microsoft.com/office/powerpoint/2010/main" val="3485518580"/>
              </p:ext>
            </p:extLst>
          </p:nvPr>
        </p:nvGraphicFramePr>
        <p:xfrm>
          <a:off x="0" y="0"/>
          <a:ext cx="12192000" cy="6857999"/>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dirty="0">
                          <a:solidFill>
                            <a:schemeClr val="bg1"/>
                          </a:solidFill>
                          <a:latin typeface="Arial"/>
                          <a:cs typeface="Arial"/>
                        </a:rPr>
                        <a:t>Potentially Avoidable Hospital Admissions</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2148DCD8-1568-4E8C-B512-75AB270901AB}"/>
              </a:ext>
            </a:extLst>
          </p:cNvPr>
          <p:cNvSpPr txBox="1"/>
          <p:nvPr/>
        </p:nvSpPr>
        <p:spPr>
          <a:xfrm>
            <a:off x="-3857" y="6168008"/>
            <a:ext cx="4727576" cy="600164"/>
          </a:xfrm>
          <a:prstGeom prst="rect">
            <a:avLst/>
          </a:prstGeom>
          <a:noFill/>
        </p:spPr>
        <p:txBody>
          <a:bodyPr wrap="none" rtlCol="0" anchor="t">
            <a:spAutoFit/>
          </a:bodyPr>
          <a:lstStyle/>
          <a:p>
            <a:endParaRPr lang="en-GB" sz="1100" dirty="0">
              <a:solidFill>
                <a:schemeClr val="bg1"/>
              </a:solidFill>
              <a:latin typeface="Arial"/>
              <a:cs typeface="Arial"/>
            </a:endParaRPr>
          </a:p>
          <a:p>
            <a:endParaRPr lang="en-GB" sz="1100" dirty="0">
              <a:solidFill>
                <a:schemeClr val="bg1"/>
              </a:solidFill>
              <a:latin typeface="Arial"/>
              <a:cs typeface="Arial"/>
            </a:endParaRPr>
          </a:p>
          <a:p>
            <a:r>
              <a:rPr lang="en-GB" sz="1100" dirty="0">
                <a:solidFill>
                  <a:schemeClr val="bg1"/>
                </a:solidFill>
                <a:latin typeface="Arial"/>
                <a:cs typeface="Arial"/>
              </a:rPr>
              <a:t>Data Source: Cambridgeshire and Peterborough “Practice </a:t>
            </a:r>
            <a:r>
              <a:rPr lang="en-GB" sz="1100" dirty="0" err="1">
                <a:solidFill>
                  <a:schemeClr val="bg1"/>
                </a:solidFill>
                <a:latin typeface="Arial"/>
                <a:cs typeface="Arial"/>
              </a:rPr>
              <a:t>Benchmarker</a:t>
            </a:r>
            <a:r>
              <a:rPr lang="en-GB" sz="1100" dirty="0">
                <a:solidFill>
                  <a:schemeClr val="bg1"/>
                </a:solidFill>
                <a:latin typeface="Arial"/>
                <a:cs typeface="Arial"/>
              </a:rPr>
              <a:t>”</a:t>
            </a:r>
          </a:p>
        </p:txBody>
      </p:sp>
      <p:sp>
        <p:nvSpPr>
          <p:cNvPr id="5" name="TextBox 4">
            <a:extLst>
              <a:ext uri="{FF2B5EF4-FFF2-40B4-BE49-F238E27FC236}">
                <a16:creationId xmlns:a16="http://schemas.microsoft.com/office/drawing/2014/main" id="{E7072279-D2DA-4944-865C-AD4313ED216D}"/>
              </a:ext>
            </a:extLst>
          </p:cNvPr>
          <p:cNvSpPr txBox="1"/>
          <p:nvPr/>
        </p:nvSpPr>
        <p:spPr>
          <a:xfrm>
            <a:off x="2469157" y="395603"/>
            <a:ext cx="7253682" cy="584775"/>
          </a:xfrm>
          <a:prstGeom prst="rect">
            <a:avLst/>
          </a:prstGeom>
          <a:noFill/>
        </p:spPr>
        <p:txBody>
          <a:bodyPr wrap="square" rtlCol="0" anchor="t">
            <a:spAutoFit/>
          </a:bodyPr>
          <a:lstStyle/>
          <a:p>
            <a:pPr algn="ctr"/>
            <a:r>
              <a:rPr lang="en-GB" sz="1600" b="1" dirty="0">
                <a:solidFill>
                  <a:srgbClr val="2E75B6"/>
                </a:solidFill>
                <a:latin typeface="Arial"/>
                <a:cs typeface="Arial"/>
              </a:rPr>
              <a:t>Having an older population has contributed to Fenland PCN having a high number of potentially avoidable admissions</a:t>
            </a:r>
          </a:p>
        </p:txBody>
      </p:sp>
      <p:sp>
        <p:nvSpPr>
          <p:cNvPr id="6" name="Rectangle 5">
            <a:extLst>
              <a:ext uri="{FF2B5EF4-FFF2-40B4-BE49-F238E27FC236}">
                <a16:creationId xmlns:a16="http://schemas.microsoft.com/office/drawing/2014/main" id="{E41B51AA-A57D-42F8-8058-3F2BB6CB6AAB}"/>
              </a:ext>
            </a:extLst>
          </p:cNvPr>
          <p:cNvSpPr/>
          <p:nvPr/>
        </p:nvSpPr>
        <p:spPr>
          <a:xfrm>
            <a:off x="3310128" y="991630"/>
            <a:ext cx="5571736" cy="305794"/>
          </a:xfrm>
          <a:prstGeom prst="rect">
            <a:avLst/>
          </a:prstGeom>
          <a:solidFill>
            <a:srgbClr val="2E75B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50" b="1" dirty="0">
                <a:solidFill>
                  <a:schemeClr val="bg1"/>
                </a:solidFill>
              </a:rPr>
              <a:t>Selected Ambulatory Care Sensitive Conditions NEL admissions in 2018/19 by age</a:t>
            </a:r>
          </a:p>
        </p:txBody>
      </p:sp>
      <p:pic>
        <p:nvPicPr>
          <p:cNvPr id="7" name="Picture 6">
            <a:extLst>
              <a:ext uri="{FF2B5EF4-FFF2-40B4-BE49-F238E27FC236}">
                <a16:creationId xmlns:a16="http://schemas.microsoft.com/office/drawing/2014/main" id="{ED5F89BC-49C1-4268-A6C2-48994B6B5573}"/>
              </a:ext>
            </a:extLst>
          </p:cNvPr>
          <p:cNvPicPr>
            <a:picLocks noChangeAspect="1"/>
          </p:cNvPicPr>
          <p:nvPr/>
        </p:nvPicPr>
        <p:blipFill>
          <a:blip r:embed="rId3"/>
          <a:stretch>
            <a:fillRect/>
          </a:stretch>
        </p:blipFill>
        <p:spPr>
          <a:xfrm>
            <a:off x="2751589" y="1330096"/>
            <a:ext cx="6688814" cy="3276708"/>
          </a:xfrm>
          <a:prstGeom prst="rect">
            <a:avLst/>
          </a:prstGeom>
        </p:spPr>
      </p:pic>
      <p:sp>
        <p:nvSpPr>
          <p:cNvPr id="8" name="Rectangle 7">
            <a:extLst>
              <a:ext uri="{FF2B5EF4-FFF2-40B4-BE49-F238E27FC236}">
                <a16:creationId xmlns:a16="http://schemas.microsoft.com/office/drawing/2014/main" id="{2DEC3643-B9F5-4540-ACE0-9199C4D1D426}"/>
              </a:ext>
            </a:extLst>
          </p:cNvPr>
          <p:cNvSpPr/>
          <p:nvPr/>
        </p:nvSpPr>
        <p:spPr>
          <a:xfrm>
            <a:off x="914401" y="4613930"/>
            <a:ext cx="10775568"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dirty="0">
                <a:solidFill>
                  <a:srgbClr val="2E75B6"/>
                </a:solidFill>
                <a:latin typeface="Arial" panose="020B0604020202020204" pitchFamily="34" charset="0"/>
                <a:cs typeface="Arial" panose="020B0604020202020204" pitchFamily="34" charset="0"/>
              </a:rPr>
              <a:t>There was a 6% increase for potentially avoidable emergency admissions across Cambridgeshire and Peterborough. </a:t>
            </a:r>
            <a:r>
              <a:rPr lang="en-GB" sz="1300" dirty="0">
                <a:solidFill>
                  <a:srgbClr val="2E75B6"/>
                </a:solidFill>
                <a:latin typeface="Arial"/>
                <a:cs typeface="Arial"/>
              </a:rPr>
              <a:t>ACSC admissions for Fenland PCN increased 11%. All 4 practices had a higher rate of ACSC admissions compared to the Cambridgeshire and Peterborough area.</a:t>
            </a:r>
          </a:p>
          <a:p>
            <a:pPr algn="ctr"/>
            <a:endParaRPr lang="en-US" sz="900" dirty="0">
              <a:solidFill>
                <a:srgbClr val="2E75B6"/>
              </a:solidFill>
              <a:latin typeface="Arial" panose="020B0604020202020204" pitchFamily="34" charset="0"/>
              <a:cs typeface="Arial" panose="020B0604020202020204" pitchFamily="34" charset="0"/>
            </a:endParaRPr>
          </a:p>
          <a:p>
            <a:pPr algn="ctr"/>
            <a:r>
              <a:rPr lang="en-US" sz="1300" dirty="0">
                <a:solidFill>
                  <a:srgbClr val="2E75B6"/>
                </a:solidFill>
                <a:latin typeface="Arial"/>
                <a:cs typeface="Arial"/>
              </a:rPr>
              <a:t>Influenza pneumonia, COPD, Pyelonephritis and kidney/urinary tract infections, D</a:t>
            </a:r>
            <a:r>
              <a:rPr lang="en-GB" sz="1300" dirty="0" err="1">
                <a:solidFill>
                  <a:srgbClr val="2E75B6"/>
                </a:solidFill>
                <a:latin typeface="Arial"/>
                <a:cs typeface="Arial"/>
              </a:rPr>
              <a:t>ehydration</a:t>
            </a:r>
            <a:r>
              <a:rPr lang="en-GB" sz="1300" dirty="0">
                <a:solidFill>
                  <a:srgbClr val="2E75B6"/>
                </a:solidFill>
                <a:latin typeface="Arial"/>
                <a:cs typeface="Arial"/>
              </a:rPr>
              <a:t>/gastroenteritis</a:t>
            </a:r>
            <a:r>
              <a:rPr lang="en-US" sz="1300" dirty="0">
                <a:solidFill>
                  <a:srgbClr val="2E75B6"/>
                </a:solidFill>
                <a:latin typeface="Arial"/>
                <a:cs typeface="Arial"/>
              </a:rPr>
              <a:t>, and Congestive Heart Failure </a:t>
            </a:r>
            <a:r>
              <a:rPr lang="en-GB" sz="1300" dirty="0">
                <a:solidFill>
                  <a:srgbClr val="2E75B6"/>
                </a:solidFill>
                <a:latin typeface="Arial"/>
                <a:cs typeface="Arial"/>
              </a:rPr>
              <a:t>were most common for the older age bands.</a:t>
            </a:r>
            <a:endParaRPr lang="en-GB" sz="1300" dirty="0"/>
          </a:p>
          <a:p>
            <a:pPr algn="ctr"/>
            <a:endParaRPr lang="en-US" sz="900" dirty="0">
              <a:solidFill>
                <a:srgbClr val="2E75B6"/>
              </a:solidFill>
              <a:latin typeface="Arial" panose="020B0604020202020204" pitchFamily="34" charset="0"/>
              <a:cs typeface="Arial" panose="020B0604020202020204" pitchFamily="34" charset="0"/>
            </a:endParaRPr>
          </a:p>
          <a:p>
            <a:pPr algn="ctr"/>
            <a:r>
              <a:rPr lang="en-GB" sz="1300" dirty="0">
                <a:solidFill>
                  <a:srgbClr val="2E75B6"/>
                </a:solidFill>
                <a:latin typeface="Arial"/>
                <a:cs typeface="Arial"/>
              </a:rPr>
              <a:t>Dehydration/gastroenteritis, Cellulitis, </a:t>
            </a:r>
            <a:r>
              <a:rPr lang="en-US" sz="1300" dirty="0">
                <a:solidFill>
                  <a:srgbClr val="2E75B6"/>
                </a:solidFill>
                <a:latin typeface="Arial"/>
                <a:cs typeface="Arial"/>
              </a:rPr>
              <a:t>and Diabetes </a:t>
            </a:r>
            <a:r>
              <a:rPr lang="en-GB" sz="1300" dirty="0">
                <a:solidFill>
                  <a:srgbClr val="2E75B6"/>
                </a:solidFill>
                <a:latin typeface="Arial"/>
                <a:cs typeface="Arial"/>
              </a:rPr>
              <a:t>were</a:t>
            </a:r>
            <a:r>
              <a:rPr lang="en-US" sz="1300" dirty="0">
                <a:solidFill>
                  <a:srgbClr val="2E75B6"/>
                </a:solidFill>
                <a:latin typeface="Arial"/>
                <a:cs typeface="Arial"/>
              </a:rPr>
              <a:t> the most common condition </a:t>
            </a:r>
            <a:r>
              <a:rPr lang="en-GB" sz="1300" dirty="0">
                <a:solidFill>
                  <a:srgbClr val="2E75B6"/>
                </a:solidFill>
                <a:latin typeface="Arial"/>
                <a:cs typeface="Arial"/>
              </a:rPr>
              <a:t>for the younger age bracket. This is closely followed by Convulsions and Epilepsy.</a:t>
            </a:r>
          </a:p>
        </p:txBody>
      </p:sp>
    </p:spTree>
    <p:extLst>
      <p:ext uri="{BB962C8B-B14F-4D97-AF65-F5344CB8AC3E}">
        <p14:creationId xmlns:p14="http://schemas.microsoft.com/office/powerpoint/2010/main" val="888320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885"/>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r>
                        <a:rPr lang="en-GB" dirty="0">
                          <a:latin typeface="Arial" panose="020B0604020202020204" pitchFamily="34" charset="0"/>
                          <a:cs typeface="Arial" panose="020B0604020202020204" pitchFamily="34" charset="0"/>
                        </a:rPr>
                        <a:t>Glossary of key methods and terms</a:t>
                      </a: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To assess statistical significance, 95% confidence intervals are calculated which provide a measure of uncertainty around the calculated value which arises due to random variation.  If the confidence interval for a value excludes the value for the relevant benchmark, the difference between the local value and the benchmark is said to be ‘statistically significant’.</a:t>
                      </a: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 following hierarchy</a:t>
                      </a:r>
                      <a:r>
                        <a:rPr lang="en-GB" sz="1400" b="0" baseline="0" dirty="0">
                          <a:solidFill>
                            <a:schemeClr val="accent1">
                              <a:lumMod val="75000"/>
                            </a:schemeClr>
                          </a:solidFill>
                          <a:latin typeface="Arial" panose="020B0604020202020204" pitchFamily="34" charset="0"/>
                          <a:cs typeface="Arial" panose="020B0604020202020204" pitchFamily="34" charset="0"/>
                        </a:rPr>
                        <a:t> of b</a:t>
                      </a:r>
                      <a:r>
                        <a:rPr lang="en-GB" sz="1400" b="0" dirty="0">
                          <a:solidFill>
                            <a:schemeClr val="accent1">
                              <a:lumMod val="75000"/>
                            </a:schemeClr>
                          </a:solidFill>
                          <a:latin typeface="Arial" panose="020B0604020202020204" pitchFamily="34" charset="0"/>
                          <a:cs typeface="Arial" panose="020B0604020202020204" pitchFamily="34" charset="0"/>
                        </a:rPr>
                        <a:t>enchmarks has been used in this profile:</a:t>
                      </a:r>
                      <a:r>
                        <a:rPr lang="en-GB" sz="1400" b="0" baseline="0" dirty="0">
                          <a:solidFill>
                            <a:schemeClr val="accent1">
                              <a:lumMod val="75000"/>
                            </a:schemeClr>
                          </a:solidFill>
                          <a:latin typeface="Arial" panose="020B0604020202020204" pitchFamily="34" charset="0"/>
                          <a:cs typeface="Arial" panose="020B0604020202020204" pitchFamily="34" charset="0"/>
                        </a:rPr>
                        <a:t> practice to PCN; PCN to Alliance; Alliance to CCG and CCG to England.  </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a:t>
                      </a:r>
                      <a:r>
                        <a:rPr lang="en-GB" sz="1400" b="0" baseline="0" dirty="0">
                          <a:solidFill>
                            <a:schemeClr val="accent1">
                              <a:lumMod val="75000"/>
                            </a:schemeClr>
                          </a:solidFill>
                          <a:latin typeface="Arial" panose="020B0604020202020204" pitchFamily="34" charset="0"/>
                          <a:cs typeface="Arial" panose="020B0604020202020204" pitchFamily="34" charset="0"/>
                        </a:rPr>
                        <a:t> most commonly used </a:t>
                      </a:r>
                      <a:r>
                        <a:rPr lang="en-GB" sz="1400" b="0" dirty="0">
                          <a:solidFill>
                            <a:schemeClr val="accent1">
                              <a:lumMod val="75000"/>
                            </a:schemeClr>
                          </a:solidFill>
                          <a:latin typeface="Arial" panose="020B0604020202020204" pitchFamily="34" charset="0"/>
                          <a:cs typeface="Arial" panose="020B0604020202020204" pitchFamily="34" charset="0"/>
                        </a:rPr>
                        <a:t>RAG-rating in this profile:</a:t>
                      </a:r>
                    </a:p>
                    <a:p>
                      <a:endParaRPr lang="en-GB" sz="14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Exceptions to this are life</a:t>
                      </a:r>
                      <a:r>
                        <a:rPr lang="en-GB" sz="1400" b="0" baseline="0" dirty="0">
                          <a:solidFill>
                            <a:schemeClr val="accent1">
                              <a:lumMod val="75000"/>
                            </a:schemeClr>
                          </a:solidFill>
                          <a:latin typeface="Arial" panose="020B0604020202020204" pitchFamily="34" charset="0"/>
                          <a:cs typeface="Arial" panose="020B0604020202020204" pitchFamily="34" charset="0"/>
                        </a:rPr>
                        <a:t> expectancy 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And self-reported limiting long-term illness and general health status </a:t>
                      </a:r>
                      <a:r>
                        <a:rPr lang="en-GB" sz="1400" b="0" baseline="0" dirty="0">
                          <a:solidFill>
                            <a:schemeClr val="accent1">
                              <a:lumMod val="75000"/>
                            </a:schemeClr>
                          </a:solidFill>
                          <a:latin typeface="Arial" panose="020B0604020202020204" pitchFamily="34" charset="0"/>
                          <a:cs typeface="Arial" panose="020B0604020202020204" pitchFamily="34" charset="0"/>
                        </a:rPr>
                        <a:t>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DASR = directly age standardised rate per 100,000 population </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C&amp;P PHI = Cambridgeshire and Peterborough Public Health Intelligence</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QOF = Quality Outcomes Framework. Prevalence data are not available by age i.e. it is not age weighted so differences may be explained by differing age structures.</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92280" y="2229598"/>
            <a:ext cx="10171047" cy="252000"/>
          </a:xfrm>
          <a:prstGeom prst="rect">
            <a:avLst/>
          </a:prstGeom>
        </p:spPr>
      </p:pic>
      <p:pic>
        <p:nvPicPr>
          <p:cNvPr id="6" name="Picture 5"/>
          <p:cNvPicPr>
            <a:picLocks noChangeAspect="1"/>
          </p:cNvPicPr>
          <p:nvPr/>
        </p:nvPicPr>
        <p:blipFill>
          <a:blip r:embed="rId4"/>
          <a:stretch>
            <a:fillRect/>
          </a:stretch>
        </p:blipFill>
        <p:spPr>
          <a:xfrm>
            <a:off x="92280" y="2918288"/>
            <a:ext cx="10171047" cy="252000"/>
          </a:xfrm>
          <a:prstGeom prst="rect">
            <a:avLst/>
          </a:prstGeom>
        </p:spPr>
      </p:pic>
      <p:pic>
        <p:nvPicPr>
          <p:cNvPr id="7" name="Picture 6"/>
          <p:cNvPicPr>
            <a:picLocks noChangeAspect="1"/>
          </p:cNvPicPr>
          <p:nvPr/>
        </p:nvPicPr>
        <p:blipFill>
          <a:blip r:embed="rId5"/>
          <a:stretch>
            <a:fillRect/>
          </a:stretch>
        </p:blipFill>
        <p:spPr>
          <a:xfrm>
            <a:off x="92280" y="3650004"/>
            <a:ext cx="10171047" cy="252000"/>
          </a:xfrm>
          <a:prstGeom prst="rect">
            <a:avLst/>
          </a:prstGeom>
        </p:spPr>
      </p:pic>
    </p:spTree>
    <p:extLst>
      <p:ext uri="{BB962C8B-B14F-4D97-AF65-F5344CB8AC3E}">
        <p14:creationId xmlns:p14="http://schemas.microsoft.com/office/powerpoint/2010/main" val="3240035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886087"/>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1496291" y="1597891"/>
            <a:ext cx="8913091" cy="3231654"/>
          </a:xfrm>
          <a:prstGeom prst="rect">
            <a:avLst/>
          </a:prstGeom>
          <a:noFill/>
        </p:spPr>
        <p:txBody>
          <a:bodyPr wrap="square" rtlCol="0">
            <a:spAutoFit/>
          </a:bodyPr>
          <a:lstStyle/>
          <a:p>
            <a:pPr algn="ctr"/>
            <a:r>
              <a:rPr lang="en-GB" sz="2000" b="1" dirty="0">
                <a:solidFill>
                  <a:schemeClr val="accent1">
                    <a:lumMod val="75000"/>
                  </a:schemeClr>
                </a:solidFill>
                <a:latin typeface="Arial" panose="020B0604020202020204" pitchFamily="34" charset="0"/>
                <a:cs typeface="Arial" panose="020B0604020202020204" pitchFamily="34" charset="0"/>
              </a:rPr>
              <a:t>Produced by:</a:t>
            </a:r>
          </a:p>
          <a:p>
            <a:pPr algn="ctr"/>
            <a:r>
              <a:rPr lang="en-GB" sz="2000" b="1" dirty="0">
                <a:solidFill>
                  <a:schemeClr val="accent1">
                    <a:lumMod val="75000"/>
                  </a:schemeClr>
                </a:solidFill>
                <a:latin typeface="Arial" panose="020B0604020202020204" pitchFamily="34" charset="0"/>
                <a:cs typeface="Arial" panose="020B0604020202020204" pitchFamily="34" charset="0"/>
              </a:rPr>
              <a:t>Cambridgeshire and Peterborough Public Health Intelligence Team</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Contact:</a:t>
            </a:r>
          </a:p>
          <a:p>
            <a:pPr algn="ctr"/>
            <a:r>
              <a:rPr lang="en-GB" sz="2000" b="1" dirty="0">
                <a:solidFill>
                  <a:schemeClr val="accent1">
                    <a:lumMod val="75000"/>
                  </a:schemeClr>
                </a:solidFill>
                <a:latin typeface="Arial" panose="020B0604020202020204" pitchFamily="34" charset="0"/>
                <a:cs typeface="Arial" panose="020B0604020202020204" pitchFamily="34" charset="0"/>
              </a:rPr>
              <a:t>PHI-team@Cambridgeshire.gov.uk </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Date updated:</a:t>
            </a:r>
          </a:p>
          <a:p>
            <a:pPr algn="ctr"/>
            <a:r>
              <a:rPr lang="en-GB" sz="2000" b="1" dirty="0">
                <a:solidFill>
                  <a:schemeClr val="accent1">
                    <a:lumMod val="75000"/>
                  </a:schemeClr>
                </a:solidFill>
                <a:latin typeface="Arial" panose="020B0604020202020204" pitchFamily="34" charset="0"/>
                <a:cs typeface="Arial" panose="020B0604020202020204" pitchFamily="34" charset="0"/>
              </a:rPr>
              <a:t>29</a:t>
            </a:r>
            <a:r>
              <a:rPr lang="en-GB" sz="2000" b="1" baseline="30000" dirty="0">
                <a:solidFill>
                  <a:schemeClr val="accent1">
                    <a:lumMod val="75000"/>
                  </a:schemeClr>
                </a:solidFill>
                <a:latin typeface="Arial" panose="020B0604020202020204" pitchFamily="34" charset="0"/>
                <a:cs typeface="Arial" panose="020B0604020202020204" pitchFamily="34" charset="0"/>
              </a:rPr>
              <a:t>th</a:t>
            </a:r>
            <a:r>
              <a:rPr lang="en-GB" sz="2000" b="1" dirty="0">
                <a:solidFill>
                  <a:schemeClr val="accent1">
                    <a:lumMod val="75000"/>
                  </a:schemeClr>
                </a:solidFill>
                <a:latin typeface="Arial" panose="020B0604020202020204" pitchFamily="34" charset="0"/>
                <a:cs typeface="Arial" panose="020B0604020202020204" pitchFamily="34" charset="0"/>
              </a:rPr>
              <a:t> November 2019</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endParaRPr lang="en-GB" sz="2400" b="1" dirty="0">
              <a:solidFill>
                <a:schemeClr val="accent1">
                  <a:lumMod val="75000"/>
                </a:schemeClr>
              </a:solidFill>
            </a:endParaRPr>
          </a:p>
        </p:txBody>
      </p:sp>
    </p:spTree>
    <p:extLst>
      <p:ext uri="{BB962C8B-B14F-4D97-AF65-F5344CB8AC3E}">
        <p14:creationId xmlns:p14="http://schemas.microsoft.com/office/powerpoint/2010/main" val="363570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Demography and key population characteristics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0271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74215527"/>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dirty="0">
                          <a:latin typeface="Arial" panose="020B0604020202020204" pitchFamily="34" charset="0"/>
                          <a:cs typeface="Arial" panose="020B0604020202020204" pitchFamily="34" charset="0"/>
                        </a:rPr>
                        <a:t>GP</a:t>
                      </a:r>
                      <a:r>
                        <a:rPr lang="en-GB" baseline="0" dirty="0">
                          <a:latin typeface="Arial" panose="020B0604020202020204" pitchFamily="34" charset="0"/>
                          <a:cs typeface="Arial" panose="020B0604020202020204" pitchFamily="34" charset="0"/>
                        </a:rPr>
                        <a:t> registered population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pPr algn="ct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Fenland PCN has a lower proportion of people aged 18 and under and higher proportion aged 65 and over compared with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North Alliance, CCG and England.</a:t>
                      </a:r>
                    </a:p>
                    <a:p>
                      <a:pPr algn="ctr"/>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56000" y="489410"/>
            <a:ext cx="11880000" cy="3539889"/>
          </a:xfrm>
          <a:prstGeom prst="rect">
            <a:avLst/>
          </a:prstGeom>
        </p:spPr>
      </p:pic>
    </p:spTree>
    <p:extLst>
      <p:ext uri="{BB962C8B-B14F-4D97-AF65-F5344CB8AC3E}">
        <p14:creationId xmlns:p14="http://schemas.microsoft.com/office/powerpoint/2010/main" val="65902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83521305"/>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baseline="0" dirty="0">
                          <a:latin typeface="Arial" panose="020B0604020202020204" pitchFamily="34" charset="0"/>
                          <a:cs typeface="Arial" panose="020B0604020202020204" pitchFamily="34" charset="0"/>
                        </a:rPr>
                        <a:t>Population forecasts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r>
                        <a:rPr lang="en-GB" sz="1600" kern="1200" dirty="0">
                          <a:solidFill>
                            <a:schemeClr val="accent1">
                              <a:lumMod val="75000"/>
                            </a:schemeClr>
                          </a:solidFill>
                          <a:latin typeface="Arial" panose="020B0604020202020204" pitchFamily="34" charset="0"/>
                          <a:ea typeface="+mn-ea"/>
                          <a:cs typeface="Arial" panose="020B0604020202020204" pitchFamily="34" charset="0"/>
                        </a:rPr>
                        <a:t>The population of Fenland PCN is forecast</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to grow at a higher rate than the CCG as whole from 2021 onwards.  </a:t>
                      </a:r>
                    </a:p>
                    <a:p>
                      <a:pPr algn="ct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Growth is predicted to be 13.2% from 2019 to 2026, an increase from 30,444 to 34,449. This makes Fenland one of the fastest growing PCNs within C&amp;P CCG.</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56000" y="605014"/>
            <a:ext cx="11880000" cy="2213166"/>
          </a:xfrm>
          <a:prstGeom prst="rect">
            <a:avLst/>
          </a:prstGeom>
        </p:spPr>
      </p:pic>
    </p:spTree>
    <p:extLst>
      <p:ext uri="{BB962C8B-B14F-4D97-AF65-F5344CB8AC3E}">
        <p14:creationId xmlns:p14="http://schemas.microsoft.com/office/powerpoint/2010/main" val="207647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57645342"/>
              </p:ext>
            </p:extLst>
          </p:nvPr>
        </p:nvGraphicFramePr>
        <p:xfrm>
          <a:off x="0" y="-11580"/>
          <a:ext cx="12192000" cy="68695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68878">
                <a:tc>
                  <a:txBody>
                    <a:bodyPr/>
                    <a:lstStyle/>
                    <a:p>
                      <a:r>
                        <a:rPr lang="en-GB" dirty="0">
                          <a:latin typeface="Arial" panose="020B0604020202020204" pitchFamily="34" charset="0"/>
                          <a:cs typeface="Arial" panose="020B0604020202020204" pitchFamily="34" charset="0"/>
                        </a:rPr>
                        <a:t>Population distribution </a:t>
                      </a:r>
                    </a:p>
                  </a:txBody>
                  <a:tcPr>
                    <a:solidFill>
                      <a:srgbClr val="2E75B6"/>
                    </a:solidFill>
                  </a:tcPr>
                </a:tc>
                <a:extLst>
                  <a:ext uri="{0D108BD9-81ED-4DB2-BD59-A6C34878D82A}">
                    <a16:rowId xmlns:a16="http://schemas.microsoft.com/office/drawing/2014/main" val="10000"/>
                  </a:ext>
                </a:extLst>
              </a:tr>
              <a:tr h="625123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7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9463">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kern="1200" dirty="0">
                          <a:solidFill>
                            <a:schemeClr val="bg1"/>
                          </a:solidFill>
                          <a:latin typeface="Arial" panose="020B0604020202020204" pitchFamily="34" charset="0"/>
                          <a:ea typeface="+mn-ea"/>
                          <a:cs typeface="Arial" panose="020B0604020202020204" pitchFamily="34" charset="0"/>
                        </a:rPr>
                        <a:t> GP registered population data by</a:t>
                      </a:r>
                      <a:r>
                        <a:rPr lang="en-GB" sz="1000" kern="1200" baseline="0" dirty="0">
                          <a:solidFill>
                            <a:schemeClr val="bg1"/>
                          </a:solidFill>
                          <a:latin typeface="Arial" panose="020B0604020202020204" pitchFamily="34" charset="0"/>
                          <a:ea typeface="+mn-ea"/>
                          <a:cs typeface="Arial" panose="020B0604020202020204" pitchFamily="34" charset="0"/>
                        </a:rPr>
                        <a:t> Lower Super Output Area, April 19, NHS Digital</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5355771" y="1047650"/>
            <a:ext cx="1314784"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Population </a:t>
            </a:r>
          </a:p>
          <a:p>
            <a:pPr algn="ctr"/>
            <a:r>
              <a:rPr lang="en-GB" sz="1600" b="1" dirty="0">
                <a:solidFill>
                  <a:schemeClr val="accent1">
                    <a:lumMod val="75000"/>
                  </a:schemeClr>
                </a:solidFill>
                <a:latin typeface="Arial" panose="020B0604020202020204" pitchFamily="34" charset="0"/>
                <a:cs typeface="Arial" panose="020B0604020202020204" pitchFamily="34" charset="0"/>
              </a:rPr>
              <a:t>distribution</a:t>
            </a:r>
          </a:p>
        </p:txBody>
      </p:sp>
      <p:cxnSp>
        <p:nvCxnSpPr>
          <p:cNvPr id="10" name="Straight Arrow Connector 9"/>
          <p:cNvCxnSpPr/>
          <p:nvPr/>
        </p:nvCxnSpPr>
        <p:spPr>
          <a:xfrm flipH="1">
            <a:off x="4646893" y="1340038"/>
            <a:ext cx="711203"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5853" y="2838434"/>
            <a:ext cx="1654619"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PCN dominant </a:t>
            </a:r>
          </a:p>
          <a:p>
            <a:pPr algn="ctr"/>
            <a:r>
              <a:rPr lang="en-GB" sz="1600" b="1" dirty="0">
                <a:solidFill>
                  <a:schemeClr val="accent1">
                    <a:lumMod val="75000"/>
                  </a:schemeClr>
                </a:solidFill>
                <a:latin typeface="Arial" panose="020B0604020202020204" pitchFamily="34" charset="0"/>
                <a:cs typeface="Arial" panose="020B0604020202020204" pitchFamily="34" charset="0"/>
              </a:rPr>
              <a:t>population</a:t>
            </a:r>
          </a:p>
        </p:txBody>
      </p:sp>
      <p:cxnSp>
        <p:nvCxnSpPr>
          <p:cNvPr id="12" name="Straight Arrow Connector 11"/>
          <p:cNvCxnSpPr/>
          <p:nvPr/>
        </p:nvCxnSpPr>
        <p:spPr>
          <a:xfrm flipV="1">
            <a:off x="6892313" y="3119609"/>
            <a:ext cx="645885" cy="1198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8" y="435077"/>
            <a:ext cx="4254622" cy="60123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4453" y="435077"/>
            <a:ext cx="4273244" cy="6038691"/>
          </a:xfrm>
          <a:prstGeom prst="rect">
            <a:avLst/>
          </a:prstGeom>
        </p:spPr>
      </p:pic>
    </p:spTree>
    <p:extLst>
      <p:ext uri="{BB962C8B-B14F-4D97-AF65-F5344CB8AC3E}">
        <p14:creationId xmlns:p14="http://schemas.microsoft.com/office/powerpoint/2010/main" val="9881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81239676"/>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Ethnicity</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r>
                        <a:rPr lang="en-GB" sz="1600" baseline="0" dirty="0">
                          <a:solidFill>
                            <a:schemeClr val="accent1">
                              <a:lumMod val="75000"/>
                            </a:schemeClr>
                          </a:solidFill>
                          <a:latin typeface="Arial" panose="020B0604020202020204" pitchFamily="34" charset="0"/>
                          <a:cs typeface="Arial" panose="020B0604020202020204" pitchFamily="34" charset="0"/>
                        </a:rPr>
                        <a:t> Fenland PCN has a higher proportion of population from the </a:t>
                      </a:r>
                      <a:r>
                        <a:rPr lang="en-GB" sz="1600" b="1" baseline="0" dirty="0">
                          <a:solidFill>
                            <a:schemeClr val="accent1">
                              <a:lumMod val="75000"/>
                            </a:schemeClr>
                          </a:solidFill>
                          <a:latin typeface="Arial" panose="020B0604020202020204" pitchFamily="34" charset="0"/>
                          <a:cs typeface="Arial" panose="020B0604020202020204" pitchFamily="34" charset="0"/>
                        </a:rPr>
                        <a:t>White British </a:t>
                      </a:r>
                      <a:r>
                        <a:rPr lang="en-GB" sz="1600" baseline="0" dirty="0">
                          <a:solidFill>
                            <a:schemeClr val="accent1">
                              <a:lumMod val="75000"/>
                            </a:schemeClr>
                          </a:solidFill>
                          <a:latin typeface="Arial" panose="020B0604020202020204" pitchFamily="34" charset="0"/>
                          <a:cs typeface="Arial" panose="020B0604020202020204" pitchFamily="34" charset="0"/>
                        </a:rPr>
                        <a:t>ethnic group and lower proportions from </a:t>
                      </a:r>
                      <a:r>
                        <a:rPr lang="en-GB" sz="1600" b="1" baseline="0" dirty="0">
                          <a:solidFill>
                            <a:schemeClr val="accent1">
                              <a:lumMod val="75000"/>
                            </a:schemeClr>
                          </a:solidFill>
                          <a:latin typeface="Arial" panose="020B0604020202020204" pitchFamily="34" charset="0"/>
                          <a:cs typeface="Arial" panose="020B0604020202020204" pitchFamily="34" charset="0"/>
                        </a:rPr>
                        <a:t>other ethnic groups </a:t>
                      </a:r>
                      <a:r>
                        <a:rPr lang="en-GB" sz="1600" baseline="0" dirty="0">
                          <a:solidFill>
                            <a:schemeClr val="accent1">
                              <a:lumMod val="75000"/>
                            </a:schemeClr>
                          </a:solidFill>
                          <a:latin typeface="Arial" panose="020B0604020202020204" pitchFamily="34" charset="0"/>
                          <a:cs typeface="Arial" panose="020B0604020202020204" pitchFamily="34" charset="0"/>
                        </a:rPr>
                        <a:t>compared to the North Alliance, CCG and England averages.</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Census 2011 data applied to GP registered population using Census 2011 ethnic group proportions; England data from NOMIS (patients registered at a GP Practice by LSOA, July 2018, NHS Digital)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696000" y="576608"/>
            <a:ext cx="10800000" cy="2636789"/>
          </a:xfrm>
          <a:prstGeom prst="rect">
            <a:avLst/>
          </a:prstGeom>
        </p:spPr>
      </p:pic>
    </p:spTree>
    <p:extLst>
      <p:ext uri="{BB962C8B-B14F-4D97-AF65-F5344CB8AC3E}">
        <p14:creationId xmlns:p14="http://schemas.microsoft.com/office/powerpoint/2010/main" val="246283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83973171"/>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Deprivation</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Relative deprivation is approximately similar to that of England but higher than</a:t>
                      </a: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C&amp;P CCG.</a:t>
                      </a:r>
                    </a:p>
                    <a:p>
                      <a:pPr marL="0" lvl="0" indent="0" algn="l">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Approximately 17% of children and 13% of older people live in income deprived</a:t>
                      </a: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households in Fenland PCN; both lower than the England average but above the</a:t>
                      </a: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CCG average.</a:t>
                      </a:r>
                    </a:p>
                    <a:p>
                      <a:pPr marL="285750" lvl="0" indent="-285750">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derived from Indices of Multiple Deprivation 2019, MHCLG and GP registered population data for July 2018. </a:t>
                      </a:r>
                      <a:r>
                        <a:rPr lang="en-GB" sz="1000" kern="1200" baseline="0" dirty="0">
                          <a:solidFill>
                            <a:schemeClr val="bg1"/>
                          </a:solidFill>
                          <a:latin typeface="Arial" panose="020B0604020202020204" pitchFamily="34" charset="0"/>
                          <a:ea typeface="+mn-ea"/>
                          <a:cs typeface="Arial" panose="020B0604020202020204" pitchFamily="34" charset="0"/>
                        </a:rPr>
                        <a:t> Practice data from PHE Fingertips.</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7620000" y="427949"/>
            <a:ext cx="3984170" cy="307777"/>
          </a:xfrm>
          <a:prstGeom prst="rect">
            <a:avLst/>
          </a:prstGeom>
          <a:noFill/>
        </p:spPr>
        <p:txBody>
          <a:bodyPr wrap="square" rtlCol="0">
            <a:spAutoFit/>
          </a:bodyPr>
          <a:lstStyle/>
          <a:p>
            <a:pPr algn="ctr"/>
            <a:r>
              <a:rPr lang="en-GB" sz="1400" dirty="0">
                <a:solidFill>
                  <a:schemeClr val="accent1">
                    <a:lumMod val="75000"/>
                  </a:schemeClr>
                </a:solidFill>
                <a:latin typeface="Arial" panose="020B0604020202020204" pitchFamily="34" charset="0"/>
                <a:cs typeface="Arial" panose="020B0604020202020204" pitchFamily="34" charset="0"/>
              </a:rPr>
              <a:t>Index of Multiple Deprivation, 2019, by </a:t>
            </a:r>
            <a:r>
              <a:rPr lang="en-GB" sz="1400" dirty="0" smtClean="0">
                <a:solidFill>
                  <a:schemeClr val="accent1">
                    <a:lumMod val="75000"/>
                  </a:schemeClr>
                </a:solidFill>
                <a:latin typeface="Arial" panose="020B0604020202020204" pitchFamily="34" charset="0"/>
                <a:cs typeface="Arial" panose="020B0604020202020204" pitchFamily="34" charset="0"/>
              </a:rPr>
              <a:t>LSOA</a:t>
            </a:r>
            <a:endParaRPr lang="en-GB" sz="1400" dirty="0">
              <a:solidFill>
                <a:schemeClr val="accent1">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31699" y="589531"/>
            <a:ext cx="5400000" cy="33999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9419" y="751114"/>
            <a:ext cx="4018666" cy="5678937"/>
          </a:xfrm>
          <a:prstGeom prst="rect">
            <a:avLst/>
          </a:prstGeom>
        </p:spPr>
      </p:pic>
    </p:spTree>
    <p:extLst>
      <p:ext uri="{BB962C8B-B14F-4D97-AF65-F5344CB8AC3E}">
        <p14:creationId xmlns:p14="http://schemas.microsoft.com/office/powerpoint/2010/main" val="2866681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6a_a75 xmlns="f13cdf73-8515-4377-9b85-8071d18a76e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9" ma:contentTypeDescription="Create a new document." ma:contentTypeScope="" ma:versionID="39e0e6d30d4a0ed340c5b0e41515685b">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90fadeecdc6ab34c9d98e6e24bddb53b"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0152D4-B369-4EAA-B58F-A2901FCED9E2}">
  <ds:schemaRefs>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 ds:uri="http://purl.org/dc/dcmitype/"/>
    <ds:schemaRef ds:uri="8f0e4762-0647-4515-854e-54c39e301341"/>
    <ds:schemaRef ds:uri="http://purl.org/dc/elements/1.1/"/>
    <ds:schemaRef ds:uri="http://schemas.openxmlformats.org/package/2006/metadata/core-properties"/>
    <ds:schemaRef ds:uri="f13cdf73-8515-4377-9b85-8071d18a76e2"/>
  </ds:schemaRefs>
</ds:datastoreItem>
</file>

<file path=customXml/itemProps2.xml><?xml version="1.0" encoding="utf-8"?>
<ds:datastoreItem xmlns:ds="http://schemas.openxmlformats.org/officeDocument/2006/customXml" ds:itemID="{A2760DE4-A3FB-414A-A239-2F0193FC99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5C1FA9-2780-4EAF-A404-2561C48A28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5439</TotalTime>
  <Words>2423</Words>
  <Application>Microsoft Office PowerPoint</Application>
  <PresentationFormat>Widescreen</PresentationFormat>
  <Paragraphs>629</Paragraphs>
  <Slides>33</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(Headings)</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Whyman Helen</dc:creator>
  <cp:lastModifiedBy>Robson Andrew</cp:lastModifiedBy>
  <cp:revision>465</cp:revision>
  <cp:lastPrinted>2019-07-04T07:21:22Z</cp:lastPrinted>
  <dcterms:created xsi:type="dcterms:W3CDTF">2019-01-15T15:07:08Z</dcterms:created>
  <dcterms:modified xsi:type="dcterms:W3CDTF">2020-01-24T15:17:36Z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