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7" r:id="rId5"/>
    <p:sldId id="291" r:id="rId6"/>
    <p:sldId id="295" r:id="rId7"/>
    <p:sldId id="258" r:id="rId8"/>
    <p:sldId id="260" r:id="rId9"/>
    <p:sldId id="282" r:id="rId10"/>
    <p:sldId id="292" r:id="rId11"/>
    <p:sldId id="261" r:id="rId12"/>
    <p:sldId id="263" r:id="rId13"/>
    <p:sldId id="262" r:id="rId14"/>
    <p:sldId id="270" r:id="rId15"/>
    <p:sldId id="269" r:id="rId16"/>
    <p:sldId id="271" r:id="rId17"/>
    <p:sldId id="272" r:id="rId18"/>
    <p:sldId id="265" r:id="rId19"/>
    <p:sldId id="273" r:id="rId20"/>
    <p:sldId id="264" r:id="rId21"/>
    <p:sldId id="266" r:id="rId22"/>
    <p:sldId id="267" r:id="rId23"/>
    <p:sldId id="268" r:id="rId24"/>
    <p:sldId id="277" r:id="rId25"/>
    <p:sldId id="283" r:id="rId26"/>
    <p:sldId id="287" r:id="rId27"/>
    <p:sldId id="288" r:id="rId28"/>
    <p:sldId id="286" r:id="rId29"/>
    <p:sldId id="278" r:id="rId30"/>
    <p:sldId id="279" r:id="rId31"/>
    <p:sldId id="275" r:id="rId32"/>
    <p:sldId id="276" r:id="rId33"/>
    <p:sldId id="293" r:id="rId34"/>
    <p:sldId id="290" r:id="rId35"/>
    <p:sldId id="294" r:id="rId36"/>
    <p:sldId id="285" r:id="rId37"/>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F7F9FF"/>
    <a:srgbClr val="C7DDF1"/>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24/01/2020</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24/01/2020</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3</a:t>
            </a:fld>
            <a:endParaRPr lang="en-GB" dirty="0"/>
          </a:p>
        </p:txBody>
      </p:sp>
    </p:spTree>
    <p:extLst>
      <p:ext uri="{BB962C8B-B14F-4D97-AF65-F5344CB8AC3E}">
        <p14:creationId xmlns:p14="http://schemas.microsoft.com/office/powerpoint/2010/main" val="3742895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13</a:t>
            </a:fld>
            <a:endParaRPr lang="en-GB" dirty="0"/>
          </a:p>
        </p:txBody>
      </p:sp>
    </p:spTree>
    <p:extLst>
      <p:ext uri="{BB962C8B-B14F-4D97-AF65-F5344CB8AC3E}">
        <p14:creationId xmlns:p14="http://schemas.microsoft.com/office/powerpoint/2010/main" val="373546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15</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19</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20</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23</a:t>
            </a:fld>
            <a:endParaRPr lang="en-GB"/>
          </a:p>
        </p:txBody>
      </p:sp>
    </p:spTree>
    <p:extLst>
      <p:ext uri="{BB962C8B-B14F-4D97-AF65-F5344CB8AC3E}">
        <p14:creationId xmlns:p14="http://schemas.microsoft.com/office/powerpoint/2010/main" val="21570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24</a:t>
            </a:fld>
            <a:endParaRPr lang="en-GB"/>
          </a:p>
        </p:txBody>
      </p:sp>
    </p:spTree>
    <p:extLst>
      <p:ext uri="{BB962C8B-B14F-4D97-AF65-F5344CB8AC3E}">
        <p14:creationId xmlns:p14="http://schemas.microsoft.com/office/powerpoint/2010/main" val="1894469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73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0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05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264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31</a:t>
            </a:fld>
            <a:endParaRPr lang="en-GB"/>
          </a:p>
        </p:txBody>
      </p:sp>
    </p:spTree>
    <p:extLst>
      <p:ext uri="{BB962C8B-B14F-4D97-AF65-F5344CB8AC3E}">
        <p14:creationId xmlns:p14="http://schemas.microsoft.com/office/powerpoint/2010/main" val="2113817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334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0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210575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86878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10</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230292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2"/>
          <p:cNvSpPr>
            <a:spLocks noGrp="1"/>
          </p:cNvSpPr>
          <p:nvPr>
            <p:ph type="body" sz="quarter" idx="14" hasCustomPrompt="1"/>
          </p:nvPr>
        </p:nvSpPr>
        <p:spPr>
          <a:xfrm>
            <a:off x="145576" y="572860"/>
            <a:ext cx="11891413"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
        <p:nvSpPr>
          <p:cNvPr id="7"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a:solidFill>
                <a:prstClr val="black"/>
              </a:solidFill>
            </a:endParaRPr>
          </a:p>
        </p:txBody>
      </p:sp>
    </p:spTree>
    <p:extLst>
      <p:ext uri="{BB962C8B-B14F-4D97-AF65-F5344CB8AC3E}">
        <p14:creationId xmlns:p14="http://schemas.microsoft.com/office/powerpoint/2010/main" val="370428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24/01/2020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fingertips.phe.org.uk/profile/general-practic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60" y="1259093"/>
            <a:ext cx="10482230" cy="4708981"/>
          </a:xfrm>
          <a:prstGeom prst="rect">
            <a:avLst/>
          </a:prstGeom>
          <a:noFill/>
          <a:ln>
            <a:noFill/>
          </a:ln>
        </p:spPr>
        <p:txBody>
          <a:bodyPr wrap="square" rtlCol="0">
            <a:spAutoFit/>
          </a:bodyPr>
          <a:lstStyle/>
          <a:p>
            <a:pPr algn="ctr"/>
            <a:r>
              <a:rPr lang="en-GB" sz="5000" dirty="0">
                <a:solidFill>
                  <a:schemeClr val="accent1">
                    <a:lumMod val="75000"/>
                  </a:schemeClr>
                </a:solidFill>
                <a:latin typeface="Arial" panose="020B0604020202020204" pitchFamily="34" charset="0"/>
                <a:cs typeface="Arial" panose="020B0604020202020204" pitchFamily="34" charset="0"/>
              </a:rPr>
              <a:t>Cambridge City 4 PCN</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November 2019</a:t>
            </a:r>
          </a:p>
          <a:p>
            <a:pPr algn="ctr"/>
            <a:endParaRPr lang="en-GB" sz="5000" dirty="0">
              <a:solidFill>
                <a:srgbClr val="FF0000"/>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83188403"/>
              </p:ext>
            </p:extLst>
          </p:nvPr>
        </p:nvGraphicFramePr>
        <p:xfrm>
          <a:off x="0" y="6326"/>
          <a:ext cx="12192000" cy="688880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776">
                <a:tc>
                  <a:txBody>
                    <a:bodyPr/>
                    <a:lstStyle/>
                    <a:p>
                      <a:r>
                        <a:rPr lang="en-GB" dirty="0">
                          <a:latin typeface="Arial" panose="020B0604020202020204" pitchFamily="34" charset="0"/>
                          <a:cs typeface="Arial" panose="020B0604020202020204" pitchFamily="34" charset="0"/>
                        </a:rPr>
                        <a:t>Births</a:t>
                      </a:r>
                      <a:r>
                        <a:rPr lang="en-GB" baseline="0" dirty="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7035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Birth rates in Cambridge City 4 PCN are statistically significantly lower than the </a:t>
                      </a: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average for the South Alliance.  The low birth weight proportion is </a:t>
                      </a: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statistically similar to the South Alliance.</a:t>
                      </a:r>
                    </a:p>
                    <a:p>
                      <a:pPr marL="285750" indent="-285750">
                        <a:buFont typeface="Arial" panose="020B0604020202020204" pitchFamily="34" charset="0"/>
                        <a:buChar char="•"/>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937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Note:  Relates</a:t>
                      </a:r>
                      <a:r>
                        <a:rPr lang="en-GB" sz="1000" baseline="0" dirty="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52093" y="729724"/>
            <a:ext cx="4223292" cy="5133283"/>
          </a:xfrm>
          <a:prstGeom prst="rect">
            <a:avLst/>
          </a:prstGeom>
          <a:ln w="28575">
            <a:solidFill>
              <a:schemeClr val="accent1">
                <a:lumMod val="75000"/>
              </a:schemeClr>
            </a:solidFill>
          </a:ln>
        </p:spPr>
      </p:pic>
      <p:sp>
        <p:nvSpPr>
          <p:cNvPr id="5" name="Rectangle 4"/>
          <p:cNvSpPr/>
          <p:nvPr/>
        </p:nvSpPr>
        <p:spPr>
          <a:xfrm>
            <a:off x="7742610" y="360392"/>
            <a:ext cx="4223292" cy="369332"/>
          </a:xfrm>
          <a:prstGeom prst="rect">
            <a:avLst/>
          </a:prstGeom>
        </p:spPr>
        <p:txBody>
          <a:bodyPr wrap="square">
            <a:spAutoFit/>
          </a:bodyPr>
          <a:lstStyle/>
          <a:p>
            <a:pPr algn="ctr"/>
            <a:r>
              <a:rPr lang="en-GB" dirty="0">
                <a:solidFill>
                  <a:schemeClr val="accent1">
                    <a:lumMod val="75000"/>
                  </a:schemeClr>
                </a:solidFill>
                <a:latin typeface="Arial" panose="020B0604020202020204" pitchFamily="34" charset="0"/>
                <a:cs typeface="Arial" panose="020B0604020202020204" pitchFamily="34" charset="0"/>
              </a:rPr>
              <a:t>Birth r</a:t>
            </a:r>
            <a:r>
              <a:rPr lang="en-GB" baseline="0" dirty="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29310" y="6085941"/>
            <a:ext cx="11676812" cy="342567"/>
          </a:xfrm>
          <a:prstGeom prst="rect">
            <a:avLst/>
          </a:prstGeom>
        </p:spPr>
      </p:pic>
      <p:pic>
        <p:nvPicPr>
          <p:cNvPr id="6" name="Picture 5"/>
          <p:cNvPicPr>
            <a:picLocks noChangeAspect="1"/>
          </p:cNvPicPr>
          <p:nvPr/>
        </p:nvPicPr>
        <p:blipFill>
          <a:blip r:embed="rId5"/>
          <a:stretch>
            <a:fillRect/>
          </a:stretch>
        </p:blipFill>
        <p:spPr>
          <a:xfrm>
            <a:off x="585338" y="729724"/>
            <a:ext cx="5222401" cy="3692400"/>
          </a:xfrm>
          <a:prstGeom prst="rect">
            <a:avLst/>
          </a:prstGeom>
        </p:spPr>
      </p:pic>
    </p:spTree>
    <p:extLst>
      <p:ext uri="{BB962C8B-B14F-4D97-AF65-F5344CB8AC3E}">
        <p14:creationId xmlns:p14="http://schemas.microsoft.com/office/powerpoint/2010/main" val="152684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8869171"/>
              </p:ext>
            </p:extLst>
          </p:nvPr>
        </p:nvGraphicFramePr>
        <p:xfrm>
          <a:off x="0" y="0"/>
          <a:ext cx="12192000" cy="68894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Self-</a:t>
                      </a:r>
                      <a:r>
                        <a:rPr lang="en-GB" baseline="0" dirty="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7132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had a long-term activity-limiting illness</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similar in Cambridge City 4 PCN compared to the South Alliance average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were in good or very good health</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also statistically similar in Cambridge City 4 PCN compared to the South Alliance average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a:stretch>
            <a:fillRect/>
          </a:stretch>
        </p:blipFill>
        <p:spPr>
          <a:xfrm>
            <a:off x="69569" y="6065505"/>
            <a:ext cx="12052861" cy="298350"/>
          </a:xfrm>
          <a:prstGeom prst="rect">
            <a:avLst/>
          </a:prstGeom>
        </p:spPr>
      </p:pic>
      <p:pic>
        <p:nvPicPr>
          <p:cNvPr id="3" name="Picture 2"/>
          <p:cNvPicPr>
            <a:picLocks noChangeAspect="1"/>
          </p:cNvPicPr>
          <p:nvPr/>
        </p:nvPicPr>
        <p:blipFill>
          <a:blip r:embed="rId4"/>
          <a:stretch>
            <a:fillRect/>
          </a:stretch>
        </p:blipFill>
        <p:spPr>
          <a:xfrm>
            <a:off x="859939" y="755048"/>
            <a:ext cx="5158800" cy="2195234"/>
          </a:xfrm>
          <a:prstGeom prst="rect">
            <a:avLst/>
          </a:prstGeom>
        </p:spPr>
      </p:pic>
    </p:spTree>
    <p:extLst>
      <p:ext uri="{BB962C8B-B14F-4D97-AF65-F5344CB8AC3E}">
        <p14:creationId xmlns:p14="http://schemas.microsoft.com/office/powerpoint/2010/main" val="153607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27826415"/>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9246">
                <a:tc>
                  <a:txBody>
                    <a:bodyPr/>
                    <a:lstStyle/>
                    <a:p>
                      <a:r>
                        <a:rPr lang="en-GB" dirty="0">
                          <a:latin typeface="Arial" panose="020B0604020202020204" pitchFamily="34" charset="0"/>
                          <a:cs typeface="Arial" panose="020B0604020202020204" pitchFamily="34" charset="0"/>
                        </a:rPr>
                        <a:t>Life expectancy</a:t>
                      </a:r>
                    </a:p>
                  </a:txBody>
                  <a:tcPr>
                    <a:solidFill>
                      <a:schemeClr val="accent1">
                        <a:lumMod val="75000"/>
                      </a:schemeClr>
                    </a:solidFill>
                  </a:tcPr>
                </a:tc>
                <a:extLst>
                  <a:ext uri="{0D108BD9-81ED-4DB2-BD59-A6C34878D82A}">
                    <a16:rowId xmlns:a16="http://schemas.microsoft.com/office/drawing/2014/main" val="10000"/>
                  </a:ext>
                </a:extLst>
              </a:tr>
              <a:tr h="557515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Male and female life expectancies in Cambridge City 4 PCN are statistically </a:t>
                      </a: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significantly</a:t>
                      </a:r>
                      <a:r>
                        <a:rPr lang="en-GB" sz="1600" baseline="0" dirty="0">
                          <a:solidFill>
                            <a:schemeClr val="accent1">
                              <a:lumMod val="75000"/>
                            </a:schemeClr>
                          </a:solidFill>
                          <a:latin typeface="Arial" panose="020B0604020202020204" pitchFamily="34" charset="0"/>
                          <a:cs typeface="Arial" panose="020B0604020202020204" pitchFamily="34" charset="0"/>
                        </a:rPr>
                        <a:t> low compared to</a:t>
                      </a:r>
                      <a:r>
                        <a:rPr lang="en-GB" sz="1600" dirty="0">
                          <a:solidFill>
                            <a:schemeClr val="accent1">
                              <a:lumMod val="75000"/>
                            </a:schemeClr>
                          </a:solidFill>
                          <a:latin typeface="Arial" panose="020B0604020202020204" pitchFamily="34" charset="0"/>
                          <a:cs typeface="Arial" panose="020B0604020202020204" pitchFamily="34" charset="0"/>
                        </a:rPr>
                        <a:t> the life expectancies for the South Alliance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598791">
                <a:tc>
                  <a:txBody>
                    <a:bodyPr/>
                    <a:lstStyle/>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NHS Digital Civil Registration data and GP registered population data 2013</a:t>
                      </a:r>
                      <a:r>
                        <a:rPr lang="en-GB" sz="1000" kern="1200" baseline="0" dirty="0">
                          <a:solidFill>
                            <a:schemeClr val="bg1"/>
                          </a:solidFill>
                          <a:latin typeface="Arial" panose="020B0604020202020204" pitchFamily="34" charset="0"/>
                          <a:ea typeface="+mn-ea"/>
                          <a:cs typeface="Arial" panose="020B0604020202020204" pitchFamily="34" charset="0"/>
                        </a:rPr>
                        <a:t> – 2017</a:t>
                      </a:r>
                    </a:p>
                    <a:p>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28611" y="6083977"/>
            <a:ext cx="11679741" cy="289114"/>
          </a:xfrm>
          <a:prstGeom prst="rect">
            <a:avLst/>
          </a:prstGeom>
        </p:spPr>
      </p:pic>
      <p:pic>
        <p:nvPicPr>
          <p:cNvPr id="3" name="Picture 2"/>
          <p:cNvPicPr>
            <a:picLocks noChangeAspect="1"/>
          </p:cNvPicPr>
          <p:nvPr/>
        </p:nvPicPr>
        <p:blipFill>
          <a:blip r:embed="rId4"/>
          <a:stretch>
            <a:fillRect/>
          </a:stretch>
        </p:blipFill>
        <p:spPr>
          <a:xfrm>
            <a:off x="937200" y="639980"/>
            <a:ext cx="5158800" cy="4097770"/>
          </a:xfrm>
          <a:prstGeom prst="rect">
            <a:avLst/>
          </a:prstGeom>
        </p:spPr>
      </p:pic>
    </p:spTree>
    <p:extLst>
      <p:ext uri="{BB962C8B-B14F-4D97-AF65-F5344CB8AC3E}">
        <p14:creationId xmlns:p14="http://schemas.microsoft.com/office/powerpoint/2010/main" val="173291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975456"/>
              </p:ext>
            </p:extLst>
          </p:nvPr>
        </p:nvGraphicFramePr>
        <p:xfrm>
          <a:off x="0" y="0"/>
          <a:ext cx="12192000" cy="687140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65376">
                <a:tc>
                  <a:txBody>
                    <a:bodyPr/>
                    <a:lstStyle/>
                    <a:p>
                      <a:r>
                        <a:rPr lang="en-GB" dirty="0">
                          <a:latin typeface="Arial" panose="020B0604020202020204" pitchFamily="34" charset="0"/>
                          <a:cs typeface="Arial" panose="020B0604020202020204" pitchFamily="34" charset="0"/>
                        </a:rPr>
                        <a:t>Mortality – all</a:t>
                      </a:r>
                      <a:r>
                        <a:rPr lang="en-GB" baseline="0" dirty="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17158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There have been on average 362 deaths a year in Cambridge City 4 PCN, approximately a quarter are in people aged under 75 years.</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All age, all cause mortality rates for the PCN are statistically significantly higher than the South Alliance average.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21037">
                <a:tc>
                  <a:txBody>
                    <a:bodyPr/>
                    <a:lstStyle/>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r>
                        <a:rPr lang="en-GB" sz="1000" kern="1200" dirty="0">
                          <a:solidFill>
                            <a:schemeClr val="bg1"/>
                          </a:solidFill>
                          <a:latin typeface="Arial" panose="020B0604020202020204" pitchFamily="34" charset="0"/>
                          <a:ea typeface="+mn-ea"/>
                          <a:cs typeface="Arial" panose="020B0604020202020204" pitchFamily="34" charset="0"/>
                        </a:rPr>
                        <a:t>DASR</a:t>
                      </a:r>
                      <a:r>
                        <a:rPr lang="en-GB" sz="1000" kern="1200" baseline="0" dirty="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a:solidFill>
                          <a:schemeClr val="bg1"/>
                        </a:solidFill>
                        <a:latin typeface="Arial" panose="020B0604020202020204" pitchFamily="34" charset="0"/>
                        <a:ea typeface="+mn-ea"/>
                        <a:cs typeface="Arial" panose="020B0604020202020204" pitchFamily="34" charset="0"/>
                      </a:endParaRPr>
                    </a:p>
                    <a:p>
                      <a:pPr algn="l"/>
                      <a:r>
                        <a:rPr lang="en-GB" sz="1000" kern="1200" dirty="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2014-2018  </a:t>
                      </a:r>
                      <a:r>
                        <a:rPr lang="en-GB" sz="1000" kern="1200" baseline="0" dirty="0">
                          <a:solidFill>
                            <a:schemeClr val="bg1"/>
                          </a:solidFill>
                          <a:latin typeface="Arial" panose="020B0604020202020204" pitchFamily="34" charset="0"/>
                          <a:ea typeface="+mn-ea"/>
                          <a:cs typeface="Arial" panose="020B0604020202020204" pitchFamily="34" charset="0"/>
                        </a:rPr>
                        <a:t>    </a:t>
                      </a:r>
                    </a:p>
                    <a:p>
                      <a:pPr algn="l"/>
                      <a:r>
                        <a:rPr lang="en-GB" sz="1000" kern="1200" baseline="0" dirty="0">
                          <a:solidFill>
                            <a:schemeClr val="bg1"/>
                          </a:solidFill>
                          <a:latin typeface="Arial" panose="020B0604020202020204" pitchFamily="34" charset="0"/>
                          <a:ea typeface="+mn-ea"/>
                          <a:cs typeface="Arial" panose="020B0604020202020204" pitchFamily="34" charset="0"/>
                        </a:rPr>
                        <a:t>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35453" y="5822958"/>
            <a:ext cx="11680948" cy="347502"/>
          </a:xfrm>
          <a:prstGeom prst="rect">
            <a:avLst/>
          </a:prstGeom>
        </p:spPr>
      </p:pic>
      <p:pic>
        <p:nvPicPr>
          <p:cNvPr id="3" name="Picture 2"/>
          <p:cNvPicPr>
            <a:picLocks noChangeAspect="1"/>
          </p:cNvPicPr>
          <p:nvPr/>
        </p:nvPicPr>
        <p:blipFill>
          <a:blip r:embed="rId4"/>
          <a:stretch>
            <a:fillRect/>
          </a:stretch>
        </p:blipFill>
        <p:spPr>
          <a:xfrm>
            <a:off x="277666" y="615892"/>
            <a:ext cx="6179464" cy="3600000"/>
          </a:xfrm>
          <a:prstGeom prst="rect">
            <a:avLst/>
          </a:prstGeom>
        </p:spPr>
      </p:pic>
    </p:spTree>
    <p:extLst>
      <p:ext uri="{BB962C8B-B14F-4D97-AF65-F5344CB8AC3E}">
        <p14:creationId xmlns:p14="http://schemas.microsoft.com/office/powerpoint/2010/main" val="207605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Selected lifestyle behaviour risk factors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5199100"/>
              </p:ext>
            </p:extLst>
          </p:nvPr>
        </p:nvGraphicFramePr>
        <p:xfrm>
          <a:off x="0" y="0"/>
          <a:ext cx="12192000" cy="704345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a:latin typeface="Arial" panose="020B0604020202020204" pitchFamily="34" charset="0"/>
                          <a:cs typeface="Arial" panose="020B0604020202020204" pitchFamily="34" charset="0"/>
                        </a:rPr>
                        <a:t>Risk</a:t>
                      </a:r>
                      <a:r>
                        <a:rPr lang="en-GB" baseline="0" dirty="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6030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Recorded</a:t>
                      </a:r>
                      <a:r>
                        <a:rPr lang="en-GB" sz="1600" baseline="0" dirty="0">
                          <a:solidFill>
                            <a:schemeClr val="accent1">
                              <a:lumMod val="75000"/>
                            </a:schemeClr>
                          </a:solidFill>
                          <a:latin typeface="Arial" panose="020B0604020202020204" pitchFamily="34" charset="0"/>
                          <a:cs typeface="Arial" panose="020B0604020202020204" pitchFamily="34" charset="0"/>
                        </a:rPr>
                        <a:t> prevalence of obesity is statistically significantly lower in Cambridge City 4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South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Estimated smoking prevalence is statistically similar in Cambridge City 4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South Alliance</a:t>
                      </a: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Obesity</a:t>
                      </a:r>
                      <a:r>
                        <a:rPr lang="en-GB" sz="1000" kern="1200" baseline="0" dirty="0">
                          <a:solidFill>
                            <a:schemeClr val="bg1"/>
                          </a:solidFill>
                          <a:latin typeface="Arial" panose="020B0604020202020204" pitchFamily="34" charset="0"/>
                          <a:ea typeface="+mn-ea"/>
                          <a:cs typeface="Arial" panose="020B0604020202020204" pitchFamily="34" charset="0"/>
                        </a:rPr>
                        <a:t> - </a:t>
                      </a:r>
                      <a:r>
                        <a:rPr lang="en-GB" sz="1000" kern="1200" dirty="0">
                          <a:solidFill>
                            <a:schemeClr val="bg1"/>
                          </a:solidFill>
                          <a:latin typeface="Arial" panose="020B0604020202020204" pitchFamily="34" charset="0"/>
                          <a:ea typeface="+mn-ea"/>
                          <a:cs typeface="Arial" panose="020B0604020202020204" pitchFamily="34" charset="0"/>
                        </a:rPr>
                        <a:t>C&amp;P PHI derived from NHS Digital QOF data for 2017/18;</a:t>
                      </a:r>
                      <a:r>
                        <a:rPr lang="en-GB" sz="1000" kern="1200" baseline="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Estimated</a:t>
                      </a:r>
                      <a:r>
                        <a:rPr lang="en-GB" sz="1000" kern="1200" baseline="0" dirty="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a:t>
                      </a:r>
                      <a:r>
                        <a:rPr lang="en-GB" sz="1000" kern="1200" baseline="0" dirty="0">
                          <a:solidFill>
                            <a:schemeClr val="bg1"/>
                          </a:solidFill>
                          <a:latin typeface="Arial" panose="020B0604020202020204" pitchFamily="34" charset="0"/>
                          <a:ea typeface="+mn-ea"/>
                          <a:cs typeface="Arial" panose="020B0604020202020204" pitchFamily="34" charset="0"/>
                          <a:hlinkClick r:id="rId3"/>
                        </a:rPr>
                        <a:t>https://fingertips.phe.org.uk/profile/general-practice</a:t>
                      </a: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4"/>
          <a:stretch>
            <a:fillRect/>
          </a:stretch>
        </p:blipFill>
        <p:spPr>
          <a:xfrm>
            <a:off x="126216" y="6046704"/>
            <a:ext cx="11680948" cy="347502"/>
          </a:xfrm>
          <a:prstGeom prst="rect">
            <a:avLst/>
          </a:prstGeom>
        </p:spPr>
      </p:pic>
      <p:pic>
        <p:nvPicPr>
          <p:cNvPr id="3" name="Picture 2"/>
          <p:cNvPicPr>
            <a:picLocks noChangeAspect="1"/>
          </p:cNvPicPr>
          <p:nvPr/>
        </p:nvPicPr>
        <p:blipFill>
          <a:blip r:embed="rId5"/>
          <a:stretch>
            <a:fillRect/>
          </a:stretch>
        </p:blipFill>
        <p:spPr>
          <a:xfrm>
            <a:off x="837898" y="532207"/>
            <a:ext cx="6130201" cy="3692400"/>
          </a:xfrm>
          <a:prstGeom prst="rect">
            <a:avLst/>
          </a:prstGeom>
        </p:spPr>
      </p:pic>
    </p:spTree>
    <p:extLst>
      <p:ext uri="{BB962C8B-B14F-4D97-AF65-F5344CB8AC3E}">
        <p14:creationId xmlns:p14="http://schemas.microsoft.com/office/powerpoint/2010/main" val="426639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Prevalence and mortality from principal diseases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9726199"/>
              </p:ext>
            </p:extLst>
          </p:nvPr>
        </p:nvGraphicFramePr>
        <p:xfrm>
          <a:off x="0" y="2"/>
          <a:ext cx="12168000" cy="6857998"/>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370515">
                <a:tc>
                  <a:txBody>
                    <a:bodyPr/>
                    <a:lstStyle/>
                    <a:p>
                      <a:r>
                        <a:rPr lang="en-GB" dirty="0">
                          <a:latin typeface="Arial" panose="020B0604020202020204" pitchFamily="34" charset="0"/>
                          <a:cs typeface="Arial" panose="020B0604020202020204" pitchFamily="34" charset="0"/>
                        </a:rPr>
                        <a:t>Circulatory</a:t>
                      </a:r>
                      <a:r>
                        <a:rPr lang="en-GB" baseline="0" dirty="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3345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The prevalence rates of CHD</a:t>
                      </a:r>
                      <a:r>
                        <a:rPr lang="en-GB" sz="1600" baseline="0" dirty="0">
                          <a:solidFill>
                            <a:schemeClr val="accent1">
                              <a:lumMod val="75000"/>
                            </a:schemeClr>
                          </a:solidFill>
                          <a:latin typeface="Arial" panose="020B0604020202020204" pitchFamily="34" charset="0"/>
                          <a:cs typeface="Arial" panose="020B0604020202020204" pitchFamily="34" charset="0"/>
                        </a:rPr>
                        <a:t>, hypertension and stroke in Cambridge City 4 PCN are statistically significantly low compared to South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Cambridge City 4 PCN all age mortality rate from circulatory disease is statistically significantly higher than the South Alliance average.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54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69635" y="5793052"/>
            <a:ext cx="11680948" cy="347502"/>
          </a:xfrm>
          <a:prstGeom prst="rect">
            <a:avLst/>
          </a:prstGeom>
        </p:spPr>
      </p:pic>
      <p:pic>
        <p:nvPicPr>
          <p:cNvPr id="4" name="Picture 3"/>
          <p:cNvPicPr>
            <a:picLocks noChangeAspect="1"/>
          </p:cNvPicPr>
          <p:nvPr/>
        </p:nvPicPr>
        <p:blipFill>
          <a:blip r:embed="rId4"/>
          <a:stretch>
            <a:fillRect/>
          </a:stretch>
        </p:blipFill>
        <p:spPr>
          <a:xfrm>
            <a:off x="476380" y="443747"/>
            <a:ext cx="10874844" cy="3600000"/>
          </a:xfrm>
          <a:prstGeom prst="rect">
            <a:avLst/>
          </a:prstGeom>
        </p:spPr>
      </p:pic>
    </p:spTree>
    <p:extLst>
      <p:ext uri="{BB962C8B-B14F-4D97-AF65-F5344CB8AC3E}">
        <p14:creationId xmlns:p14="http://schemas.microsoft.com/office/powerpoint/2010/main" val="134232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3460644"/>
              </p:ext>
            </p:extLst>
          </p:nvPr>
        </p:nvGraphicFramePr>
        <p:xfrm>
          <a:off x="29183" y="0"/>
          <a:ext cx="12192000" cy="68386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a:latin typeface="Arial" panose="020B0604020202020204" pitchFamily="34" charset="0"/>
                          <a:cs typeface="Arial" panose="020B0604020202020204" pitchFamily="34" charset="0"/>
                        </a:rPr>
                        <a:t>R</a:t>
                      </a:r>
                      <a:r>
                        <a:rPr lang="en-GB" baseline="0" dirty="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770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solidFill>
                            <a:schemeClr val="accent1">
                              <a:lumMod val="75000"/>
                            </a:schemeClr>
                          </a:solidFill>
                          <a:latin typeface="Arial" panose="020B0604020202020204" pitchFamily="34" charset="0"/>
                          <a:cs typeface="Arial" panose="020B0604020202020204" pitchFamily="34" charset="0"/>
                        </a:rPr>
                        <a:t>Asthma and COPD prevalence</a:t>
                      </a:r>
                      <a:r>
                        <a:rPr lang="en-GB" sz="1600" baseline="0" dirty="0">
                          <a:solidFill>
                            <a:schemeClr val="accent1">
                              <a:lumMod val="75000"/>
                            </a:schemeClr>
                          </a:solidFill>
                          <a:latin typeface="Arial" panose="020B0604020202020204" pitchFamily="34" charset="0"/>
                          <a:cs typeface="Arial" panose="020B0604020202020204" pitchFamily="34" charset="0"/>
                        </a:rPr>
                        <a:t> is statistically significantly low in Cambridge City 4 PCN compared to the South Alliance, whereas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mortality rates for all ages and under 75 years as a result of respiratory diseases are statistically similar to the South Alliance. </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35453" y="5869140"/>
            <a:ext cx="11680948" cy="347502"/>
          </a:xfrm>
          <a:prstGeom prst="rect">
            <a:avLst/>
          </a:prstGeom>
        </p:spPr>
      </p:pic>
      <p:pic>
        <p:nvPicPr>
          <p:cNvPr id="4" name="Picture 3"/>
          <p:cNvPicPr>
            <a:picLocks noChangeAspect="1"/>
          </p:cNvPicPr>
          <p:nvPr/>
        </p:nvPicPr>
        <p:blipFill>
          <a:blip r:embed="rId4"/>
          <a:stretch>
            <a:fillRect/>
          </a:stretch>
        </p:blipFill>
        <p:spPr>
          <a:xfrm>
            <a:off x="400176" y="450341"/>
            <a:ext cx="10800000" cy="4240653"/>
          </a:xfrm>
          <a:prstGeom prst="rect">
            <a:avLst/>
          </a:prstGeom>
        </p:spPr>
      </p:pic>
    </p:spTree>
    <p:extLst>
      <p:ext uri="{BB962C8B-B14F-4D97-AF65-F5344CB8AC3E}">
        <p14:creationId xmlns:p14="http://schemas.microsoft.com/office/powerpoint/2010/main" val="132796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26934573"/>
              </p:ext>
            </p:extLst>
          </p:nvPr>
        </p:nvGraphicFramePr>
        <p:xfrm>
          <a:off x="-1" y="2"/>
          <a:ext cx="12192000" cy="68579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7063">
                <a:tc>
                  <a:txBody>
                    <a:bodyPr/>
                    <a:lstStyle/>
                    <a:p>
                      <a:r>
                        <a:rPr lang="en-GB" baseline="0" dirty="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621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Cambridge City 4 d</a:t>
                      </a:r>
                      <a:r>
                        <a:rPr lang="en-GB" sz="1600" dirty="0">
                          <a:solidFill>
                            <a:schemeClr val="accent1">
                              <a:lumMod val="75000"/>
                            </a:schemeClr>
                          </a:solidFill>
                          <a:latin typeface="Arial" panose="020B0604020202020204" pitchFamily="34" charset="0"/>
                          <a:cs typeface="Arial" panose="020B0604020202020204" pitchFamily="34" charset="0"/>
                        </a:rPr>
                        <a:t>iabetes</a:t>
                      </a:r>
                      <a:r>
                        <a:rPr lang="en-GB" sz="1600" baseline="0" dirty="0">
                          <a:solidFill>
                            <a:schemeClr val="accent1">
                              <a:lumMod val="75000"/>
                            </a:schemeClr>
                          </a:solidFill>
                          <a:latin typeface="Arial" panose="020B0604020202020204" pitchFamily="34" charset="0"/>
                          <a:cs typeface="Arial" panose="020B0604020202020204" pitchFamily="34" charset="0"/>
                        </a:rPr>
                        <a:t> and cancer prevalence rates are statistically significantly lower than the South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Mortality rates from cancer (all age and under 75 only) are statistically similar to South Alliance averages.</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94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44690" y="5841431"/>
            <a:ext cx="11680948" cy="347502"/>
          </a:xfrm>
          <a:prstGeom prst="rect">
            <a:avLst/>
          </a:prstGeom>
        </p:spPr>
      </p:pic>
      <p:pic>
        <p:nvPicPr>
          <p:cNvPr id="4" name="Picture 3"/>
          <p:cNvPicPr>
            <a:picLocks noChangeAspect="1"/>
          </p:cNvPicPr>
          <p:nvPr/>
        </p:nvPicPr>
        <p:blipFill>
          <a:blip r:embed="rId4"/>
          <a:stretch>
            <a:fillRect/>
          </a:stretch>
        </p:blipFill>
        <p:spPr>
          <a:xfrm>
            <a:off x="870390" y="534230"/>
            <a:ext cx="9168399" cy="3600000"/>
          </a:xfrm>
          <a:prstGeom prst="rect">
            <a:avLst/>
          </a:prstGeom>
        </p:spPr>
      </p:pic>
    </p:spTree>
    <p:extLst>
      <p:ext uri="{BB962C8B-B14F-4D97-AF65-F5344CB8AC3E}">
        <p14:creationId xmlns:p14="http://schemas.microsoft.com/office/powerpoint/2010/main" val="116970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08982638"/>
              </p:ext>
            </p:extLst>
          </p:nvPr>
        </p:nvGraphicFramePr>
        <p:xfrm>
          <a:off x="0" y="0"/>
          <a:ext cx="12192002" cy="6858000"/>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428550">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a:solidFill>
                            <a:schemeClr val="bg1"/>
                          </a:solidFill>
                          <a:latin typeface="Arial" panose="020B0604020202020204" pitchFamily="34" charset="0"/>
                          <a:cs typeface="Arial" panose="020B0604020202020204" pitchFamily="34" charset="0"/>
                        </a:rPr>
                        <a:t>Cambridge City 4 PCN</a:t>
                      </a:r>
                      <a:r>
                        <a:rPr lang="en-GB" sz="1600" b="1" i="0" baseline="0" dirty="0">
                          <a:solidFill>
                            <a:schemeClr val="bg1"/>
                          </a:solidFill>
                          <a:latin typeface="Arial" panose="020B0604020202020204" pitchFamily="34" charset="0"/>
                          <a:cs typeface="Arial" panose="020B0604020202020204" pitchFamily="34" charset="0"/>
                        </a:rPr>
                        <a:t> – summary</a:t>
                      </a:r>
                      <a:endParaRPr lang="en-GB" sz="1600" b="0" i="0" baseline="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429450">
                <a:tc>
                  <a:txBody>
                    <a:bodyPr/>
                    <a:lstStyle/>
                    <a:p>
                      <a:pPr marL="285750" indent="-285750">
                        <a:lnSpc>
                          <a:spcPct val="114000"/>
                        </a:lnSpc>
                        <a:buSzPct val="150000"/>
                        <a:buFont typeface="Arial" panose="020B0604020202020204" pitchFamily="34" charset="0"/>
                        <a:buChar char="•"/>
                      </a:pPr>
                      <a:r>
                        <a:rPr lang="en-GB" sz="1500" b="0" i="0" baseline="0" dirty="0">
                          <a:solidFill>
                            <a:schemeClr val="accent1">
                              <a:lumMod val="75000"/>
                            </a:schemeClr>
                          </a:solidFill>
                          <a:latin typeface="Arial" panose="020B0604020202020204" pitchFamily="34" charset="0"/>
                          <a:cs typeface="Arial" panose="020B0604020202020204" pitchFamily="34" charset="0"/>
                        </a:rPr>
                        <a:t>There are 56,400 people registered with Cambridge City 4 PCN, with a higher proportion aged 16-64 and lower proportions aged 65+</a:t>
                      </a:r>
                    </a:p>
                    <a:p>
                      <a:pPr marL="285750" indent="-285750">
                        <a:lnSpc>
                          <a:spcPct val="114000"/>
                        </a:lnSpc>
                        <a:buSzPct val="150000"/>
                        <a:buFont typeface="Arial" panose="020B0604020202020204" pitchFamily="34" charset="0"/>
                        <a:buChar cha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Cambridge City 4 PCN has a lower proportion of White British population compared to South Alliance and C&amp;P CCG and higher proportions of all other ethnic groups</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Relative deprivation is lower in Cambridge City 4 PCN than in C&amp;P CCG and England. Approximately 9% of children and 10% 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On average there are around 530 births a year in the PCN. The birth rate in Cambridge City 4 PCN is statistically significantly lower than the average for the South Alliance. The low birth weight proportion is statistically similar to the South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Life expectancy is statistically significantly lower than the South Alliance for both males and females in Cambridge City 4 PCN</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Recorded obesity in adults is statistically significantly lower in Cambridge City 4 than the South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13.6% of adults smoke, which is statistically similar to the South Alliance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Estimates of people reporting long-term activity-limiting illness and being in Good or Very Good health are statistically similar to the averages for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baseline="0" dirty="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On average, there are around 362 deaths a year in the PCN, with around a quarter of these in people aged under 75 years</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low recorded prevalence of a number of conditions compared to the South Alliance, including CHD, hypertension, stroke, asthma, COPD, diabetes and dementia</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All age, all cause mortality rate is statistically significantly higher than South Alliance in Cambridge City 4 PCN.</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Prevalence of serious mental illness is statistically significantly higher than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Children’s social care rates are statistically similar to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Overall adult social care rates are statistically similar to the South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rates of secondary care services used are statistically significantly higher than the South Alliance except the rate of emergency admissions for ACS conditions which is statistically similar to the South Alliance.</a:t>
                      </a: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34719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512359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0658">
                <a:tc>
                  <a:txBody>
                    <a:bodyPr/>
                    <a:lstStyle/>
                    <a:p>
                      <a:r>
                        <a:rPr lang="en-GB" dirty="0">
                          <a:latin typeface="Arial" panose="020B0604020202020204" pitchFamily="34" charset="0"/>
                          <a:cs typeface="Arial" panose="020B0604020202020204" pitchFamily="34" charset="0"/>
                        </a:rPr>
                        <a:t>Mental health, dementia</a:t>
                      </a:r>
                      <a:r>
                        <a:rPr lang="en-GB" baseline="0" dirty="0">
                          <a:latin typeface="Arial" panose="020B0604020202020204" pitchFamily="34" charset="0"/>
                          <a:cs typeface="Arial" panose="020B0604020202020204" pitchFamily="34" charset="0"/>
                        </a:rPr>
                        <a:t> and learning disability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795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baseline="0" dirty="0">
                          <a:solidFill>
                            <a:srgbClr val="2E75B6"/>
                          </a:solidFill>
                          <a:latin typeface="Arial" panose="020B0604020202020204" pitchFamily="34" charset="0"/>
                          <a:ea typeface="+mn-ea"/>
                          <a:cs typeface="Arial" panose="020B0604020202020204" pitchFamily="34" charset="0"/>
                        </a:rPr>
                        <a:t>Cambridge City 4 PCN has a statistically significantly high prevalence of serious mental illness and a statistically significantly low prevalence of dementia compared to the South Alliance. Depression and learning disability prevalence is statistically similar.</a:t>
                      </a:r>
                      <a:endParaRPr lang="en-GB" sz="1400" kern="1200" baseline="0" dirty="0">
                        <a:solidFill>
                          <a:srgbClr val="2E75B6"/>
                        </a:solidFill>
                        <a:latin typeface="Arial" panose="020B0604020202020204" pitchFamily="34" charset="0"/>
                        <a:ea typeface="+mn-ea"/>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67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Pr</a:t>
                      </a:r>
                      <a:r>
                        <a:rPr lang="en-GB" sz="1000" kern="1200" baseline="0" dirty="0">
                          <a:solidFill>
                            <a:schemeClr val="bg1"/>
                          </a:solidFill>
                          <a:latin typeface="Arial" panose="020B0604020202020204" pitchFamily="34" charset="0"/>
                          <a:ea typeface="+mn-ea"/>
                          <a:cs typeface="Arial" panose="020B0604020202020204" pitchFamily="34" charset="0"/>
                        </a:rPr>
                        <a:t>evalence (recorded) - C&amp;P PHI from QOF, NHS Digital, 2017/18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70799" y="5804485"/>
            <a:ext cx="11680948" cy="347502"/>
          </a:xfrm>
          <a:prstGeom prst="rect">
            <a:avLst/>
          </a:prstGeom>
        </p:spPr>
      </p:pic>
      <p:pic>
        <p:nvPicPr>
          <p:cNvPr id="3" name="Picture 2"/>
          <p:cNvPicPr>
            <a:picLocks noChangeAspect="1"/>
          </p:cNvPicPr>
          <p:nvPr/>
        </p:nvPicPr>
        <p:blipFill>
          <a:blip r:embed="rId4"/>
          <a:stretch>
            <a:fillRect/>
          </a:stretch>
        </p:blipFill>
        <p:spPr>
          <a:xfrm>
            <a:off x="1030572" y="649738"/>
            <a:ext cx="9761401" cy="3692400"/>
          </a:xfrm>
          <a:prstGeom prst="rect">
            <a:avLst/>
          </a:prstGeom>
        </p:spPr>
      </p:pic>
    </p:spTree>
    <p:extLst>
      <p:ext uri="{BB962C8B-B14F-4D97-AF65-F5344CB8AC3E}">
        <p14:creationId xmlns:p14="http://schemas.microsoft.com/office/powerpoint/2010/main" val="20144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Service provision and utilisation</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351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PCN </a:t>
            </a:r>
            <a:r>
              <a:rPr lang="en-GB" sz="6000" noProof="0" dirty="0">
                <a:solidFill>
                  <a:srgbClr val="5B9BD5">
                    <a:lumMod val="75000"/>
                  </a:srgbClr>
                </a:solidFill>
                <a:latin typeface="Arial" panose="020B0604020202020204" pitchFamily="34" charset="0"/>
                <a:cs typeface="Arial" panose="020B0604020202020204" pitchFamily="34" charset="0"/>
              </a:rPr>
              <a:t>w</a:t>
            </a: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orkforce</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4501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345208515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4" name="Rectangle 3">
            <a:extLst>
              <a:ext uri="{FF2B5EF4-FFF2-40B4-BE49-F238E27FC236}">
                <a16:creationId xmlns:a16="http://schemas.microsoft.com/office/drawing/2014/main" id="{C7250830-1492-4A6F-BDB2-351E7917DF3D}"/>
              </a:ext>
            </a:extLst>
          </p:cNvPr>
          <p:cNvSpPr/>
          <p:nvPr/>
        </p:nvSpPr>
        <p:spPr>
          <a:xfrm>
            <a:off x="3338818" y="4318405"/>
            <a:ext cx="5441790"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0070C0"/>
                </a:solidFill>
                <a:latin typeface="Arial" panose="020B0604020202020204" pitchFamily="34" charset="0"/>
                <a:cs typeface="Arial" panose="020B0604020202020204" pitchFamily="34" charset="0"/>
              </a:rPr>
              <a:t>130 staff are employed through Cambridge City 4 PCN’s </a:t>
            </a:r>
            <a:r>
              <a:rPr lang="en-GB" sz="1400" dirty="0" smtClean="0">
                <a:solidFill>
                  <a:srgbClr val="0070C0"/>
                </a:solidFill>
                <a:latin typeface="Arial" panose="020B0604020202020204" pitchFamily="34" charset="0"/>
                <a:cs typeface="Arial" panose="020B0604020202020204" pitchFamily="34" charset="0"/>
              </a:rPr>
              <a:t>practices, the </a:t>
            </a:r>
            <a:r>
              <a:rPr lang="en-GB" sz="1400" dirty="0">
                <a:solidFill>
                  <a:srgbClr val="0070C0"/>
                </a:solidFill>
                <a:latin typeface="Arial" panose="020B0604020202020204" pitchFamily="34" charset="0"/>
                <a:cs typeface="Arial" panose="020B0604020202020204" pitchFamily="34" charset="0"/>
              </a:rPr>
              <a:t>majority of which will be directly in contact with patients.</a:t>
            </a:r>
          </a:p>
          <a:p>
            <a:pPr algn="ctr"/>
            <a:endParaRPr lang="en-US" sz="1400" dirty="0">
              <a:solidFill>
                <a:srgbClr val="0070C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6E484CA-5C12-4065-BB40-5273DB561F05}"/>
              </a:ext>
            </a:extLst>
          </p:cNvPr>
          <p:cNvSpPr txBox="1"/>
          <p:nvPr/>
        </p:nvSpPr>
        <p:spPr>
          <a:xfrm>
            <a:off x="2424419" y="594323"/>
            <a:ext cx="7343162" cy="338554"/>
          </a:xfrm>
          <a:prstGeom prst="rect">
            <a:avLst/>
          </a:prstGeom>
          <a:noFill/>
        </p:spPr>
        <p:txBody>
          <a:bodyPr wrap="square" rtlCol="0">
            <a:spAutoFit/>
          </a:bodyPr>
          <a:lstStyle/>
          <a:p>
            <a:pPr algn="ctr"/>
            <a:r>
              <a:rPr lang="en-GB" sz="1600" b="1" dirty="0">
                <a:solidFill>
                  <a:srgbClr val="0070C0"/>
                </a:solidFill>
                <a:latin typeface="Arial" panose="020B0604020202020204" pitchFamily="34" charset="0"/>
                <a:cs typeface="Arial" panose="020B0604020202020204" pitchFamily="34" charset="0"/>
              </a:rPr>
              <a:t>Patients receive health care from a range of individuals and organisations</a:t>
            </a:r>
          </a:p>
        </p:txBody>
      </p:sp>
      <p:pic>
        <p:nvPicPr>
          <p:cNvPr id="6" name="Picture 5">
            <a:extLst>
              <a:ext uri="{FF2B5EF4-FFF2-40B4-BE49-F238E27FC236}">
                <a16:creationId xmlns:a16="http://schemas.microsoft.com/office/drawing/2014/main" id="{38C55772-F68B-4C70-B1F6-2EB58F2DAA88}"/>
              </a:ext>
            </a:extLst>
          </p:cNvPr>
          <p:cNvPicPr>
            <a:picLocks noChangeAspect="1"/>
          </p:cNvPicPr>
          <p:nvPr/>
        </p:nvPicPr>
        <p:blipFill>
          <a:blip r:embed="rId3"/>
          <a:stretch>
            <a:fillRect/>
          </a:stretch>
        </p:blipFill>
        <p:spPr>
          <a:xfrm>
            <a:off x="3848777" y="1674956"/>
            <a:ext cx="4494444" cy="2007812"/>
          </a:xfrm>
          <a:prstGeom prst="rect">
            <a:avLst/>
          </a:prstGeom>
        </p:spPr>
      </p:pic>
    </p:spTree>
    <p:extLst>
      <p:ext uri="{BB962C8B-B14F-4D97-AF65-F5344CB8AC3E}">
        <p14:creationId xmlns:p14="http://schemas.microsoft.com/office/powerpoint/2010/main" val="219233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77494421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5" name="TextBox 4">
            <a:extLst>
              <a:ext uri="{FF2B5EF4-FFF2-40B4-BE49-F238E27FC236}">
                <a16:creationId xmlns:a16="http://schemas.microsoft.com/office/drawing/2014/main" id="{CC32C087-484D-4913-A4C3-7AEBFA11864F}"/>
              </a:ext>
            </a:extLst>
          </p:cNvPr>
          <p:cNvSpPr txBox="1"/>
          <p:nvPr/>
        </p:nvSpPr>
        <p:spPr>
          <a:xfrm>
            <a:off x="2424419" y="594323"/>
            <a:ext cx="7343162" cy="338554"/>
          </a:xfrm>
          <a:prstGeom prst="rect">
            <a:avLst/>
          </a:prstGeom>
          <a:noFill/>
        </p:spPr>
        <p:txBody>
          <a:bodyPr wrap="square" rtlCol="0">
            <a:spAutoFit/>
          </a:bodyPr>
          <a:lstStyle/>
          <a:p>
            <a:pPr algn="ctr"/>
            <a:r>
              <a:rPr lang="en-GB" sz="1600" b="1" dirty="0">
                <a:solidFill>
                  <a:srgbClr val="0070C0"/>
                </a:solidFill>
                <a:latin typeface="Arial" panose="020B0604020202020204" pitchFamily="34" charset="0"/>
                <a:cs typeface="Arial" panose="020B0604020202020204" pitchFamily="34" charset="0"/>
              </a:rPr>
              <a:t>Patients receive health care from a range of individuals and organisations</a:t>
            </a:r>
          </a:p>
        </p:txBody>
      </p:sp>
      <p:sp>
        <p:nvSpPr>
          <p:cNvPr id="6" name="TextBox 5">
            <a:extLst>
              <a:ext uri="{FF2B5EF4-FFF2-40B4-BE49-F238E27FC236}">
                <a16:creationId xmlns:a16="http://schemas.microsoft.com/office/drawing/2014/main" id="{AEE53796-F435-4EBC-93D1-25F6D1C2441F}"/>
              </a:ext>
            </a:extLst>
          </p:cNvPr>
          <p:cNvSpPr txBox="1"/>
          <p:nvPr/>
        </p:nvSpPr>
        <p:spPr>
          <a:xfrm>
            <a:off x="2074308" y="4645774"/>
            <a:ext cx="8185428" cy="954107"/>
          </a:xfrm>
          <a:prstGeom prst="rect">
            <a:avLst/>
          </a:prstGeom>
          <a:noFill/>
        </p:spPr>
        <p:txBody>
          <a:bodyPr wrap="square" rtlCol="0" anchor="t">
            <a:spAutoFit/>
          </a:bodyPr>
          <a:lstStyle/>
          <a:p>
            <a:pPr algn="ctr"/>
            <a:r>
              <a:rPr lang="en-GB" sz="1400" dirty="0">
                <a:solidFill>
                  <a:srgbClr val="2E75B6"/>
                </a:solidFill>
                <a:latin typeface="Arial"/>
                <a:cs typeface="Arial"/>
              </a:rPr>
              <a:t>There are currently 32,302 patients under CPFT caseload across the services listed.  Caseloads rates for Cambridge City 4 PCN are lower compared to the rest of Cambridgeshire and Peterborough. Additional patients will be inpatients in rehab wards and part of the multi-disciplinary team caseload. </a:t>
            </a:r>
            <a:r>
              <a:rPr lang="en-GB" sz="1400">
                <a:solidFill>
                  <a:srgbClr val="2E75B6"/>
                </a:solidFill>
                <a:latin typeface="Arial"/>
                <a:cs typeface="Arial"/>
              </a:rPr>
              <a:t>Cornford House </a:t>
            </a:r>
            <a:r>
              <a:rPr lang="en-GB" sz="1400" dirty="0">
                <a:solidFill>
                  <a:srgbClr val="2E75B6"/>
                </a:solidFill>
                <a:latin typeface="Arial"/>
                <a:cs typeface="Arial"/>
              </a:rPr>
              <a:t>Surgery has the highest number of caseloads for Cambridge City 4 PCN.</a:t>
            </a:r>
          </a:p>
        </p:txBody>
      </p:sp>
      <p:pic>
        <p:nvPicPr>
          <p:cNvPr id="2" name="Picture 1"/>
          <p:cNvPicPr>
            <a:picLocks noChangeAspect="1"/>
          </p:cNvPicPr>
          <p:nvPr/>
        </p:nvPicPr>
        <p:blipFill>
          <a:blip r:embed="rId3"/>
          <a:stretch>
            <a:fillRect/>
          </a:stretch>
        </p:blipFill>
        <p:spPr>
          <a:xfrm>
            <a:off x="2105025" y="1079588"/>
            <a:ext cx="7981950" cy="3419475"/>
          </a:xfrm>
          <a:prstGeom prst="rect">
            <a:avLst/>
          </a:prstGeom>
        </p:spPr>
      </p:pic>
    </p:spTree>
    <p:extLst>
      <p:ext uri="{BB962C8B-B14F-4D97-AF65-F5344CB8AC3E}">
        <p14:creationId xmlns:p14="http://schemas.microsoft.com/office/powerpoint/2010/main" val="2372333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Social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63710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1817619"/>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1311">
                <a:tc>
                  <a:txBody>
                    <a:bodyPr/>
                    <a:lstStyle/>
                    <a:p>
                      <a:r>
                        <a:rPr lang="en-GB" dirty="0">
                          <a:latin typeface="Arial" panose="020B0604020202020204" pitchFamily="34" charset="0"/>
                          <a:cs typeface="Arial" panose="020B0604020202020204" pitchFamily="34" charset="0"/>
                        </a:rPr>
                        <a:t>Children’s Social Care</a:t>
                      </a:r>
                    </a:p>
                  </a:txBody>
                  <a:tcPr>
                    <a:solidFill>
                      <a:schemeClr val="accent1">
                        <a:lumMod val="75000"/>
                      </a:schemeClr>
                    </a:solidFill>
                  </a:tcPr>
                </a:tc>
                <a:extLst>
                  <a:ext uri="{0D108BD9-81ED-4DB2-BD59-A6C34878D82A}">
                    <a16:rowId xmlns:a16="http://schemas.microsoft.com/office/drawing/2014/main" val="10000"/>
                  </a:ext>
                </a:extLst>
              </a:tr>
              <a:tr h="5411721">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It is estimated that the South Alliance has statistically significantly low rates of social care involvement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cases, early help cases and education, health and care plans compared to the CCG average.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 Cambridge City 4 PCN has statistically similar rates of social care involvement cases, early help cases and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education, health and care plans compared to the South Alliance.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07745" y="5970740"/>
            <a:ext cx="11680948" cy="347502"/>
          </a:xfrm>
          <a:prstGeom prst="rect">
            <a:avLst/>
          </a:prstGeom>
        </p:spPr>
      </p:pic>
      <p:pic>
        <p:nvPicPr>
          <p:cNvPr id="3" name="Picture 2"/>
          <p:cNvPicPr>
            <a:picLocks noChangeAspect="1"/>
          </p:cNvPicPr>
          <p:nvPr/>
        </p:nvPicPr>
        <p:blipFill>
          <a:blip r:embed="rId4"/>
          <a:stretch>
            <a:fillRect/>
          </a:stretch>
        </p:blipFill>
        <p:spPr>
          <a:xfrm>
            <a:off x="548219" y="516737"/>
            <a:ext cx="10800000" cy="2661874"/>
          </a:xfrm>
          <a:prstGeom prst="rect">
            <a:avLst/>
          </a:prstGeom>
        </p:spPr>
      </p:pic>
    </p:spTree>
    <p:extLst>
      <p:ext uri="{BB962C8B-B14F-4D97-AF65-F5344CB8AC3E}">
        <p14:creationId xmlns:p14="http://schemas.microsoft.com/office/powerpoint/2010/main" val="3075452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8019351"/>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4221">
                <a:tc>
                  <a:txBody>
                    <a:bodyPr/>
                    <a:lstStyle/>
                    <a:p>
                      <a:r>
                        <a:rPr lang="en-GB" dirty="0">
                          <a:latin typeface="Arial" panose="020B0604020202020204" pitchFamily="34" charset="0"/>
                          <a:cs typeface="Arial" panose="020B0604020202020204" pitchFamily="34" charset="0"/>
                        </a:rPr>
                        <a:t>Adult Social Care</a:t>
                      </a:r>
                    </a:p>
                  </a:txBody>
                  <a:tcPr>
                    <a:solidFill>
                      <a:schemeClr val="accent1">
                        <a:lumMod val="75000"/>
                      </a:schemeClr>
                    </a:solidFill>
                  </a:tcPr>
                </a:tc>
                <a:extLst>
                  <a:ext uri="{0D108BD9-81ED-4DB2-BD59-A6C34878D82A}">
                    <a16:rowId xmlns:a16="http://schemas.microsoft.com/office/drawing/2014/main" val="10000"/>
                  </a:ext>
                </a:extLst>
              </a:tr>
              <a:tr h="5409290">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Overall adult social care rates for Cambridge City 4 PCN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are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statistically similar to the South Alliance.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Overall adult social care rates for South Alliance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are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statistically significantly lower than the CCG rates.</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3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16980" y="5961504"/>
            <a:ext cx="11680948" cy="347502"/>
          </a:xfrm>
          <a:prstGeom prst="rect">
            <a:avLst/>
          </a:prstGeom>
        </p:spPr>
      </p:pic>
      <p:pic>
        <p:nvPicPr>
          <p:cNvPr id="4" name="Picture 3"/>
          <p:cNvPicPr>
            <a:picLocks noChangeAspect="1"/>
          </p:cNvPicPr>
          <p:nvPr/>
        </p:nvPicPr>
        <p:blipFill>
          <a:blip r:embed="rId4"/>
          <a:stretch>
            <a:fillRect/>
          </a:stretch>
        </p:blipFill>
        <p:spPr>
          <a:xfrm>
            <a:off x="336000" y="816942"/>
            <a:ext cx="11520000" cy="1684570"/>
          </a:xfrm>
          <a:prstGeom prst="rect">
            <a:avLst/>
          </a:prstGeom>
        </p:spPr>
      </p:pic>
    </p:spTree>
    <p:extLst>
      <p:ext uri="{BB962C8B-B14F-4D97-AF65-F5344CB8AC3E}">
        <p14:creationId xmlns:p14="http://schemas.microsoft.com/office/powerpoint/2010/main" val="133641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Secondary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28116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92292614"/>
              </p:ext>
            </p:extLst>
          </p:nvPr>
        </p:nvGraphicFramePr>
        <p:xfrm>
          <a:off x="0" y="10887"/>
          <a:ext cx="12191999" cy="6942360"/>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20000"/>
                    </a:ext>
                  </a:extLst>
                </a:gridCol>
              </a:tblGrid>
              <a:tr h="373904">
                <a:tc>
                  <a:txBody>
                    <a:bodyPr/>
                    <a:lstStyle/>
                    <a:p>
                      <a:r>
                        <a:rPr lang="en-GB" dirty="0">
                          <a:latin typeface="Arial" panose="020B0604020202020204" pitchFamily="34" charset="0"/>
                          <a:cs typeface="Arial" panose="020B0604020202020204" pitchFamily="34" charset="0"/>
                        </a:rPr>
                        <a:t>Secondary Care Services</a:t>
                      </a:r>
                    </a:p>
                  </a:txBody>
                  <a:tcPr>
                    <a:solidFill>
                      <a:schemeClr val="accent1">
                        <a:lumMod val="75000"/>
                      </a:schemeClr>
                    </a:solidFill>
                  </a:tcPr>
                </a:tc>
                <a:extLst>
                  <a:ext uri="{0D108BD9-81ED-4DB2-BD59-A6C34878D82A}">
                    <a16:rowId xmlns:a16="http://schemas.microsoft.com/office/drawing/2014/main" val="10000"/>
                  </a:ext>
                </a:extLst>
              </a:tr>
              <a:tr h="531495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Cambridge City 4 PCN has statistically significantly higher rates of secondary care use than the South Alliance; The rate of </a:t>
                      </a:r>
                    </a:p>
                    <a:p>
                      <a:pPr marL="0" indent="0" algn="ctr">
                        <a:buFont typeface="Arial" panose="020B0604020202020204" pitchFamily="34" charset="0"/>
                        <a:buNone/>
                      </a:pP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emergency admissions for ACS conditions is statistically similar to the South Alliance.</a:t>
                      </a:r>
                    </a:p>
                    <a:p>
                      <a:pPr marL="0" indent="0" algn="ctr">
                        <a:buFont typeface="Arial" panose="020B0604020202020204" pitchFamily="34" charset="0"/>
                        <a:buNone/>
                      </a:pPr>
                      <a:endParaRPr lang="en-GB" sz="9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Rates of overall secondary care services for the South Alliance is statistically significantly lower than the CCG.</a:t>
                      </a:r>
                    </a:p>
                    <a:p>
                      <a:pPr marL="0" indent="0" algn="ctr">
                        <a:buFont typeface="Arial" panose="020B0604020202020204" pitchFamily="34" charset="0"/>
                        <a:buNone/>
                      </a:pPr>
                      <a:endParaRPr lang="en-GB" sz="9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Type 1 A&amp;E Attendances increased 3% year on year. Cambridge University Hospitals saw a 4% increase in attendances from Cambridge</a:t>
                      </a:r>
                    </a:p>
                    <a:p>
                      <a:pPr algn="ct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City 4 PCN citizens. Referrals from “Health Care Provider” more than doubled and GP referrals increased 20% while the majority of other</a:t>
                      </a:r>
                    </a:p>
                    <a:p>
                      <a:pPr algn="ct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referral types showed no significant change</a:t>
                      </a:r>
                      <a:r>
                        <a:rPr lang="en-US" sz="1300" kern="1200" baseline="0" dirty="0">
                          <a:solidFill>
                            <a:schemeClr val="accent1">
                              <a:lumMod val="75000"/>
                            </a:schemeClr>
                          </a:solidFill>
                          <a:latin typeface="Arial" panose="020B0604020202020204" pitchFamily="34" charset="0"/>
                          <a:ea typeface="+mn-ea"/>
                          <a:cs typeface="Arial" panose="020B0604020202020204" pitchFamily="34" charset="0"/>
                        </a:rPr>
                        <a:t>. </a:t>
                      </a: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Clinical Physiology and Ophthalmology account for the most outpatient attendances. This was the</a:t>
                      </a:r>
                    </a:p>
                    <a:p>
                      <a:pPr algn="ct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case for both 17/18 and 18/19. Together they make up 20% of the activity for 18/19. </a:t>
                      </a:r>
                      <a:r>
                        <a:rPr lang="en-US" sz="1300" kern="1200" baseline="0" dirty="0">
                          <a:solidFill>
                            <a:schemeClr val="accent1">
                              <a:lumMod val="75000"/>
                            </a:schemeClr>
                          </a:solidFill>
                          <a:latin typeface="Arial" panose="020B0604020202020204" pitchFamily="34" charset="0"/>
                          <a:ea typeface="+mn-ea"/>
                          <a:cs typeface="Arial" panose="020B0604020202020204" pitchFamily="34" charset="0"/>
                        </a:rPr>
                        <a:t>8% of first outpatient attendances are sight related.</a:t>
                      </a:r>
                    </a:p>
                    <a:p>
                      <a:pPr algn="ctr"/>
                      <a:endParaRPr lang="en-GB" sz="9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GB" sz="1300" kern="1200" baseline="0" dirty="0">
                          <a:solidFill>
                            <a:schemeClr val="accent1">
                              <a:lumMod val="75000"/>
                            </a:schemeClr>
                          </a:solidFill>
                          <a:latin typeface="Arial" panose="020B0604020202020204" pitchFamily="34" charset="0"/>
                          <a:ea typeface="+mn-ea"/>
                          <a:cs typeface="Arial" panose="020B0604020202020204" pitchFamily="34" charset="0"/>
                        </a:rPr>
                        <a:t>The most common elective admissions are for Gastroenterology, Medical Oncology, and Clinical Haematology.</a:t>
                      </a:r>
                    </a:p>
                  </a:txBody>
                  <a:tcPr>
                    <a:solidFill>
                      <a:schemeClr val="bg1"/>
                    </a:solidFill>
                  </a:tcPr>
                </a:tc>
                <a:extLst>
                  <a:ext uri="{0D108BD9-81ED-4DB2-BD59-A6C34878D82A}">
                    <a16:rowId xmlns:a16="http://schemas.microsoft.com/office/drawing/2014/main" val="10001"/>
                  </a:ext>
                </a:extLst>
              </a:tr>
              <a:tr h="1158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“Practice </a:t>
                      </a:r>
                      <a:r>
                        <a:rPr lang="en-GB" sz="1000" kern="1200" baseline="0" dirty="0" err="1" smtClean="0">
                          <a:solidFill>
                            <a:schemeClr val="bg1"/>
                          </a:solidFill>
                          <a:latin typeface="Arial" panose="020B0604020202020204" pitchFamily="34" charset="0"/>
                          <a:ea typeface="+mn-ea"/>
                          <a:cs typeface="Arial" panose="020B0604020202020204" pitchFamily="34" charset="0"/>
                        </a:rPr>
                        <a:t>Benchmarker</a:t>
                      </a:r>
                      <a:r>
                        <a:rPr lang="en-GB" sz="1000" kern="1200" baseline="0" dirty="0" smtClean="0">
                          <a:solidFill>
                            <a:schemeClr val="bg1"/>
                          </a:solidFill>
                          <a:latin typeface="Arial" panose="020B0604020202020204" pitchFamily="34" charset="0"/>
                          <a:ea typeface="+mn-ea"/>
                          <a:cs typeface="Arial" panose="020B0604020202020204" pitchFamily="34" charset="0"/>
                        </a:rPr>
                        <a:t>”</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4" name="Picture 3"/>
          <p:cNvPicPr>
            <a:picLocks noChangeAspect="1"/>
          </p:cNvPicPr>
          <p:nvPr/>
        </p:nvPicPr>
        <p:blipFill>
          <a:blip r:embed="rId4"/>
          <a:stretch>
            <a:fillRect/>
          </a:stretch>
        </p:blipFill>
        <p:spPr>
          <a:xfrm>
            <a:off x="336000" y="549336"/>
            <a:ext cx="11520000" cy="3154178"/>
          </a:xfrm>
          <a:prstGeom prst="rect">
            <a:avLst/>
          </a:prstGeom>
        </p:spPr>
      </p:pic>
    </p:spTree>
    <p:extLst>
      <p:ext uri="{BB962C8B-B14F-4D97-AF65-F5344CB8AC3E}">
        <p14:creationId xmlns:p14="http://schemas.microsoft.com/office/powerpoint/2010/main" val="3254197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26237"/>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smtClean="0">
                          <a:latin typeface="Arial" panose="020B0604020202020204" pitchFamily="34" charset="0"/>
                          <a:cs typeface="Arial" panose="020B0604020202020204" pitchFamily="34" charset="0"/>
                        </a:rPr>
                        <a:t>Cambridge City 4 </a:t>
                      </a:r>
                      <a:r>
                        <a:rPr lang="en-GB" baseline="0" dirty="0">
                          <a:latin typeface="Arial" panose="020B0604020202020204" pitchFamily="34" charset="0"/>
                          <a:cs typeface="Arial" panose="020B0604020202020204" pitchFamily="34" charset="0"/>
                        </a:rPr>
                        <a:t>PCN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Shape Atlas GP registered population, October 2019,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2145414" y="470263"/>
            <a:ext cx="8113284" cy="6076331"/>
          </a:xfrm>
          <a:prstGeom prst="rect">
            <a:avLst/>
          </a:prstGeom>
        </p:spPr>
      </p:pic>
    </p:spTree>
    <p:extLst>
      <p:ext uri="{BB962C8B-B14F-4D97-AF65-F5344CB8AC3E}">
        <p14:creationId xmlns:p14="http://schemas.microsoft.com/office/powerpoint/2010/main" val="1046911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7739290"/>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Disease Specific Emergency Hospital Admission Rates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 PCN disease specific emergency admission rates shown are statistically similar to the South Alliance average.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US" sz="1600" kern="1200" baseline="0" dirty="0">
                          <a:solidFill>
                            <a:schemeClr val="accent1">
                              <a:lumMod val="75000"/>
                            </a:schemeClr>
                          </a:solidFill>
                          <a:latin typeface="Arial" panose="020B0604020202020204" pitchFamily="34" charset="0"/>
                          <a:ea typeface="+mn-ea"/>
                          <a:cs typeface="Arial" panose="020B0604020202020204" pitchFamily="34" charset="0"/>
                        </a:rPr>
                        <a:t>For Cambridge City 4 PCN there were 3,755 emergency admissions during 2018/19. 2 of the 6 practices had a higher</a:t>
                      </a:r>
                    </a:p>
                    <a:p>
                      <a:pPr algn="ctr"/>
                      <a:r>
                        <a:rPr lang="en-US" sz="1600" kern="1200" baseline="0" dirty="0">
                          <a:solidFill>
                            <a:schemeClr val="accent1">
                              <a:lumMod val="75000"/>
                            </a:schemeClr>
                          </a:solidFill>
                          <a:latin typeface="Arial" panose="020B0604020202020204" pitchFamily="34" charset="0"/>
                          <a:ea typeface="+mn-ea"/>
                          <a:cs typeface="Arial" panose="020B0604020202020204" pitchFamily="34" charset="0"/>
                        </a:rPr>
                        <a:t>admission rate than Cambridgeshire and Peterborough.</a:t>
                      </a:r>
                    </a:p>
                    <a:p>
                      <a:pPr algn="ctr"/>
                      <a:endParaRPr lang="en-US"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Lobar Pneumonia, Sepsis, and Urinary Tract Infections are the three most prevalent primary diagnoses. The fifth highest</a:t>
                      </a:r>
                    </a:p>
                    <a:p>
                      <a:pPr algn="ct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number of emergency admissions were related to chest pains (the second highest was </a:t>
                      </a:r>
                      <a:r>
                        <a:rPr lang="en-GB" sz="1600" kern="1200" baseline="0" dirty="0" err="1">
                          <a:solidFill>
                            <a:schemeClr val="accent1">
                              <a:lumMod val="75000"/>
                            </a:schemeClr>
                          </a:solidFill>
                          <a:latin typeface="Arial" panose="020B0604020202020204" pitchFamily="34" charset="0"/>
                          <a:ea typeface="+mn-ea"/>
                          <a:cs typeface="Arial" panose="020B0604020202020204" pitchFamily="34" charset="0"/>
                        </a:rPr>
                        <a:t>uncoded</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t>
                      </a: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a:t>
                      </a:r>
                      <a:r>
                        <a:rPr lang="en-GB" sz="1000" kern="1200" baseline="0">
                          <a:solidFill>
                            <a:schemeClr val="bg1"/>
                          </a:solidFill>
                          <a:latin typeface="Arial" panose="020B0604020202020204" pitchFamily="34" charset="0"/>
                          <a:ea typeface="+mn-ea"/>
                          <a:cs typeface="Arial" panose="020B0604020202020204" pitchFamily="34" charset="0"/>
                        </a:rPr>
                        <a:t>, </a:t>
                      </a:r>
                      <a:r>
                        <a:rPr lang="en-GB" sz="1000" kern="1200" baseline="0" smtClean="0">
                          <a:solidFill>
                            <a:schemeClr val="bg1"/>
                          </a:solidFill>
                          <a:latin typeface="Arial" panose="020B0604020202020204" pitchFamily="34" charset="0"/>
                          <a:ea typeface="+mn-ea"/>
                          <a:cs typeface="Arial" panose="020B0604020202020204" pitchFamily="34" charset="0"/>
                        </a:rPr>
                        <a:t>2018/19, Cambridgeshire and Peterborough “All Trusts 18/19”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3" name="Picture 2"/>
          <p:cNvPicPr>
            <a:picLocks noChangeAspect="1"/>
          </p:cNvPicPr>
          <p:nvPr/>
        </p:nvPicPr>
        <p:blipFill>
          <a:blip r:embed="rId4"/>
          <a:stretch>
            <a:fillRect/>
          </a:stretch>
        </p:blipFill>
        <p:spPr>
          <a:xfrm>
            <a:off x="261937" y="761913"/>
            <a:ext cx="11668125" cy="2381250"/>
          </a:xfrm>
          <a:prstGeom prst="rect">
            <a:avLst/>
          </a:prstGeom>
        </p:spPr>
      </p:pic>
    </p:spTree>
    <p:extLst>
      <p:ext uri="{BB962C8B-B14F-4D97-AF65-F5344CB8AC3E}">
        <p14:creationId xmlns:p14="http://schemas.microsoft.com/office/powerpoint/2010/main" val="2469466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33A3141-5383-4ACD-BE1F-24DCAFFB622D}"/>
              </a:ext>
            </a:extLst>
          </p:cNvPr>
          <p:cNvGraphicFramePr>
            <a:graphicFrameLocks noGrp="1"/>
          </p:cNvGraphicFramePr>
          <p:nvPr>
            <p:extLst>
              <p:ext uri="{D42A27DB-BD31-4B8C-83A1-F6EECF244321}">
                <p14:modId xmlns:p14="http://schemas.microsoft.com/office/powerpoint/2010/main" val="3219292169"/>
              </p:ext>
            </p:extLst>
          </p:nvPr>
        </p:nvGraphicFramePr>
        <p:xfrm>
          <a:off x="0" y="0"/>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dirty="0">
                          <a:solidFill>
                            <a:schemeClr val="bg1"/>
                          </a:solidFill>
                          <a:latin typeface="Arial"/>
                          <a:cs typeface="Arial"/>
                        </a:rPr>
                        <a:t>Potentially Avoidable Hospital Admissions</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2148DCD8-1568-4E8C-B512-75AB270901AB}"/>
              </a:ext>
            </a:extLst>
          </p:cNvPr>
          <p:cNvSpPr txBox="1"/>
          <p:nvPr/>
        </p:nvSpPr>
        <p:spPr>
          <a:xfrm>
            <a:off x="-3857" y="6168008"/>
            <a:ext cx="4727576" cy="600164"/>
          </a:xfrm>
          <a:prstGeom prst="rect">
            <a:avLst/>
          </a:prstGeom>
          <a:noFill/>
        </p:spPr>
        <p:txBody>
          <a:bodyPr wrap="none" rtlCol="0" anchor="t">
            <a:spAutoFit/>
          </a:bodyPr>
          <a:lstStyle/>
          <a:p>
            <a:endParaRPr lang="en-GB" sz="1100" dirty="0">
              <a:solidFill>
                <a:schemeClr val="bg1"/>
              </a:solidFill>
              <a:latin typeface="Arial"/>
              <a:cs typeface="Arial"/>
            </a:endParaRPr>
          </a:p>
          <a:p>
            <a:endParaRPr lang="en-GB" sz="1100" dirty="0">
              <a:solidFill>
                <a:schemeClr val="bg1"/>
              </a:solidFill>
              <a:latin typeface="Arial"/>
              <a:cs typeface="Arial"/>
            </a:endParaRPr>
          </a:p>
          <a:p>
            <a:r>
              <a:rPr lang="en-GB" sz="1100" dirty="0">
                <a:solidFill>
                  <a:schemeClr val="bg1"/>
                </a:solidFill>
                <a:latin typeface="Arial"/>
                <a:cs typeface="Arial"/>
              </a:rPr>
              <a:t>Data Source: Cambridgeshire and Peterborough “Practice </a:t>
            </a:r>
            <a:r>
              <a:rPr lang="en-GB" sz="1100" dirty="0" err="1">
                <a:solidFill>
                  <a:schemeClr val="bg1"/>
                </a:solidFill>
                <a:latin typeface="Arial"/>
                <a:cs typeface="Arial"/>
              </a:rPr>
              <a:t>Benchmarker</a:t>
            </a:r>
            <a:r>
              <a:rPr lang="en-GB" sz="1100" dirty="0">
                <a:solidFill>
                  <a:schemeClr val="bg1"/>
                </a:solidFill>
                <a:latin typeface="Arial"/>
                <a:cs typeface="Arial"/>
              </a:rPr>
              <a:t>”</a:t>
            </a:r>
          </a:p>
        </p:txBody>
      </p:sp>
      <p:sp>
        <p:nvSpPr>
          <p:cNvPr id="13" name="TextBox 12">
            <a:extLst>
              <a:ext uri="{FF2B5EF4-FFF2-40B4-BE49-F238E27FC236}">
                <a16:creationId xmlns:a16="http://schemas.microsoft.com/office/drawing/2014/main" id="{6EEFA2FF-F5EE-47A6-9535-7E86B516C034}"/>
              </a:ext>
            </a:extLst>
          </p:cNvPr>
          <p:cNvSpPr txBox="1"/>
          <p:nvPr/>
        </p:nvSpPr>
        <p:spPr>
          <a:xfrm>
            <a:off x="1883593" y="4594450"/>
            <a:ext cx="8424812" cy="461665"/>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GB" sz="1200" dirty="0">
              <a:latin typeface="Arial"/>
              <a:cs typeface="Arial"/>
            </a:endParaRPr>
          </a:p>
        </p:txBody>
      </p:sp>
      <p:sp>
        <p:nvSpPr>
          <p:cNvPr id="5" name="TextBox 4">
            <a:extLst>
              <a:ext uri="{FF2B5EF4-FFF2-40B4-BE49-F238E27FC236}">
                <a16:creationId xmlns:a16="http://schemas.microsoft.com/office/drawing/2014/main" id="{9367ED6D-CEF6-48E9-9106-6B685050B12D}"/>
              </a:ext>
            </a:extLst>
          </p:cNvPr>
          <p:cNvSpPr txBox="1"/>
          <p:nvPr/>
        </p:nvSpPr>
        <p:spPr>
          <a:xfrm>
            <a:off x="1224789" y="436749"/>
            <a:ext cx="9742414" cy="584775"/>
          </a:xfrm>
          <a:prstGeom prst="rect">
            <a:avLst/>
          </a:prstGeom>
          <a:noFill/>
        </p:spPr>
        <p:txBody>
          <a:bodyPr wrap="square" rtlCol="0" anchor="t">
            <a:spAutoFit/>
          </a:bodyPr>
          <a:lstStyle/>
          <a:p>
            <a:pPr algn="ctr"/>
            <a:r>
              <a:rPr lang="en-GB" sz="1600" b="1" dirty="0">
                <a:solidFill>
                  <a:schemeClr val="accent1">
                    <a:lumMod val="75000"/>
                  </a:schemeClr>
                </a:solidFill>
                <a:latin typeface="Arial"/>
                <a:cs typeface="Arial"/>
              </a:rPr>
              <a:t>Cambridge City 4 PCN has a lower proportion of those aged over 65 compared to the rest of the South Alliance but those aged over 65 still contribute more to the potentially avoidable admissions</a:t>
            </a:r>
          </a:p>
        </p:txBody>
      </p:sp>
      <p:pic>
        <p:nvPicPr>
          <p:cNvPr id="6" name="Picture 5">
            <a:extLst>
              <a:ext uri="{FF2B5EF4-FFF2-40B4-BE49-F238E27FC236}">
                <a16:creationId xmlns:a16="http://schemas.microsoft.com/office/drawing/2014/main" id="{2BBAAD28-D8FC-4468-868F-9AA07D301161}"/>
              </a:ext>
            </a:extLst>
          </p:cNvPr>
          <p:cNvPicPr>
            <a:picLocks noChangeAspect="1"/>
          </p:cNvPicPr>
          <p:nvPr/>
        </p:nvPicPr>
        <p:blipFill>
          <a:blip r:embed="rId3"/>
          <a:stretch>
            <a:fillRect/>
          </a:stretch>
        </p:blipFill>
        <p:spPr>
          <a:xfrm>
            <a:off x="2701256" y="1450880"/>
            <a:ext cx="6789480" cy="3316858"/>
          </a:xfrm>
          <a:prstGeom prst="rect">
            <a:avLst/>
          </a:prstGeom>
        </p:spPr>
      </p:pic>
      <p:sp>
        <p:nvSpPr>
          <p:cNvPr id="7" name="Rectangle 6">
            <a:extLst>
              <a:ext uri="{FF2B5EF4-FFF2-40B4-BE49-F238E27FC236}">
                <a16:creationId xmlns:a16="http://schemas.microsoft.com/office/drawing/2014/main" id="{EA76DC3D-76CB-495C-A629-C1D4EEACFE4F}"/>
              </a:ext>
            </a:extLst>
          </p:cNvPr>
          <p:cNvSpPr/>
          <p:nvPr/>
        </p:nvSpPr>
        <p:spPr>
          <a:xfrm>
            <a:off x="461394" y="4697557"/>
            <a:ext cx="11269204"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0070C0"/>
                </a:solidFill>
                <a:latin typeface="Arial"/>
                <a:cs typeface="Arial"/>
              </a:rPr>
              <a:t>There was a 6% increase for potentially avoidable emergency admissions across Cambridgeshire and Peterborough. The number of ACSC admissions for Cambridge City 4 PCN increased by 1 during 18/19.</a:t>
            </a:r>
            <a:endParaRPr lang="en-US" sz="1400" dirty="0"/>
          </a:p>
          <a:p>
            <a:pPr algn="ctr"/>
            <a:endParaRPr lang="en-US" sz="900" dirty="0">
              <a:solidFill>
                <a:schemeClr val="accent1">
                  <a:lumMod val="75000"/>
                </a:schemeClr>
              </a:solidFill>
              <a:latin typeface="Arial" panose="020B0604020202020204" pitchFamily="34" charset="0"/>
              <a:cs typeface="Arial" panose="020B0604020202020204" pitchFamily="34" charset="0"/>
            </a:endParaRPr>
          </a:p>
          <a:p>
            <a:pPr algn="ctr"/>
            <a:r>
              <a:rPr lang="en-GB" sz="1400" dirty="0">
                <a:solidFill>
                  <a:srgbClr val="0070C0"/>
                </a:solidFill>
                <a:latin typeface="Arial"/>
                <a:cs typeface="Arial"/>
              </a:rPr>
              <a:t>Those aged over 65 account for most of the potentially preventable (ACSC) related admissions during 18/19. This is despite having a lower proportion of those aged over 65 compared to the South Alliance.</a:t>
            </a:r>
          </a:p>
          <a:p>
            <a:pPr algn="ctr"/>
            <a:endParaRPr lang="en-US" sz="900" dirty="0">
              <a:solidFill>
                <a:srgbClr val="0070C0"/>
              </a:solidFill>
              <a:latin typeface="Arial"/>
              <a:cs typeface="Arial"/>
            </a:endParaRPr>
          </a:p>
          <a:p>
            <a:pPr algn="ctr"/>
            <a:r>
              <a:rPr lang="en-US" sz="1400" dirty="0">
                <a:solidFill>
                  <a:srgbClr val="0070C0"/>
                </a:solidFill>
                <a:latin typeface="Arial"/>
                <a:cs typeface="Arial"/>
              </a:rPr>
              <a:t>Influenza, Pyelonephritis and kidney/urinary tract infections, and Dehydration and Gastroenteritis </a:t>
            </a:r>
            <a:r>
              <a:rPr lang="en-GB" sz="1400" dirty="0">
                <a:solidFill>
                  <a:srgbClr val="0070C0"/>
                </a:solidFill>
                <a:latin typeface="Arial"/>
                <a:cs typeface="Arial"/>
              </a:rPr>
              <a:t>were most common for the younger bracket.</a:t>
            </a:r>
          </a:p>
        </p:txBody>
      </p:sp>
      <p:sp>
        <p:nvSpPr>
          <p:cNvPr id="8" name="Rectangle 7">
            <a:extLst>
              <a:ext uri="{FF2B5EF4-FFF2-40B4-BE49-F238E27FC236}">
                <a16:creationId xmlns:a16="http://schemas.microsoft.com/office/drawing/2014/main" id="{6C63F11A-4E79-4110-AB16-47C92FAF6137}"/>
              </a:ext>
            </a:extLst>
          </p:cNvPr>
          <p:cNvSpPr/>
          <p:nvPr/>
        </p:nvSpPr>
        <p:spPr>
          <a:xfrm>
            <a:off x="3310128" y="1111351"/>
            <a:ext cx="5571736" cy="305794"/>
          </a:xfrm>
          <a:prstGeom prst="rect">
            <a:avLst/>
          </a:prstGeom>
          <a:solidFill>
            <a:srgbClr val="2E75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50" b="1" dirty="0">
                <a:solidFill>
                  <a:schemeClr val="bg1"/>
                </a:solidFill>
              </a:rPr>
              <a:t>Selected Ambulatory Care Sensitive Conditions NEL admissions in 2018/19 by age</a:t>
            </a:r>
          </a:p>
        </p:txBody>
      </p:sp>
    </p:spTree>
    <p:extLst>
      <p:ext uri="{BB962C8B-B14F-4D97-AF65-F5344CB8AC3E}">
        <p14:creationId xmlns:p14="http://schemas.microsoft.com/office/powerpoint/2010/main" val="888320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885"/>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r>
                        <a:rPr lang="en-GB" dirty="0">
                          <a:latin typeface="Arial" panose="020B0604020202020204" pitchFamily="34" charset="0"/>
                          <a:cs typeface="Arial" panose="020B0604020202020204" pitchFamily="34" charset="0"/>
                        </a:rPr>
                        <a:t>Glossary of key methods and terms</a:t>
                      </a: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To assess statistical significance, 95% confidence intervals are calculated which provide a measure of uncertainty around the calculated value which arises due to random variation.  If the confidence interval for a value excludes the value for the relevant benchmark, the difference between the local value and the benchmark is said to be ‘statistically significant’.</a:t>
                      </a: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 following hierarchy</a:t>
                      </a:r>
                      <a:r>
                        <a:rPr lang="en-GB" sz="1400" b="0" baseline="0" dirty="0">
                          <a:solidFill>
                            <a:schemeClr val="accent1">
                              <a:lumMod val="75000"/>
                            </a:schemeClr>
                          </a:solidFill>
                          <a:latin typeface="Arial" panose="020B0604020202020204" pitchFamily="34" charset="0"/>
                          <a:cs typeface="Arial" panose="020B0604020202020204" pitchFamily="34" charset="0"/>
                        </a:rPr>
                        <a:t> of b</a:t>
                      </a:r>
                      <a:r>
                        <a:rPr lang="en-GB" sz="1400" b="0" dirty="0">
                          <a:solidFill>
                            <a:schemeClr val="accent1">
                              <a:lumMod val="75000"/>
                            </a:schemeClr>
                          </a:solidFill>
                          <a:latin typeface="Arial" panose="020B0604020202020204" pitchFamily="34" charset="0"/>
                          <a:cs typeface="Arial" panose="020B0604020202020204" pitchFamily="34" charset="0"/>
                        </a:rPr>
                        <a:t>enchmarks has been used in this profile:</a:t>
                      </a:r>
                      <a:r>
                        <a:rPr lang="en-GB" sz="1400" b="0" baseline="0" dirty="0">
                          <a:solidFill>
                            <a:schemeClr val="accent1">
                              <a:lumMod val="75000"/>
                            </a:schemeClr>
                          </a:solidFill>
                          <a:latin typeface="Arial" panose="020B0604020202020204" pitchFamily="34" charset="0"/>
                          <a:cs typeface="Arial" panose="020B0604020202020204" pitchFamily="34" charset="0"/>
                        </a:rPr>
                        <a:t> practice to PCN; PCN to Alliance; Alliance to CCG and CCG to England.  </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a:t>
                      </a:r>
                      <a:r>
                        <a:rPr lang="en-GB" sz="1400" b="0" baseline="0" dirty="0">
                          <a:solidFill>
                            <a:schemeClr val="accent1">
                              <a:lumMod val="75000"/>
                            </a:schemeClr>
                          </a:solidFill>
                          <a:latin typeface="Arial" panose="020B0604020202020204" pitchFamily="34" charset="0"/>
                          <a:cs typeface="Arial" panose="020B0604020202020204" pitchFamily="34" charset="0"/>
                        </a:rPr>
                        <a:t> most commonly used </a:t>
                      </a:r>
                      <a:r>
                        <a:rPr lang="en-GB" sz="1400" b="0" dirty="0">
                          <a:solidFill>
                            <a:schemeClr val="accent1">
                              <a:lumMod val="75000"/>
                            </a:schemeClr>
                          </a:solidFill>
                          <a:latin typeface="Arial" panose="020B0604020202020204" pitchFamily="34" charset="0"/>
                          <a:cs typeface="Arial" panose="020B0604020202020204" pitchFamily="34" charset="0"/>
                        </a:rPr>
                        <a:t>RAG-rating in this profile:</a:t>
                      </a:r>
                    </a:p>
                    <a:p>
                      <a:endParaRPr lang="en-GB" sz="14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Exceptions to this are life</a:t>
                      </a:r>
                      <a:r>
                        <a:rPr lang="en-GB" sz="1400" b="0" baseline="0" dirty="0">
                          <a:solidFill>
                            <a:schemeClr val="accent1">
                              <a:lumMod val="75000"/>
                            </a:schemeClr>
                          </a:solidFill>
                          <a:latin typeface="Arial" panose="020B0604020202020204" pitchFamily="34" charset="0"/>
                          <a:cs typeface="Arial" panose="020B0604020202020204" pitchFamily="34" charset="0"/>
                        </a:rPr>
                        <a:t> expectancy 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And self-reported limiting long-term illness and general health status </a:t>
                      </a:r>
                      <a:r>
                        <a:rPr lang="en-GB" sz="1400" b="0" baseline="0" dirty="0">
                          <a:solidFill>
                            <a:schemeClr val="accent1">
                              <a:lumMod val="75000"/>
                            </a:schemeClr>
                          </a:solidFill>
                          <a:latin typeface="Arial" panose="020B0604020202020204" pitchFamily="34" charset="0"/>
                          <a:cs typeface="Arial" panose="020B0604020202020204" pitchFamily="34" charset="0"/>
                        </a:rPr>
                        <a:t>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DASR = directly age standardised rate per 100,000 population </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C&amp;P PHI = Cambridgeshire and Peterborough Public Health Intelligence</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QOF = Quality Outcomes Framework. Prevalence data are not available by age i.e. it is not age weighted so differences may be explained by differing age structures.</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92280" y="2229598"/>
            <a:ext cx="10171047" cy="252000"/>
          </a:xfrm>
          <a:prstGeom prst="rect">
            <a:avLst/>
          </a:prstGeom>
        </p:spPr>
      </p:pic>
      <p:pic>
        <p:nvPicPr>
          <p:cNvPr id="6" name="Picture 5"/>
          <p:cNvPicPr>
            <a:picLocks noChangeAspect="1"/>
          </p:cNvPicPr>
          <p:nvPr/>
        </p:nvPicPr>
        <p:blipFill>
          <a:blip r:embed="rId4"/>
          <a:stretch>
            <a:fillRect/>
          </a:stretch>
        </p:blipFill>
        <p:spPr>
          <a:xfrm>
            <a:off x="92280" y="2918288"/>
            <a:ext cx="10171047" cy="252000"/>
          </a:xfrm>
          <a:prstGeom prst="rect">
            <a:avLst/>
          </a:prstGeom>
        </p:spPr>
      </p:pic>
      <p:pic>
        <p:nvPicPr>
          <p:cNvPr id="7" name="Picture 6"/>
          <p:cNvPicPr>
            <a:picLocks noChangeAspect="1"/>
          </p:cNvPicPr>
          <p:nvPr/>
        </p:nvPicPr>
        <p:blipFill>
          <a:blip r:embed="rId5"/>
          <a:stretch>
            <a:fillRect/>
          </a:stretch>
        </p:blipFill>
        <p:spPr>
          <a:xfrm>
            <a:off x="92280" y="3650004"/>
            <a:ext cx="10171047" cy="252000"/>
          </a:xfrm>
          <a:prstGeom prst="rect">
            <a:avLst/>
          </a:prstGeom>
        </p:spPr>
      </p:pic>
    </p:spTree>
    <p:extLst>
      <p:ext uri="{BB962C8B-B14F-4D97-AF65-F5344CB8AC3E}">
        <p14:creationId xmlns:p14="http://schemas.microsoft.com/office/powerpoint/2010/main" val="4119348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8608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1496291" y="1597891"/>
            <a:ext cx="8913091" cy="3231654"/>
          </a:xfrm>
          <a:prstGeom prst="rect">
            <a:avLst/>
          </a:prstGeom>
          <a:noFill/>
        </p:spPr>
        <p:txBody>
          <a:bodyPr wrap="square" rtlCol="0">
            <a:spAutoFit/>
          </a:bodyPr>
          <a:lstStyle/>
          <a:p>
            <a:pPr algn="ctr"/>
            <a:r>
              <a:rPr lang="en-GB" sz="2000" b="1" dirty="0">
                <a:solidFill>
                  <a:schemeClr val="accent1">
                    <a:lumMod val="75000"/>
                  </a:schemeClr>
                </a:solidFill>
                <a:latin typeface="Arial" panose="020B0604020202020204" pitchFamily="34" charset="0"/>
                <a:cs typeface="Arial" panose="020B0604020202020204" pitchFamily="34" charset="0"/>
              </a:rPr>
              <a:t>Produced by:</a:t>
            </a:r>
          </a:p>
          <a:p>
            <a:pPr algn="ctr"/>
            <a:r>
              <a:rPr lang="en-GB" sz="2000" b="1" dirty="0">
                <a:solidFill>
                  <a:schemeClr val="accent1">
                    <a:lumMod val="75000"/>
                  </a:schemeClr>
                </a:solidFill>
                <a:latin typeface="Arial" panose="020B0604020202020204" pitchFamily="34" charset="0"/>
                <a:cs typeface="Arial" panose="020B0604020202020204" pitchFamily="34" charset="0"/>
              </a:rPr>
              <a:t>Cambridgeshire and Peterborough Public Health Intelligence Team</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Contact:</a:t>
            </a:r>
          </a:p>
          <a:p>
            <a:pPr algn="ctr"/>
            <a:r>
              <a:rPr lang="en-GB" sz="2000" b="1" dirty="0">
                <a:solidFill>
                  <a:schemeClr val="accent1">
                    <a:lumMod val="75000"/>
                  </a:schemeClr>
                </a:solidFill>
                <a:latin typeface="Arial" panose="020B0604020202020204" pitchFamily="34" charset="0"/>
                <a:cs typeface="Arial" panose="020B0604020202020204" pitchFamily="34" charset="0"/>
              </a:rPr>
              <a:t>PHI-team@Cambridgeshire.gov.uk </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Date updated:</a:t>
            </a:r>
          </a:p>
          <a:p>
            <a:pPr algn="ctr"/>
            <a:r>
              <a:rPr lang="en-GB" sz="2000" b="1" dirty="0">
                <a:solidFill>
                  <a:schemeClr val="accent1">
                    <a:lumMod val="75000"/>
                  </a:schemeClr>
                </a:solidFill>
                <a:latin typeface="Arial" panose="020B0604020202020204" pitchFamily="34" charset="0"/>
                <a:cs typeface="Arial" panose="020B0604020202020204" pitchFamily="34" charset="0"/>
              </a:rPr>
              <a:t>29</a:t>
            </a:r>
            <a:r>
              <a:rPr lang="en-GB" sz="2000" b="1" baseline="30000" dirty="0">
                <a:solidFill>
                  <a:schemeClr val="accent1">
                    <a:lumMod val="75000"/>
                  </a:schemeClr>
                </a:solidFill>
                <a:latin typeface="Arial" panose="020B0604020202020204" pitchFamily="34" charset="0"/>
                <a:cs typeface="Arial" panose="020B0604020202020204" pitchFamily="34" charset="0"/>
              </a:rPr>
              <a:t>th</a:t>
            </a:r>
            <a:r>
              <a:rPr lang="en-GB" sz="2000" b="1" dirty="0">
                <a:solidFill>
                  <a:schemeClr val="accent1">
                    <a:lumMod val="75000"/>
                  </a:schemeClr>
                </a:solidFill>
                <a:latin typeface="Arial" panose="020B0604020202020204" pitchFamily="34" charset="0"/>
                <a:cs typeface="Arial" panose="020B0604020202020204" pitchFamily="34" charset="0"/>
              </a:rPr>
              <a:t> November 2019</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endParaRPr lang="en-GB" sz="2400" b="1" dirty="0">
              <a:solidFill>
                <a:schemeClr val="accent1">
                  <a:lumMod val="75000"/>
                </a:schemeClr>
              </a:solidFill>
            </a:endParaRPr>
          </a:p>
        </p:txBody>
      </p:sp>
    </p:spTree>
    <p:extLst>
      <p:ext uri="{BB962C8B-B14F-4D97-AF65-F5344CB8AC3E}">
        <p14:creationId xmlns:p14="http://schemas.microsoft.com/office/powerpoint/2010/main" val="363570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Demography and key population characteristics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0668065"/>
              </p:ext>
            </p:extLst>
          </p:nvPr>
        </p:nvGraphicFramePr>
        <p:xfrm>
          <a:off x="0" y="0"/>
          <a:ext cx="12192000" cy="694098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a:latin typeface="Arial" panose="020B0604020202020204" pitchFamily="34" charset="0"/>
                          <a:cs typeface="Arial" panose="020B0604020202020204" pitchFamily="34" charset="0"/>
                        </a:rPr>
                        <a:t>GP</a:t>
                      </a:r>
                      <a:r>
                        <a:rPr lang="en-GB" baseline="0" dirty="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Cambridge City 4 PCN has very similar proportions of patients aged under 18 years to the South Alliance, with a higher proportion aged 16-64 and lower proportions aged 65+.</a:t>
                      </a:r>
                    </a:p>
                    <a:p>
                      <a:pPr algn="ctr"/>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245527" y="493943"/>
            <a:ext cx="11880000" cy="3970969"/>
          </a:xfrm>
          <a:prstGeom prst="rect">
            <a:avLst/>
          </a:prstGeom>
        </p:spPr>
      </p:pic>
    </p:spTree>
    <p:extLst>
      <p:ext uri="{BB962C8B-B14F-4D97-AF65-F5344CB8AC3E}">
        <p14:creationId xmlns:p14="http://schemas.microsoft.com/office/powerpoint/2010/main" val="65902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8663269"/>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a:latin typeface="Arial" panose="020B0604020202020204" pitchFamily="34" charset="0"/>
                          <a:cs typeface="Arial" panose="020B0604020202020204" pitchFamily="34" charset="0"/>
                        </a:rPr>
                        <a:t>Population forecasts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1">
                              <a:lumMod val="75000"/>
                            </a:schemeClr>
                          </a:solidFill>
                          <a:latin typeface="Arial" panose="020B0604020202020204" pitchFamily="34" charset="0"/>
                          <a:ea typeface="+mn-ea"/>
                          <a:cs typeface="Arial" panose="020B0604020202020204" pitchFamily="34" charset="0"/>
                        </a:rPr>
                        <a:t>The population of Cambridge City 4 PCN is forecast</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to grow at a lower rate than the CCG between 2021 and 2031 and it is estimated to grow by 9.1% between 2019 and 2026.</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56000" y="690076"/>
            <a:ext cx="11880000" cy="2078134"/>
          </a:xfrm>
          <a:prstGeom prst="rect">
            <a:avLst/>
          </a:prstGeom>
        </p:spPr>
      </p:pic>
    </p:spTree>
    <p:extLst>
      <p:ext uri="{BB962C8B-B14F-4D97-AF65-F5344CB8AC3E}">
        <p14:creationId xmlns:p14="http://schemas.microsoft.com/office/powerpoint/2010/main" val="20764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2019141"/>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a:latin typeface="Arial" panose="020B0604020202020204" pitchFamily="34" charset="0"/>
                          <a:cs typeface="Arial" panose="020B0604020202020204" pitchFamily="34" charset="0"/>
                        </a:rPr>
                        <a:t>Population distribution </a:t>
                      </a: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7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kern="1200" dirty="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p>
          <a:p>
            <a:pPr algn="ctr"/>
            <a:r>
              <a:rPr lang="en-GB" sz="1600" b="1" dirty="0">
                <a:solidFill>
                  <a:schemeClr val="accent1">
                    <a:lumMod val="75000"/>
                  </a:schemeClr>
                </a:solidFill>
                <a:latin typeface="Arial" panose="020B0604020202020204" pitchFamily="34" charset="0"/>
                <a:cs typeface="Arial" panose="020B0604020202020204" pitchFamily="34" charset="0"/>
              </a:rPr>
              <a:t>distribution</a:t>
            </a: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8" y="431400"/>
            <a:ext cx="4254622" cy="60123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4453" y="431400"/>
            <a:ext cx="4307866" cy="6087617"/>
          </a:xfrm>
          <a:prstGeom prst="rect">
            <a:avLst/>
          </a:prstGeom>
        </p:spPr>
      </p:pic>
    </p:spTree>
    <p:extLst>
      <p:ext uri="{BB962C8B-B14F-4D97-AF65-F5344CB8AC3E}">
        <p14:creationId xmlns:p14="http://schemas.microsoft.com/office/powerpoint/2010/main" val="183791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798713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Ethnicity</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Cambridge City 4 PCN has a lower proportion of White British population and higher proportions of all other ethnic groups compared to South Alliance and C&amp;P CCG .</a:t>
                      </a: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586831" y="660969"/>
            <a:ext cx="10800000" cy="2483035"/>
          </a:xfrm>
          <a:prstGeom prst="rect">
            <a:avLst/>
          </a:prstGeom>
        </p:spPr>
      </p:pic>
    </p:spTree>
    <p:extLst>
      <p:ext uri="{BB962C8B-B14F-4D97-AF65-F5344CB8AC3E}">
        <p14:creationId xmlns:p14="http://schemas.microsoft.com/office/powerpoint/2010/main" val="246283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2724980"/>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Deprivation</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Relative deprivation is lower in Cambridge City 4 PCN than in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C&amp;P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CCG </a:t>
                      </a: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and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England. Approximately 9.1% of children and 10.1% of older </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people live in poverty. </a:t>
                      </a:r>
                    </a:p>
                    <a:p>
                      <a:pPr marL="285750" lvl="0" indent="-285750" algn="ctr">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derived from Indices of Multiple Deprivation 2019, MHCLG and GP registered population data for July 2018. </a:t>
                      </a:r>
                      <a:r>
                        <a:rPr lang="en-GB" sz="1000" kern="1200" baseline="0" dirty="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7620000" y="427949"/>
            <a:ext cx="3984170" cy="307777"/>
          </a:xfrm>
          <a:prstGeom prst="rect">
            <a:avLst/>
          </a:prstGeom>
          <a:noFill/>
        </p:spPr>
        <p:txBody>
          <a:bodyPr wrap="square" rtlCol="0">
            <a:spAutoFit/>
          </a:bodyPr>
          <a:lstStyle/>
          <a:p>
            <a:pPr algn="ctr"/>
            <a:r>
              <a:rPr lang="en-GB" sz="1400" dirty="0">
                <a:solidFill>
                  <a:schemeClr val="accent1">
                    <a:lumMod val="75000"/>
                  </a:schemeClr>
                </a:solidFill>
                <a:latin typeface="Arial" panose="020B0604020202020204" pitchFamily="34" charset="0"/>
                <a:cs typeface="Arial" panose="020B0604020202020204" pitchFamily="34" charset="0"/>
              </a:rPr>
              <a:t>Index of Multiple Deprivation, 2019, by </a:t>
            </a:r>
            <a:r>
              <a:rPr lang="en-GB" sz="1400" dirty="0" smtClean="0">
                <a:solidFill>
                  <a:schemeClr val="accent1">
                    <a:lumMod val="75000"/>
                  </a:schemeClr>
                </a:solidFill>
                <a:latin typeface="Arial" panose="020B0604020202020204" pitchFamily="34" charset="0"/>
                <a:cs typeface="Arial" panose="020B0604020202020204" pitchFamily="34" charset="0"/>
              </a:rPr>
              <a:t>LSOA</a:t>
            </a:r>
            <a:endParaRPr lang="en-GB" sz="1400"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03644" y="589531"/>
            <a:ext cx="5222401" cy="3692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9419" y="751114"/>
            <a:ext cx="4018666" cy="5678937"/>
          </a:xfrm>
          <a:prstGeom prst="rect">
            <a:avLst/>
          </a:prstGeom>
        </p:spPr>
      </p:pic>
    </p:spTree>
    <p:extLst>
      <p:ext uri="{BB962C8B-B14F-4D97-AF65-F5344CB8AC3E}">
        <p14:creationId xmlns:p14="http://schemas.microsoft.com/office/powerpoint/2010/main" val="2866681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6a_a75 xmlns="f13cdf73-8515-4377-9b85-8071d18a76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9" ma:contentTypeDescription="Create a new document." ma:contentTypeScope="" ma:versionID="39e0e6d30d4a0ed340c5b0e41515685b">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90fadeecdc6ab34c9d98e6e24bddb53b"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07F667-EB2D-4738-8054-BF9D613DE3C1}">
  <ds:schemaRefs>
    <ds:schemaRef ds:uri="http://schemas.microsoft.com/office/2006/documentManagement/types"/>
    <ds:schemaRef ds:uri="http://www.w3.org/XML/1998/namespace"/>
    <ds:schemaRef ds:uri="http://purl.org/dc/dcmitype/"/>
    <ds:schemaRef ds:uri="f13cdf73-8515-4377-9b85-8071d18a76e2"/>
    <ds:schemaRef ds:uri="http://schemas.microsoft.com/office/infopath/2007/PartnerControls"/>
    <ds:schemaRef ds:uri="http://schemas.microsoft.com/office/2006/metadata/properties"/>
    <ds:schemaRef ds:uri="http://purl.org/dc/terms/"/>
    <ds:schemaRef ds:uri="http://schemas.openxmlformats.org/package/2006/metadata/core-properties"/>
    <ds:schemaRef ds:uri="8f0e4762-0647-4515-854e-54c39e301341"/>
    <ds:schemaRef ds:uri="http://purl.org/dc/elements/1.1/"/>
  </ds:schemaRefs>
</ds:datastoreItem>
</file>

<file path=customXml/itemProps2.xml><?xml version="1.0" encoding="utf-8"?>
<ds:datastoreItem xmlns:ds="http://schemas.openxmlformats.org/officeDocument/2006/customXml" ds:itemID="{9CD2FA2C-9472-4BBF-8537-DF95DC3B6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1E8C76-33D9-4971-8819-A1DC31C7A0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5428</TotalTime>
  <Words>2495</Words>
  <Application>Microsoft Office PowerPoint</Application>
  <PresentationFormat>Widescreen</PresentationFormat>
  <Paragraphs>643</Paragraphs>
  <Slides>33</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(Headings)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467</cp:revision>
  <cp:lastPrinted>2019-07-04T07:21:22Z</cp:lastPrinted>
  <dcterms:created xsi:type="dcterms:W3CDTF">2019-01-15T15:07:08Z</dcterms:created>
  <dcterms:modified xsi:type="dcterms:W3CDTF">2020-01-24T15:05:56Z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