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8"/>
  </p:notesMasterIdLst>
  <p:handoutMasterIdLst>
    <p:handoutMasterId r:id="rId39"/>
  </p:handoutMasterIdLst>
  <p:sldIdLst>
    <p:sldId id="257" r:id="rId5"/>
    <p:sldId id="291" r:id="rId6"/>
    <p:sldId id="295" r:id="rId7"/>
    <p:sldId id="258" r:id="rId8"/>
    <p:sldId id="260" r:id="rId9"/>
    <p:sldId id="282" r:id="rId10"/>
    <p:sldId id="292" r:id="rId11"/>
    <p:sldId id="261" r:id="rId12"/>
    <p:sldId id="263" r:id="rId13"/>
    <p:sldId id="262" r:id="rId14"/>
    <p:sldId id="270" r:id="rId15"/>
    <p:sldId id="269" r:id="rId16"/>
    <p:sldId id="271" r:id="rId17"/>
    <p:sldId id="272" r:id="rId18"/>
    <p:sldId id="265" r:id="rId19"/>
    <p:sldId id="273" r:id="rId20"/>
    <p:sldId id="264" r:id="rId21"/>
    <p:sldId id="266" r:id="rId22"/>
    <p:sldId id="267" r:id="rId23"/>
    <p:sldId id="268" r:id="rId24"/>
    <p:sldId id="277" r:id="rId25"/>
    <p:sldId id="283" r:id="rId26"/>
    <p:sldId id="287" r:id="rId27"/>
    <p:sldId id="288" r:id="rId28"/>
    <p:sldId id="286" r:id="rId29"/>
    <p:sldId id="278" r:id="rId30"/>
    <p:sldId id="279" r:id="rId31"/>
    <p:sldId id="275" r:id="rId32"/>
    <p:sldId id="276" r:id="rId33"/>
    <p:sldId id="293" r:id="rId34"/>
    <p:sldId id="290" r:id="rId35"/>
    <p:sldId id="294" r:id="rId36"/>
    <p:sldId id="285" r:id="rId37"/>
  </p:sldIdLst>
  <p:sldSz cx="12192000" cy="6858000"/>
  <p:notesSz cx="6669088" cy="98726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EE1F2"/>
    <a:srgbClr val="EBF1FF"/>
    <a:srgbClr val="2E75B6"/>
    <a:srgbClr val="F7F9FF"/>
    <a:srgbClr val="C7DDF1"/>
    <a:srgbClr val="DFE7F5"/>
    <a:srgbClr val="EFF5FB"/>
    <a:srgbClr val="E1E1E1"/>
    <a:srgbClr val="F0F0F0"/>
    <a:srgbClr val="A5A5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912" autoAdjust="0"/>
    <p:restoredTop sz="94660"/>
  </p:normalViewPr>
  <p:slideViewPr>
    <p:cSldViewPr snapToGrid="0">
      <p:cViewPr varScale="1">
        <p:scale>
          <a:sx n="88" d="100"/>
          <a:sy n="88" d="100"/>
        </p:scale>
        <p:origin x="638" y="62"/>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handoutMaster" Target="handoutMasters/handout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362" cy="4953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778155" y="0"/>
            <a:ext cx="2889362" cy="495300"/>
          </a:xfrm>
          <a:prstGeom prst="rect">
            <a:avLst/>
          </a:prstGeom>
        </p:spPr>
        <p:txBody>
          <a:bodyPr vert="horz" lIns="91440" tIns="45720" rIns="91440" bIns="45720" rtlCol="0"/>
          <a:lstStyle>
            <a:lvl1pPr algn="r">
              <a:defRPr sz="1200"/>
            </a:lvl1pPr>
          </a:lstStyle>
          <a:p>
            <a:fld id="{3D7451D7-2EA8-4FF7-B662-8F28256B097A}" type="datetimeFigureOut">
              <a:rPr lang="en-GB" smtClean="0"/>
              <a:t>24/01/2020</a:t>
            </a:fld>
            <a:endParaRPr lang="en-GB"/>
          </a:p>
        </p:txBody>
      </p:sp>
      <p:sp>
        <p:nvSpPr>
          <p:cNvPr id="4" name="Footer Placeholder 3"/>
          <p:cNvSpPr>
            <a:spLocks noGrp="1"/>
          </p:cNvSpPr>
          <p:nvPr>
            <p:ph type="ftr" sz="quarter" idx="2"/>
          </p:nvPr>
        </p:nvSpPr>
        <p:spPr>
          <a:xfrm>
            <a:off x="0" y="9377363"/>
            <a:ext cx="2889362" cy="4953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778155" y="9377363"/>
            <a:ext cx="2889362" cy="495300"/>
          </a:xfrm>
          <a:prstGeom prst="rect">
            <a:avLst/>
          </a:prstGeom>
        </p:spPr>
        <p:txBody>
          <a:bodyPr vert="horz" lIns="91440" tIns="45720" rIns="91440" bIns="45720" rtlCol="0" anchor="b"/>
          <a:lstStyle>
            <a:lvl1pPr algn="r">
              <a:defRPr sz="1200"/>
            </a:lvl1pPr>
          </a:lstStyle>
          <a:p>
            <a:fld id="{B6A56AE6-FF1C-4754-A77A-EAD59379A0D2}" type="slidenum">
              <a:rPr lang="en-GB" smtClean="0"/>
              <a:t>‹#›</a:t>
            </a:fld>
            <a:endParaRPr lang="en-GB"/>
          </a:p>
        </p:txBody>
      </p:sp>
    </p:spTree>
    <p:extLst>
      <p:ext uri="{BB962C8B-B14F-4D97-AF65-F5344CB8AC3E}">
        <p14:creationId xmlns:p14="http://schemas.microsoft.com/office/powerpoint/2010/main" val="23134645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534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777607" y="0"/>
            <a:ext cx="2889938" cy="495348"/>
          </a:xfrm>
          <a:prstGeom prst="rect">
            <a:avLst/>
          </a:prstGeom>
        </p:spPr>
        <p:txBody>
          <a:bodyPr vert="horz" lIns="91440" tIns="45720" rIns="91440" bIns="45720" rtlCol="0"/>
          <a:lstStyle>
            <a:lvl1pPr algn="r">
              <a:defRPr sz="1200"/>
            </a:lvl1pPr>
          </a:lstStyle>
          <a:p>
            <a:fld id="{E6F4B6CE-75B7-4240-B9F8-2C023477DFB8}" type="datetimeFigureOut">
              <a:rPr lang="en-GB" smtClean="0"/>
              <a:t>24/01/2020</a:t>
            </a:fld>
            <a:endParaRPr lang="en-GB" dirty="0"/>
          </a:p>
        </p:txBody>
      </p:sp>
      <p:sp>
        <p:nvSpPr>
          <p:cNvPr id="4" name="Slide Image Placeholder 3"/>
          <p:cNvSpPr>
            <a:spLocks noGrp="1" noRot="1" noChangeAspect="1"/>
          </p:cNvSpPr>
          <p:nvPr>
            <p:ph type="sldImg" idx="2"/>
          </p:nvPr>
        </p:nvSpPr>
        <p:spPr>
          <a:xfrm>
            <a:off x="373063" y="1233488"/>
            <a:ext cx="5922962" cy="3332162"/>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66909" y="4751220"/>
            <a:ext cx="5335270" cy="388736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377318"/>
            <a:ext cx="2889938" cy="49534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777607" y="9377318"/>
            <a:ext cx="2889938" cy="495347"/>
          </a:xfrm>
          <a:prstGeom prst="rect">
            <a:avLst/>
          </a:prstGeom>
        </p:spPr>
        <p:txBody>
          <a:bodyPr vert="horz" lIns="91440" tIns="45720" rIns="91440" bIns="45720" rtlCol="0" anchor="b"/>
          <a:lstStyle>
            <a:lvl1pPr algn="r">
              <a:defRPr sz="1200"/>
            </a:lvl1pPr>
          </a:lstStyle>
          <a:p>
            <a:fld id="{5A8E0146-D998-449C-A1BA-A878C8DA818C}" type="slidenum">
              <a:rPr lang="en-GB" smtClean="0"/>
              <a:t>‹#›</a:t>
            </a:fld>
            <a:endParaRPr lang="en-GB" dirty="0"/>
          </a:p>
        </p:txBody>
      </p:sp>
    </p:spTree>
    <p:extLst>
      <p:ext uri="{BB962C8B-B14F-4D97-AF65-F5344CB8AC3E}">
        <p14:creationId xmlns:p14="http://schemas.microsoft.com/office/powerpoint/2010/main" val="10111944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CFD7707-F7AA-4CD2-B72F-ABB15022293C}" type="slidenum">
              <a:rPr lang="en-GB" smtClean="0"/>
              <a:t>3</a:t>
            </a:fld>
            <a:endParaRPr lang="en-GB" dirty="0"/>
          </a:p>
        </p:txBody>
      </p:sp>
    </p:spTree>
    <p:extLst>
      <p:ext uri="{BB962C8B-B14F-4D97-AF65-F5344CB8AC3E}">
        <p14:creationId xmlns:p14="http://schemas.microsoft.com/office/powerpoint/2010/main" val="8187441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CFD7707-F7AA-4CD2-B72F-ABB15022293C}" type="slidenum">
              <a:rPr lang="en-GB" smtClean="0"/>
              <a:t>13</a:t>
            </a:fld>
            <a:endParaRPr lang="en-GB" dirty="0"/>
          </a:p>
        </p:txBody>
      </p:sp>
    </p:spTree>
    <p:extLst>
      <p:ext uri="{BB962C8B-B14F-4D97-AF65-F5344CB8AC3E}">
        <p14:creationId xmlns:p14="http://schemas.microsoft.com/office/powerpoint/2010/main" val="37354665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CFD7707-F7AA-4CD2-B72F-ABB15022293C}" type="slidenum">
              <a:rPr lang="en-GB" smtClean="0"/>
              <a:t>15</a:t>
            </a:fld>
            <a:endParaRPr lang="en-GB" dirty="0"/>
          </a:p>
        </p:txBody>
      </p:sp>
    </p:spTree>
    <p:extLst>
      <p:ext uri="{BB962C8B-B14F-4D97-AF65-F5344CB8AC3E}">
        <p14:creationId xmlns:p14="http://schemas.microsoft.com/office/powerpoint/2010/main" val="37462803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CFD7707-F7AA-4CD2-B72F-ABB15022293C}" type="slidenum">
              <a:rPr lang="en-GB" smtClean="0"/>
              <a:t>17</a:t>
            </a:fld>
            <a:endParaRPr lang="en-GB" dirty="0"/>
          </a:p>
        </p:txBody>
      </p:sp>
    </p:spTree>
    <p:extLst>
      <p:ext uri="{BB962C8B-B14F-4D97-AF65-F5344CB8AC3E}">
        <p14:creationId xmlns:p14="http://schemas.microsoft.com/office/powerpoint/2010/main" val="15268231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CFD7707-F7AA-4CD2-B72F-ABB15022293C}" type="slidenum">
              <a:rPr lang="en-GB" smtClean="0"/>
              <a:t>18</a:t>
            </a:fld>
            <a:endParaRPr lang="en-GB" dirty="0"/>
          </a:p>
        </p:txBody>
      </p:sp>
    </p:spTree>
    <p:extLst>
      <p:ext uri="{BB962C8B-B14F-4D97-AF65-F5344CB8AC3E}">
        <p14:creationId xmlns:p14="http://schemas.microsoft.com/office/powerpoint/2010/main" val="39749018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CFD7707-F7AA-4CD2-B72F-ABB15022293C}" type="slidenum">
              <a:rPr lang="en-GB" smtClean="0"/>
              <a:t>19</a:t>
            </a:fld>
            <a:endParaRPr lang="en-GB" dirty="0"/>
          </a:p>
        </p:txBody>
      </p:sp>
    </p:spTree>
    <p:extLst>
      <p:ext uri="{BB962C8B-B14F-4D97-AF65-F5344CB8AC3E}">
        <p14:creationId xmlns:p14="http://schemas.microsoft.com/office/powerpoint/2010/main" val="13376220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CFD7707-F7AA-4CD2-B72F-ABB15022293C}" type="slidenum">
              <a:rPr lang="en-GB" smtClean="0"/>
              <a:t>20</a:t>
            </a:fld>
            <a:endParaRPr lang="en-GB" dirty="0"/>
          </a:p>
        </p:txBody>
      </p:sp>
    </p:spTree>
    <p:extLst>
      <p:ext uri="{BB962C8B-B14F-4D97-AF65-F5344CB8AC3E}">
        <p14:creationId xmlns:p14="http://schemas.microsoft.com/office/powerpoint/2010/main" val="39814961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600672-7E8A-40BE-966E-D67AC122C108}" type="slidenum">
              <a:rPr lang="en-GB" smtClean="0"/>
              <a:t>23</a:t>
            </a:fld>
            <a:endParaRPr lang="en-GB"/>
          </a:p>
        </p:txBody>
      </p:sp>
    </p:spTree>
    <p:extLst>
      <p:ext uri="{BB962C8B-B14F-4D97-AF65-F5344CB8AC3E}">
        <p14:creationId xmlns:p14="http://schemas.microsoft.com/office/powerpoint/2010/main" val="2157068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600672-7E8A-40BE-966E-D67AC122C108}" type="slidenum">
              <a:rPr lang="en-GB" smtClean="0"/>
              <a:t>24</a:t>
            </a:fld>
            <a:endParaRPr lang="en-GB"/>
          </a:p>
        </p:txBody>
      </p:sp>
    </p:spTree>
    <p:extLst>
      <p:ext uri="{BB962C8B-B14F-4D97-AF65-F5344CB8AC3E}">
        <p14:creationId xmlns:p14="http://schemas.microsoft.com/office/powerpoint/2010/main" val="18944691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FD7707-F7AA-4CD2-B72F-ABB15022293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847733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FD7707-F7AA-4CD2-B72F-ABB15022293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101040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CFD7707-F7AA-4CD2-B72F-ABB15022293C}" type="slidenum">
              <a:rPr lang="en-GB" smtClean="0"/>
              <a:t>5</a:t>
            </a:fld>
            <a:endParaRPr lang="en-GB" dirty="0"/>
          </a:p>
        </p:txBody>
      </p:sp>
    </p:spTree>
    <p:extLst>
      <p:ext uri="{BB962C8B-B14F-4D97-AF65-F5344CB8AC3E}">
        <p14:creationId xmlns:p14="http://schemas.microsoft.com/office/powerpoint/2010/main" val="40052307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FD7707-F7AA-4CD2-B72F-ABB15022293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540520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FD7707-F7AA-4CD2-B72F-ABB15022293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170670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600672-7E8A-40BE-966E-D67AC122C108}" type="slidenum">
              <a:rPr lang="en-GB" smtClean="0"/>
              <a:t>31</a:t>
            </a:fld>
            <a:endParaRPr lang="en-GB"/>
          </a:p>
        </p:txBody>
      </p:sp>
    </p:spTree>
    <p:extLst>
      <p:ext uri="{BB962C8B-B14F-4D97-AF65-F5344CB8AC3E}">
        <p14:creationId xmlns:p14="http://schemas.microsoft.com/office/powerpoint/2010/main" val="21138174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FD7707-F7AA-4CD2-B72F-ABB15022293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243832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FD7707-F7AA-4CD2-B72F-ABB15022293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25098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CFD7707-F7AA-4CD2-B72F-ABB15022293C}" type="slidenum">
              <a:rPr lang="en-GB" smtClean="0"/>
              <a:t>6</a:t>
            </a:fld>
            <a:endParaRPr lang="en-GB" dirty="0"/>
          </a:p>
        </p:txBody>
      </p:sp>
    </p:spTree>
    <p:extLst>
      <p:ext uri="{BB962C8B-B14F-4D97-AF65-F5344CB8AC3E}">
        <p14:creationId xmlns:p14="http://schemas.microsoft.com/office/powerpoint/2010/main" val="21057510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CFD7707-F7AA-4CD2-B72F-ABB15022293C}" type="slidenum">
              <a:rPr lang="en-GB" smtClean="0"/>
              <a:t>7</a:t>
            </a:fld>
            <a:endParaRPr lang="en-GB" dirty="0"/>
          </a:p>
        </p:txBody>
      </p:sp>
    </p:spTree>
    <p:extLst>
      <p:ext uri="{BB962C8B-B14F-4D97-AF65-F5344CB8AC3E}">
        <p14:creationId xmlns:p14="http://schemas.microsoft.com/office/powerpoint/2010/main" val="34934569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CFD7707-F7AA-4CD2-B72F-ABB15022293C}" type="slidenum">
              <a:rPr lang="en-GB" smtClean="0"/>
              <a:t>8</a:t>
            </a:fld>
            <a:endParaRPr lang="en-GB" dirty="0"/>
          </a:p>
        </p:txBody>
      </p:sp>
    </p:spTree>
    <p:extLst>
      <p:ext uri="{BB962C8B-B14F-4D97-AF65-F5344CB8AC3E}">
        <p14:creationId xmlns:p14="http://schemas.microsoft.com/office/powerpoint/2010/main" val="24624786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CFD7707-F7AA-4CD2-B72F-ABB15022293C}" type="slidenum">
              <a:rPr lang="en-GB" smtClean="0"/>
              <a:t>9</a:t>
            </a:fld>
            <a:endParaRPr lang="en-GB" dirty="0"/>
          </a:p>
        </p:txBody>
      </p:sp>
    </p:spTree>
    <p:extLst>
      <p:ext uri="{BB962C8B-B14F-4D97-AF65-F5344CB8AC3E}">
        <p14:creationId xmlns:p14="http://schemas.microsoft.com/office/powerpoint/2010/main" val="29230864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CFD7707-F7AA-4CD2-B72F-ABB15022293C}" type="slidenum">
              <a:rPr lang="en-GB" smtClean="0"/>
              <a:t>10</a:t>
            </a:fld>
            <a:endParaRPr lang="en-GB" dirty="0"/>
          </a:p>
        </p:txBody>
      </p:sp>
    </p:spTree>
    <p:extLst>
      <p:ext uri="{BB962C8B-B14F-4D97-AF65-F5344CB8AC3E}">
        <p14:creationId xmlns:p14="http://schemas.microsoft.com/office/powerpoint/2010/main" val="19157486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CFD7707-F7AA-4CD2-B72F-ABB15022293C}" type="slidenum">
              <a:rPr lang="en-GB" smtClean="0"/>
              <a:t>11</a:t>
            </a:fld>
            <a:endParaRPr lang="en-GB" dirty="0"/>
          </a:p>
        </p:txBody>
      </p:sp>
    </p:spTree>
    <p:extLst>
      <p:ext uri="{BB962C8B-B14F-4D97-AF65-F5344CB8AC3E}">
        <p14:creationId xmlns:p14="http://schemas.microsoft.com/office/powerpoint/2010/main" val="14059925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CFD7707-F7AA-4CD2-B72F-ABB15022293C}" type="slidenum">
              <a:rPr lang="en-GB" smtClean="0"/>
              <a:t>12</a:t>
            </a:fld>
            <a:endParaRPr lang="en-GB" dirty="0"/>
          </a:p>
        </p:txBody>
      </p:sp>
    </p:spTree>
    <p:extLst>
      <p:ext uri="{BB962C8B-B14F-4D97-AF65-F5344CB8AC3E}">
        <p14:creationId xmlns:p14="http://schemas.microsoft.com/office/powerpoint/2010/main" val="23029210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A1FF6038-765E-4A35-9291-688DFA1C4CE5}" type="datetimeFigureOut">
              <a:rPr lang="en-GB" smtClean="0"/>
              <a:t>24/01/2020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AEB91E9-87EB-461F-B0CD-2A123CF379A1}" type="slidenum">
              <a:rPr lang="en-GB" smtClean="0"/>
              <a:t>‹#›</a:t>
            </a:fld>
            <a:endParaRPr lang="en-GB" dirty="0"/>
          </a:p>
        </p:txBody>
      </p:sp>
    </p:spTree>
    <p:extLst>
      <p:ext uri="{BB962C8B-B14F-4D97-AF65-F5344CB8AC3E}">
        <p14:creationId xmlns:p14="http://schemas.microsoft.com/office/powerpoint/2010/main" val="5649287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1FF6038-765E-4A35-9291-688DFA1C4CE5}" type="datetimeFigureOut">
              <a:rPr lang="en-GB" smtClean="0"/>
              <a:t>24/01/2020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AEB91E9-87EB-461F-B0CD-2A123CF379A1}" type="slidenum">
              <a:rPr lang="en-GB" smtClean="0"/>
              <a:t>‹#›</a:t>
            </a:fld>
            <a:endParaRPr lang="en-GB" dirty="0"/>
          </a:p>
        </p:txBody>
      </p:sp>
    </p:spTree>
    <p:extLst>
      <p:ext uri="{BB962C8B-B14F-4D97-AF65-F5344CB8AC3E}">
        <p14:creationId xmlns:p14="http://schemas.microsoft.com/office/powerpoint/2010/main" val="349170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1FF6038-765E-4A35-9291-688DFA1C4CE5}" type="datetimeFigureOut">
              <a:rPr lang="en-GB" smtClean="0"/>
              <a:t>24/01/2020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AEB91E9-87EB-461F-B0CD-2A123CF379A1}" type="slidenum">
              <a:rPr lang="en-GB" smtClean="0"/>
              <a:t>‹#›</a:t>
            </a:fld>
            <a:endParaRPr lang="en-GB" dirty="0"/>
          </a:p>
        </p:txBody>
      </p:sp>
    </p:spTree>
    <p:extLst>
      <p:ext uri="{BB962C8B-B14F-4D97-AF65-F5344CB8AC3E}">
        <p14:creationId xmlns:p14="http://schemas.microsoft.com/office/powerpoint/2010/main" val="34529676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5" name="Text Placeholder 2"/>
          <p:cNvSpPr>
            <a:spLocks noGrp="1"/>
          </p:cNvSpPr>
          <p:nvPr>
            <p:ph type="body" sz="quarter" idx="14" hasCustomPrompt="1"/>
          </p:nvPr>
        </p:nvSpPr>
        <p:spPr>
          <a:xfrm>
            <a:off x="145576" y="572860"/>
            <a:ext cx="11891413" cy="578079"/>
          </a:xfrm>
          <a:prstGeom prst="rect">
            <a:avLst/>
          </a:prstGeom>
        </p:spPr>
        <p:txBody>
          <a:bodyPr/>
          <a:lstStyle>
            <a:lvl1pPr marL="0" indent="0" algn="ctr">
              <a:buNone/>
              <a:defRPr sz="2000" b="1">
                <a:solidFill>
                  <a:schemeClr val="accent1"/>
                </a:solidFill>
                <a:latin typeface="Arial (Headings)"/>
              </a:defRPr>
            </a:lvl1pPr>
          </a:lstStyle>
          <a:p>
            <a:pPr lvl="0"/>
            <a:r>
              <a:rPr lang="en-US"/>
              <a:t>Title</a:t>
            </a:r>
            <a:endParaRPr lang="en-GB"/>
          </a:p>
        </p:txBody>
      </p:sp>
      <p:sp>
        <p:nvSpPr>
          <p:cNvPr id="7" name="Slide Number Placeholder 5"/>
          <p:cNvSpPr>
            <a:spLocks noGrp="1"/>
          </p:cNvSpPr>
          <p:nvPr>
            <p:ph type="sldNum" sz="quarter" idx="4"/>
          </p:nvPr>
        </p:nvSpPr>
        <p:spPr>
          <a:xfrm>
            <a:off x="9208881" y="6488601"/>
            <a:ext cx="2828107" cy="218918"/>
          </a:xfrm>
          <a:prstGeom prst="rect">
            <a:avLst/>
          </a:prstGeom>
        </p:spPr>
        <p:txBody>
          <a:bodyPr lIns="90818" tIns="45409" rIns="90818" bIns="45409"/>
          <a:lstStyle>
            <a:lvl1pPr algn="r">
              <a:defRPr sz="1000" b="0" i="0">
                <a:solidFill>
                  <a:schemeClr val="tx1"/>
                </a:solidFill>
                <a:latin typeface="Arial"/>
                <a:cs typeface="Arial"/>
              </a:defRPr>
            </a:lvl1pPr>
          </a:lstStyle>
          <a:p>
            <a:pPr defTabSz="908182"/>
            <a:fld id="{87DADF28-5588-485E-81E7-6B9A2B6E3B3C}" type="slidenum">
              <a:rPr lang="en-GB" smtClean="0">
                <a:solidFill>
                  <a:prstClr val="black"/>
                </a:solidFill>
              </a:rPr>
              <a:pPr defTabSz="908182"/>
              <a:t>‹#›</a:t>
            </a:fld>
            <a:endParaRPr lang="en-GB">
              <a:solidFill>
                <a:prstClr val="black"/>
              </a:solidFill>
            </a:endParaRPr>
          </a:p>
        </p:txBody>
      </p:sp>
    </p:spTree>
    <p:extLst>
      <p:ext uri="{BB962C8B-B14F-4D97-AF65-F5344CB8AC3E}">
        <p14:creationId xmlns:p14="http://schemas.microsoft.com/office/powerpoint/2010/main" val="37042830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1FF6038-765E-4A35-9291-688DFA1C4CE5}" type="datetimeFigureOut">
              <a:rPr lang="en-GB" smtClean="0"/>
              <a:t>24/01/2020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AEB91E9-87EB-461F-B0CD-2A123CF379A1}" type="slidenum">
              <a:rPr lang="en-GB" smtClean="0"/>
              <a:t>‹#›</a:t>
            </a:fld>
            <a:endParaRPr lang="en-GB" dirty="0"/>
          </a:p>
        </p:txBody>
      </p:sp>
    </p:spTree>
    <p:extLst>
      <p:ext uri="{BB962C8B-B14F-4D97-AF65-F5344CB8AC3E}">
        <p14:creationId xmlns:p14="http://schemas.microsoft.com/office/powerpoint/2010/main" val="36960860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1FF6038-765E-4A35-9291-688DFA1C4CE5}" type="datetimeFigureOut">
              <a:rPr lang="en-GB" smtClean="0"/>
              <a:t>24/01/2020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AEB91E9-87EB-461F-B0CD-2A123CF379A1}" type="slidenum">
              <a:rPr lang="en-GB" smtClean="0"/>
              <a:t>‹#›</a:t>
            </a:fld>
            <a:endParaRPr lang="en-GB" dirty="0"/>
          </a:p>
        </p:txBody>
      </p:sp>
    </p:spTree>
    <p:extLst>
      <p:ext uri="{BB962C8B-B14F-4D97-AF65-F5344CB8AC3E}">
        <p14:creationId xmlns:p14="http://schemas.microsoft.com/office/powerpoint/2010/main" val="31957028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A1FF6038-765E-4A35-9291-688DFA1C4CE5}" type="datetimeFigureOut">
              <a:rPr lang="en-GB" smtClean="0"/>
              <a:t>24/01/2020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8AEB91E9-87EB-461F-B0CD-2A123CF379A1}" type="slidenum">
              <a:rPr lang="en-GB" smtClean="0"/>
              <a:t>‹#›</a:t>
            </a:fld>
            <a:endParaRPr lang="en-GB" dirty="0"/>
          </a:p>
        </p:txBody>
      </p:sp>
    </p:spTree>
    <p:extLst>
      <p:ext uri="{BB962C8B-B14F-4D97-AF65-F5344CB8AC3E}">
        <p14:creationId xmlns:p14="http://schemas.microsoft.com/office/powerpoint/2010/main" val="5596701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A1FF6038-765E-4A35-9291-688DFA1C4CE5}" type="datetimeFigureOut">
              <a:rPr lang="en-GB" smtClean="0"/>
              <a:t>24/01/2020</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8AEB91E9-87EB-461F-B0CD-2A123CF379A1}" type="slidenum">
              <a:rPr lang="en-GB" smtClean="0"/>
              <a:t>‹#›</a:t>
            </a:fld>
            <a:endParaRPr lang="en-GB" dirty="0"/>
          </a:p>
        </p:txBody>
      </p:sp>
    </p:spTree>
    <p:extLst>
      <p:ext uri="{BB962C8B-B14F-4D97-AF65-F5344CB8AC3E}">
        <p14:creationId xmlns:p14="http://schemas.microsoft.com/office/powerpoint/2010/main" val="12849388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A1FF6038-765E-4A35-9291-688DFA1C4CE5}" type="datetimeFigureOut">
              <a:rPr lang="en-GB" smtClean="0"/>
              <a:t>24/01/2020</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8AEB91E9-87EB-461F-B0CD-2A123CF379A1}" type="slidenum">
              <a:rPr lang="en-GB" smtClean="0"/>
              <a:t>‹#›</a:t>
            </a:fld>
            <a:endParaRPr lang="en-GB" dirty="0"/>
          </a:p>
        </p:txBody>
      </p:sp>
    </p:spTree>
    <p:extLst>
      <p:ext uri="{BB962C8B-B14F-4D97-AF65-F5344CB8AC3E}">
        <p14:creationId xmlns:p14="http://schemas.microsoft.com/office/powerpoint/2010/main" val="15752514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FF6038-765E-4A35-9291-688DFA1C4CE5}" type="datetimeFigureOut">
              <a:rPr lang="en-GB" smtClean="0"/>
              <a:t>24/01/2020</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8AEB91E9-87EB-461F-B0CD-2A123CF379A1}" type="slidenum">
              <a:rPr lang="en-GB" smtClean="0"/>
              <a:t>‹#›</a:t>
            </a:fld>
            <a:endParaRPr lang="en-GB" dirty="0"/>
          </a:p>
        </p:txBody>
      </p:sp>
    </p:spTree>
    <p:extLst>
      <p:ext uri="{BB962C8B-B14F-4D97-AF65-F5344CB8AC3E}">
        <p14:creationId xmlns:p14="http://schemas.microsoft.com/office/powerpoint/2010/main" val="10011194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1FF6038-765E-4A35-9291-688DFA1C4CE5}" type="datetimeFigureOut">
              <a:rPr lang="en-GB" smtClean="0"/>
              <a:t>24/01/2020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8AEB91E9-87EB-461F-B0CD-2A123CF379A1}" type="slidenum">
              <a:rPr lang="en-GB" smtClean="0"/>
              <a:t>‹#›</a:t>
            </a:fld>
            <a:endParaRPr lang="en-GB" dirty="0"/>
          </a:p>
        </p:txBody>
      </p:sp>
    </p:spTree>
    <p:extLst>
      <p:ext uri="{BB962C8B-B14F-4D97-AF65-F5344CB8AC3E}">
        <p14:creationId xmlns:p14="http://schemas.microsoft.com/office/powerpoint/2010/main" val="38342776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1FF6038-765E-4A35-9291-688DFA1C4CE5}" type="datetimeFigureOut">
              <a:rPr lang="en-GB" smtClean="0"/>
              <a:t>24/01/2020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8AEB91E9-87EB-461F-B0CD-2A123CF379A1}" type="slidenum">
              <a:rPr lang="en-GB" smtClean="0"/>
              <a:t>‹#›</a:t>
            </a:fld>
            <a:endParaRPr lang="en-GB" dirty="0"/>
          </a:p>
        </p:txBody>
      </p:sp>
    </p:spTree>
    <p:extLst>
      <p:ext uri="{BB962C8B-B14F-4D97-AF65-F5344CB8AC3E}">
        <p14:creationId xmlns:p14="http://schemas.microsoft.com/office/powerpoint/2010/main" val="17610778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FF6038-765E-4A35-9291-688DFA1C4CE5}" type="datetimeFigureOut">
              <a:rPr lang="en-GB" smtClean="0"/>
              <a:t>24/01/2020</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EB91E9-87EB-461F-B0CD-2A123CF379A1}" type="slidenum">
              <a:rPr lang="en-GB" smtClean="0"/>
              <a:t>‹#›</a:t>
            </a:fld>
            <a:endParaRPr lang="en-GB" dirty="0"/>
          </a:p>
        </p:txBody>
      </p:sp>
    </p:spTree>
    <p:extLst>
      <p:ext uri="{BB962C8B-B14F-4D97-AF65-F5344CB8AC3E}">
        <p14:creationId xmlns:p14="http://schemas.microsoft.com/office/powerpoint/2010/main" val="11664756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1.emf"/><Relationship Id="rId4" Type="http://schemas.openxmlformats.org/officeDocument/2006/relationships/image" Target="../media/image10.emf"/></Relationships>
</file>

<file path=ppt/slides/_rels/slide11.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3.emf"/></Relationships>
</file>

<file path=ppt/slides/_rels/slide12.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5.emf"/></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fingertips.phe.org.uk/profile/general-practice" TargetMode="External"/><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9.emf"/><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7.e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31.emf"/></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33.e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35.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36.png"/></Relationships>
</file>

<file path=ppt/slides/_rels/slide3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40.emf"/><Relationship Id="rId4" Type="http://schemas.openxmlformats.org/officeDocument/2006/relationships/image" Target="../media/image39.emf"/></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72760" y="1259093"/>
            <a:ext cx="10482230" cy="4708981"/>
          </a:xfrm>
          <a:prstGeom prst="rect">
            <a:avLst/>
          </a:prstGeom>
          <a:noFill/>
          <a:ln>
            <a:noFill/>
          </a:ln>
        </p:spPr>
        <p:txBody>
          <a:bodyPr wrap="square" rtlCol="0">
            <a:spAutoFit/>
          </a:bodyPr>
          <a:lstStyle/>
          <a:p>
            <a:pPr algn="ctr"/>
            <a:r>
              <a:rPr lang="en-GB" sz="5000" dirty="0">
                <a:solidFill>
                  <a:schemeClr val="accent1">
                    <a:lumMod val="75000"/>
                  </a:schemeClr>
                </a:solidFill>
                <a:latin typeface="Arial" panose="020B0604020202020204" pitchFamily="34" charset="0"/>
                <a:cs typeface="Arial" panose="020B0604020202020204" pitchFamily="34" charset="0"/>
              </a:rPr>
              <a:t>Cam Medical PCN</a:t>
            </a:r>
          </a:p>
          <a:p>
            <a:pPr algn="ctr"/>
            <a:endParaRPr lang="en-GB" sz="5000" dirty="0">
              <a:solidFill>
                <a:schemeClr val="accent1">
                  <a:lumMod val="75000"/>
                </a:schemeClr>
              </a:solidFill>
              <a:latin typeface="Arial" panose="020B0604020202020204" pitchFamily="34" charset="0"/>
              <a:cs typeface="Arial" panose="020B0604020202020204" pitchFamily="34" charset="0"/>
            </a:endParaRPr>
          </a:p>
          <a:p>
            <a:pPr algn="ctr"/>
            <a:r>
              <a:rPr lang="en-GB" sz="5000" dirty="0">
                <a:solidFill>
                  <a:schemeClr val="accent1">
                    <a:lumMod val="75000"/>
                  </a:schemeClr>
                </a:solidFill>
                <a:latin typeface="Arial" panose="020B0604020202020204" pitchFamily="34" charset="0"/>
                <a:cs typeface="Arial" panose="020B0604020202020204" pitchFamily="34" charset="0"/>
              </a:rPr>
              <a:t>Data pack</a:t>
            </a:r>
          </a:p>
          <a:p>
            <a:pPr algn="ctr"/>
            <a:endParaRPr lang="en-GB" sz="5000" dirty="0">
              <a:solidFill>
                <a:schemeClr val="accent1">
                  <a:lumMod val="75000"/>
                </a:schemeClr>
              </a:solidFill>
              <a:latin typeface="Arial" panose="020B0604020202020204" pitchFamily="34" charset="0"/>
              <a:cs typeface="Arial" panose="020B0604020202020204" pitchFamily="34" charset="0"/>
            </a:endParaRPr>
          </a:p>
          <a:p>
            <a:pPr algn="ctr"/>
            <a:r>
              <a:rPr lang="en-GB" sz="5000" dirty="0">
                <a:solidFill>
                  <a:schemeClr val="accent1">
                    <a:lumMod val="75000"/>
                  </a:schemeClr>
                </a:solidFill>
                <a:latin typeface="Arial" panose="020B0604020202020204" pitchFamily="34" charset="0"/>
                <a:cs typeface="Arial" panose="020B0604020202020204" pitchFamily="34" charset="0"/>
              </a:rPr>
              <a:t>November 2019</a:t>
            </a:r>
          </a:p>
          <a:p>
            <a:pPr algn="ctr"/>
            <a:endParaRPr lang="en-GB" sz="5000" dirty="0">
              <a:solidFill>
                <a:srgbClr val="FF0000"/>
              </a:solidFill>
              <a:latin typeface="Arial" panose="020B0604020202020204" pitchFamily="34" charset="0"/>
              <a:cs typeface="Arial" panose="020B0604020202020204" pitchFamily="34" charset="0"/>
            </a:endParaRPr>
          </a:p>
        </p:txBody>
      </p:sp>
      <p:sp>
        <p:nvSpPr>
          <p:cNvPr id="3" name="Frame 2"/>
          <p:cNvSpPr/>
          <p:nvPr/>
        </p:nvSpPr>
        <p:spPr>
          <a:xfrm>
            <a:off x="0" y="0"/>
            <a:ext cx="12204000" cy="6858000"/>
          </a:xfrm>
          <a:prstGeom prst="frame">
            <a:avLst/>
          </a:prstGeom>
          <a:solidFill>
            <a:schemeClr val="accent1">
              <a:lumMod val="75000"/>
            </a:schemeClr>
          </a:solidFill>
          <a:ln w="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216000" rtlCol="0" anchor="ctr">
            <a:normAutofit/>
          </a:bodyPr>
          <a:lstStyle/>
          <a:p>
            <a:pPr algn="ctr"/>
            <a:endParaRPr lang="en-GB"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3639739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360487513"/>
              </p:ext>
            </p:extLst>
          </p:nvPr>
        </p:nvGraphicFramePr>
        <p:xfrm>
          <a:off x="0" y="6326"/>
          <a:ext cx="12192000" cy="6888807"/>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20000"/>
                    </a:ext>
                  </a:extLst>
                </a:gridCol>
              </a:tblGrid>
              <a:tr h="380776">
                <a:tc>
                  <a:txBody>
                    <a:bodyPr/>
                    <a:lstStyle/>
                    <a:p>
                      <a:r>
                        <a:rPr lang="en-GB" dirty="0">
                          <a:latin typeface="Arial" panose="020B0604020202020204" pitchFamily="34" charset="0"/>
                          <a:cs typeface="Arial" panose="020B0604020202020204" pitchFamily="34" charset="0"/>
                        </a:rPr>
                        <a:t>Births</a:t>
                      </a:r>
                      <a:r>
                        <a:rPr lang="en-GB" baseline="0" dirty="0">
                          <a:latin typeface="Arial" panose="020B0604020202020204" pitchFamily="34" charset="0"/>
                          <a:cs typeface="Arial" panose="020B0604020202020204" pitchFamily="34" charset="0"/>
                        </a:rPr>
                        <a:t> and Fertility</a:t>
                      </a:r>
                      <a:endParaRPr lang="en-GB" dirty="0">
                        <a:latin typeface="Arial" panose="020B0604020202020204" pitchFamily="34" charset="0"/>
                        <a:cs typeface="Arial" panose="020B0604020202020204" pitchFamily="34" charset="0"/>
                      </a:endParaRPr>
                    </a:p>
                  </a:txBody>
                  <a:tcPr>
                    <a:solidFill>
                      <a:schemeClr val="accent1">
                        <a:lumMod val="75000"/>
                      </a:schemeClr>
                    </a:solidFill>
                  </a:tcPr>
                </a:tc>
                <a:extLst>
                  <a:ext uri="{0D108BD9-81ED-4DB2-BD59-A6C34878D82A}">
                    <a16:rowId xmlns:a16="http://schemas.microsoft.com/office/drawing/2014/main" val="10000"/>
                  </a:ext>
                </a:extLst>
              </a:tr>
              <a:tr h="5570353">
                <a:tc>
                  <a:txBody>
                    <a:bodyPr/>
                    <a:lstStyle/>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pPr marL="0" indent="0">
                        <a:buFont typeface="Arial" panose="020B0604020202020204" pitchFamily="34" charset="0"/>
                        <a:buNone/>
                      </a:pPr>
                      <a:r>
                        <a:rPr lang="en-GB" sz="1600" dirty="0">
                          <a:solidFill>
                            <a:schemeClr val="accent1">
                              <a:lumMod val="75000"/>
                            </a:schemeClr>
                          </a:solidFill>
                          <a:latin typeface="Arial" panose="020B0604020202020204" pitchFamily="34" charset="0"/>
                          <a:cs typeface="Arial" panose="020B0604020202020204" pitchFamily="34" charset="0"/>
                        </a:rPr>
                        <a:t>       The birth rate in Cam</a:t>
                      </a:r>
                      <a:r>
                        <a:rPr lang="en-GB" sz="1600" baseline="0" dirty="0">
                          <a:solidFill>
                            <a:schemeClr val="accent1">
                              <a:lumMod val="75000"/>
                            </a:schemeClr>
                          </a:solidFill>
                          <a:latin typeface="Arial" panose="020B0604020202020204" pitchFamily="34" charset="0"/>
                          <a:cs typeface="Arial" panose="020B0604020202020204" pitchFamily="34" charset="0"/>
                        </a:rPr>
                        <a:t> Medical Network</a:t>
                      </a:r>
                      <a:r>
                        <a:rPr lang="en-GB" sz="1600" dirty="0">
                          <a:solidFill>
                            <a:schemeClr val="accent1">
                              <a:lumMod val="75000"/>
                            </a:schemeClr>
                          </a:solidFill>
                          <a:latin typeface="Arial" panose="020B0604020202020204" pitchFamily="34" charset="0"/>
                          <a:cs typeface="Arial" panose="020B0604020202020204" pitchFamily="34" charset="0"/>
                        </a:rPr>
                        <a:t> PCN is statistically significantly lower </a:t>
                      </a:r>
                    </a:p>
                    <a:p>
                      <a:pPr marL="0" indent="0">
                        <a:buFont typeface="Arial" panose="020B0604020202020204" pitchFamily="34" charset="0"/>
                        <a:buNone/>
                      </a:pPr>
                      <a:r>
                        <a:rPr lang="en-GB" sz="1600" dirty="0">
                          <a:solidFill>
                            <a:schemeClr val="accent1">
                              <a:lumMod val="75000"/>
                            </a:schemeClr>
                          </a:solidFill>
                          <a:latin typeface="Arial" panose="020B0604020202020204" pitchFamily="34" charset="0"/>
                          <a:cs typeface="Arial" panose="020B0604020202020204" pitchFamily="34" charset="0"/>
                        </a:rPr>
                        <a:t>         than the average for the South Alliance.  The low birth weight proportion is </a:t>
                      </a:r>
                    </a:p>
                    <a:p>
                      <a:pPr marL="0" indent="0">
                        <a:buFont typeface="Arial" panose="020B0604020202020204" pitchFamily="34" charset="0"/>
                        <a:buNone/>
                      </a:pPr>
                      <a:r>
                        <a:rPr lang="en-GB" sz="1600" dirty="0">
                          <a:solidFill>
                            <a:schemeClr val="accent1">
                              <a:lumMod val="75000"/>
                            </a:schemeClr>
                          </a:solidFill>
                          <a:latin typeface="Arial" panose="020B0604020202020204" pitchFamily="34" charset="0"/>
                          <a:cs typeface="Arial" panose="020B0604020202020204" pitchFamily="34" charset="0"/>
                        </a:rPr>
                        <a:t>                          statistically similar to the South Alliance.</a:t>
                      </a:r>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1600" dirty="0">
                        <a:solidFill>
                          <a:schemeClr val="accent1">
                            <a:lumMod val="75000"/>
                          </a:schemeClr>
                        </a:solidFill>
                        <a:latin typeface="Arial" panose="020B0604020202020204" pitchFamily="34" charset="0"/>
                        <a:cs typeface="Arial" panose="020B0604020202020204" pitchFamily="34" charset="0"/>
                      </a:endParaRPr>
                    </a:p>
                  </a:txBody>
                  <a:tcPr>
                    <a:solidFill>
                      <a:schemeClr val="bg1"/>
                    </a:solidFill>
                  </a:tcPr>
                </a:tc>
                <a:extLst>
                  <a:ext uri="{0D108BD9-81ED-4DB2-BD59-A6C34878D82A}">
                    <a16:rowId xmlns:a16="http://schemas.microsoft.com/office/drawing/2014/main" val="10001"/>
                  </a:ext>
                </a:extLst>
              </a:tr>
              <a:tr h="93767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solidFill>
                            <a:schemeClr val="bg1"/>
                          </a:solidFill>
                          <a:latin typeface="Arial" panose="020B0604020202020204" pitchFamily="34" charset="0"/>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dirty="0">
                        <a:solidFill>
                          <a:schemeClr val="bg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dirty="0">
                        <a:solidFill>
                          <a:schemeClr val="bg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solidFill>
                            <a:schemeClr val="bg1"/>
                          </a:solidFill>
                          <a:latin typeface="Arial" panose="020B0604020202020204" pitchFamily="34" charset="0"/>
                          <a:cs typeface="Arial" panose="020B0604020202020204" pitchFamily="34" charset="0"/>
                        </a:rPr>
                        <a:t>Note:  Relates</a:t>
                      </a:r>
                      <a:r>
                        <a:rPr lang="en-GB" sz="1000" baseline="0" dirty="0">
                          <a:solidFill>
                            <a:schemeClr val="bg1"/>
                          </a:solidFill>
                          <a:latin typeface="Arial" panose="020B0604020202020204" pitchFamily="34" charset="0"/>
                          <a:cs typeface="Arial" panose="020B0604020202020204" pitchFamily="34" charset="0"/>
                        </a:rPr>
                        <a:t> to Cambridgeshire and Peterborough residents only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solidFill>
                            <a:schemeClr val="bg1"/>
                          </a:solidFill>
                          <a:latin typeface="Arial" panose="020B0604020202020204" pitchFamily="34" charset="0"/>
                          <a:cs typeface="Arial" panose="020B0604020202020204" pitchFamily="34" charset="0"/>
                        </a:rPr>
                        <a:t>Source:</a:t>
                      </a:r>
                      <a:r>
                        <a:rPr lang="en-GB" sz="1000" baseline="0" dirty="0">
                          <a:solidFill>
                            <a:schemeClr val="bg1"/>
                          </a:solidFill>
                          <a:latin typeface="Arial" panose="020B0604020202020204" pitchFamily="34" charset="0"/>
                          <a:cs typeface="Arial" panose="020B0604020202020204" pitchFamily="34" charset="0"/>
                        </a:rPr>
                        <a:t> </a:t>
                      </a:r>
                      <a:r>
                        <a:rPr lang="en-GB" sz="1000" kern="1200" dirty="0">
                          <a:solidFill>
                            <a:schemeClr val="bg1"/>
                          </a:solidFill>
                          <a:latin typeface="Arial" panose="020B0604020202020204" pitchFamily="34" charset="0"/>
                          <a:ea typeface="+mn-ea"/>
                          <a:cs typeface="Arial" panose="020B0604020202020204" pitchFamily="34" charset="0"/>
                        </a:rPr>
                        <a:t>C&amp;P PHI based on NHS Digital Civil Registration Data, 2014-2016 and patients registered at a GP Practice by LSOA, July 2018, NHS Digital </a:t>
                      </a:r>
                    </a:p>
                  </a:txBody>
                  <a:tcPr>
                    <a:solidFill>
                      <a:schemeClr val="accent1">
                        <a:lumMod val="75000"/>
                      </a:schemeClr>
                    </a:solidFill>
                  </a:tcPr>
                </a:tc>
                <a:extLst>
                  <a:ext uri="{0D108BD9-81ED-4DB2-BD59-A6C34878D82A}">
                    <a16:rowId xmlns:a16="http://schemas.microsoft.com/office/drawing/2014/main" val="10002"/>
                  </a:ext>
                </a:extLst>
              </a:tr>
            </a:tbl>
          </a:graphicData>
        </a:graphic>
      </p:graphicFrame>
      <p:pic>
        <p:nvPicPr>
          <p:cNvPr id="4" name="Picture 3"/>
          <p:cNvPicPr>
            <a:picLocks noChangeAspect="1"/>
          </p:cNvPicPr>
          <p:nvPr/>
        </p:nvPicPr>
        <p:blipFill>
          <a:blip r:embed="rId3"/>
          <a:stretch>
            <a:fillRect/>
          </a:stretch>
        </p:blipFill>
        <p:spPr>
          <a:xfrm>
            <a:off x="7752093" y="729724"/>
            <a:ext cx="4223292" cy="5133283"/>
          </a:xfrm>
          <a:prstGeom prst="rect">
            <a:avLst/>
          </a:prstGeom>
          <a:ln w="28575">
            <a:solidFill>
              <a:schemeClr val="accent1">
                <a:lumMod val="75000"/>
              </a:schemeClr>
            </a:solidFill>
          </a:ln>
        </p:spPr>
      </p:pic>
      <p:sp>
        <p:nvSpPr>
          <p:cNvPr id="5" name="Rectangle 4"/>
          <p:cNvSpPr/>
          <p:nvPr/>
        </p:nvSpPr>
        <p:spPr>
          <a:xfrm>
            <a:off x="7742610" y="360392"/>
            <a:ext cx="4223292" cy="369332"/>
          </a:xfrm>
          <a:prstGeom prst="rect">
            <a:avLst/>
          </a:prstGeom>
        </p:spPr>
        <p:txBody>
          <a:bodyPr wrap="square">
            <a:spAutoFit/>
          </a:bodyPr>
          <a:lstStyle/>
          <a:p>
            <a:pPr algn="ctr"/>
            <a:r>
              <a:rPr lang="en-GB" dirty="0">
                <a:solidFill>
                  <a:schemeClr val="accent1">
                    <a:lumMod val="75000"/>
                  </a:schemeClr>
                </a:solidFill>
                <a:latin typeface="Arial" panose="020B0604020202020204" pitchFamily="34" charset="0"/>
                <a:cs typeface="Arial" panose="020B0604020202020204" pitchFamily="34" charset="0"/>
              </a:rPr>
              <a:t>Birth r</a:t>
            </a:r>
            <a:r>
              <a:rPr lang="en-GB" baseline="0" dirty="0">
                <a:solidFill>
                  <a:schemeClr val="accent1">
                    <a:lumMod val="75000"/>
                  </a:schemeClr>
                </a:solidFill>
                <a:latin typeface="Arial" panose="020B0604020202020204" pitchFamily="34" charset="0"/>
                <a:cs typeface="Arial" panose="020B0604020202020204" pitchFamily="34" charset="0"/>
              </a:rPr>
              <a:t>ates by ward</a:t>
            </a:r>
            <a:endParaRPr lang="en-GB" dirty="0">
              <a:solidFill>
                <a:schemeClr val="accent1">
                  <a:lumMod val="75000"/>
                </a:schemeClr>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4"/>
          <a:stretch>
            <a:fillRect/>
          </a:stretch>
        </p:blipFill>
        <p:spPr>
          <a:xfrm>
            <a:off x="129310" y="6085941"/>
            <a:ext cx="11676812" cy="342567"/>
          </a:xfrm>
          <a:prstGeom prst="rect">
            <a:avLst/>
          </a:prstGeom>
        </p:spPr>
      </p:pic>
      <p:pic>
        <p:nvPicPr>
          <p:cNvPr id="6" name="Picture 5"/>
          <p:cNvPicPr>
            <a:picLocks noChangeAspect="1"/>
          </p:cNvPicPr>
          <p:nvPr/>
        </p:nvPicPr>
        <p:blipFill>
          <a:blip r:embed="rId5"/>
          <a:stretch>
            <a:fillRect/>
          </a:stretch>
        </p:blipFill>
        <p:spPr>
          <a:xfrm>
            <a:off x="620610" y="729724"/>
            <a:ext cx="5222401" cy="3019200"/>
          </a:xfrm>
          <a:prstGeom prst="rect">
            <a:avLst/>
          </a:prstGeom>
        </p:spPr>
      </p:pic>
    </p:spTree>
    <p:extLst>
      <p:ext uri="{BB962C8B-B14F-4D97-AF65-F5344CB8AC3E}">
        <p14:creationId xmlns:p14="http://schemas.microsoft.com/office/powerpoint/2010/main" val="15268451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050393355"/>
              </p:ext>
            </p:extLst>
          </p:nvPr>
        </p:nvGraphicFramePr>
        <p:xfrm>
          <a:off x="0" y="0"/>
          <a:ext cx="12192000" cy="6889404"/>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20000"/>
                    </a:ext>
                  </a:extLst>
                </a:gridCol>
              </a:tblGrid>
              <a:tr h="412237">
                <a:tc>
                  <a:txBody>
                    <a:bodyPr/>
                    <a:lstStyle/>
                    <a:p>
                      <a:r>
                        <a:rPr lang="en-GB" dirty="0">
                          <a:latin typeface="Arial" panose="020B0604020202020204" pitchFamily="34" charset="0"/>
                          <a:cs typeface="Arial" panose="020B0604020202020204" pitchFamily="34" charset="0"/>
                        </a:rPr>
                        <a:t>Self-</a:t>
                      </a:r>
                      <a:r>
                        <a:rPr lang="en-GB" baseline="0" dirty="0">
                          <a:latin typeface="Arial" panose="020B0604020202020204" pitchFamily="34" charset="0"/>
                          <a:cs typeface="Arial" panose="020B0604020202020204" pitchFamily="34" charset="0"/>
                        </a:rPr>
                        <a:t>reported limiting long-term illness and general health status</a:t>
                      </a:r>
                      <a:endParaRPr lang="en-GB" dirty="0">
                        <a:latin typeface="Arial" panose="020B0604020202020204" pitchFamily="34" charset="0"/>
                        <a:cs typeface="Arial" panose="020B0604020202020204" pitchFamily="34" charset="0"/>
                      </a:endParaRPr>
                    </a:p>
                  </a:txBody>
                  <a:tcPr>
                    <a:solidFill>
                      <a:schemeClr val="accent1">
                        <a:lumMod val="75000"/>
                      </a:schemeClr>
                    </a:solidFill>
                  </a:tcPr>
                </a:tc>
                <a:extLst>
                  <a:ext uri="{0D108BD9-81ED-4DB2-BD59-A6C34878D82A}">
                    <a16:rowId xmlns:a16="http://schemas.microsoft.com/office/drawing/2014/main" val="10000"/>
                  </a:ext>
                </a:extLst>
              </a:tr>
              <a:tr h="5471327">
                <a:tc>
                  <a:txBody>
                    <a:bodyPr/>
                    <a:lstStyle/>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pPr marL="0" indent="0" algn="ctr">
                        <a:buFont typeface="Arial" panose="020B0604020202020204" pitchFamily="34" charset="0"/>
                        <a:buNone/>
                      </a:pPr>
                      <a:r>
                        <a:rPr lang="en-GB" sz="1600" dirty="0">
                          <a:solidFill>
                            <a:schemeClr val="accent1">
                              <a:lumMod val="75000"/>
                            </a:schemeClr>
                          </a:solidFill>
                          <a:latin typeface="Arial" panose="020B0604020202020204" pitchFamily="34" charset="0"/>
                          <a:cs typeface="Arial" panose="020B0604020202020204" pitchFamily="34" charset="0"/>
                        </a:rPr>
                        <a:t>It is estimated</a:t>
                      </a:r>
                      <a:r>
                        <a:rPr lang="en-GB" sz="1600" baseline="0" dirty="0">
                          <a:solidFill>
                            <a:schemeClr val="accent1">
                              <a:lumMod val="75000"/>
                            </a:schemeClr>
                          </a:solidFill>
                          <a:latin typeface="Arial" panose="020B0604020202020204" pitchFamily="34" charset="0"/>
                          <a:cs typeface="Arial" panose="020B0604020202020204" pitchFamily="34" charset="0"/>
                        </a:rPr>
                        <a:t> that the</a:t>
                      </a:r>
                      <a:r>
                        <a:rPr lang="en-GB" sz="1600" dirty="0">
                          <a:solidFill>
                            <a:schemeClr val="accent1">
                              <a:lumMod val="75000"/>
                            </a:schemeClr>
                          </a:solidFill>
                          <a:latin typeface="Arial" panose="020B0604020202020204" pitchFamily="34" charset="0"/>
                          <a:cs typeface="Arial" panose="020B0604020202020204" pitchFamily="34" charset="0"/>
                        </a:rPr>
                        <a:t> proportion</a:t>
                      </a:r>
                      <a:r>
                        <a:rPr lang="en-GB" sz="1600" baseline="0" dirty="0">
                          <a:solidFill>
                            <a:schemeClr val="accent1">
                              <a:lumMod val="75000"/>
                            </a:schemeClr>
                          </a:solidFill>
                          <a:latin typeface="Arial" panose="020B0604020202020204" pitchFamily="34" charset="0"/>
                          <a:cs typeface="Arial" panose="020B0604020202020204" pitchFamily="34" charset="0"/>
                        </a:rPr>
                        <a:t> of people that reported that they had a long-term activity-limiting illness</a:t>
                      </a:r>
                    </a:p>
                    <a:p>
                      <a:pPr marL="0" indent="0" algn="ctr">
                        <a:buFont typeface="Arial" panose="020B0604020202020204" pitchFamily="34" charset="0"/>
                        <a:buNone/>
                      </a:pPr>
                      <a:r>
                        <a:rPr lang="en-GB" sz="1600" baseline="0" dirty="0">
                          <a:solidFill>
                            <a:schemeClr val="accent1">
                              <a:lumMod val="75000"/>
                            </a:schemeClr>
                          </a:solidFill>
                          <a:latin typeface="Arial" panose="020B0604020202020204" pitchFamily="34" charset="0"/>
                          <a:cs typeface="Arial" panose="020B0604020202020204" pitchFamily="34" charset="0"/>
                        </a:rPr>
                        <a:t> in the 2011 Census was statistically significantly lower than the South Alliance average</a:t>
                      </a:r>
                    </a:p>
                    <a:p>
                      <a:pPr marL="0" indent="0" algn="ctr">
                        <a:buFont typeface="Arial" panose="020B0604020202020204" pitchFamily="34" charset="0"/>
                        <a:buNone/>
                      </a:pPr>
                      <a:endParaRPr lang="en-GB" sz="1600" baseline="0" dirty="0">
                        <a:solidFill>
                          <a:schemeClr val="accent1">
                            <a:lumMod val="75000"/>
                          </a:schemeClr>
                        </a:solidFill>
                        <a:latin typeface="Arial" panose="020B0604020202020204" pitchFamily="34" charset="0"/>
                        <a:cs typeface="Arial" panose="020B0604020202020204" pitchFamily="34" charset="0"/>
                      </a:endParaRPr>
                    </a:p>
                    <a:p>
                      <a:pPr marL="0" indent="0" algn="ctr">
                        <a:buFont typeface="Arial" panose="020B0604020202020204" pitchFamily="34" charset="0"/>
                        <a:buNone/>
                      </a:pPr>
                      <a:r>
                        <a:rPr lang="en-GB" sz="1600" baseline="0" dirty="0">
                          <a:solidFill>
                            <a:schemeClr val="accent1">
                              <a:lumMod val="75000"/>
                            </a:schemeClr>
                          </a:solidFill>
                          <a:latin typeface="Arial" panose="020B0604020202020204" pitchFamily="34" charset="0"/>
                          <a:cs typeface="Arial" panose="020B0604020202020204" pitchFamily="34" charset="0"/>
                        </a:rPr>
                        <a:t> </a:t>
                      </a:r>
                      <a:r>
                        <a:rPr lang="en-GB" sz="1600" dirty="0">
                          <a:solidFill>
                            <a:schemeClr val="accent1">
                              <a:lumMod val="75000"/>
                            </a:schemeClr>
                          </a:solidFill>
                          <a:latin typeface="Arial" panose="020B0604020202020204" pitchFamily="34" charset="0"/>
                          <a:cs typeface="Arial" panose="020B0604020202020204" pitchFamily="34" charset="0"/>
                        </a:rPr>
                        <a:t>It is estimated</a:t>
                      </a:r>
                      <a:r>
                        <a:rPr lang="en-GB" sz="1600" baseline="0" dirty="0">
                          <a:solidFill>
                            <a:schemeClr val="accent1">
                              <a:lumMod val="75000"/>
                            </a:schemeClr>
                          </a:solidFill>
                          <a:latin typeface="Arial" panose="020B0604020202020204" pitchFamily="34" charset="0"/>
                          <a:cs typeface="Arial" panose="020B0604020202020204" pitchFamily="34" charset="0"/>
                        </a:rPr>
                        <a:t> that the</a:t>
                      </a:r>
                      <a:r>
                        <a:rPr lang="en-GB" sz="1600" dirty="0">
                          <a:solidFill>
                            <a:schemeClr val="accent1">
                              <a:lumMod val="75000"/>
                            </a:schemeClr>
                          </a:solidFill>
                          <a:latin typeface="Arial" panose="020B0604020202020204" pitchFamily="34" charset="0"/>
                          <a:cs typeface="Arial" panose="020B0604020202020204" pitchFamily="34" charset="0"/>
                        </a:rPr>
                        <a:t> proportion</a:t>
                      </a:r>
                      <a:r>
                        <a:rPr lang="en-GB" sz="1600" baseline="0" dirty="0">
                          <a:solidFill>
                            <a:schemeClr val="accent1">
                              <a:lumMod val="75000"/>
                            </a:schemeClr>
                          </a:solidFill>
                          <a:latin typeface="Arial" panose="020B0604020202020204" pitchFamily="34" charset="0"/>
                          <a:cs typeface="Arial" panose="020B0604020202020204" pitchFamily="34" charset="0"/>
                        </a:rPr>
                        <a:t> of people that reported that they were in good or very good health</a:t>
                      </a:r>
                    </a:p>
                    <a:p>
                      <a:pPr marL="0" indent="0" algn="ctr">
                        <a:buFont typeface="Arial" panose="020B0604020202020204" pitchFamily="34" charset="0"/>
                        <a:buNone/>
                      </a:pPr>
                      <a:r>
                        <a:rPr lang="en-GB" sz="1600" baseline="0" dirty="0">
                          <a:solidFill>
                            <a:schemeClr val="accent1">
                              <a:lumMod val="75000"/>
                            </a:schemeClr>
                          </a:solidFill>
                          <a:latin typeface="Arial" panose="020B0604020202020204" pitchFamily="34" charset="0"/>
                          <a:cs typeface="Arial" panose="020B0604020202020204" pitchFamily="34" charset="0"/>
                        </a:rPr>
                        <a:t> in the 2011 Census was statistically significantly higher than the South Alliance average</a:t>
                      </a:r>
                    </a:p>
                    <a:p>
                      <a:pPr algn="ctr"/>
                      <a:endParaRPr lang="en-GB" sz="1600" dirty="0">
                        <a:solidFill>
                          <a:srgbClr val="002060"/>
                        </a:solidFill>
                        <a:latin typeface="Arial" panose="020B0604020202020204" pitchFamily="34" charset="0"/>
                        <a:cs typeface="Arial" panose="020B0604020202020204" pitchFamily="34" charset="0"/>
                      </a:endParaRPr>
                    </a:p>
                  </a:txBody>
                  <a:tcPr>
                    <a:solidFill>
                      <a:schemeClr val="bg1"/>
                    </a:solidFill>
                  </a:tcPr>
                </a:tc>
                <a:extLst>
                  <a:ext uri="{0D108BD9-81ED-4DB2-BD59-A6C34878D82A}">
                    <a16:rowId xmlns:a16="http://schemas.microsoft.com/office/drawing/2014/main" val="10001"/>
                  </a:ext>
                </a:extLst>
              </a:tr>
              <a:tr h="64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chemeClr val="bg1"/>
                          </a:solidFill>
                          <a:latin typeface="Arial" panose="020B0604020202020204" pitchFamily="34" charset="0"/>
                          <a:ea typeface="+mn-ea"/>
                          <a:cs typeface="Arial" panose="020B0604020202020204" pitchFamily="34" charset="0"/>
                        </a:rPr>
                        <a:t>Source: C&amp;P PHI from Census 2011, NOMIS and patients registered at a GP Practice by LSOA, July 2018, NHS Digital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aseline="0" dirty="0">
                        <a:solidFill>
                          <a:schemeClr val="bg1"/>
                        </a:solidFill>
                        <a:latin typeface="Arial" panose="020B0604020202020204" pitchFamily="34" charset="0"/>
                        <a:cs typeface="Arial" panose="020B0604020202020204" pitchFamily="34" charset="0"/>
                      </a:endParaRPr>
                    </a:p>
                  </a:txBody>
                  <a:tcPr>
                    <a:solidFill>
                      <a:schemeClr val="accent1">
                        <a:lumMod val="75000"/>
                      </a:schemeClr>
                    </a:solidFill>
                  </a:tcPr>
                </a:tc>
                <a:extLst>
                  <a:ext uri="{0D108BD9-81ED-4DB2-BD59-A6C34878D82A}">
                    <a16:rowId xmlns:a16="http://schemas.microsoft.com/office/drawing/2014/main" val="10002"/>
                  </a:ext>
                </a:extLst>
              </a:tr>
            </a:tbl>
          </a:graphicData>
        </a:graphic>
      </p:graphicFrame>
      <p:pic>
        <p:nvPicPr>
          <p:cNvPr id="7" name="Picture 6"/>
          <p:cNvPicPr>
            <a:picLocks noChangeAspect="1"/>
          </p:cNvPicPr>
          <p:nvPr/>
        </p:nvPicPr>
        <p:blipFill>
          <a:blip r:embed="rId3"/>
          <a:stretch>
            <a:fillRect/>
          </a:stretch>
        </p:blipFill>
        <p:spPr>
          <a:xfrm>
            <a:off x="69569" y="6065505"/>
            <a:ext cx="12052861" cy="298350"/>
          </a:xfrm>
          <a:prstGeom prst="rect">
            <a:avLst/>
          </a:prstGeom>
        </p:spPr>
      </p:pic>
      <p:pic>
        <p:nvPicPr>
          <p:cNvPr id="3" name="Picture 2"/>
          <p:cNvPicPr>
            <a:picLocks noChangeAspect="1"/>
          </p:cNvPicPr>
          <p:nvPr/>
        </p:nvPicPr>
        <p:blipFill>
          <a:blip r:embed="rId4"/>
          <a:stretch>
            <a:fillRect/>
          </a:stretch>
        </p:blipFill>
        <p:spPr>
          <a:xfrm>
            <a:off x="1096156" y="687207"/>
            <a:ext cx="5158800" cy="2345546"/>
          </a:xfrm>
          <a:prstGeom prst="rect">
            <a:avLst/>
          </a:prstGeom>
        </p:spPr>
      </p:pic>
    </p:spTree>
    <p:extLst>
      <p:ext uri="{BB962C8B-B14F-4D97-AF65-F5344CB8AC3E}">
        <p14:creationId xmlns:p14="http://schemas.microsoft.com/office/powerpoint/2010/main" val="15360785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712945734"/>
              </p:ext>
            </p:extLst>
          </p:nvPr>
        </p:nvGraphicFramePr>
        <p:xfrm>
          <a:off x="0" y="0"/>
          <a:ext cx="12192000" cy="6847840"/>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20000"/>
                    </a:ext>
                  </a:extLst>
                </a:gridCol>
              </a:tblGrid>
              <a:tr h="419246">
                <a:tc>
                  <a:txBody>
                    <a:bodyPr/>
                    <a:lstStyle/>
                    <a:p>
                      <a:r>
                        <a:rPr lang="en-GB" dirty="0">
                          <a:latin typeface="Arial" panose="020B0604020202020204" pitchFamily="34" charset="0"/>
                          <a:cs typeface="Arial" panose="020B0604020202020204" pitchFamily="34" charset="0"/>
                        </a:rPr>
                        <a:t>Life expectancy</a:t>
                      </a:r>
                    </a:p>
                  </a:txBody>
                  <a:tcPr>
                    <a:solidFill>
                      <a:schemeClr val="accent1">
                        <a:lumMod val="75000"/>
                      </a:schemeClr>
                    </a:solidFill>
                  </a:tcPr>
                </a:tc>
                <a:extLst>
                  <a:ext uri="{0D108BD9-81ED-4DB2-BD59-A6C34878D82A}">
                    <a16:rowId xmlns:a16="http://schemas.microsoft.com/office/drawing/2014/main" val="10000"/>
                  </a:ext>
                </a:extLst>
              </a:tr>
              <a:tr h="5575154">
                <a:tc>
                  <a:txBody>
                    <a:bodyPr/>
                    <a:lstStyle/>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pPr marL="0" indent="0" algn="ctr">
                        <a:buFont typeface="Arial" panose="020B0604020202020204" pitchFamily="34" charset="0"/>
                        <a:buNone/>
                      </a:pPr>
                      <a:r>
                        <a:rPr lang="en-GB" sz="1600" dirty="0">
                          <a:solidFill>
                            <a:schemeClr val="accent1">
                              <a:lumMod val="75000"/>
                            </a:schemeClr>
                          </a:solidFill>
                          <a:latin typeface="Arial" panose="020B0604020202020204" pitchFamily="34" charset="0"/>
                          <a:cs typeface="Arial" panose="020B0604020202020204" pitchFamily="34" charset="0"/>
                        </a:rPr>
                        <a:t> Male and female life expectancies in Cam Medical network PCN are statistically </a:t>
                      </a:r>
                    </a:p>
                    <a:p>
                      <a:pPr marL="0" indent="0" algn="ctr">
                        <a:buFont typeface="Arial" panose="020B0604020202020204" pitchFamily="34" charset="0"/>
                        <a:buNone/>
                      </a:pPr>
                      <a:r>
                        <a:rPr lang="en-GB" sz="1600" dirty="0">
                          <a:solidFill>
                            <a:schemeClr val="accent1">
                              <a:lumMod val="75000"/>
                            </a:schemeClr>
                          </a:solidFill>
                          <a:latin typeface="Arial" panose="020B0604020202020204" pitchFamily="34" charset="0"/>
                          <a:cs typeface="Arial" panose="020B0604020202020204" pitchFamily="34" charset="0"/>
                        </a:rPr>
                        <a:t>significantly higher than the South Alliance and C&amp;P CCG</a:t>
                      </a:r>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txBody>
                  <a:tcPr>
                    <a:solidFill>
                      <a:schemeClr val="bg1"/>
                    </a:solidFill>
                  </a:tcPr>
                </a:tc>
                <a:extLst>
                  <a:ext uri="{0D108BD9-81ED-4DB2-BD59-A6C34878D82A}">
                    <a16:rowId xmlns:a16="http://schemas.microsoft.com/office/drawing/2014/main" val="10001"/>
                  </a:ext>
                </a:extLst>
              </a:tr>
              <a:tr h="598791">
                <a:tc>
                  <a:txBody>
                    <a:bodyPr/>
                    <a:lstStyle/>
                    <a:p>
                      <a:endParaRPr lang="en-GB" sz="1000" b="1" dirty="0">
                        <a:solidFill>
                          <a:schemeClr val="bg1"/>
                        </a:solidFill>
                        <a:latin typeface="Arial" panose="020B0604020202020204" pitchFamily="34" charset="0"/>
                        <a:cs typeface="Arial" panose="020B0604020202020204" pitchFamily="34" charset="0"/>
                      </a:endParaRPr>
                    </a:p>
                    <a:p>
                      <a:endParaRPr lang="en-GB" sz="1000" b="1" dirty="0">
                        <a:solidFill>
                          <a:schemeClr val="bg1"/>
                        </a:solidFill>
                        <a:latin typeface="Arial" panose="020B0604020202020204" pitchFamily="34" charset="0"/>
                        <a:cs typeface="Arial" panose="020B0604020202020204" pitchFamily="34" charset="0"/>
                      </a:endParaRPr>
                    </a:p>
                    <a:p>
                      <a:endParaRPr lang="en-GB" sz="1000" b="1" dirty="0">
                        <a:solidFill>
                          <a:schemeClr val="bg1"/>
                        </a:solidFill>
                        <a:latin typeface="Arial" panose="020B0604020202020204" pitchFamily="34" charset="0"/>
                        <a:cs typeface="Arial" panose="020B0604020202020204" pitchFamily="34" charset="0"/>
                      </a:endParaRPr>
                    </a:p>
                    <a:p>
                      <a:r>
                        <a:rPr lang="en-GB" sz="1000" dirty="0">
                          <a:solidFill>
                            <a:schemeClr val="bg1"/>
                          </a:solidFill>
                          <a:latin typeface="Arial" panose="020B0604020202020204" pitchFamily="34" charset="0"/>
                          <a:cs typeface="Arial" panose="020B0604020202020204" pitchFamily="34" charset="0"/>
                        </a:rPr>
                        <a:t>Source:</a:t>
                      </a:r>
                      <a:r>
                        <a:rPr lang="en-GB" sz="1000" baseline="0" dirty="0">
                          <a:solidFill>
                            <a:schemeClr val="bg1"/>
                          </a:solidFill>
                          <a:latin typeface="Arial" panose="020B0604020202020204" pitchFamily="34" charset="0"/>
                          <a:cs typeface="Arial" panose="020B0604020202020204" pitchFamily="34" charset="0"/>
                        </a:rPr>
                        <a:t> </a:t>
                      </a:r>
                      <a:r>
                        <a:rPr lang="en-GB" sz="1000" kern="1200" dirty="0">
                          <a:solidFill>
                            <a:schemeClr val="bg1"/>
                          </a:solidFill>
                          <a:latin typeface="Arial" panose="020B0604020202020204" pitchFamily="34" charset="0"/>
                          <a:ea typeface="+mn-ea"/>
                          <a:cs typeface="Arial" panose="020B0604020202020204" pitchFamily="34" charset="0"/>
                        </a:rPr>
                        <a:t>C&amp;P PHI based, derived from</a:t>
                      </a:r>
                      <a:r>
                        <a:rPr lang="en-GB" sz="1000" b="1" kern="1200" dirty="0">
                          <a:solidFill>
                            <a:schemeClr val="bg1"/>
                          </a:solidFill>
                          <a:latin typeface="Arial" panose="020B0604020202020204" pitchFamily="34" charset="0"/>
                          <a:ea typeface="+mn-ea"/>
                          <a:cs typeface="Arial" panose="020B0604020202020204" pitchFamily="34" charset="0"/>
                        </a:rPr>
                        <a:t> </a:t>
                      </a:r>
                      <a:r>
                        <a:rPr lang="en-GB" sz="1000" kern="1200" dirty="0">
                          <a:solidFill>
                            <a:schemeClr val="bg1"/>
                          </a:solidFill>
                          <a:latin typeface="Arial" panose="020B0604020202020204" pitchFamily="34" charset="0"/>
                          <a:ea typeface="+mn-ea"/>
                          <a:cs typeface="Arial" panose="020B0604020202020204" pitchFamily="34" charset="0"/>
                        </a:rPr>
                        <a:t>NHS Digital Civil Registration data and GP registered population data 2013</a:t>
                      </a:r>
                      <a:r>
                        <a:rPr lang="en-GB" sz="1000" kern="1200" baseline="0" dirty="0">
                          <a:solidFill>
                            <a:schemeClr val="bg1"/>
                          </a:solidFill>
                          <a:latin typeface="Arial" panose="020B0604020202020204" pitchFamily="34" charset="0"/>
                          <a:ea typeface="+mn-ea"/>
                          <a:cs typeface="Arial" panose="020B0604020202020204" pitchFamily="34" charset="0"/>
                        </a:rPr>
                        <a:t> – 2017</a:t>
                      </a:r>
                    </a:p>
                    <a:p>
                      <a:endParaRPr lang="en-GB" sz="1000" kern="1200" dirty="0">
                        <a:solidFill>
                          <a:schemeClr val="bg1"/>
                        </a:solidFill>
                        <a:latin typeface="Arial" panose="020B0604020202020204" pitchFamily="34" charset="0"/>
                        <a:ea typeface="+mn-ea"/>
                        <a:cs typeface="Arial" panose="020B0604020202020204" pitchFamily="34" charset="0"/>
                      </a:endParaRPr>
                    </a:p>
                  </a:txBody>
                  <a:tcPr>
                    <a:solidFill>
                      <a:schemeClr val="accent1">
                        <a:lumMod val="75000"/>
                      </a:schemeClr>
                    </a:solidFill>
                  </a:tcPr>
                </a:tc>
                <a:extLst>
                  <a:ext uri="{0D108BD9-81ED-4DB2-BD59-A6C34878D82A}">
                    <a16:rowId xmlns:a16="http://schemas.microsoft.com/office/drawing/2014/main" val="10002"/>
                  </a:ext>
                </a:extLst>
              </a:tr>
            </a:tbl>
          </a:graphicData>
        </a:graphic>
      </p:graphicFrame>
      <p:pic>
        <p:nvPicPr>
          <p:cNvPr id="5" name="Picture 4"/>
          <p:cNvPicPr>
            <a:picLocks noChangeAspect="1"/>
          </p:cNvPicPr>
          <p:nvPr/>
        </p:nvPicPr>
        <p:blipFill>
          <a:blip r:embed="rId3"/>
          <a:stretch>
            <a:fillRect/>
          </a:stretch>
        </p:blipFill>
        <p:spPr>
          <a:xfrm>
            <a:off x="128611" y="6083977"/>
            <a:ext cx="11679741" cy="289114"/>
          </a:xfrm>
          <a:prstGeom prst="rect">
            <a:avLst/>
          </a:prstGeom>
        </p:spPr>
      </p:pic>
      <p:pic>
        <p:nvPicPr>
          <p:cNvPr id="3" name="Picture 2"/>
          <p:cNvPicPr>
            <a:picLocks noChangeAspect="1"/>
          </p:cNvPicPr>
          <p:nvPr/>
        </p:nvPicPr>
        <p:blipFill>
          <a:blip r:embed="rId4"/>
          <a:stretch>
            <a:fillRect/>
          </a:stretch>
        </p:blipFill>
        <p:spPr>
          <a:xfrm>
            <a:off x="948000" y="693548"/>
            <a:ext cx="5148000" cy="3285957"/>
          </a:xfrm>
          <a:prstGeom prst="rect">
            <a:avLst/>
          </a:prstGeom>
        </p:spPr>
      </p:pic>
    </p:spTree>
    <p:extLst>
      <p:ext uri="{BB962C8B-B14F-4D97-AF65-F5344CB8AC3E}">
        <p14:creationId xmlns:p14="http://schemas.microsoft.com/office/powerpoint/2010/main" val="17329169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268232895"/>
              </p:ext>
            </p:extLst>
          </p:nvPr>
        </p:nvGraphicFramePr>
        <p:xfrm>
          <a:off x="0" y="0"/>
          <a:ext cx="12192000" cy="6871403"/>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20000"/>
                    </a:ext>
                  </a:extLst>
                </a:gridCol>
              </a:tblGrid>
              <a:tr h="465376">
                <a:tc>
                  <a:txBody>
                    <a:bodyPr/>
                    <a:lstStyle/>
                    <a:p>
                      <a:r>
                        <a:rPr lang="en-GB" dirty="0">
                          <a:latin typeface="Arial" panose="020B0604020202020204" pitchFamily="34" charset="0"/>
                          <a:cs typeface="Arial" panose="020B0604020202020204" pitchFamily="34" charset="0"/>
                        </a:rPr>
                        <a:t>Mortality – all</a:t>
                      </a:r>
                      <a:r>
                        <a:rPr lang="en-GB" baseline="0" dirty="0">
                          <a:latin typeface="Arial" panose="020B0604020202020204" pitchFamily="34" charset="0"/>
                          <a:cs typeface="Arial" panose="020B0604020202020204" pitchFamily="34" charset="0"/>
                        </a:rPr>
                        <a:t> causes</a:t>
                      </a:r>
                      <a:endParaRPr lang="en-GB" dirty="0">
                        <a:latin typeface="Arial" panose="020B0604020202020204" pitchFamily="34" charset="0"/>
                        <a:cs typeface="Arial" panose="020B0604020202020204" pitchFamily="34" charset="0"/>
                      </a:endParaRPr>
                    </a:p>
                  </a:txBody>
                  <a:tcPr>
                    <a:solidFill>
                      <a:schemeClr val="accent1">
                        <a:lumMod val="75000"/>
                      </a:schemeClr>
                    </a:solidFill>
                  </a:tcPr>
                </a:tc>
                <a:extLst>
                  <a:ext uri="{0D108BD9-81ED-4DB2-BD59-A6C34878D82A}">
                    <a16:rowId xmlns:a16="http://schemas.microsoft.com/office/drawing/2014/main" val="10000"/>
                  </a:ext>
                </a:extLst>
              </a:tr>
              <a:tr h="5171587">
                <a:tc>
                  <a:txBody>
                    <a:bodyPr/>
                    <a:lstStyle/>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pPr marL="0" indent="0" algn="ctr">
                        <a:buFont typeface="Arial" panose="020B0604020202020204" pitchFamily="34" charset="0"/>
                        <a:buNone/>
                      </a:pPr>
                      <a:endParaRPr lang="en-GB" sz="1600" kern="1200" baseline="0" dirty="0">
                        <a:solidFill>
                          <a:schemeClr val="accent1">
                            <a:lumMod val="75000"/>
                          </a:schemeClr>
                        </a:solidFill>
                        <a:latin typeface="Arial" panose="020B0604020202020204" pitchFamily="34" charset="0"/>
                        <a:ea typeface="+mn-ea"/>
                        <a:cs typeface="Arial" panose="020B0604020202020204" pitchFamily="34" charset="0"/>
                      </a:endParaRPr>
                    </a:p>
                    <a:p>
                      <a:pPr marL="0" indent="0" algn="l">
                        <a:buFont typeface="Arial" panose="020B0604020202020204" pitchFamily="34" charset="0"/>
                        <a:buNone/>
                      </a:pPr>
                      <a:r>
                        <a:rPr lang="en-GB" sz="1600" kern="1200" baseline="0" dirty="0">
                          <a:solidFill>
                            <a:schemeClr val="accent1">
                              <a:lumMod val="75000"/>
                            </a:schemeClr>
                          </a:solidFill>
                          <a:latin typeface="Arial" panose="020B0604020202020204" pitchFamily="34" charset="0"/>
                          <a:ea typeface="+mn-ea"/>
                          <a:cs typeface="Arial" panose="020B0604020202020204" pitchFamily="34" charset="0"/>
                        </a:rPr>
                        <a:t>        There have been on average 135 deaths a year in Cam Medical Network PCN; approximately a fourth are in people </a:t>
                      </a:r>
                    </a:p>
                    <a:p>
                      <a:pPr marL="0" indent="0" algn="ctr">
                        <a:buFont typeface="Arial" panose="020B0604020202020204" pitchFamily="34" charset="0"/>
                        <a:buNone/>
                      </a:pPr>
                      <a:r>
                        <a:rPr lang="en-GB" sz="1600" kern="1200" baseline="0" dirty="0">
                          <a:solidFill>
                            <a:schemeClr val="accent1">
                              <a:lumMod val="75000"/>
                            </a:schemeClr>
                          </a:solidFill>
                          <a:latin typeface="Arial" panose="020B0604020202020204" pitchFamily="34" charset="0"/>
                          <a:ea typeface="+mn-ea"/>
                          <a:cs typeface="Arial" panose="020B0604020202020204" pitchFamily="34" charset="0"/>
                        </a:rPr>
                        <a:t>aged under 75 years.</a:t>
                      </a:r>
                    </a:p>
                    <a:p>
                      <a:pPr marL="0" indent="0" algn="ctr">
                        <a:buFont typeface="Arial" panose="020B0604020202020204" pitchFamily="34" charset="0"/>
                        <a:buNone/>
                      </a:pPr>
                      <a:endParaRPr lang="en-GB" sz="1600" kern="1200" baseline="0" dirty="0">
                        <a:solidFill>
                          <a:schemeClr val="accent1">
                            <a:lumMod val="75000"/>
                          </a:schemeClr>
                        </a:solidFill>
                        <a:latin typeface="Arial" panose="020B0604020202020204" pitchFamily="34" charset="0"/>
                        <a:ea typeface="+mn-ea"/>
                        <a:cs typeface="Arial" panose="020B0604020202020204" pitchFamily="34" charset="0"/>
                      </a:endParaRPr>
                    </a:p>
                    <a:p>
                      <a:pPr marL="0" indent="0" algn="ctr">
                        <a:buFont typeface="Arial" panose="020B0604020202020204" pitchFamily="34" charset="0"/>
                        <a:buNone/>
                      </a:pPr>
                      <a:r>
                        <a:rPr lang="en-GB" sz="1600" baseline="0" dirty="0">
                          <a:solidFill>
                            <a:schemeClr val="accent1">
                              <a:lumMod val="75000"/>
                            </a:schemeClr>
                          </a:solidFill>
                          <a:latin typeface="Arial" panose="020B0604020202020204" pitchFamily="34" charset="0"/>
                          <a:cs typeface="Arial" panose="020B0604020202020204" pitchFamily="34" charset="0"/>
                        </a:rPr>
                        <a:t>The PCN all-age and premature all cause mortality rates are statistically significantly lower than the South Alliance average.</a:t>
                      </a:r>
                      <a:endParaRPr lang="en-GB" sz="1600" dirty="0">
                        <a:solidFill>
                          <a:srgbClr val="002060"/>
                        </a:solidFill>
                        <a:latin typeface="Arial" panose="020B0604020202020204" pitchFamily="34" charset="0"/>
                        <a:cs typeface="Arial" panose="020B0604020202020204" pitchFamily="34" charset="0"/>
                      </a:endParaRPr>
                    </a:p>
                  </a:txBody>
                  <a:tcPr>
                    <a:solidFill>
                      <a:schemeClr val="bg1"/>
                    </a:solidFill>
                  </a:tcPr>
                </a:tc>
                <a:extLst>
                  <a:ext uri="{0D108BD9-81ED-4DB2-BD59-A6C34878D82A}">
                    <a16:rowId xmlns:a16="http://schemas.microsoft.com/office/drawing/2014/main" val="10001"/>
                  </a:ext>
                </a:extLst>
              </a:tr>
              <a:tr h="1221037">
                <a:tc>
                  <a:txBody>
                    <a:bodyPr/>
                    <a:lstStyle/>
                    <a:p>
                      <a:endParaRPr lang="en-GB" sz="1000" kern="1200" dirty="0">
                        <a:solidFill>
                          <a:schemeClr val="bg1"/>
                        </a:solidFill>
                        <a:latin typeface="Arial" panose="020B0604020202020204" pitchFamily="34" charset="0"/>
                        <a:ea typeface="+mn-ea"/>
                        <a:cs typeface="Arial" panose="020B0604020202020204" pitchFamily="34" charset="0"/>
                      </a:endParaRPr>
                    </a:p>
                    <a:p>
                      <a:endParaRPr lang="en-GB" sz="1000" kern="1200" dirty="0">
                        <a:solidFill>
                          <a:schemeClr val="bg1"/>
                        </a:solidFill>
                        <a:latin typeface="Arial" panose="020B0604020202020204" pitchFamily="34" charset="0"/>
                        <a:ea typeface="+mn-ea"/>
                        <a:cs typeface="Arial" panose="020B0604020202020204" pitchFamily="34" charset="0"/>
                      </a:endParaRPr>
                    </a:p>
                    <a:p>
                      <a:endParaRPr lang="en-GB" sz="1000" kern="1200" dirty="0">
                        <a:solidFill>
                          <a:schemeClr val="bg1"/>
                        </a:solidFill>
                        <a:latin typeface="Arial" panose="020B0604020202020204" pitchFamily="34" charset="0"/>
                        <a:ea typeface="+mn-ea"/>
                        <a:cs typeface="Arial" panose="020B0604020202020204" pitchFamily="34" charset="0"/>
                      </a:endParaRPr>
                    </a:p>
                    <a:p>
                      <a:endParaRPr lang="en-GB" sz="1000" kern="1200" dirty="0">
                        <a:solidFill>
                          <a:schemeClr val="bg1"/>
                        </a:solidFill>
                        <a:latin typeface="Arial" panose="020B0604020202020204" pitchFamily="34" charset="0"/>
                        <a:ea typeface="+mn-ea"/>
                        <a:cs typeface="Arial" panose="020B0604020202020204" pitchFamily="34" charset="0"/>
                      </a:endParaRPr>
                    </a:p>
                    <a:p>
                      <a:r>
                        <a:rPr lang="en-GB" sz="1000" kern="1200" dirty="0">
                          <a:solidFill>
                            <a:schemeClr val="bg1"/>
                          </a:solidFill>
                          <a:latin typeface="Arial" panose="020B0604020202020204" pitchFamily="34" charset="0"/>
                          <a:ea typeface="+mn-ea"/>
                          <a:cs typeface="Arial" panose="020B0604020202020204" pitchFamily="34" charset="0"/>
                        </a:rPr>
                        <a:t>DASR</a:t>
                      </a:r>
                      <a:r>
                        <a:rPr lang="en-GB" sz="1000" kern="1200" baseline="0" dirty="0">
                          <a:solidFill>
                            <a:schemeClr val="bg1"/>
                          </a:solidFill>
                          <a:latin typeface="Arial" panose="020B0604020202020204" pitchFamily="34" charset="0"/>
                          <a:ea typeface="+mn-ea"/>
                          <a:cs typeface="Arial" panose="020B0604020202020204" pitchFamily="34" charset="0"/>
                        </a:rPr>
                        <a:t> = directly age standardised rate per 100,000 population </a:t>
                      </a:r>
                    </a:p>
                    <a:p>
                      <a:endParaRPr lang="en-GB" sz="500" kern="1200" dirty="0">
                        <a:solidFill>
                          <a:schemeClr val="bg1"/>
                        </a:solidFill>
                        <a:latin typeface="Arial" panose="020B0604020202020204" pitchFamily="34" charset="0"/>
                        <a:ea typeface="+mn-ea"/>
                        <a:cs typeface="Arial" panose="020B0604020202020204" pitchFamily="34" charset="0"/>
                      </a:endParaRPr>
                    </a:p>
                    <a:p>
                      <a:pPr algn="l"/>
                      <a:r>
                        <a:rPr lang="en-GB" sz="1000" kern="1200" dirty="0">
                          <a:solidFill>
                            <a:schemeClr val="bg1"/>
                          </a:solidFill>
                          <a:latin typeface="Arial" panose="020B0604020202020204" pitchFamily="34" charset="0"/>
                          <a:ea typeface="+mn-ea"/>
                          <a:cs typeface="Arial" panose="020B0604020202020204" pitchFamily="34" charset="0"/>
                        </a:rPr>
                        <a:t>Source: C&amp;P PHI, from NHS Digital Civil Registration Data and NHS Digital GP registered population data, 2014-2018  </a:t>
                      </a:r>
                      <a:r>
                        <a:rPr lang="en-GB" sz="1000" kern="1200" baseline="0" dirty="0">
                          <a:solidFill>
                            <a:schemeClr val="bg1"/>
                          </a:solidFill>
                          <a:latin typeface="Arial" panose="020B0604020202020204" pitchFamily="34" charset="0"/>
                          <a:ea typeface="+mn-ea"/>
                          <a:cs typeface="Arial" panose="020B0604020202020204" pitchFamily="34" charset="0"/>
                        </a:rPr>
                        <a:t>    </a:t>
                      </a:r>
                    </a:p>
                    <a:p>
                      <a:pPr algn="l"/>
                      <a:r>
                        <a:rPr lang="en-GB" sz="1000" kern="1200" baseline="0" dirty="0">
                          <a:solidFill>
                            <a:schemeClr val="bg1"/>
                          </a:solidFill>
                          <a:latin typeface="Arial" panose="020B0604020202020204" pitchFamily="34" charset="0"/>
                          <a:ea typeface="+mn-ea"/>
                          <a:cs typeface="Arial" panose="020B0604020202020204" pitchFamily="34" charset="0"/>
                        </a:rPr>
                        <a:t>               </a:t>
                      </a:r>
                    </a:p>
                  </a:txBody>
                  <a:tcPr>
                    <a:solidFill>
                      <a:schemeClr val="accent1">
                        <a:lumMod val="75000"/>
                      </a:schemeClr>
                    </a:solidFill>
                  </a:tcPr>
                </a:tc>
                <a:extLst>
                  <a:ext uri="{0D108BD9-81ED-4DB2-BD59-A6C34878D82A}">
                    <a16:rowId xmlns:a16="http://schemas.microsoft.com/office/drawing/2014/main" val="10002"/>
                  </a:ext>
                </a:extLst>
              </a:tr>
            </a:tbl>
          </a:graphicData>
        </a:graphic>
      </p:graphicFrame>
      <p:pic>
        <p:nvPicPr>
          <p:cNvPr id="4" name="Picture 3"/>
          <p:cNvPicPr>
            <a:picLocks noChangeAspect="1"/>
          </p:cNvPicPr>
          <p:nvPr/>
        </p:nvPicPr>
        <p:blipFill>
          <a:blip r:embed="rId3"/>
          <a:stretch>
            <a:fillRect/>
          </a:stretch>
        </p:blipFill>
        <p:spPr>
          <a:xfrm>
            <a:off x="135453" y="5822958"/>
            <a:ext cx="11680948" cy="347502"/>
          </a:xfrm>
          <a:prstGeom prst="rect">
            <a:avLst/>
          </a:prstGeom>
        </p:spPr>
      </p:pic>
      <p:pic>
        <p:nvPicPr>
          <p:cNvPr id="3" name="Picture 2"/>
          <p:cNvPicPr>
            <a:picLocks noChangeAspect="1"/>
          </p:cNvPicPr>
          <p:nvPr/>
        </p:nvPicPr>
        <p:blipFill>
          <a:blip r:embed="rId4"/>
          <a:stretch>
            <a:fillRect/>
          </a:stretch>
        </p:blipFill>
        <p:spPr>
          <a:xfrm>
            <a:off x="362383" y="506123"/>
            <a:ext cx="7324725" cy="3324225"/>
          </a:xfrm>
          <a:prstGeom prst="rect">
            <a:avLst/>
          </a:prstGeom>
        </p:spPr>
      </p:pic>
    </p:spTree>
    <p:extLst>
      <p:ext uri="{BB962C8B-B14F-4D97-AF65-F5344CB8AC3E}">
        <p14:creationId xmlns:p14="http://schemas.microsoft.com/office/powerpoint/2010/main" val="20760556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74357" y="2636109"/>
            <a:ext cx="10470292" cy="1938992"/>
          </a:xfrm>
          <a:prstGeom prst="rect">
            <a:avLst/>
          </a:prstGeom>
          <a:noFill/>
        </p:spPr>
        <p:txBody>
          <a:bodyPr wrap="square" rtlCol="0">
            <a:spAutoFit/>
          </a:bodyPr>
          <a:lstStyle/>
          <a:p>
            <a:pPr algn="ctr"/>
            <a:r>
              <a:rPr lang="en-GB" sz="6000" dirty="0">
                <a:solidFill>
                  <a:schemeClr val="accent1">
                    <a:lumMod val="75000"/>
                  </a:schemeClr>
                </a:solidFill>
                <a:latin typeface="Arial" panose="020B0604020202020204" pitchFamily="34" charset="0"/>
                <a:cs typeface="Arial" panose="020B0604020202020204" pitchFamily="34" charset="0"/>
              </a:rPr>
              <a:t>Selected lifestyle behaviour risk factors</a:t>
            </a:r>
          </a:p>
        </p:txBody>
      </p:sp>
      <p:sp>
        <p:nvSpPr>
          <p:cNvPr id="3" name="Frame 2"/>
          <p:cNvSpPr/>
          <p:nvPr/>
        </p:nvSpPr>
        <p:spPr>
          <a:xfrm>
            <a:off x="0" y="0"/>
            <a:ext cx="12204000" cy="6858000"/>
          </a:xfrm>
          <a:prstGeom prst="frame">
            <a:avLst/>
          </a:prstGeom>
          <a:solidFill>
            <a:schemeClr val="accent1">
              <a:lumMod val="75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lIns="216000" rtlCol="0" anchor="ctr">
            <a:normAutofit/>
          </a:bodyPr>
          <a:lstStyle/>
          <a:p>
            <a:pPr algn="ctr"/>
            <a:endParaRPr lang="en-GB"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7095157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606387602"/>
              </p:ext>
            </p:extLst>
          </p:nvPr>
        </p:nvGraphicFramePr>
        <p:xfrm>
          <a:off x="0" y="0"/>
          <a:ext cx="12192000" cy="7043457"/>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20000"/>
                    </a:ext>
                  </a:extLst>
                </a:gridCol>
              </a:tblGrid>
              <a:tr h="429297">
                <a:tc>
                  <a:txBody>
                    <a:bodyPr/>
                    <a:lstStyle/>
                    <a:p>
                      <a:r>
                        <a:rPr lang="en-GB" dirty="0">
                          <a:latin typeface="Arial" panose="020B0604020202020204" pitchFamily="34" charset="0"/>
                          <a:cs typeface="Arial" panose="020B0604020202020204" pitchFamily="34" charset="0"/>
                        </a:rPr>
                        <a:t>Risk</a:t>
                      </a:r>
                      <a:r>
                        <a:rPr lang="en-GB" baseline="0" dirty="0">
                          <a:latin typeface="Arial" panose="020B0604020202020204" pitchFamily="34" charset="0"/>
                          <a:cs typeface="Arial" panose="020B0604020202020204" pitchFamily="34" charset="0"/>
                        </a:rPr>
                        <a:t> factors</a:t>
                      </a:r>
                      <a:endParaRPr lang="en-GB" dirty="0">
                        <a:latin typeface="Arial" panose="020B0604020202020204" pitchFamily="34" charset="0"/>
                        <a:cs typeface="Arial" panose="020B0604020202020204" pitchFamily="34" charset="0"/>
                      </a:endParaRPr>
                    </a:p>
                  </a:txBody>
                  <a:tcPr>
                    <a:solidFill>
                      <a:schemeClr val="accent1">
                        <a:lumMod val="75000"/>
                      </a:schemeClr>
                    </a:solidFill>
                  </a:tcPr>
                </a:tc>
                <a:extLst>
                  <a:ext uri="{0D108BD9-81ED-4DB2-BD59-A6C34878D82A}">
                    <a16:rowId xmlns:a16="http://schemas.microsoft.com/office/drawing/2014/main" val="10000"/>
                  </a:ext>
                </a:extLst>
              </a:tr>
              <a:tr h="5260303">
                <a:tc>
                  <a:txBody>
                    <a:bodyPr/>
                    <a:lstStyle/>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pPr marL="0" indent="0" algn="ctr">
                        <a:buFont typeface="Arial" panose="020B0604020202020204" pitchFamily="34" charset="0"/>
                        <a:buNone/>
                      </a:pPr>
                      <a:r>
                        <a:rPr lang="en-GB" sz="1600" dirty="0">
                          <a:solidFill>
                            <a:schemeClr val="accent1">
                              <a:lumMod val="75000"/>
                            </a:schemeClr>
                          </a:solidFill>
                          <a:latin typeface="Arial" panose="020B0604020202020204" pitchFamily="34" charset="0"/>
                          <a:cs typeface="Arial" panose="020B0604020202020204" pitchFamily="34" charset="0"/>
                        </a:rPr>
                        <a:t>Recorded</a:t>
                      </a:r>
                      <a:r>
                        <a:rPr lang="en-GB" sz="1600" baseline="0" dirty="0">
                          <a:solidFill>
                            <a:schemeClr val="accent1">
                              <a:lumMod val="75000"/>
                            </a:schemeClr>
                          </a:solidFill>
                          <a:latin typeface="Arial" panose="020B0604020202020204" pitchFamily="34" charset="0"/>
                          <a:cs typeface="Arial" panose="020B0604020202020204" pitchFamily="34" charset="0"/>
                        </a:rPr>
                        <a:t> prevalence of obesity is statistically significantly lower in Cam Medical Network PCN </a:t>
                      </a:r>
                    </a:p>
                    <a:p>
                      <a:pPr marL="0" indent="0" algn="ctr">
                        <a:buFont typeface="Arial" panose="020B0604020202020204" pitchFamily="34" charset="0"/>
                        <a:buNone/>
                      </a:pPr>
                      <a:r>
                        <a:rPr lang="en-GB" sz="1600" baseline="0" dirty="0">
                          <a:solidFill>
                            <a:schemeClr val="accent1">
                              <a:lumMod val="75000"/>
                            </a:schemeClr>
                          </a:solidFill>
                          <a:latin typeface="Arial" panose="020B0604020202020204" pitchFamily="34" charset="0"/>
                          <a:cs typeface="Arial" panose="020B0604020202020204" pitchFamily="34" charset="0"/>
                        </a:rPr>
                        <a:t>compared to the average for South Alliance</a:t>
                      </a:r>
                    </a:p>
                    <a:p>
                      <a:pPr marL="0" indent="0" algn="ctr">
                        <a:buFont typeface="Arial" panose="020B0604020202020204" pitchFamily="34" charset="0"/>
                        <a:buNone/>
                      </a:pPr>
                      <a:endParaRPr lang="en-GB" sz="1600" baseline="0" dirty="0">
                        <a:solidFill>
                          <a:schemeClr val="accent1">
                            <a:lumMod val="75000"/>
                          </a:schemeClr>
                        </a:solidFill>
                        <a:latin typeface="Arial" panose="020B0604020202020204" pitchFamily="34" charset="0"/>
                        <a:cs typeface="Arial" panose="020B0604020202020204" pitchFamily="34" charset="0"/>
                      </a:endParaRPr>
                    </a:p>
                    <a:p>
                      <a:pPr marL="0" indent="0" algn="ctr">
                        <a:buFont typeface="Arial" panose="020B0604020202020204" pitchFamily="34" charset="0"/>
                        <a:buNone/>
                      </a:pPr>
                      <a:r>
                        <a:rPr lang="en-GB" sz="1600" baseline="0" dirty="0">
                          <a:solidFill>
                            <a:schemeClr val="accent1">
                              <a:lumMod val="75000"/>
                            </a:schemeClr>
                          </a:solidFill>
                          <a:latin typeface="Arial" panose="020B0604020202020204" pitchFamily="34" charset="0"/>
                          <a:cs typeface="Arial" panose="020B0604020202020204" pitchFamily="34" charset="0"/>
                        </a:rPr>
                        <a:t>Estimated smoking prevalence is statistically significantly lower in Cam Medical Network PCN </a:t>
                      </a:r>
                    </a:p>
                    <a:p>
                      <a:pPr marL="0" indent="0" algn="ctr">
                        <a:buFont typeface="Arial" panose="020B0604020202020204" pitchFamily="34" charset="0"/>
                        <a:buNone/>
                      </a:pPr>
                      <a:r>
                        <a:rPr lang="en-GB" sz="1600" baseline="0" dirty="0">
                          <a:solidFill>
                            <a:schemeClr val="accent1">
                              <a:lumMod val="75000"/>
                            </a:schemeClr>
                          </a:solidFill>
                          <a:latin typeface="Arial" panose="020B0604020202020204" pitchFamily="34" charset="0"/>
                          <a:cs typeface="Arial" panose="020B0604020202020204" pitchFamily="34" charset="0"/>
                        </a:rPr>
                        <a:t>compared to the average for South Alliance</a:t>
                      </a:r>
                      <a:endParaRPr lang="en-GB" sz="1600" dirty="0">
                        <a:solidFill>
                          <a:schemeClr val="accent1">
                            <a:lumMod val="75000"/>
                          </a:schemeClr>
                        </a:solidFill>
                        <a:latin typeface="Arial" panose="020B0604020202020204" pitchFamily="34" charset="0"/>
                        <a:cs typeface="Arial" panose="020B0604020202020204" pitchFamily="34" charset="0"/>
                      </a:endParaRPr>
                    </a:p>
                    <a:p>
                      <a:pPr marL="0" indent="0" algn="ctr">
                        <a:buFont typeface="Arial" panose="020B0604020202020204" pitchFamily="34" charset="0"/>
                        <a:buNone/>
                      </a:pPr>
                      <a:endParaRPr lang="en-GB" sz="1600" dirty="0">
                        <a:solidFill>
                          <a:srgbClr val="002060"/>
                        </a:solidFill>
                        <a:latin typeface="Arial" panose="020B0604020202020204" pitchFamily="34" charset="0"/>
                        <a:cs typeface="Arial" panose="020B0604020202020204" pitchFamily="34" charset="0"/>
                      </a:endParaRPr>
                    </a:p>
                    <a:p>
                      <a:pPr marL="0" indent="0" algn="ctr">
                        <a:buFont typeface="Arial" panose="020B0604020202020204" pitchFamily="34" charset="0"/>
                        <a:buNone/>
                      </a:pPr>
                      <a:endParaRPr lang="en-GB" sz="1600" dirty="0">
                        <a:solidFill>
                          <a:schemeClr val="accent1">
                            <a:lumMod val="75000"/>
                          </a:schemeClr>
                        </a:solidFill>
                        <a:latin typeface="Arial" panose="020B0604020202020204" pitchFamily="34" charset="0"/>
                        <a:cs typeface="Arial" panose="020B0604020202020204" pitchFamily="34" charset="0"/>
                      </a:endParaRPr>
                    </a:p>
                  </a:txBody>
                  <a:tcPr>
                    <a:solidFill>
                      <a:schemeClr val="bg1"/>
                    </a:solidFill>
                  </a:tcPr>
                </a:tc>
                <a:extLst>
                  <a:ext uri="{0D108BD9-81ED-4DB2-BD59-A6C34878D82A}">
                    <a16:rowId xmlns:a16="http://schemas.microsoft.com/office/drawing/2014/main" val="10001"/>
                  </a:ext>
                </a:extLst>
              </a:tr>
              <a:tr h="864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chemeClr val="bg1"/>
                          </a:solidFill>
                          <a:latin typeface="Arial" panose="020B0604020202020204" pitchFamily="34" charset="0"/>
                          <a:ea typeface="+mn-ea"/>
                          <a:cs typeface="Arial" panose="020B0604020202020204" pitchFamily="34" charset="0"/>
                        </a:rPr>
                        <a:t>Source: Obesity</a:t>
                      </a:r>
                      <a:r>
                        <a:rPr lang="en-GB" sz="1000" kern="1200" baseline="0" dirty="0">
                          <a:solidFill>
                            <a:schemeClr val="bg1"/>
                          </a:solidFill>
                          <a:latin typeface="Arial" panose="020B0604020202020204" pitchFamily="34" charset="0"/>
                          <a:ea typeface="+mn-ea"/>
                          <a:cs typeface="Arial" panose="020B0604020202020204" pitchFamily="34" charset="0"/>
                        </a:rPr>
                        <a:t> - </a:t>
                      </a:r>
                      <a:r>
                        <a:rPr lang="en-GB" sz="1000" kern="1200" dirty="0">
                          <a:solidFill>
                            <a:schemeClr val="bg1"/>
                          </a:solidFill>
                          <a:latin typeface="Arial" panose="020B0604020202020204" pitchFamily="34" charset="0"/>
                          <a:ea typeface="+mn-ea"/>
                          <a:cs typeface="Arial" panose="020B0604020202020204" pitchFamily="34" charset="0"/>
                        </a:rPr>
                        <a:t>C&amp;P PHI derived from NHS Digital QOF data for 2017/18;</a:t>
                      </a:r>
                      <a:r>
                        <a:rPr lang="en-GB" sz="1000" kern="1200" baseline="0" dirty="0">
                          <a:solidFill>
                            <a:schemeClr val="bg1"/>
                          </a:solidFill>
                          <a:latin typeface="Arial" panose="020B0604020202020204" pitchFamily="34" charset="0"/>
                          <a:ea typeface="+mn-ea"/>
                          <a:cs typeface="Arial" panose="020B0604020202020204" pitchFamily="34" charset="0"/>
                        </a:rPr>
                        <a:t>  </a:t>
                      </a:r>
                      <a:r>
                        <a:rPr lang="en-GB" sz="1000" kern="1200" dirty="0">
                          <a:solidFill>
                            <a:schemeClr val="bg1"/>
                          </a:solidFill>
                          <a:latin typeface="Arial" panose="020B0604020202020204" pitchFamily="34" charset="0"/>
                          <a:ea typeface="+mn-ea"/>
                          <a:cs typeface="Arial" panose="020B0604020202020204" pitchFamily="34" charset="0"/>
                        </a:rPr>
                        <a:t>Estimated</a:t>
                      </a:r>
                      <a:r>
                        <a:rPr lang="en-GB" sz="1000" kern="1200" baseline="0" dirty="0">
                          <a:solidFill>
                            <a:schemeClr val="bg1"/>
                          </a:solidFill>
                          <a:latin typeface="Arial" panose="020B0604020202020204" pitchFamily="34" charset="0"/>
                          <a:ea typeface="+mn-ea"/>
                          <a:cs typeface="Arial" panose="020B0604020202020204" pitchFamily="34" charset="0"/>
                        </a:rPr>
                        <a:t> smoking - C&amp;P PHI derived from the QOF based smoking prevalence estimate from the Public Health England (PHE) National General Practice Profiles at  </a:t>
                      </a:r>
                      <a:r>
                        <a:rPr lang="en-GB" sz="1000" kern="1200" baseline="0" dirty="0">
                          <a:solidFill>
                            <a:schemeClr val="bg1"/>
                          </a:solidFill>
                          <a:latin typeface="Arial" panose="020B0604020202020204" pitchFamily="34" charset="0"/>
                          <a:ea typeface="+mn-ea"/>
                          <a:cs typeface="Arial" panose="020B0604020202020204" pitchFamily="34" charset="0"/>
                          <a:hlinkClick r:id="rId3"/>
                        </a:rPr>
                        <a:t>https://fingertips.phe.org.uk/profile/general-practice</a:t>
                      </a:r>
                      <a:endParaRPr lang="en-GB" sz="1000" kern="1200" baseline="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aseline="0" dirty="0">
                        <a:solidFill>
                          <a:schemeClr val="bg1"/>
                        </a:solidFill>
                        <a:latin typeface="Arial" panose="020B0604020202020204" pitchFamily="34" charset="0"/>
                        <a:cs typeface="Arial" panose="020B0604020202020204" pitchFamily="34" charset="0"/>
                      </a:endParaRPr>
                    </a:p>
                  </a:txBody>
                  <a:tcPr>
                    <a:solidFill>
                      <a:schemeClr val="accent1">
                        <a:lumMod val="75000"/>
                      </a:schemeClr>
                    </a:solidFill>
                  </a:tcPr>
                </a:tc>
                <a:extLst>
                  <a:ext uri="{0D108BD9-81ED-4DB2-BD59-A6C34878D82A}">
                    <a16:rowId xmlns:a16="http://schemas.microsoft.com/office/drawing/2014/main" val="10002"/>
                  </a:ext>
                </a:extLst>
              </a:tr>
            </a:tbl>
          </a:graphicData>
        </a:graphic>
      </p:graphicFrame>
      <p:pic>
        <p:nvPicPr>
          <p:cNvPr id="5" name="Picture 4"/>
          <p:cNvPicPr>
            <a:picLocks noChangeAspect="1"/>
          </p:cNvPicPr>
          <p:nvPr/>
        </p:nvPicPr>
        <p:blipFill>
          <a:blip r:embed="rId4"/>
          <a:stretch>
            <a:fillRect/>
          </a:stretch>
        </p:blipFill>
        <p:spPr>
          <a:xfrm>
            <a:off x="126216" y="5964261"/>
            <a:ext cx="11680948" cy="347502"/>
          </a:xfrm>
          <a:prstGeom prst="rect">
            <a:avLst/>
          </a:prstGeom>
        </p:spPr>
      </p:pic>
      <p:pic>
        <p:nvPicPr>
          <p:cNvPr id="3" name="Picture 2"/>
          <p:cNvPicPr>
            <a:picLocks noChangeAspect="1"/>
          </p:cNvPicPr>
          <p:nvPr/>
        </p:nvPicPr>
        <p:blipFill>
          <a:blip r:embed="rId5"/>
          <a:stretch>
            <a:fillRect/>
          </a:stretch>
        </p:blipFill>
        <p:spPr>
          <a:xfrm>
            <a:off x="1405300" y="673340"/>
            <a:ext cx="6130201" cy="3019200"/>
          </a:xfrm>
          <a:prstGeom prst="rect">
            <a:avLst/>
          </a:prstGeom>
        </p:spPr>
      </p:pic>
    </p:spTree>
    <p:extLst>
      <p:ext uri="{BB962C8B-B14F-4D97-AF65-F5344CB8AC3E}">
        <p14:creationId xmlns:p14="http://schemas.microsoft.com/office/powerpoint/2010/main" val="42663986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74357" y="2636109"/>
            <a:ext cx="10470292" cy="1938992"/>
          </a:xfrm>
          <a:prstGeom prst="rect">
            <a:avLst/>
          </a:prstGeom>
          <a:noFill/>
        </p:spPr>
        <p:txBody>
          <a:bodyPr wrap="square" rtlCol="0">
            <a:spAutoFit/>
          </a:bodyPr>
          <a:lstStyle/>
          <a:p>
            <a:pPr algn="ctr"/>
            <a:r>
              <a:rPr lang="en-GB" sz="6000" dirty="0">
                <a:solidFill>
                  <a:schemeClr val="accent1">
                    <a:lumMod val="75000"/>
                  </a:schemeClr>
                </a:solidFill>
                <a:latin typeface="Arial" panose="020B0604020202020204" pitchFamily="34" charset="0"/>
                <a:cs typeface="Arial" panose="020B0604020202020204" pitchFamily="34" charset="0"/>
              </a:rPr>
              <a:t>Prevalence and mortality from principal diseases</a:t>
            </a:r>
          </a:p>
        </p:txBody>
      </p:sp>
      <p:sp>
        <p:nvSpPr>
          <p:cNvPr id="3" name="Frame 2"/>
          <p:cNvSpPr/>
          <p:nvPr/>
        </p:nvSpPr>
        <p:spPr>
          <a:xfrm>
            <a:off x="0" y="0"/>
            <a:ext cx="12204000" cy="6858000"/>
          </a:xfrm>
          <a:prstGeom prst="frame">
            <a:avLst/>
          </a:prstGeom>
          <a:solidFill>
            <a:schemeClr val="accent1">
              <a:lumMod val="75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lIns="216000" rtlCol="0" anchor="ctr">
            <a:normAutofit/>
          </a:bodyPr>
          <a:lstStyle/>
          <a:p>
            <a:pPr algn="ctr"/>
            <a:endParaRPr lang="en-GB"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9395536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027276801"/>
              </p:ext>
            </p:extLst>
          </p:nvPr>
        </p:nvGraphicFramePr>
        <p:xfrm>
          <a:off x="0" y="2"/>
          <a:ext cx="12168000" cy="6857998"/>
        </p:xfrm>
        <a:graphic>
          <a:graphicData uri="http://schemas.openxmlformats.org/drawingml/2006/table">
            <a:tbl>
              <a:tblPr firstRow="1" bandRow="1">
                <a:tableStyleId>{5C22544A-7EE6-4342-B048-85BDC9FD1C3A}</a:tableStyleId>
              </a:tblPr>
              <a:tblGrid>
                <a:gridCol w="12168000">
                  <a:extLst>
                    <a:ext uri="{9D8B030D-6E8A-4147-A177-3AD203B41FA5}">
                      <a16:colId xmlns:a16="http://schemas.microsoft.com/office/drawing/2014/main" val="20000"/>
                    </a:ext>
                  </a:extLst>
                </a:gridCol>
              </a:tblGrid>
              <a:tr h="370515">
                <a:tc>
                  <a:txBody>
                    <a:bodyPr/>
                    <a:lstStyle/>
                    <a:p>
                      <a:r>
                        <a:rPr lang="en-GB" dirty="0">
                          <a:latin typeface="Arial" panose="020B0604020202020204" pitchFamily="34" charset="0"/>
                          <a:cs typeface="Arial" panose="020B0604020202020204" pitchFamily="34" charset="0"/>
                        </a:rPr>
                        <a:t>Circulatory</a:t>
                      </a:r>
                      <a:r>
                        <a:rPr lang="en-GB" baseline="0" dirty="0">
                          <a:latin typeface="Arial" panose="020B0604020202020204" pitchFamily="34" charset="0"/>
                          <a:cs typeface="Arial" panose="020B0604020202020204" pitchFamily="34" charset="0"/>
                        </a:rPr>
                        <a:t> disease</a:t>
                      </a:r>
                      <a:endParaRPr lang="en-GB" dirty="0">
                        <a:latin typeface="Arial" panose="020B0604020202020204" pitchFamily="34" charset="0"/>
                        <a:cs typeface="Arial" panose="020B0604020202020204" pitchFamily="34" charset="0"/>
                      </a:endParaRPr>
                    </a:p>
                  </a:txBody>
                  <a:tcPr>
                    <a:solidFill>
                      <a:schemeClr val="accent1">
                        <a:lumMod val="75000"/>
                      </a:schemeClr>
                    </a:solidFill>
                  </a:tcPr>
                </a:tc>
                <a:extLst>
                  <a:ext uri="{0D108BD9-81ED-4DB2-BD59-A6C34878D82A}">
                    <a16:rowId xmlns:a16="http://schemas.microsoft.com/office/drawing/2014/main" val="10000"/>
                  </a:ext>
                </a:extLst>
              </a:tr>
              <a:tr h="5233459">
                <a:tc>
                  <a:txBody>
                    <a:bodyPr/>
                    <a:lstStyle/>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pPr marL="0" indent="0" algn="ctr">
                        <a:buFont typeface="Arial" panose="020B0604020202020204" pitchFamily="34" charset="0"/>
                        <a:buNone/>
                      </a:pPr>
                      <a:endParaRPr lang="en-GB" sz="1600" dirty="0">
                        <a:solidFill>
                          <a:schemeClr val="accent1">
                            <a:lumMod val="75000"/>
                          </a:schemeClr>
                        </a:solidFill>
                        <a:latin typeface="Arial" panose="020B0604020202020204" pitchFamily="34" charset="0"/>
                        <a:cs typeface="Arial" panose="020B0604020202020204" pitchFamily="34" charset="0"/>
                      </a:endParaRPr>
                    </a:p>
                    <a:p>
                      <a:pPr marL="0" indent="0" algn="ctr">
                        <a:buFont typeface="Arial" panose="020B0604020202020204" pitchFamily="34" charset="0"/>
                        <a:buNone/>
                      </a:pPr>
                      <a:r>
                        <a:rPr lang="en-GB" sz="1600" dirty="0">
                          <a:solidFill>
                            <a:schemeClr val="accent1">
                              <a:lumMod val="75000"/>
                            </a:schemeClr>
                          </a:solidFill>
                          <a:latin typeface="Arial" panose="020B0604020202020204" pitchFamily="34" charset="0"/>
                          <a:cs typeface="Arial" panose="020B0604020202020204" pitchFamily="34" charset="0"/>
                        </a:rPr>
                        <a:t>The prevalence rates of CHD</a:t>
                      </a:r>
                      <a:r>
                        <a:rPr lang="en-GB" sz="1600" baseline="0" dirty="0">
                          <a:solidFill>
                            <a:schemeClr val="accent1">
                              <a:lumMod val="75000"/>
                            </a:schemeClr>
                          </a:solidFill>
                          <a:latin typeface="Arial" panose="020B0604020202020204" pitchFamily="34" charset="0"/>
                          <a:cs typeface="Arial" panose="020B0604020202020204" pitchFamily="34" charset="0"/>
                        </a:rPr>
                        <a:t>, hypertension and stroke are statistically significantly lower than the South Alliance</a:t>
                      </a:r>
                    </a:p>
                    <a:p>
                      <a:pPr marL="0" indent="0" algn="ctr">
                        <a:buFont typeface="Arial" panose="020B0604020202020204" pitchFamily="34" charset="0"/>
                        <a:buNone/>
                      </a:pPr>
                      <a:r>
                        <a:rPr lang="en-GB" sz="1600" baseline="0" dirty="0">
                          <a:solidFill>
                            <a:schemeClr val="accent1">
                              <a:lumMod val="75000"/>
                            </a:schemeClr>
                          </a:solidFill>
                          <a:latin typeface="Arial" panose="020B0604020202020204" pitchFamily="34" charset="0"/>
                          <a:cs typeface="Arial" panose="020B0604020202020204" pitchFamily="34" charset="0"/>
                        </a:rPr>
                        <a:t> for all practices.</a:t>
                      </a:r>
                    </a:p>
                    <a:p>
                      <a:pPr marL="0" indent="0" algn="ctr">
                        <a:buFont typeface="Arial" panose="020B0604020202020204" pitchFamily="34" charset="0"/>
                        <a:buNone/>
                      </a:pPr>
                      <a:endParaRPr lang="en-GB" sz="1600" baseline="0" dirty="0">
                        <a:solidFill>
                          <a:schemeClr val="accent1">
                            <a:lumMod val="75000"/>
                          </a:schemeClr>
                        </a:solidFill>
                        <a:latin typeface="Arial" panose="020B0604020202020204" pitchFamily="34" charset="0"/>
                        <a:cs typeface="Arial" panose="020B0604020202020204" pitchFamily="34" charset="0"/>
                      </a:endParaRPr>
                    </a:p>
                    <a:p>
                      <a:pPr marL="0" indent="0" algn="ctr">
                        <a:buFont typeface="Arial" panose="020B0604020202020204" pitchFamily="34" charset="0"/>
                        <a:buNone/>
                      </a:pPr>
                      <a:r>
                        <a:rPr lang="en-GB" sz="1600" baseline="0" dirty="0">
                          <a:solidFill>
                            <a:schemeClr val="accent1">
                              <a:lumMod val="75000"/>
                            </a:schemeClr>
                          </a:solidFill>
                          <a:latin typeface="Arial" panose="020B0604020202020204" pitchFamily="34" charset="0"/>
                          <a:cs typeface="Arial" panose="020B0604020202020204" pitchFamily="34" charset="0"/>
                        </a:rPr>
                        <a:t>The circulatory all-age and premature mortality rates for the PCN are statistically similar to the South Alliance average.</a:t>
                      </a:r>
                      <a:endParaRPr lang="en-GB" sz="1600" dirty="0">
                        <a:solidFill>
                          <a:srgbClr val="002060"/>
                        </a:solidFill>
                        <a:latin typeface="Arial" panose="020B0604020202020204" pitchFamily="34" charset="0"/>
                        <a:cs typeface="Arial" panose="020B0604020202020204" pitchFamily="34" charset="0"/>
                      </a:endParaRPr>
                    </a:p>
                  </a:txBody>
                  <a:tcPr>
                    <a:solidFill>
                      <a:schemeClr val="bg1"/>
                    </a:solidFill>
                  </a:tcPr>
                </a:tc>
                <a:extLst>
                  <a:ext uri="{0D108BD9-81ED-4DB2-BD59-A6C34878D82A}">
                    <a16:rowId xmlns:a16="http://schemas.microsoft.com/office/drawing/2014/main" val="10001"/>
                  </a:ext>
                </a:extLst>
              </a:tr>
              <a:tr h="125402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chemeClr val="bg1"/>
                          </a:solidFill>
                          <a:latin typeface="Arial" panose="020B0604020202020204" pitchFamily="34" charset="0"/>
                          <a:ea typeface="+mn-ea"/>
                          <a:cs typeface="Arial" panose="020B0604020202020204" pitchFamily="34" charset="0"/>
                        </a:rPr>
                        <a:t>Note:</a:t>
                      </a:r>
                      <a:r>
                        <a:rPr lang="en-GB" sz="1000" kern="1200" baseline="0" dirty="0">
                          <a:solidFill>
                            <a:schemeClr val="bg1"/>
                          </a:solidFill>
                          <a:latin typeface="Arial" panose="020B0604020202020204" pitchFamily="34" charset="0"/>
                          <a:ea typeface="+mn-ea"/>
                          <a:cs typeface="Arial" panose="020B0604020202020204" pitchFamily="34" charset="0"/>
                        </a:rPr>
                        <a:t>  Prevalence data are not available by age i.e. it is not age weighted so differences may be explained by differing age structures; DASR = Directly age standardised rate per 100,000 population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solidFill>
                            <a:schemeClr val="bg1"/>
                          </a:solidFill>
                          <a:latin typeface="Arial" panose="020B0604020202020204" pitchFamily="34" charset="0"/>
                          <a:cs typeface="Arial" panose="020B0604020202020204" pitchFamily="34" charset="0"/>
                        </a:rPr>
                        <a:t>Source:</a:t>
                      </a:r>
                      <a:r>
                        <a:rPr lang="en-GB" sz="1000" baseline="0" dirty="0">
                          <a:solidFill>
                            <a:schemeClr val="bg1"/>
                          </a:solidFill>
                          <a:latin typeface="Arial" panose="020B0604020202020204" pitchFamily="34" charset="0"/>
                          <a:cs typeface="Arial" panose="020B0604020202020204" pitchFamily="34" charset="0"/>
                        </a:rPr>
                        <a:t> </a:t>
                      </a:r>
                      <a:r>
                        <a:rPr lang="en-GB" sz="1000" kern="1200" baseline="0" dirty="0">
                          <a:solidFill>
                            <a:schemeClr val="bg1"/>
                          </a:solidFill>
                          <a:latin typeface="Arial" panose="020B0604020202020204" pitchFamily="34" charset="0"/>
                          <a:ea typeface="+mn-ea"/>
                          <a:cs typeface="Arial" panose="020B0604020202020204" pitchFamily="34" charset="0"/>
                        </a:rPr>
                        <a:t>Prevalence (recorded) - C&amp;P PHI from QOF, NHS Digital, 2017/18; Mortality - C&amp;P PHI, from NHS Digital Civil Registration Data and NHS Digital GP registered population data, 2014-2018 </a:t>
                      </a:r>
                    </a:p>
                  </a:txBody>
                  <a:tcPr>
                    <a:solidFill>
                      <a:schemeClr val="accent1">
                        <a:lumMod val="75000"/>
                      </a:schemeClr>
                    </a:solidFill>
                  </a:tcPr>
                </a:tc>
                <a:extLst>
                  <a:ext uri="{0D108BD9-81ED-4DB2-BD59-A6C34878D82A}">
                    <a16:rowId xmlns:a16="http://schemas.microsoft.com/office/drawing/2014/main" val="10002"/>
                  </a:ext>
                </a:extLst>
              </a:tr>
            </a:tbl>
          </a:graphicData>
        </a:graphic>
      </p:graphicFrame>
      <p:pic>
        <p:nvPicPr>
          <p:cNvPr id="5" name="Picture 4"/>
          <p:cNvPicPr>
            <a:picLocks noChangeAspect="1"/>
          </p:cNvPicPr>
          <p:nvPr/>
        </p:nvPicPr>
        <p:blipFill>
          <a:blip r:embed="rId3"/>
          <a:stretch>
            <a:fillRect/>
          </a:stretch>
        </p:blipFill>
        <p:spPr>
          <a:xfrm>
            <a:off x="169635" y="5793052"/>
            <a:ext cx="11680948" cy="347502"/>
          </a:xfrm>
          <a:prstGeom prst="rect">
            <a:avLst/>
          </a:prstGeom>
        </p:spPr>
      </p:pic>
      <p:pic>
        <p:nvPicPr>
          <p:cNvPr id="3" name="Picture 2"/>
          <p:cNvPicPr>
            <a:picLocks noChangeAspect="1"/>
          </p:cNvPicPr>
          <p:nvPr/>
        </p:nvPicPr>
        <p:blipFill>
          <a:blip r:embed="rId4"/>
          <a:stretch>
            <a:fillRect/>
          </a:stretch>
        </p:blipFill>
        <p:spPr>
          <a:xfrm>
            <a:off x="169635" y="452870"/>
            <a:ext cx="11880000" cy="3123304"/>
          </a:xfrm>
          <a:prstGeom prst="rect">
            <a:avLst/>
          </a:prstGeom>
        </p:spPr>
      </p:pic>
    </p:spTree>
    <p:extLst>
      <p:ext uri="{BB962C8B-B14F-4D97-AF65-F5344CB8AC3E}">
        <p14:creationId xmlns:p14="http://schemas.microsoft.com/office/powerpoint/2010/main" val="13423249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913164071"/>
              </p:ext>
            </p:extLst>
          </p:nvPr>
        </p:nvGraphicFramePr>
        <p:xfrm>
          <a:off x="29183" y="0"/>
          <a:ext cx="12192000" cy="6838604"/>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20000"/>
                    </a:ext>
                  </a:extLst>
                </a:gridCol>
              </a:tblGrid>
              <a:tr h="392658">
                <a:tc>
                  <a:txBody>
                    <a:bodyPr/>
                    <a:lstStyle/>
                    <a:p>
                      <a:r>
                        <a:rPr lang="en-GB" dirty="0">
                          <a:latin typeface="Arial" panose="020B0604020202020204" pitchFamily="34" charset="0"/>
                          <a:cs typeface="Arial" panose="020B0604020202020204" pitchFamily="34" charset="0"/>
                        </a:rPr>
                        <a:t>R</a:t>
                      </a:r>
                      <a:r>
                        <a:rPr lang="en-GB" baseline="0" dirty="0">
                          <a:latin typeface="Arial" panose="020B0604020202020204" pitchFamily="34" charset="0"/>
                          <a:cs typeface="Arial" panose="020B0604020202020204" pitchFamily="34" charset="0"/>
                        </a:rPr>
                        <a:t>espiratory disease</a:t>
                      </a:r>
                      <a:endParaRPr lang="en-GB" dirty="0">
                        <a:latin typeface="Arial" panose="020B0604020202020204" pitchFamily="34" charset="0"/>
                        <a:cs typeface="Arial" panose="020B0604020202020204" pitchFamily="34" charset="0"/>
                      </a:endParaRPr>
                    </a:p>
                  </a:txBody>
                  <a:tcPr>
                    <a:solidFill>
                      <a:schemeClr val="accent1">
                        <a:lumMod val="75000"/>
                      </a:schemeClr>
                    </a:solidFill>
                  </a:tcPr>
                </a:tc>
                <a:extLst>
                  <a:ext uri="{0D108BD9-81ED-4DB2-BD59-A6C34878D82A}">
                    <a16:rowId xmlns:a16="http://schemas.microsoft.com/office/drawing/2014/main" val="10000"/>
                  </a:ext>
                </a:extLst>
              </a:tr>
              <a:tr h="5287706">
                <a:tc>
                  <a:txBody>
                    <a:bodyPr/>
                    <a:lstStyle/>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pPr marL="0" indent="0" algn="ctr">
                        <a:buFont typeface="Arial" panose="020B0604020202020204" pitchFamily="34" charset="0"/>
                        <a:buNone/>
                      </a:pPr>
                      <a:endParaRPr lang="en-GB" sz="1600" dirty="0">
                        <a:solidFill>
                          <a:schemeClr val="accent1">
                            <a:lumMod val="75000"/>
                          </a:schemeClr>
                        </a:solidFill>
                        <a:latin typeface="Arial" panose="020B0604020202020204" pitchFamily="34" charset="0"/>
                        <a:cs typeface="Arial" panose="020B0604020202020204" pitchFamily="34" charset="0"/>
                      </a:endParaRPr>
                    </a:p>
                    <a:p>
                      <a:pPr marL="0" indent="0" algn="ctr">
                        <a:buFont typeface="Arial" panose="020B0604020202020204" pitchFamily="34" charset="0"/>
                        <a:buNone/>
                      </a:pPr>
                      <a:r>
                        <a:rPr lang="en-GB" sz="1600" dirty="0">
                          <a:solidFill>
                            <a:schemeClr val="accent1">
                              <a:lumMod val="75000"/>
                            </a:schemeClr>
                          </a:solidFill>
                          <a:latin typeface="Arial" panose="020B0604020202020204" pitchFamily="34" charset="0"/>
                          <a:cs typeface="Arial" panose="020B0604020202020204" pitchFamily="34" charset="0"/>
                        </a:rPr>
                        <a:t>Asthma</a:t>
                      </a:r>
                      <a:r>
                        <a:rPr lang="en-GB" sz="1600" baseline="0" dirty="0">
                          <a:solidFill>
                            <a:schemeClr val="accent1">
                              <a:lumMod val="75000"/>
                            </a:schemeClr>
                          </a:solidFill>
                          <a:latin typeface="Arial" panose="020B0604020202020204" pitchFamily="34" charset="0"/>
                          <a:cs typeface="Arial" panose="020B0604020202020204" pitchFamily="34" charset="0"/>
                        </a:rPr>
                        <a:t> and COPD prevalence for PCN are statistically significantly lower than South Alliance.</a:t>
                      </a:r>
                    </a:p>
                    <a:p>
                      <a:pPr marL="0" indent="0" algn="ctr">
                        <a:buFont typeface="Arial" panose="020B0604020202020204" pitchFamily="34" charset="0"/>
                        <a:buNone/>
                      </a:pPr>
                      <a:endParaRPr lang="en-GB" sz="800" baseline="0" dirty="0">
                        <a:solidFill>
                          <a:schemeClr val="accent1">
                            <a:lumMod val="75000"/>
                          </a:schemeClr>
                        </a:solidFill>
                        <a:latin typeface="Arial" panose="020B0604020202020204" pitchFamily="34" charset="0"/>
                        <a:cs typeface="Arial" panose="020B0604020202020204" pitchFamily="34" charset="0"/>
                      </a:endParaRPr>
                    </a:p>
                    <a:p>
                      <a:pPr marL="0" indent="0" algn="ctr">
                        <a:buFont typeface="Arial" panose="020B0604020202020204" pitchFamily="34" charset="0"/>
                        <a:buNone/>
                      </a:pPr>
                      <a:endParaRPr lang="en-GB" sz="800" baseline="0" dirty="0">
                        <a:solidFill>
                          <a:schemeClr val="accent1">
                            <a:lumMod val="75000"/>
                          </a:schemeClr>
                        </a:solidFill>
                        <a:latin typeface="Arial" panose="020B0604020202020204" pitchFamily="34" charset="0"/>
                        <a:cs typeface="Arial" panose="020B0604020202020204" pitchFamily="34" charset="0"/>
                      </a:endParaRPr>
                    </a:p>
                    <a:p>
                      <a:pPr marL="0" indent="0" algn="ctr">
                        <a:buFont typeface="Arial" panose="020B0604020202020204" pitchFamily="34" charset="0"/>
                        <a:buNone/>
                      </a:pPr>
                      <a:r>
                        <a:rPr lang="en-GB" sz="1600" dirty="0">
                          <a:solidFill>
                            <a:schemeClr val="accent1">
                              <a:lumMod val="75000"/>
                            </a:schemeClr>
                          </a:solidFill>
                          <a:latin typeface="Arial" panose="020B0604020202020204" pitchFamily="34" charset="0"/>
                          <a:cs typeface="Arial" panose="020B0604020202020204" pitchFamily="34" charset="0"/>
                        </a:rPr>
                        <a:t>The PCN all age and premature</a:t>
                      </a:r>
                      <a:r>
                        <a:rPr lang="en-GB" sz="1600" baseline="0" dirty="0">
                          <a:solidFill>
                            <a:schemeClr val="accent1">
                              <a:lumMod val="75000"/>
                            </a:schemeClr>
                          </a:solidFill>
                          <a:latin typeface="Arial" panose="020B0604020202020204" pitchFamily="34" charset="0"/>
                          <a:cs typeface="Arial" panose="020B0604020202020204" pitchFamily="34" charset="0"/>
                        </a:rPr>
                        <a:t> m</a:t>
                      </a:r>
                      <a:r>
                        <a:rPr lang="en-GB" sz="1600" dirty="0">
                          <a:solidFill>
                            <a:schemeClr val="accent1">
                              <a:lumMod val="75000"/>
                            </a:schemeClr>
                          </a:solidFill>
                          <a:latin typeface="Arial" panose="020B0604020202020204" pitchFamily="34" charset="0"/>
                          <a:cs typeface="Arial" panose="020B0604020202020204" pitchFamily="34" charset="0"/>
                        </a:rPr>
                        <a:t>ortality</a:t>
                      </a:r>
                      <a:r>
                        <a:rPr lang="en-GB" sz="1600" baseline="0" dirty="0">
                          <a:solidFill>
                            <a:schemeClr val="accent1">
                              <a:lumMod val="75000"/>
                            </a:schemeClr>
                          </a:solidFill>
                          <a:latin typeface="Arial" panose="020B0604020202020204" pitchFamily="34" charset="0"/>
                          <a:cs typeface="Arial" panose="020B0604020202020204" pitchFamily="34" charset="0"/>
                        </a:rPr>
                        <a:t> rates for respiratory disease are statistically similar to </a:t>
                      </a:r>
                    </a:p>
                    <a:p>
                      <a:pPr marL="0" indent="0" algn="ctr">
                        <a:buFont typeface="Arial" panose="020B0604020202020204" pitchFamily="34" charset="0"/>
                        <a:buNone/>
                      </a:pPr>
                      <a:r>
                        <a:rPr lang="en-GB" sz="1600" baseline="0" dirty="0">
                          <a:solidFill>
                            <a:schemeClr val="accent1">
                              <a:lumMod val="75000"/>
                            </a:schemeClr>
                          </a:solidFill>
                          <a:latin typeface="Arial" panose="020B0604020202020204" pitchFamily="34" charset="0"/>
                          <a:cs typeface="Arial" panose="020B0604020202020204" pitchFamily="34" charset="0"/>
                        </a:rPr>
                        <a:t>the South Alliance average.</a:t>
                      </a:r>
                      <a:endParaRPr lang="en-GB" sz="1600" dirty="0">
                        <a:solidFill>
                          <a:srgbClr val="002060"/>
                        </a:solidFill>
                        <a:latin typeface="Arial" panose="020B0604020202020204" pitchFamily="34" charset="0"/>
                        <a:cs typeface="Arial" panose="020B0604020202020204" pitchFamily="34" charset="0"/>
                      </a:endParaRPr>
                    </a:p>
                  </a:txBody>
                  <a:tcPr>
                    <a:solidFill>
                      <a:schemeClr val="bg1"/>
                    </a:solidFill>
                  </a:tcPr>
                </a:tc>
                <a:extLst>
                  <a:ext uri="{0D108BD9-81ED-4DB2-BD59-A6C34878D82A}">
                    <a16:rowId xmlns:a16="http://schemas.microsoft.com/office/drawing/2014/main" val="10001"/>
                  </a:ext>
                </a:extLst>
              </a:tr>
              <a:tr h="360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chemeClr val="bg1"/>
                          </a:solidFill>
                          <a:latin typeface="Arial" panose="020B0604020202020204" pitchFamily="34" charset="0"/>
                          <a:ea typeface="+mn-ea"/>
                          <a:cs typeface="Arial" panose="020B0604020202020204" pitchFamily="34" charset="0"/>
                        </a:rPr>
                        <a:t>Note: </a:t>
                      </a:r>
                      <a:r>
                        <a:rPr lang="en-GB" sz="1000" kern="1200" baseline="0" dirty="0">
                          <a:solidFill>
                            <a:schemeClr val="bg1"/>
                          </a:solidFill>
                          <a:latin typeface="Arial" panose="020B0604020202020204" pitchFamily="34" charset="0"/>
                          <a:ea typeface="+mn-ea"/>
                          <a:cs typeface="Arial" panose="020B0604020202020204" pitchFamily="34" charset="0"/>
                        </a:rPr>
                        <a:t>Prevalence data are not available by age i.e. it is not age weighted so differences may be explained by differing age structures; DASR = Directly age standardised rate per 100,000 population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solidFill>
                            <a:schemeClr val="bg1"/>
                          </a:solidFill>
                          <a:latin typeface="Arial" panose="020B0604020202020204" pitchFamily="34" charset="0"/>
                          <a:cs typeface="Arial" panose="020B0604020202020204" pitchFamily="34" charset="0"/>
                        </a:rPr>
                        <a:t>Source:</a:t>
                      </a:r>
                      <a:r>
                        <a:rPr lang="en-GB" sz="1000" baseline="0" dirty="0">
                          <a:solidFill>
                            <a:schemeClr val="bg1"/>
                          </a:solidFill>
                          <a:latin typeface="Arial" panose="020B0604020202020204" pitchFamily="34" charset="0"/>
                          <a:cs typeface="Arial" panose="020B0604020202020204" pitchFamily="34" charset="0"/>
                        </a:rPr>
                        <a:t> </a:t>
                      </a:r>
                      <a:r>
                        <a:rPr lang="en-GB" sz="1000" kern="1200" baseline="0" dirty="0">
                          <a:solidFill>
                            <a:schemeClr val="bg1"/>
                          </a:solidFill>
                          <a:latin typeface="Arial" panose="020B0604020202020204" pitchFamily="34" charset="0"/>
                          <a:ea typeface="+mn-ea"/>
                          <a:cs typeface="Arial" panose="020B0604020202020204" pitchFamily="34" charset="0"/>
                        </a:rPr>
                        <a:t>Prevalence (recorded) - C&amp;P PHI from QOF, NHS Digital, 2017/18;  Mortality - C&amp;P PHI, from NHS Digital Civil Registration Data and NHS Digital GP registered population data, 2014-2018</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aseline="0" dirty="0">
                        <a:solidFill>
                          <a:schemeClr val="bg1"/>
                        </a:solidFill>
                        <a:latin typeface="Arial" panose="020B0604020202020204" pitchFamily="34" charset="0"/>
                        <a:cs typeface="Arial" panose="020B0604020202020204" pitchFamily="34" charset="0"/>
                      </a:endParaRPr>
                    </a:p>
                  </a:txBody>
                  <a:tcPr>
                    <a:solidFill>
                      <a:schemeClr val="accent1">
                        <a:lumMod val="75000"/>
                      </a:schemeClr>
                    </a:solidFill>
                  </a:tcPr>
                </a:tc>
                <a:extLst>
                  <a:ext uri="{0D108BD9-81ED-4DB2-BD59-A6C34878D82A}">
                    <a16:rowId xmlns:a16="http://schemas.microsoft.com/office/drawing/2014/main" val="10002"/>
                  </a:ext>
                </a:extLst>
              </a:tr>
            </a:tbl>
          </a:graphicData>
        </a:graphic>
      </p:graphicFrame>
      <p:pic>
        <p:nvPicPr>
          <p:cNvPr id="3" name="Picture 2"/>
          <p:cNvPicPr>
            <a:picLocks noChangeAspect="1"/>
          </p:cNvPicPr>
          <p:nvPr/>
        </p:nvPicPr>
        <p:blipFill>
          <a:blip r:embed="rId3"/>
          <a:stretch>
            <a:fillRect/>
          </a:stretch>
        </p:blipFill>
        <p:spPr>
          <a:xfrm>
            <a:off x="135453" y="5869140"/>
            <a:ext cx="11680948" cy="347502"/>
          </a:xfrm>
          <a:prstGeom prst="rect">
            <a:avLst/>
          </a:prstGeom>
        </p:spPr>
      </p:pic>
      <p:pic>
        <p:nvPicPr>
          <p:cNvPr id="4" name="Picture 3"/>
          <p:cNvPicPr>
            <a:picLocks noChangeAspect="1"/>
          </p:cNvPicPr>
          <p:nvPr/>
        </p:nvPicPr>
        <p:blipFill>
          <a:blip r:embed="rId4"/>
          <a:stretch>
            <a:fillRect/>
          </a:stretch>
        </p:blipFill>
        <p:spPr>
          <a:xfrm>
            <a:off x="185183" y="452871"/>
            <a:ext cx="11880000" cy="3704620"/>
          </a:xfrm>
          <a:prstGeom prst="rect">
            <a:avLst/>
          </a:prstGeom>
        </p:spPr>
      </p:pic>
    </p:spTree>
    <p:extLst>
      <p:ext uri="{BB962C8B-B14F-4D97-AF65-F5344CB8AC3E}">
        <p14:creationId xmlns:p14="http://schemas.microsoft.com/office/powerpoint/2010/main" val="13279615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593761818"/>
              </p:ext>
            </p:extLst>
          </p:nvPr>
        </p:nvGraphicFramePr>
        <p:xfrm>
          <a:off x="-1" y="2"/>
          <a:ext cx="12192000" cy="6857997"/>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20000"/>
                    </a:ext>
                  </a:extLst>
                </a:gridCol>
              </a:tblGrid>
              <a:tr h="377063">
                <a:tc>
                  <a:txBody>
                    <a:bodyPr/>
                    <a:lstStyle/>
                    <a:p>
                      <a:r>
                        <a:rPr lang="en-GB" baseline="0" dirty="0">
                          <a:latin typeface="Arial" panose="020B0604020202020204" pitchFamily="34" charset="0"/>
                          <a:cs typeface="Arial" panose="020B0604020202020204" pitchFamily="34" charset="0"/>
                        </a:rPr>
                        <a:t>Long term conditions</a:t>
                      </a:r>
                      <a:endParaRPr lang="en-GB" dirty="0">
                        <a:latin typeface="Arial" panose="020B0604020202020204" pitchFamily="34" charset="0"/>
                        <a:cs typeface="Arial" panose="020B0604020202020204" pitchFamily="34" charset="0"/>
                      </a:endParaRPr>
                    </a:p>
                  </a:txBody>
                  <a:tcPr>
                    <a:solidFill>
                      <a:schemeClr val="accent1">
                        <a:lumMod val="75000"/>
                      </a:schemeClr>
                    </a:solidFill>
                  </a:tcPr>
                </a:tc>
                <a:extLst>
                  <a:ext uri="{0D108BD9-81ED-4DB2-BD59-A6C34878D82A}">
                    <a16:rowId xmlns:a16="http://schemas.microsoft.com/office/drawing/2014/main" val="10000"/>
                  </a:ext>
                </a:extLst>
              </a:tr>
              <a:tr h="5286213">
                <a:tc>
                  <a:txBody>
                    <a:bodyPr/>
                    <a:lstStyle/>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pPr marL="0" indent="0" algn="ctr">
                        <a:buFont typeface="Arial" panose="020B0604020202020204" pitchFamily="34" charset="0"/>
                        <a:buNone/>
                      </a:pPr>
                      <a:endParaRPr lang="en-GB" sz="1600" dirty="0">
                        <a:solidFill>
                          <a:schemeClr val="accent1">
                            <a:lumMod val="75000"/>
                          </a:schemeClr>
                        </a:solidFill>
                        <a:latin typeface="Arial" panose="020B0604020202020204" pitchFamily="34" charset="0"/>
                        <a:cs typeface="Arial" panose="020B0604020202020204" pitchFamily="34" charset="0"/>
                      </a:endParaRPr>
                    </a:p>
                    <a:p>
                      <a:pPr marL="0" indent="0" algn="ctr">
                        <a:buFont typeface="Arial" panose="020B0604020202020204" pitchFamily="34" charset="0"/>
                        <a:buNone/>
                      </a:pPr>
                      <a:r>
                        <a:rPr lang="en-GB" sz="1600" dirty="0">
                          <a:solidFill>
                            <a:schemeClr val="accent1">
                              <a:lumMod val="75000"/>
                            </a:schemeClr>
                          </a:solidFill>
                          <a:latin typeface="Arial" panose="020B0604020202020204" pitchFamily="34" charset="0"/>
                          <a:cs typeface="Arial" panose="020B0604020202020204" pitchFamily="34" charset="0"/>
                        </a:rPr>
                        <a:t>Cam Medical Network PCN </a:t>
                      </a:r>
                      <a:r>
                        <a:rPr lang="en-GB" sz="1600" baseline="0" dirty="0">
                          <a:solidFill>
                            <a:schemeClr val="accent1">
                              <a:lumMod val="75000"/>
                            </a:schemeClr>
                          </a:solidFill>
                          <a:latin typeface="Arial" panose="020B0604020202020204" pitchFamily="34" charset="0"/>
                          <a:cs typeface="Arial" panose="020B0604020202020204" pitchFamily="34" charset="0"/>
                        </a:rPr>
                        <a:t>d</a:t>
                      </a:r>
                      <a:r>
                        <a:rPr lang="en-GB" sz="1600" dirty="0">
                          <a:solidFill>
                            <a:schemeClr val="accent1">
                              <a:lumMod val="75000"/>
                            </a:schemeClr>
                          </a:solidFill>
                          <a:latin typeface="Arial" panose="020B0604020202020204" pitchFamily="34" charset="0"/>
                          <a:cs typeface="Arial" panose="020B0604020202020204" pitchFamily="34" charset="0"/>
                        </a:rPr>
                        <a:t>iabetes</a:t>
                      </a:r>
                      <a:r>
                        <a:rPr lang="en-GB" sz="1600" baseline="0" dirty="0">
                          <a:solidFill>
                            <a:schemeClr val="accent1">
                              <a:lumMod val="75000"/>
                            </a:schemeClr>
                          </a:solidFill>
                          <a:latin typeface="Arial" panose="020B0604020202020204" pitchFamily="34" charset="0"/>
                          <a:cs typeface="Arial" panose="020B0604020202020204" pitchFamily="34" charset="0"/>
                        </a:rPr>
                        <a:t> and cancer prevalence rates are statistically significantly </a:t>
                      </a:r>
                    </a:p>
                    <a:p>
                      <a:pPr marL="0" indent="0" algn="ctr">
                        <a:buFont typeface="Arial" panose="020B0604020202020204" pitchFamily="34" charset="0"/>
                        <a:buNone/>
                      </a:pPr>
                      <a:r>
                        <a:rPr lang="en-GB" sz="1600" baseline="0" dirty="0">
                          <a:solidFill>
                            <a:schemeClr val="accent1">
                              <a:lumMod val="75000"/>
                            </a:schemeClr>
                          </a:solidFill>
                          <a:latin typeface="Arial" panose="020B0604020202020204" pitchFamily="34" charset="0"/>
                          <a:cs typeface="Arial" panose="020B0604020202020204" pitchFamily="34" charset="0"/>
                        </a:rPr>
                        <a:t>lower than the South Alliance.</a:t>
                      </a:r>
                    </a:p>
                    <a:p>
                      <a:pPr marL="0" indent="0" algn="ctr">
                        <a:buFont typeface="Arial" panose="020B0604020202020204" pitchFamily="34" charset="0"/>
                        <a:buNone/>
                      </a:pPr>
                      <a:endParaRPr lang="en-GB" sz="800" baseline="0" dirty="0">
                        <a:solidFill>
                          <a:schemeClr val="accent1">
                            <a:lumMod val="75000"/>
                          </a:schemeClr>
                        </a:solidFill>
                        <a:latin typeface="Arial" panose="020B0604020202020204" pitchFamily="34" charset="0"/>
                        <a:cs typeface="Arial" panose="020B0604020202020204" pitchFamily="34" charset="0"/>
                      </a:endParaRPr>
                    </a:p>
                    <a:p>
                      <a:pPr marL="0" indent="0" algn="ctr">
                        <a:buFont typeface="Arial" panose="020B0604020202020204" pitchFamily="34" charset="0"/>
                        <a:buNone/>
                      </a:pPr>
                      <a:endParaRPr lang="en-GB" sz="800" baseline="0" dirty="0">
                        <a:solidFill>
                          <a:schemeClr val="accent1">
                            <a:lumMod val="75000"/>
                          </a:schemeClr>
                        </a:solidFill>
                        <a:latin typeface="Arial" panose="020B0604020202020204" pitchFamily="34" charset="0"/>
                        <a:cs typeface="Arial" panose="020B0604020202020204" pitchFamily="34" charset="0"/>
                      </a:endParaRPr>
                    </a:p>
                    <a:p>
                      <a:pPr marL="0" indent="0" algn="ctr">
                        <a:buFont typeface="Arial" panose="020B0604020202020204" pitchFamily="34" charset="0"/>
                        <a:buNone/>
                      </a:pPr>
                      <a:r>
                        <a:rPr lang="en-GB" sz="1600" baseline="0" dirty="0">
                          <a:solidFill>
                            <a:schemeClr val="accent1">
                              <a:lumMod val="75000"/>
                            </a:schemeClr>
                          </a:solidFill>
                          <a:latin typeface="Arial" panose="020B0604020202020204" pitchFamily="34" charset="0"/>
                          <a:cs typeface="Arial" panose="020B0604020202020204" pitchFamily="34" charset="0"/>
                        </a:rPr>
                        <a:t>The PCN all-age and premature cancer mortality rates are statistically similar to the South Alliance. </a:t>
                      </a:r>
                    </a:p>
                  </a:txBody>
                  <a:tcPr>
                    <a:solidFill>
                      <a:schemeClr val="bg1"/>
                    </a:solidFill>
                  </a:tcPr>
                </a:tc>
                <a:extLst>
                  <a:ext uri="{0D108BD9-81ED-4DB2-BD59-A6C34878D82A}">
                    <a16:rowId xmlns:a16="http://schemas.microsoft.com/office/drawing/2014/main" val="10001"/>
                  </a:ext>
                </a:extLst>
              </a:tr>
              <a:tr h="119472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chemeClr val="bg1"/>
                          </a:solidFill>
                          <a:latin typeface="Arial" panose="020B0604020202020204" pitchFamily="34" charset="0"/>
                          <a:ea typeface="+mn-ea"/>
                          <a:cs typeface="Arial" panose="020B0604020202020204" pitchFamily="34" charset="0"/>
                        </a:rPr>
                        <a:t>Note:</a:t>
                      </a:r>
                      <a:r>
                        <a:rPr lang="en-GB" sz="1000" kern="1200" baseline="0" dirty="0">
                          <a:solidFill>
                            <a:schemeClr val="bg1"/>
                          </a:solidFill>
                          <a:latin typeface="Arial" panose="020B0604020202020204" pitchFamily="34" charset="0"/>
                          <a:ea typeface="+mn-ea"/>
                          <a:cs typeface="Arial" panose="020B0604020202020204" pitchFamily="34" charset="0"/>
                        </a:rPr>
                        <a:t>  Prevalence data are not available by age i.e. it is not age weighted so differences may be explained by differing age structures; DASR = Directly age standardised rate per 100,000 population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solidFill>
                            <a:schemeClr val="bg1"/>
                          </a:solidFill>
                          <a:latin typeface="Arial" panose="020B0604020202020204" pitchFamily="34" charset="0"/>
                          <a:cs typeface="Arial" panose="020B0604020202020204" pitchFamily="34" charset="0"/>
                        </a:rPr>
                        <a:t>Source:</a:t>
                      </a:r>
                      <a:r>
                        <a:rPr lang="en-GB" sz="1000" baseline="0" dirty="0">
                          <a:solidFill>
                            <a:schemeClr val="bg1"/>
                          </a:solidFill>
                          <a:latin typeface="Arial" panose="020B0604020202020204" pitchFamily="34" charset="0"/>
                          <a:cs typeface="Arial" panose="020B0604020202020204" pitchFamily="34" charset="0"/>
                        </a:rPr>
                        <a:t> </a:t>
                      </a:r>
                      <a:r>
                        <a:rPr lang="en-GB" sz="1000" kern="1200" baseline="0" dirty="0">
                          <a:solidFill>
                            <a:schemeClr val="bg1"/>
                          </a:solidFill>
                          <a:latin typeface="Arial" panose="020B0604020202020204" pitchFamily="34" charset="0"/>
                          <a:ea typeface="+mn-ea"/>
                          <a:cs typeface="Arial" panose="020B0604020202020204" pitchFamily="34" charset="0"/>
                        </a:rPr>
                        <a:t>Prevalence (recorded) - C&amp;P PHI from QOF, NHS Digital, 2017/18; Mortality - C&amp;P PHI, from NHS Digital Civil Registration Data and NHS Digital GP registered population data, 2014-2018 </a:t>
                      </a:r>
                      <a:endParaRPr lang="en-GB" sz="1000" baseline="0" dirty="0">
                        <a:solidFill>
                          <a:schemeClr val="bg1"/>
                        </a:solidFill>
                        <a:latin typeface="Arial" panose="020B0604020202020204" pitchFamily="34" charset="0"/>
                        <a:cs typeface="Arial" panose="020B0604020202020204" pitchFamily="34" charset="0"/>
                      </a:endParaRPr>
                    </a:p>
                  </a:txBody>
                  <a:tcPr>
                    <a:solidFill>
                      <a:schemeClr val="accent1">
                        <a:lumMod val="75000"/>
                      </a:schemeClr>
                    </a:solidFill>
                  </a:tcPr>
                </a:tc>
                <a:extLst>
                  <a:ext uri="{0D108BD9-81ED-4DB2-BD59-A6C34878D82A}">
                    <a16:rowId xmlns:a16="http://schemas.microsoft.com/office/drawing/2014/main" val="10002"/>
                  </a:ext>
                </a:extLst>
              </a:tr>
            </a:tbl>
          </a:graphicData>
        </a:graphic>
      </p:graphicFrame>
      <p:pic>
        <p:nvPicPr>
          <p:cNvPr id="3" name="Picture 2"/>
          <p:cNvPicPr>
            <a:picLocks noChangeAspect="1"/>
          </p:cNvPicPr>
          <p:nvPr/>
        </p:nvPicPr>
        <p:blipFill>
          <a:blip r:embed="rId3"/>
          <a:stretch>
            <a:fillRect/>
          </a:stretch>
        </p:blipFill>
        <p:spPr>
          <a:xfrm>
            <a:off x="144690" y="5841431"/>
            <a:ext cx="11680948" cy="347502"/>
          </a:xfrm>
          <a:prstGeom prst="rect">
            <a:avLst/>
          </a:prstGeom>
        </p:spPr>
      </p:pic>
      <p:pic>
        <p:nvPicPr>
          <p:cNvPr id="4" name="Picture 3"/>
          <p:cNvPicPr>
            <a:picLocks noChangeAspect="1"/>
          </p:cNvPicPr>
          <p:nvPr/>
        </p:nvPicPr>
        <p:blipFill>
          <a:blip r:embed="rId4"/>
          <a:stretch>
            <a:fillRect/>
          </a:stretch>
        </p:blipFill>
        <p:spPr>
          <a:xfrm>
            <a:off x="261936" y="418234"/>
            <a:ext cx="11668125" cy="3638550"/>
          </a:xfrm>
          <a:prstGeom prst="rect">
            <a:avLst/>
          </a:prstGeom>
        </p:spPr>
      </p:pic>
    </p:spTree>
    <p:extLst>
      <p:ext uri="{BB962C8B-B14F-4D97-AF65-F5344CB8AC3E}">
        <p14:creationId xmlns:p14="http://schemas.microsoft.com/office/powerpoint/2010/main" val="11697060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626615427"/>
              </p:ext>
            </p:extLst>
          </p:nvPr>
        </p:nvGraphicFramePr>
        <p:xfrm>
          <a:off x="0" y="0"/>
          <a:ext cx="12192002" cy="6858000"/>
        </p:xfrm>
        <a:graphic>
          <a:graphicData uri="http://schemas.openxmlformats.org/drawingml/2006/table">
            <a:tbl>
              <a:tblPr firstRow="1" bandRow="1">
                <a:tableStyleId>{5C22544A-7EE6-4342-B048-85BDC9FD1C3A}</a:tableStyleId>
              </a:tblPr>
              <a:tblGrid>
                <a:gridCol w="6010382">
                  <a:extLst>
                    <a:ext uri="{9D8B030D-6E8A-4147-A177-3AD203B41FA5}">
                      <a16:colId xmlns:a16="http://schemas.microsoft.com/office/drawing/2014/main" val="20000"/>
                    </a:ext>
                  </a:extLst>
                </a:gridCol>
                <a:gridCol w="6181620">
                  <a:extLst>
                    <a:ext uri="{9D8B030D-6E8A-4147-A177-3AD203B41FA5}">
                      <a16:colId xmlns:a16="http://schemas.microsoft.com/office/drawing/2014/main" val="20001"/>
                    </a:ext>
                  </a:extLst>
                </a:gridCol>
              </a:tblGrid>
              <a:tr h="428550">
                <a:tc>
                  <a:txBody>
                    <a:bodyPr/>
                    <a:lstStyle/>
                    <a:p>
                      <a:pPr marL="0" marR="0" lvl="0" indent="0" algn="l" defTabSz="914400" rtl="0" eaLnBrk="1" fontAlgn="auto" latinLnBrk="0" hangingPunct="1">
                        <a:lnSpc>
                          <a:spcPct val="130000"/>
                        </a:lnSpc>
                        <a:spcBef>
                          <a:spcPts val="0"/>
                        </a:spcBef>
                        <a:spcAft>
                          <a:spcPts val="0"/>
                        </a:spcAft>
                        <a:buClrTx/>
                        <a:buSzPct val="150000"/>
                        <a:buFont typeface="Arial" panose="020B0604020202020204" pitchFamily="34" charset="0"/>
                        <a:buNone/>
                        <a:tabLst/>
                        <a:defRPr/>
                      </a:pPr>
                      <a:r>
                        <a:rPr lang="en-GB" sz="1600" b="1" i="0" dirty="0">
                          <a:solidFill>
                            <a:schemeClr val="bg1"/>
                          </a:solidFill>
                          <a:latin typeface="Arial" panose="020B0604020202020204" pitchFamily="34" charset="0"/>
                          <a:cs typeface="Arial" panose="020B0604020202020204" pitchFamily="34" charset="0"/>
                        </a:rPr>
                        <a:t>Cam Medical PCN</a:t>
                      </a:r>
                      <a:r>
                        <a:rPr lang="en-GB" sz="1600" b="1" i="0" baseline="0" dirty="0">
                          <a:solidFill>
                            <a:schemeClr val="bg1"/>
                          </a:solidFill>
                          <a:latin typeface="Arial" panose="020B0604020202020204" pitchFamily="34" charset="0"/>
                          <a:cs typeface="Arial" panose="020B0604020202020204" pitchFamily="34" charset="0"/>
                        </a:rPr>
                        <a:t> – summary</a:t>
                      </a:r>
                      <a:endParaRPr lang="en-GB" sz="1600" b="0" i="0" baseline="0" dirty="0">
                        <a:solidFill>
                          <a:schemeClr val="bg1"/>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1">
                        <a:lumMod val="75000"/>
                      </a:schemeClr>
                    </a:solidFill>
                  </a:tcPr>
                </a:tc>
                <a:tc>
                  <a:txBody>
                    <a:bodyPr/>
                    <a:lstStyle/>
                    <a:p>
                      <a:pPr marL="0" marR="0" lvl="0" indent="0" algn="r" defTabSz="914400" rtl="0" eaLnBrk="1" fontAlgn="auto" latinLnBrk="0" hangingPunct="1">
                        <a:lnSpc>
                          <a:spcPct val="130000"/>
                        </a:lnSpc>
                        <a:spcBef>
                          <a:spcPts val="0"/>
                        </a:spcBef>
                        <a:spcAft>
                          <a:spcPts val="0"/>
                        </a:spcAft>
                        <a:buClrTx/>
                        <a:buSzPct val="150000"/>
                        <a:buFont typeface="Arial" panose="020B0604020202020204" pitchFamily="34" charset="0"/>
                        <a:buNone/>
                        <a:tabLst/>
                        <a:defRPr/>
                      </a:pPr>
                      <a:endParaRPr lang="en-GB" sz="1600" b="1" i="0" dirty="0">
                        <a:solidFill>
                          <a:schemeClr val="bg1"/>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1">
                        <a:lumMod val="75000"/>
                      </a:schemeClr>
                    </a:solidFill>
                  </a:tcPr>
                </a:tc>
                <a:extLst>
                  <a:ext uri="{0D108BD9-81ED-4DB2-BD59-A6C34878D82A}">
                    <a16:rowId xmlns:a16="http://schemas.microsoft.com/office/drawing/2014/main" val="10000"/>
                  </a:ext>
                </a:extLst>
              </a:tr>
              <a:tr h="6429450">
                <a:tc>
                  <a:txBody>
                    <a:bodyPr/>
                    <a:lstStyle/>
                    <a:p>
                      <a:pPr marL="285750" indent="-285750">
                        <a:lnSpc>
                          <a:spcPct val="114000"/>
                        </a:lnSpc>
                        <a:buSzPct val="150000"/>
                        <a:buFont typeface="Arial" panose="020B0604020202020204" pitchFamily="34" charset="0"/>
                        <a:buChar char="•"/>
                      </a:pPr>
                      <a:r>
                        <a:rPr lang="en-GB" sz="1500" b="0" i="0" baseline="0" dirty="0">
                          <a:solidFill>
                            <a:schemeClr val="accent1">
                              <a:lumMod val="75000"/>
                            </a:schemeClr>
                          </a:solidFill>
                          <a:latin typeface="Arial" panose="020B0604020202020204" pitchFamily="34" charset="0"/>
                          <a:cs typeface="Arial" panose="020B0604020202020204" pitchFamily="34" charset="0"/>
                        </a:rPr>
                        <a:t>There are almost 46,500 people registered with Cam Medical PCN, with lower proportions of the population over 65 and under 18 compared to the South Alliance, CCG and England.  The population is estimated to increase by almost 4.8% between 2021 and 2036.</a:t>
                      </a:r>
                    </a:p>
                    <a:p>
                      <a:pPr marL="285750" indent="-285750">
                        <a:lnSpc>
                          <a:spcPct val="114000"/>
                        </a:lnSpc>
                        <a:buSzPct val="150000"/>
                        <a:buFont typeface="Arial" panose="020B0604020202020204" pitchFamily="34" charset="0"/>
                        <a:buChar char="•"/>
                      </a:pPr>
                      <a:endParaRPr lang="en-GB" sz="500" b="0" i="0" baseline="0" dirty="0">
                        <a:solidFill>
                          <a:schemeClr val="accent1">
                            <a:lumMod val="75000"/>
                          </a:schemeClr>
                        </a:solidFill>
                        <a:latin typeface="Arial" panose="020B0604020202020204" pitchFamily="34" charset="0"/>
                        <a:cs typeface="Arial" panose="020B0604020202020204" pitchFamily="34" charset="0"/>
                      </a:endParaRPr>
                    </a:p>
                    <a:p>
                      <a:pPr marL="285750" marR="0" lvl="0" indent="-285750" algn="l" defTabSz="914400" rtl="0" eaLnBrk="1" fontAlgn="auto" latinLnBrk="0" hangingPunct="1">
                        <a:lnSpc>
                          <a:spcPct val="114000"/>
                        </a:lnSpc>
                        <a:spcBef>
                          <a:spcPts val="0"/>
                        </a:spcBef>
                        <a:spcAft>
                          <a:spcPts val="0"/>
                        </a:spcAft>
                        <a:buClrTx/>
                        <a:buSzPct val="150000"/>
                        <a:buFont typeface="Arial" panose="020B0604020202020204" pitchFamily="34" charset="0"/>
                        <a:buChar char="•"/>
                        <a:tabLst/>
                        <a:defRPr/>
                      </a:pPr>
                      <a:r>
                        <a:rPr lang="en-GB" sz="1500" b="0" i="0" baseline="0" dirty="0">
                          <a:solidFill>
                            <a:schemeClr val="accent1">
                              <a:lumMod val="75000"/>
                            </a:schemeClr>
                          </a:solidFill>
                          <a:latin typeface="Arial" panose="020B0604020202020204" pitchFamily="34" charset="0"/>
                          <a:cs typeface="Arial" panose="020B0604020202020204" pitchFamily="34" charset="0"/>
                        </a:rPr>
                        <a:t>The PCN has a lower proportion of White British ethnic group compared to the South Alliance, CCG and England </a:t>
                      </a:r>
                    </a:p>
                    <a:p>
                      <a:pPr marL="285750" marR="0" lvl="0" indent="-285750" algn="l" defTabSz="914400" rtl="0" eaLnBrk="1" fontAlgn="auto" latinLnBrk="0" hangingPunct="1">
                        <a:lnSpc>
                          <a:spcPct val="114000"/>
                        </a:lnSpc>
                        <a:spcBef>
                          <a:spcPts val="0"/>
                        </a:spcBef>
                        <a:spcAft>
                          <a:spcPts val="0"/>
                        </a:spcAft>
                        <a:buClrTx/>
                        <a:buSzPct val="150000"/>
                        <a:buFont typeface="Arial" panose="020B0604020202020204" pitchFamily="34" charset="0"/>
                        <a:buChar char="•"/>
                        <a:tabLst/>
                        <a:defRPr/>
                      </a:pPr>
                      <a:endParaRPr lang="en-GB" sz="500" b="0" i="0" baseline="0" dirty="0">
                        <a:solidFill>
                          <a:schemeClr val="accent1">
                            <a:lumMod val="75000"/>
                          </a:schemeClr>
                        </a:solidFill>
                        <a:latin typeface="Arial" panose="020B0604020202020204" pitchFamily="34" charset="0"/>
                        <a:cs typeface="Arial" panose="020B0604020202020204" pitchFamily="34" charset="0"/>
                      </a:endParaRPr>
                    </a:p>
                    <a:p>
                      <a:pPr marL="285750" marR="0" lvl="0" indent="-285750" algn="l" defTabSz="914400" rtl="0" eaLnBrk="1" fontAlgn="auto" latinLnBrk="0" hangingPunct="1">
                        <a:lnSpc>
                          <a:spcPct val="114000"/>
                        </a:lnSpc>
                        <a:spcBef>
                          <a:spcPts val="0"/>
                        </a:spcBef>
                        <a:spcAft>
                          <a:spcPts val="0"/>
                        </a:spcAft>
                        <a:buClrTx/>
                        <a:buSzPct val="150000"/>
                        <a:buFont typeface="Arial" panose="020B0604020202020204" pitchFamily="34" charset="0"/>
                        <a:buChar char="•"/>
                        <a:tabLst/>
                        <a:defRPr/>
                      </a:pPr>
                      <a:r>
                        <a:rPr lang="en-GB" sz="1500" b="0" i="0" baseline="0" dirty="0">
                          <a:solidFill>
                            <a:schemeClr val="accent1">
                              <a:lumMod val="75000"/>
                            </a:schemeClr>
                          </a:solidFill>
                          <a:latin typeface="Arial" panose="020B0604020202020204" pitchFamily="34" charset="0"/>
                          <a:cs typeface="Arial" panose="020B0604020202020204" pitchFamily="34" charset="0"/>
                        </a:rPr>
                        <a:t>Relative deprivation is lower for the PCN compared to the South Alliance, CCG and England.  Approximately 8.1% of children and 8.9% of older people live in poverty</a:t>
                      </a:r>
                    </a:p>
                    <a:p>
                      <a:pPr marL="285750" marR="0" lvl="0" indent="-285750" algn="l" defTabSz="914400" rtl="0" eaLnBrk="1" fontAlgn="auto" latinLnBrk="0" hangingPunct="1">
                        <a:lnSpc>
                          <a:spcPct val="114000"/>
                        </a:lnSpc>
                        <a:spcBef>
                          <a:spcPts val="0"/>
                        </a:spcBef>
                        <a:spcAft>
                          <a:spcPts val="0"/>
                        </a:spcAft>
                        <a:buClrTx/>
                        <a:buSzPct val="150000"/>
                        <a:buFont typeface="Arial" panose="020B0604020202020204" pitchFamily="34" charset="0"/>
                        <a:buChar char="•"/>
                        <a:tabLst/>
                        <a:defRPr/>
                      </a:pPr>
                      <a:endParaRPr lang="en-GB" sz="500" b="0" i="0" baseline="0" dirty="0">
                        <a:solidFill>
                          <a:schemeClr val="accent1">
                            <a:lumMod val="75000"/>
                          </a:schemeClr>
                        </a:solidFill>
                        <a:latin typeface="Arial" panose="020B0604020202020204" pitchFamily="34" charset="0"/>
                        <a:cs typeface="Arial" panose="020B0604020202020204" pitchFamily="34" charset="0"/>
                      </a:endParaRPr>
                    </a:p>
                    <a:p>
                      <a:pPr marL="285750" marR="0" lvl="0" indent="-285750" algn="l" defTabSz="914400" rtl="0" eaLnBrk="1" fontAlgn="auto" latinLnBrk="0" hangingPunct="1">
                        <a:lnSpc>
                          <a:spcPct val="114000"/>
                        </a:lnSpc>
                        <a:spcBef>
                          <a:spcPts val="0"/>
                        </a:spcBef>
                        <a:spcAft>
                          <a:spcPts val="0"/>
                        </a:spcAft>
                        <a:buClrTx/>
                        <a:buSzPct val="150000"/>
                        <a:buFont typeface="Arial" panose="020B0604020202020204" pitchFamily="34" charset="0"/>
                        <a:buChar char="•"/>
                        <a:tabLst/>
                        <a:defRPr/>
                      </a:pPr>
                      <a:r>
                        <a:rPr lang="en-GB" sz="1500" b="0" i="0" baseline="0" dirty="0">
                          <a:solidFill>
                            <a:schemeClr val="accent1">
                              <a:lumMod val="75000"/>
                            </a:schemeClr>
                          </a:solidFill>
                          <a:latin typeface="Arial" panose="020B0604020202020204" pitchFamily="34" charset="0"/>
                          <a:cs typeface="Arial" panose="020B0604020202020204" pitchFamily="34" charset="0"/>
                        </a:rPr>
                        <a:t>On average there are around 273 births a year in the PCN. The birth rate in Cam Medical PCN is statistically significantly lower than the average for the South Alliance. The low birth weight proportion is statistically similar to the South Alliance.</a:t>
                      </a:r>
                    </a:p>
                    <a:p>
                      <a:pPr marL="285750" marR="0" lvl="0" indent="-285750" algn="l" defTabSz="914400" rtl="0" eaLnBrk="1" fontAlgn="auto" latinLnBrk="0" hangingPunct="1">
                        <a:lnSpc>
                          <a:spcPct val="114000"/>
                        </a:lnSpc>
                        <a:spcBef>
                          <a:spcPts val="0"/>
                        </a:spcBef>
                        <a:spcAft>
                          <a:spcPts val="0"/>
                        </a:spcAft>
                        <a:buClrTx/>
                        <a:buSzPct val="150000"/>
                        <a:buFont typeface="Arial" panose="020B0604020202020204" pitchFamily="34" charset="0"/>
                        <a:buChar char="•"/>
                        <a:tabLst/>
                        <a:defRPr/>
                      </a:pPr>
                      <a:endParaRPr lang="en-GB" sz="500" b="0" i="0" baseline="0" dirty="0">
                        <a:solidFill>
                          <a:schemeClr val="accent1">
                            <a:lumMod val="75000"/>
                          </a:schemeClr>
                        </a:solidFill>
                        <a:latin typeface="Arial" panose="020B0604020202020204" pitchFamily="34" charset="0"/>
                        <a:cs typeface="Arial" panose="020B0604020202020204" pitchFamily="34" charset="0"/>
                      </a:endParaRPr>
                    </a:p>
                    <a:p>
                      <a:pPr marL="285750" marR="0" lvl="0" indent="-285750" algn="l" defTabSz="914400" rtl="0" eaLnBrk="1" fontAlgn="auto" latinLnBrk="0" hangingPunct="1">
                        <a:lnSpc>
                          <a:spcPct val="114000"/>
                        </a:lnSpc>
                        <a:spcBef>
                          <a:spcPts val="0"/>
                        </a:spcBef>
                        <a:spcAft>
                          <a:spcPts val="0"/>
                        </a:spcAft>
                        <a:buClrTx/>
                        <a:buSzPct val="150000"/>
                        <a:buFont typeface="Arial" panose="020B0604020202020204" pitchFamily="34" charset="0"/>
                        <a:buChar char="•"/>
                        <a:tabLst/>
                        <a:defRPr/>
                      </a:pPr>
                      <a:r>
                        <a:rPr lang="en-GB" sz="1500" b="0" i="0" baseline="0" dirty="0">
                          <a:solidFill>
                            <a:schemeClr val="accent1">
                              <a:lumMod val="75000"/>
                            </a:schemeClr>
                          </a:solidFill>
                          <a:latin typeface="Arial" panose="020B0604020202020204" pitchFamily="34" charset="0"/>
                          <a:cs typeface="Arial" panose="020B0604020202020204" pitchFamily="34" charset="0"/>
                        </a:rPr>
                        <a:t>It is estimated that male life expectancy is around 84.4 years in the PCN and female life expectancy 87.4 years, both statistically significantly higher than the South Alliance average</a:t>
                      </a:r>
                    </a:p>
                    <a:p>
                      <a:pPr marL="285750" marR="0" lvl="0" indent="-285750" algn="l" defTabSz="914400" rtl="0" eaLnBrk="1" fontAlgn="auto" latinLnBrk="0" hangingPunct="1">
                        <a:lnSpc>
                          <a:spcPct val="114000"/>
                        </a:lnSpc>
                        <a:spcBef>
                          <a:spcPts val="0"/>
                        </a:spcBef>
                        <a:spcAft>
                          <a:spcPts val="0"/>
                        </a:spcAft>
                        <a:buClrTx/>
                        <a:buSzPct val="150000"/>
                        <a:buFont typeface="Arial" panose="020B0604020202020204" pitchFamily="34" charset="0"/>
                        <a:buChar char="•"/>
                        <a:tabLst/>
                        <a:defRPr/>
                      </a:pPr>
                      <a:endParaRPr lang="en-GB" sz="500" b="0" i="0" baseline="0" dirty="0">
                        <a:solidFill>
                          <a:schemeClr val="accent1">
                            <a:lumMod val="75000"/>
                          </a:schemeClr>
                        </a:solidFill>
                        <a:latin typeface="Arial" panose="020B0604020202020204" pitchFamily="34" charset="0"/>
                        <a:cs typeface="Arial" panose="020B0604020202020204" pitchFamily="34" charset="0"/>
                      </a:endParaRPr>
                    </a:p>
                    <a:p>
                      <a:pPr marL="285750" marR="0" lvl="0" indent="-285750" algn="l" defTabSz="914400" rtl="0" eaLnBrk="1" fontAlgn="auto" latinLnBrk="0" hangingPunct="1">
                        <a:lnSpc>
                          <a:spcPct val="114000"/>
                        </a:lnSpc>
                        <a:spcBef>
                          <a:spcPts val="0"/>
                        </a:spcBef>
                        <a:spcAft>
                          <a:spcPts val="0"/>
                        </a:spcAft>
                        <a:buClrTx/>
                        <a:buSzPct val="150000"/>
                        <a:buFont typeface="Arial" panose="020B0604020202020204" pitchFamily="34" charset="0"/>
                        <a:buChar char="•"/>
                        <a:tabLst/>
                        <a:defRPr/>
                      </a:pPr>
                      <a:r>
                        <a:rPr lang="en-GB" sz="1500" b="0" i="0" baseline="0" dirty="0">
                          <a:solidFill>
                            <a:schemeClr val="accent1">
                              <a:lumMod val="75000"/>
                            </a:schemeClr>
                          </a:solidFill>
                          <a:latin typeface="Arial" panose="020B0604020202020204" pitchFamily="34" charset="0"/>
                          <a:cs typeface="Arial" panose="020B0604020202020204" pitchFamily="34" charset="0"/>
                        </a:rPr>
                        <a:t>Recorded obesity in adults is statistically significantly lower than the South Alliance</a:t>
                      </a:r>
                    </a:p>
                    <a:p>
                      <a:pPr marL="285750" marR="0" lvl="0" indent="-285750" algn="l" defTabSz="914400" rtl="0" eaLnBrk="1" fontAlgn="auto" latinLnBrk="0" hangingPunct="1">
                        <a:lnSpc>
                          <a:spcPct val="114000"/>
                        </a:lnSpc>
                        <a:spcBef>
                          <a:spcPts val="0"/>
                        </a:spcBef>
                        <a:spcAft>
                          <a:spcPts val="0"/>
                        </a:spcAft>
                        <a:buClrTx/>
                        <a:buSzPct val="150000"/>
                        <a:buFont typeface="Arial" panose="020B0604020202020204" pitchFamily="34" charset="0"/>
                        <a:buChar char="•"/>
                        <a:tabLst/>
                        <a:defRPr/>
                      </a:pPr>
                      <a:endParaRPr lang="en-GB" sz="500" b="0" i="0" baseline="0" dirty="0">
                        <a:solidFill>
                          <a:schemeClr val="accent1">
                            <a:lumMod val="75000"/>
                          </a:schemeClr>
                        </a:solidFill>
                        <a:latin typeface="Arial" panose="020B0604020202020204" pitchFamily="34" charset="0"/>
                        <a:cs typeface="Arial" panose="020B0604020202020204" pitchFamily="34" charset="0"/>
                      </a:endParaRPr>
                    </a:p>
                    <a:p>
                      <a:pPr marL="285750" marR="0" lvl="0" indent="-285750" algn="l" defTabSz="914400" rtl="0" eaLnBrk="1" fontAlgn="auto" latinLnBrk="0" hangingPunct="1">
                        <a:lnSpc>
                          <a:spcPct val="114000"/>
                        </a:lnSpc>
                        <a:spcBef>
                          <a:spcPts val="0"/>
                        </a:spcBef>
                        <a:spcAft>
                          <a:spcPts val="0"/>
                        </a:spcAft>
                        <a:buClrTx/>
                        <a:buSzPct val="150000"/>
                        <a:buFont typeface="Arial" panose="020B0604020202020204" pitchFamily="34" charset="0"/>
                        <a:buChar char="•"/>
                        <a:tabLst/>
                        <a:defRPr/>
                      </a:pPr>
                      <a:r>
                        <a:rPr lang="en-GB" sz="1500" b="0" i="0" baseline="0" dirty="0">
                          <a:solidFill>
                            <a:schemeClr val="accent1">
                              <a:lumMod val="75000"/>
                            </a:schemeClr>
                          </a:solidFill>
                          <a:latin typeface="Arial" panose="020B0604020202020204" pitchFamily="34" charset="0"/>
                          <a:cs typeface="Arial" panose="020B0604020202020204" pitchFamily="34" charset="0"/>
                        </a:rPr>
                        <a:t>It is estimated that 7.2% of adults smoke, which is statistically significantly lower than the South Alliance</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marL="285750" marR="0" lvl="0" indent="-285750" algn="l" defTabSz="914400" rtl="0" eaLnBrk="1" fontAlgn="auto" latinLnBrk="0" hangingPunct="1">
                        <a:lnSpc>
                          <a:spcPct val="110000"/>
                        </a:lnSpc>
                        <a:spcBef>
                          <a:spcPts val="0"/>
                        </a:spcBef>
                        <a:spcAft>
                          <a:spcPts val="0"/>
                        </a:spcAft>
                        <a:buClrTx/>
                        <a:buSzPct val="150000"/>
                        <a:buFont typeface="Arial" panose="020B0604020202020204" pitchFamily="34" charset="0"/>
                        <a:buChar char="•"/>
                        <a:tabLst/>
                        <a:defRPr/>
                      </a:pPr>
                      <a:r>
                        <a:rPr lang="en-GB" sz="1500" b="0" i="0" kern="1200" baseline="0" dirty="0">
                          <a:solidFill>
                            <a:schemeClr val="accent1">
                              <a:lumMod val="75000"/>
                            </a:schemeClr>
                          </a:solidFill>
                          <a:latin typeface="Arial" panose="020B0604020202020204" pitchFamily="34" charset="0"/>
                          <a:ea typeface="+mn-ea"/>
                          <a:cs typeface="Arial" panose="020B0604020202020204" pitchFamily="34" charset="0"/>
                        </a:rPr>
                        <a:t>Estimates</a:t>
                      </a:r>
                      <a:r>
                        <a:rPr lang="en-GB" sz="1500" b="0" i="0" dirty="0">
                          <a:solidFill>
                            <a:schemeClr val="accent1">
                              <a:lumMod val="75000"/>
                            </a:schemeClr>
                          </a:solidFill>
                          <a:latin typeface="Arial" panose="020B0604020202020204" pitchFamily="34" charset="0"/>
                          <a:cs typeface="Arial" panose="020B0604020202020204" pitchFamily="34" charset="0"/>
                        </a:rPr>
                        <a:t> of people reporting long-term</a:t>
                      </a:r>
                      <a:r>
                        <a:rPr lang="en-GB" sz="1500" b="0" i="0" baseline="0" dirty="0">
                          <a:solidFill>
                            <a:schemeClr val="accent1">
                              <a:lumMod val="75000"/>
                            </a:schemeClr>
                          </a:solidFill>
                          <a:latin typeface="Arial" panose="020B0604020202020204" pitchFamily="34" charset="0"/>
                          <a:cs typeface="Arial" panose="020B0604020202020204" pitchFamily="34" charset="0"/>
                        </a:rPr>
                        <a:t> activity-limiting illness and </a:t>
                      </a:r>
                      <a:r>
                        <a:rPr lang="en-GB" sz="1500" b="0" i="0" kern="1200" baseline="0" dirty="0">
                          <a:solidFill>
                            <a:schemeClr val="accent1">
                              <a:lumMod val="75000"/>
                            </a:schemeClr>
                          </a:solidFill>
                          <a:latin typeface="Arial" panose="020B0604020202020204" pitchFamily="34" charset="0"/>
                          <a:ea typeface="+mn-ea"/>
                          <a:cs typeface="Arial" panose="020B0604020202020204" pitchFamily="34" charset="0"/>
                        </a:rPr>
                        <a:t>being in Good or Very Good health are statistically significantly better than the averages for the South Alliance.</a:t>
                      </a:r>
                    </a:p>
                    <a:p>
                      <a:pPr marL="285750" marR="0" lvl="0" indent="-285750" algn="l" defTabSz="914400" rtl="0" eaLnBrk="1" fontAlgn="auto" latinLnBrk="0" hangingPunct="1">
                        <a:lnSpc>
                          <a:spcPct val="110000"/>
                        </a:lnSpc>
                        <a:spcBef>
                          <a:spcPts val="0"/>
                        </a:spcBef>
                        <a:spcAft>
                          <a:spcPts val="0"/>
                        </a:spcAft>
                        <a:buClrTx/>
                        <a:buSzPct val="150000"/>
                        <a:buFont typeface="Arial" panose="020B0604020202020204" pitchFamily="34" charset="0"/>
                        <a:buChar char="•"/>
                        <a:tabLst/>
                        <a:defRPr/>
                      </a:pPr>
                      <a:endParaRPr lang="en-GB" sz="500" b="0" i="0" baseline="0" dirty="0">
                        <a:solidFill>
                          <a:schemeClr val="accent1">
                            <a:lumMod val="75000"/>
                          </a:schemeClr>
                        </a:solidFill>
                        <a:latin typeface="Arial" panose="020B0604020202020204" pitchFamily="34" charset="0"/>
                        <a:cs typeface="Arial" panose="020B0604020202020204" pitchFamily="34" charset="0"/>
                      </a:endParaRPr>
                    </a:p>
                    <a:p>
                      <a:pPr marL="285750" marR="0" lvl="0" indent="-285750" algn="l" defTabSz="914400" rtl="0" eaLnBrk="1" fontAlgn="auto" latinLnBrk="0" hangingPunct="1">
                        <a:lnSpc>
                          <a:spcPct val="110000"/>
                        </a:lnSpc>
                        <a:spcBef>
                          <a:spcPts val="0"/>
                        </a:spcBef>
                        <a:spcAft>
                          <a:spcPts val="0"/>
                        </a:spcAft>
                        <a:buClrTx/>
                        <a:buSzPct val="150000"/>
                        <a:buFont typeface="Arial" panose="020B0604020202020204" pitchFamily="34" charset="0"/>
                        <a:buChar char="•"/>
                        <a:tabLst/>
                        <a:defRPr/>
                      </a:pPr>
                      <a:r>
                        <a:rPr lang="en-GB" sz="1500" b="0" i="0" kern="1200" baseline="0" dirty="0">
                          <a:solidFill>
                            <a:schemeClr val="accent1">
                              <a:lumMod val="75000"/>
                            </a:schemeClr>
                          </a:solidFill>
                          <a:latin typeface="Arial" panose="020B0604020202020204" pitchFamily="34" charset="0"/>
                          <a:ea typeface="+mn-ea"/>
                          <a:cs typeface="Arial" panose="020B0604020202020204" pitchFamily="34" charset="0"/>
                        </a:rPr>
                        <a:t>On average, there are around 135 deaths a year in the PCN, with around a fourth of these in people aged under 75 years. </a:t>
                      </a:r>
                    </a:p>
                    <a:p>
                      <a:pPr marL="285750" marR="0" lvl="0" indent="-285750" algn="l" defTabSz="914400" rtl="0" eaLnBrk="1" fontAlgn="auto" latinLnBrk="0" hangingPunct="1">
                        <a:lnSpc>
                          <a:spcPct val="110000"/>
                        </a:lnSpc>
                        <a:spcBef>
                          <a:spcPts val="0"/>
                        </a:spcBef>
                        <a:spcAft>
                          <a:spcPts val="0"/>
                        </a:spcAft>
                        <a:buClrTx/>
                        <a:buSzPct val="150000"/>
                        <a:buFont typeface="Arial" panose="020B0604020202020204" pitchFamily="34" charset="0"/>
                        <a:buChar char="•"/>
                        <a:tabLst/>
                        <a:defRPr/>
                      </a:pPr>
                      <a:endParaRPr lang="en-GB" sz="500" b="0" i="0" kern="1200" baseline="0" dirty="0">
                        <a:solidFill>
                          <a:schemeClr val="accent1">
                            <a:lumMod val="75000"/>
                          </a:schemeClr>
                        </a:solidFill>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10000"/>
                        </a:lnSpc>
                        <a:spcBef>
                          <a:spcPts val="0"/>
                        </a:spcBef>
                        <a:spcAft>
                          <a:spcPts val="0"/>
                        </a:spcAft>
                        <a:buClrTx/>
                        <a:buSzPct val="150000"/>
                        <a:buFont typeface="Arial" panose="020B0604020202020204" pitchFamily="34" charset="0"/>
                        <a:buChar char="•"/>
                        <a:tabLst/>
                        <a:defRPr/>
                      </a:pPr>
                      <a:r>
                        <a:rPr lang="en-GB" sz="1500" b="0" i="0" kern="1200" baseline="0" dirty="0">
                          <a:solidFill>
                            <a:schemeClr val="accent1">
                              <a:lumMod val="75000"/>
                            </a:schemeClr>
                          </a:solidFill>
                          <a:latin typeface="Arial" panose="020B0604020202020204" pitchFamily="34" charset="0"/>
                          <a:ea typeface="+mn-ea"/>
                          <a:cs typeface="Arial" panose="020B0604020202020204" pitchFamily="34" charset="0"/>
                        </a:rPr>
                        <a:t>The PCN has statistically significantly low recorded prevalence of CHD, hypertension, stroke, asthma, COPD, diabetes and cancer compared to the South Alliance averages</a:t>
                      </a:r>
                    </a:p>
                    <a:p>
                      <a:pPr marL="285750" marR="0" lvl="0" indent="-285750" algn="l" defTabSz="914400" rtl="0" eaLnBrk="1" fontAlgn="auto" latinLnBrk="0" hangingPunct="1">
                        <a:lnSpc>
                          <a:spcPct val="110000"/>
                        </a:lnSpc>
                        <a:spcBef>
                          <a:spcPts val="0"/>
                        </a:spcBef>
                        <a:spcAft>
                          <a:spcPts val="0"/>
                        </a:spcAft>
                        <a:buClrTx/>
                        <a:buSzPct val="150000"/>
                        <a:buFont typeface="Arial" panose="020B0604020202020204" pitchFamily="34" charset="0"/>
                        <a:buChar char="•"/>
                        <a:tabLst/>
                        <a:defRPr/>
                      </a:pPr>
                      <a:endParaRPr lang="en-GB" sz="500" b="0" i="0" kern="1200" baseline="0" dirty="0">
                        <a:solidFill>
                          <a:schemeClr val="accent1">
                            <a:lumMod val="75000"/>
                          </a:schemeClr>
                        </a:solidFill>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10000"/>
                        </a:lnSpc>
                        <a:spcBef>
                          <a:spcPts val="0"/>
                        </a:spcBef>
                        <a:spcAft>
                          <a:spcPts val="0"/>
                        </a:spcAft>
                        <a:buClrTx/>
                        <a:buSzPct val="150000"/>
                        <a:buFont typeface="Arial" panose="020B0604020202020204" pitchFamily="34" charset="0"/>
                        <a:buChar char="•"/>
                        <a:tabLst/>
                        <a:defRPr/>
                      </a:pPr>
                      <a:r>
                        <a:rPr lang="en-GB" sz="1500" b="0" i="0" kern="1200" baseline="0" dirty="0">
                          <a:solidFill>
                            <a:schemeClr val="accent1">
                              <a:lumMod val="75000"/>
                            </a:schemeClr>
                          </a:solidFill>
                          <a:latin typeface="Arial" panose="020B0604020202020204" pitchFamily="34" charset="0"/>
                          <a:ea typeface="+mn-ea"/>
                          <a:cs typeface="Arial" panose="020B0604020202020204" pitchFamily="34" charset="0"/>
                        </a:rPr>
                        <a:t>The PCN has statistically significantly lower all-age and premature all cause mortality rates compared to South Alliance.  PCN all-age and premature mortality rates for circulatory disease, respiratory disease and cancer are statistically similar to South Alliance. </a:t>
                      </a:r>
                    </a:p>
                    <a:p>
                      <a:pPr marL="285750" marR="0" lvl="0" indent="-285750" algn="l" defTabSz="914400" rtl="0" eaLnBrk="1" fontAlgn="auto" latinLnBrk="0" hangingPunct="1">
                        <a:lnSpc>
                          <a:spcPct val="110000"/>
                        </a:lnSpc>
                        <a:spcBef>
                          <a:spcPts val="0"/>
                        </a:spcBef>
                        <a:spcAft>
                          <a:spcPts val="0"/>
                        </a:spcAft>
                        <a:buClrTx/>
                        <a:buSzPct val="150000"/>
                        <a:buFont typeface="Arial" panose="020B0604020202020204" pitchFamily="34" charset="0"/>
                        <a:buChar char="•"/>
                        <a:tabLst/>
                        <a:defRPr/>
                      </a:pPr>
                      <a:r>
                        <a:rPr lang="en-GB" sz="1500" b="0" i="0" kern="1200" baseline="0" dirty="0">
                          <a:solidFill>
                            <a:schemeClr val="accent1">
                              <a:lumMod val="75000"/>
                            </a:schemeClr>
                          </a:solidFill>
                          <a:latin typeface="Arial" panose="020B0604020202020204" pitchFamily="34" charset="0"/>
                          <a:ea typeface="+mn-ea"/>
                          <a:cs typeface="Arial" panose="020B0604020202020204" pitchFamily="34" charset="0"/>
                        </a:rPr>
                        <a:t>Serious Mental Illness, Depression, Dementia and Learning Disability prevalence is statistically significantly lower than the South Alliance.</a:t>
                      </a:r>
                    </a:p>
                    <a:p>
                      <a:pPr marL="285750" marR="0" lvl="0" indent="-285750" algn="l" defTabSz="914400" rtl="0" eaLnBrk="1" fontAlgn="auto" latinLnBrk="0" hangingPunct="1">
                        <a:lnSpc>
                          <a:spcPct val="110000"/>
                        </a:lnSpc>
                        <a:spcBef>
                          <a:spcPts val="0"/>
                        </a:spcBef>
                        <a:spcAft>
                          <a:spcPts val="0"/>
                        </a:spcAft>
                        <a:buClrTx/>
                        <a:buSzPct val="150000"/>
                        <a:buFont typeface="Arial" panose="020B0604020202020204" pitchFamily="34" charset="0"/>
                        <a:buChar char="•"/>
                        <a:tabLst/>
                        <a:defRPr/>
                      </a:pPr>
                      <a:r>
                        <a:rPr lang="en-GB" sz="1500" b="0" i="0" kern="1200" baseline="0" dirty="0">
                          <a:solidFill>
                            <a:schemeClr val="accent1">
                              <a:lumMod val="75000"/>
                            </a:schemeClr>
                          </a:solidFill>
                          <a:latin typeface="Arial" panose="020B0604020202020204" pitchFamily="34" charset="0"/>
                          <a:ea typeface="+mn-ea"/>
                          <a:cs typeface="Arial" panose="020B0604020202020204" pitchFamily="34" charset="0"/>
                        </a:rPr>
                        <a:t>Children’s social care involvement cases and early help cases are statistically similar to the South Alliance; Education, health and care plans rate is statistically significantly lower than the South Alliance.</a:t>
                      </a:r>
                    </a:p>
                    <a:p>
                      <a:pPr marL="285750" marR="0" lvl="0" indent="-285750" algn="l" defTabSz="914400" rtl="0" eaLnBrk="1" fontAlgn="auto" latinLnBrk="0" hangingPunct="1">
                        <a:lnSpc>
                          <a:spcPct val="110000"/>
                        </a:lnSpc>
                        <a:spcBef>
                          <a:spcPts val="0"/>
                        </a:spcBef>
                        <a:spcAft>
                          <a:spcPts val="0"/>
                        </a:spcAft>
                        <a:buClrTx/>
                        <a:buSzPct val="150000"/>
                        <a:buFont typeface="Arial" panose="020B0604020202020204" pitchFamily="34" charset="0"/>
                        <a:buChar char="•"/>
                        <a:tabLst/>
                        <a:defRPr/>
                      </a:pPr>
                      <a:r>
                        <a:rPr lang="en-GB" sz="1500" b="0" i="0" kern="1200" baseline="0" dirty="0">
                          <a:solidFill>
                            <a:schemeClr val="accent1">
                              <a:lumMod val="75000"/>
                            </a:schemeClr>
                          </a:solidFill>
                          <a:latin typeface="Arial" panose="020B0604020202020204" pitchFamily="34" charset="0"/>
                          <a:ea typeface="+mn-ea"/>
                          <a:cs typeface="Arial" panose="020B0604020202020204" pitchFamily="34" charset="0"/>
                        </a:rPr>
                        <a:t>Overall adult social </a:t>
                      </a:r>
                      <a:r>
                        <a:rPr lang="en-GB" sz="1500" b="0" i="0" kern="1200" baseline="0">
                          <a:solidFill>
                            <a:schemeClr val="accent1">
                              <a:lumMod val="75000"/>
                            </a:schemeClr>
                          </a:solidFill>
                          <a:latin typeface="Arial" panose="020B0604020202020204" pitchFamily="34" charset="0"/>
                          <a:ea typeface="+mn-ea"/>
                          <a:cs typeface="Arial" panose="020B0604020202020204" pitchFamily="34" charset="0"/>
                        </a:rPr>
                        <a:t>care </a:t>
                      </a:r>
                      <a:r>
                        <a:rPr lang="en-GB" sz="1500" b="0" i="0" kern="1200" baseline="0" smtClean="0">
                          <a:solidFill>
                            <a:schemeClr val="accent1">
                              <a:lumMod val="75000"/>
                            </a:schemeClr>
                          </a:solidFill>
                          <a:latin typeface="Arial" panose="020B0604020202020204" pitchFamily="34" charset="0"/>
                          <a:ea typeface="+mn-ea"/>
                          <a:cs typeface="Arial" panose="020B0604020202020204" pitchFamily="34" charset="0"/>
                        </a:rPr>
                        <a:t>usage rates </a:t>
                      </a:r>
                      <a:r>
                        <a:rPr lang="en-GB" sz="1500" b="0" i="0" kern="1200" baseline="0" dirty="0">
                          <a:solidFill>
                            <a:schemeClr val="accent1">
                              <a:lumMod val="75000"/>
                            </a:schemeClr>
                          </a:solidFill>
                          <a:latin typeface="Arial" panose="020B0604020202020204" pitchFamily="34" charset="0"/>
                          <a:ea typeface="+mn-ea"/>
                          <a:cs typeface="Arial" panose="020B0604020202020204" pitchFamily="34" charset="0"/>
                        </a:rPr>
                        <a:t>are statistically significantly lower than the South Alliance.</a:t>
                      </a:r>
                    </a:p>
                    <a:p>
                      <a:pPr marL="285750" marR="0" lvl="0" indent="-285750" algn="l" defTabSz="914400" rtl="0" eaLnBrk="1" fontAlgn="auto" latinLnBrk="0" hangingPunct="1">
                        <a:lnSpc>
                          <a:spcPct val="110000"/>
                        </a:lnSpc>
                        <a:spcBef>
                          <a:spcPts val="0"/>
                        </a:spcBef>
                        <a:spcAft>
                          <a:spcPts val="0"/>
                        </a:spcAft>
                        <a:buClrTx/>
                        <a:buSzPct val="150000"/>
                        <a:buFont typeface="Arial" panose="020B0604020202020204" pitchFamily="34" charset="0"/>
                        <a:buChar char="•"/>
                        <a:tabLst/>
                        <a:defRPr/>
                      </a:pPr>
                      <a:endParaRPr lang="en-GB" sz="1500" b="0" i="0" kern="1200" baseline="0" dirty="0">
                        <a:solidFill>
                          <a:schemeClr val="accent1">
                            <a:lumMod val="75000"/>
                          </a:schemeClr>
                        </a:solidFill>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10000"/>
                        </a:lnSpc>
                        <a:spcBef>
                          <a:spcPts val="0"/>
                        </a:spcBef>
                        <a:spcAft>
                          <a:spcPts val="0"/>
                        </a:spcAft>
                        <a:buClrTx/>
                        <a:buSzPct val="150000"/>
                        <a:buFont typeface="Arial" panose="020B0604020202020204" pitchFamily="34" charset="0"/>
                        <a:buChar char="•"/>
                        <a:tabLst/>
                        <a:defRPr/>
                      </a:pPr>
                      <a:endParaRPr lang="en-GB" sz="1500" b="0" i="0" kern="1200" baseline="0" dirty="0">
                        <a:solidFill>
                          <a:schemeClr val="accent1">
                            <a:lumMod val="75000"/>
                          </a:schemeClr>
                        </a:solidFill>
                        <a:latin typeface="Arial" panose="020B0604020202020204" pitchFamily="34" charset="0"/>
                        <a:ea typeface="+mn-ea"/>
                        <a:cs typeface="Arial" panose="020B0604020202020204" pitchFamily="34" charset="0"/>
                      </a:endParaRPr>
                    </a:p>
                  </a:txBody>
                  <a:tcPr>
                    <a:lnL w="12700" cmpd="sng">
                      <a:noFill/>
                    </a:lnL>
                    <a:lnT w="38100" cmpd="sng">
                      <a:noFill/>
                    </a:lnT>
                    <a:lnB w="12700" cmpd="sng">
                      <a:noFill/>
                    </a:lnB>
                    <a:solidFill>
                      <a:schemeClr val="bg1"/>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1046377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295390350"/>
              </p:ext>
            </p:extLst>
          </p:nvPr>
        </p:nvGraphicFramePr>
        <p:xfrm>
          <a:off x="0" y="0"/>
          <a:ext cx="12192000" cy="6858000"/>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20000"/>
                    </a:ext>
                  </a:extLst>
                </a:gridCol>
              </a:tblGrid>
              <a:tr h="410658">
                <a:tc>
                  <a:txBody>
                    <a:bodyPr/>
                    <a:lstStyle/>
                    <a:p>
                      <a:r>
                        <a:rPr lang="en-GB" dirty="0">
                          <a:latin typeface="Arial" panose="020B0604020202020204" pitchFamily="34" charset="0"/>
                          <a:cs typeface="Arial" panose="020B0604020202020204" pitchFamily="34" charset="0"/>
                        </a:rPr>
                        <a:t>Mental health, dementia</a:t>
                      </a:r>
                      <a:r>
                        <a:rPr lang="en-GB" baseline="0" dirty="0">
                          <a:latin typeface="Arial" panose="020B0604020202020204" pitchFamily="34" charset="0"/>
                          <a:cs typeface="Arial" panose="020B0604020202020204" pitchFamily="34" charset="0"/>
                        </a:rPr>
                        <a:t> and learning disability</a:t>
                      </a:r>
                      <a:endParaRPr lang="en-GB" dirty="0">
                        <a:latin typeface="Arial" panose="020B0604020202020204" pitchFamily="34" charset="0"/>
                        <a:cs typeface="Arial" panose="020B0604020202020204" pitchFamily="34" charset="0"/>
                      </a:endParaRPr>
                    </a:p>
                  </a:txBody>
                  <a:tcPr>
                    <a:solidFill>
                      <a:schemeClr val="accent1">
                        <a:lumMod val="75000"/>
                      </a:schemeClr>
                    </a:solidFill>
                  </a:tcPr>
                </a:tc>
                <a:extLst>
                  <a:ext uri="{0D108BD9-81ED-4DB2-BD59-A6C34878D82A}">
                    <a16:rowId xmlns:a16="http://schemas.microsoft.com/office/drawing/2014/main" val="10000"/>
                  </a:ext>
                </a:extLst>
              </a:tr>
              <a:tr h="5279508">
                <a:tc>
                  <a:txBody>
                    <a:bodyPr/>
                    <a:lstStyle/>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pPr marL="0" indent="0" algn="ctr">
                        <a:buFont typeface="Arial" panose="020B0604020202020204" pitchFamily="34" charset="0"/>
                        <a:buNone/>
                      </a:pPr>
                      <a:endParaRPr lang="en-GB" sz="1600" kern="1200" baseline="0" dirty="0">
                        <a:solidFill>
                          <a:schemeClr val="accent1">
                            <a:lumMod val="75000"/>
                          </a:schemeClr>
                        </a:solidFill>
                        <a:latin typeface="Arial" panose="020B0604020202020204" pitchFamily="34" charset="0"/>
                        <a:ea typeface="+mn-ea"/>
                        <a:cs typeface="Arial" panose="020B0604020202020204" pitchFamily="34" charset="0"/>
                      </a:endParaRPr>
                    </a:p>
                    <a:p>
                      <a:pPr marL="0" indent="0" algn="ctr">
                        <a:buFont typeface="Arial" panose="020B0604020202020204" pitchFamily="34" charset="0"/>
                        <a:buNone/>
                      </a:pPr>
                      <a:endParaRPr lang="en-GB" sz="1600" kern="1200" baseline="0" dirty="0">
                        <a:solidFill>
                          <a:schemeClr val="accent1">
                            <a:lumMod val="75000"/>
                          </a:schemeClr>
                        </a:solidFill>
                        <a:latin typeface="Arial" panose="020B0604020202020204" pitchFamily="34" charset="0"/>
                        <a:ea typeface="+mn-ea"/>
                        <a:cs typeface="Arial" panose="020B0604020202020204" pitchFamily="34" charset="0"/>
                      </a:endParaRPr>
                    </a:p>
                    <a:p>
                      <a:pPr marL="0" indent="0" algn="ctr">
                        <a:buFont typeface="Arial" panose="020B0604020202020204" pitchFamily="34" charset="0"/>
                        <a:buNone/>
                      </a:pPr>
                      <a:r>
                        <a:rPr lang="en-GB" sz="1600" kern="1200" baseline="0" dirty="0">
                          <a:solidFill>
                            <a:schemeClr val="accent1">
                              <a:lumMod val="75000"/>
                            </a:schemeClr>
                          </a:solidFill>
                          <a:latin typeface="Arial" panose="020B0604020202020204" pitchFamily="34" charset="0"/>
                          <a:ea typeface="+mn-ea"/>
                          <a:cs typeface="Arial" panose="020B0604020202020204" pitchFamily="34" charset="0"/>
                        </a:rPr>
                        <a:t>Cam Medical PCN mental health prevalence rates are statistically significantly lower than the South Alliance.</a:t>
                      </a:r>
                    </a:p>
                    <a:p>
                      <a:pPr marL="0" indent="0" algn="ctr">
                        <a:buFont typeface="Arial" panose="020B0604020202020204" pitchFamily="34" charset="0"/>
                        <a:buNone/>
                      </a:pPr>
                      <a:endParaRPr lang="en-GB" sz="1000" kern="1200" baseline="0" dirty="0">
                        <a:solidFill>
                          <a:schemeClr val="accent1">
                            <a:lumMod val="75000"/>
                          </a:schemeClr>
                        </a:solidFill>
                        <a:latin typeface="Arial" panose="020B0604020202020204" pitchFamily="34" charset="0"/>
                        <a:ea typeface="+mn-ea"/>
                        <a:cs typeface="Arial" panose="020B0604020202020204" pitchFamily="34" charset="0"/>
                      </a:endParaRPr>
                    </a:p>
                    <a:p>
                      <a:pPr marL="0" indent="0" algn="ctr">
                        <a:buFont typeface="Arial" panose="020B0604020202020204" pitchFamily="34" charset="0"/>
                        <a:buNone/>
                      </a:pPr>
                      <a:r>
                        <a:rPr lang="en-GB" sz="1600" kern="1200" baseline="0" dirty="0" err="1">
                          <a:solidFill>
                            <a:schemeClr val="accent1">
                              <a:lumMod val="75000"/>
                            </a:schemeClr>
                          </a:solidFill>
                          <a:latin typeface="Arial" panose="020B0604020202020204" pitchFamily="34" charset="0"/>
                          <a:ea typeface="+mn-ea"/>
                          <a:cs typeface="Arial" panose="020B0604020202020204" pitchFamily="34" charset="0"/>
                        </a:rPr>
                        <a:t>Lensfield</a:t>
                      </a:r>
                      <a:r>
                        <a:rPr lang="en-GB" sz="1600" kern="1200" baseline="0" dirty="0">
                          <a:solidFill>
                            <a:schemeClr val="accent1">
                              <a:lumMod val="75000"/>
                            </a:schemeClr>
                          </a:solidFill>
                          <a:latin typeface="Arial" panose="020B0604020202020204" pitchFamily="34" charset="0"/>
                          <a:ea typeface="+mn-ea"/>
                          <a:cs typeface="Arial" panose="020B0604020202020204" pitchFamily="34" charset="0"/>
                        </a:rPr>
                        <a:t> Road Practice has statistically significantly high prevalence of severe mental illness and dementia that the Cam Medical PCN.</a:t>
                      </a:r>
                    </a:p>
                  </a:txBody>
                  <a:tcPr>
                    <a:solidFill>
                      <a:schemeClr val="bg1"/>
                    </a:solidFill>
                  </a:tcPr>
                </a:tc>
                <a:extLst>
                  <a:ext uri="{0D108BD9-81ED-4DB2-BD59-A6C34878D82A}">
                    <a16:rowId xmlns:a16="http://schemas.microsoft.com/office/drawing/2014/main" val="10001"/>
                  </a:ext>
                </a:extLst>
              </a:tr>
              <a:tr h="116783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chemeClr val="bg1"/>
                          </a:solidFill>
                          <a:latin typeface="Arial" panose="020B0604020202020204" pitchFamily="34" charset="0"/>
                          <a:ea typeface="+mn-ea"/>
                          <a:cs typeface="Arial" panose="020B0604020202020204" pitchFamily="34" charset="0"/>
                        </a:rPr>
                        <a:t>Note: </a:t>
                      </a:r>
                      <a:r>
                        <a:rPr lang="en-GB" sz="1000" kern="1200" baseline="0" dirty="0">
                          <a:solidFill>
                            <a:schemeClr val="bg1"/>
                          </a:solidFill>
                          <a:latin typeface="Arial" panose="020B0604020202020204" pitchFamily="34" charset="0"/>
                          <a:ea typeface="+mn-ea"/>
                          <a:cs typeface="Arial" panose="020B0604020202020204" pitchFamily="34" charset="0"/>
                        </a:rPr>
                        <a:t>Prevalence data are not available by age i.e. it is not age weighted so differences may be explained by differing age structures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solidFill>
                            <a:schemeClr val="bg1"/>
                          </a:solidFill>
                          <a:latin typeface="Arial" panose="020B0604020202020204" pitchFamily="34" charset="0"/>
                          <a:cs typeface="Arial" panose="020B0604020202020204" pitchFamily="34" charset="0"/>
                        </a:rPr>
                        <a:t>Source:</a:t>
                      </a:r>
                      <a:r>
                        <a:rPr lang="en-GB" sz="1000" baseline="0" dirty="0">
                          <a:solidFill>
                            <a:schemeClr val="bg1"/>
                          </a:solidFill>
                          <a:latin typeface="Arial" panose="020B0604020202020204" pitchFamily="34" charset="0"/>
                          <a:cs typeface="Arial" panose="020B0604020202020204" pitchFamily="34" charset="0"/>
                        </a:rPr>
                        <a:t> Pr</a:t>
                      </a:r>
                      <a:r>
                        <a:rPr lang="en-GB" sz="1000" kern="1200" baseline="0" dirty="0">
                          <a:solidFill>
                            <a:schemeClr val="bg1"/>
                          </a:solidFill>
                          <a:latin typeface="Arial" panose="020B0604020202020204" pitchFamily="34" charset="0"/>
                          <a:ea typeface="+mn-ea"/>
                          <a:cs typeface="Arial" panose="020B0604020202020204" pitchFamily="34" charset="0"/>
                        </a:rPr>
                        <a:t>evalence (recorded) - C&amp;P PHI from QOF, NHS Digital, 2017/18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aseline="0" dirty="0">
                        <a:solidFill>
                          <a:schemeClr val="bg1"/>
                        </a:solidFill>
                        <a:latin typeface="Arial" panose="020B0604020202020204" pitchFamily="34" charset="0"/>
                        <a:cs typeface="Arial" panose="020B0604020202020204" pitchFamily="34" charset="0"/>
                      </a:endParaRPr>
                    </a:p>
                  </a:txBody>
                  <a:tcPr>
                    <a:solidFill>
                      <a:schemeClr val="accent1">
                        <a:lumMod val="75000"/>
                      </a:schemeClr>
                    </a:solidFill>
                  </a:tcPr>
                </a:tc>
                <a:extLst>
                  <a:ext uri="{0D108BD9-81ED-4DB2-BD59-A6C34878D82A}">
                    <a16:rowId xmlns:a16="http://schemas.microsoft.com/office/drawing/2014/main" val="10002"/>
                  </a:ext>
                </a:extLst>
              </a:tr>
            </a:tbl>
          </a:graphicData>
        </a:graphic>
      </p:graphicFrame>
      <p:pic>
        <p:nvPicPr>
          <p:cNvPr id="5" name="Picture 4"/>
          <p:cNvPicPr>
            <a:picLocks noChangeAspect="1"/>
          </p:cNvPicPr>
          <p:nvPr/>
        </p:nvPicPr>
        <p:blipFill>
          <a:blip r:embed="rId3"/>
          <a:stretch>
            <a:fillRect/>
          </a:stretch>
        </p:blipFill>
        <p:spPr>
          <a:xfrm>
            <a:off x="70799" y="5804485"/>
            <a:ext cx="11680948" cy="347502"/>
          </a:xfrm>
          <a:prstGeom prst="rect">
            <a:avLst/>
          </a:prstGeom>
        </p:spPr>
      </p:pic>
      <p:pic>
        <p:nvPicPr>
          <p:cNvPr id="3" name="Picture 2"/>
          <p:cNvPicPr>
            <a:picLocks noChangeAspect="1"/>
          </p:cNvPicPr>
          <p:nvPr/>
        </p:nvPicPr>
        <p:blipFill>
          <a:blip r:embed="rId4"/>
          <a:stretch>
            <a:fillRect/>
          </a:stretch>
        </p:blipFill>
        <p:spPr>
          <a:xfrm>
            <a:off x="156000" y="485456"/>
            <a:ext cx="11880000" cy="3674482"/>
          </a:xfrm>
          <a:prstGeom prst="rect">
            <a:avLst/>
          </a:prstGeom>
        </p:spPr>
      </p:pic>
    </p:spTree>
    <p:extLst>
      <p:ext uri="{BB962C8B-B14F-4D97-AF65-F5344CB8AC3E}">
        <p14:creationId xmlns:p14="http://schemas.microsoft.com/office/powerpoint/2010/main" val="2014427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74357" y="2636109"/>
            <a:ext cx="10470292"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5B9BD5">
                    <a:lumMod val="75000"/>
                  </a:srgbClr>
                </a:solidFill>
                <a:effectLst/>
                <a:uLnTx/>
                <a:uFillTx/>
                <a:latin typeface="Arial" panose="020B0604020202020204" pitchFamily="34" charset="0"/>
                <a:ea typeface="+mn-ea"/>
                <a:cs typeface="Arial" panose="020B0604020202020204" pitchFamily="34" charset="0"/>
              </a:rPr>
              <a:t>Service provision and utilisation</a:t>
            </a:r>
          </a:p>
        </p:txBody>
      </p:sp>
      <p:sp>
        <p:nvSpPr>
          <p:cNvPr id="3" name="Frame 2"/>
          <p:cNvSpPr/>
          <p:nvPr/>
        </p:nvSpPr>
        <p:spPr>
          <a:xfrm>
            <a:off x="0" y="0"/>
            <a:ext cx="12204000" cy="6858000"/>
          </a:xfrm>
          <a:prstGeom prst="frame">
            <a:avLst/>
          </a:prstGeom>
          <a:solidFill>
            <a:schemeClr val="accent1">
              <a:lumMod val="75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lIns="216000" rtlCol="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533516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74357" y="2636109"/>
            <a:ext cx="10470292"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5B9BD5">
                    <a:lumMod val="75000"/>
                  </a:srgbClr>
                </a:solidFill>
                <a:effectLst/>
                <a:uLnTx/>
                <a:uFillTx/>
                <a:latin typeface="Arial" panose="020B0604020202020204" pitchFamily="34" charset="0"/>
                <a:ea typeface="+mn-ea"/>
                <a:cs typeface="Arial" panose="020B0604020202020204" pitchFamily="34" charset="0"/>
              </a:rPr>
              <a:t>PCN </a:t>
            </a:r>
            <a:r>
              <a:rPr lang="en-GB" sz="6000" noProof="0" dirty="0">
                <a:solidFill>
                  <a:srgbClr val="5B9BD5">
                    <a:lumMod val="75000"/>
                  </a:srgbClr>
                </a:solidFill>
                <a:latin typeface="Arial" panose="020B0604020202020204" pitchFamily="34" charset="0"/>
                <a:cs typeface="Arial" panose="020B0604020202020204" pitchFamily="34" charset="0"/>
              </a:rPr>
              <a:t>w</a:t>
            </a:r>
            <a:r>
              <a:rPr kumimoji="0" lang="en-GB" sz="6000" b="0" i="0" u="none" strike="noStrike" kern="1200" cap="none" spc="0" normalizeH="0" baseline="0" noProof="0" dirty="0">
                <a:ln>
                  <a:noFill/>
                </a:ln>
                <a:solidFill>
                  <a:srgbClr val="5B9BD5">
                    <a:lumMod val="75000"/>
                  </a:srgbClr>
                </a:solidFill>
                <a:effectLst/>
                <a:uLnTx/>
                <a:uFillTx/>
                <a:latin typeface="Arial" panose="020B0604020202020204" pitchFamily="34" charset="0"/>
                <a:ea typeface="+mn-ea"/>
                <a:cs typeface="Arial" panose="020B0604020202020204" pitchFamily="34" charset="0"/>
              </a:rPr>
              <a:t>orkforce</a:t>
            </a:r>
          </a:p>
        </p:txBody>
      </p:sp>
      <p:sp>
        <p:nvSpPr>
          <p:cNvPr id="3" name="Frame 2"/>
          <p:cNvSpPr/>
          <p:nvPr/>
        </p:nvSpPr>
        <p:spPr>
          <a:xfrm>
            <a:off x="0" y="0"/>
            <a:ext cx="12204000" cy="6858000"/>
          </a:xfrm>
          <a:prstGeom prst="frame">
            <a:avLst/>
          </a:prstGeom>
          <a:solidFill>
            <a:schemeClr val="accent1">
              <a:lumMod val="75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lIns="216000" rtlCol="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6645013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Table 14">
            <a:extLst>
              <a:ext uri="{FF2B5EF4-FFF2-40B4-BE49-F238E27FC236}">
                <a16:creationId xmlns:a16="http://schemas.microsoft.com/office/drawing/2014/main" id="{CE9F10C3-1402-46FE-8129-FE8318EFDF67}"/>
              </a:ext>
            </a:extLst>
          </p:cNvPr>
          <p:cNvGraphicFramePr>
            <a:graphicFrameLocks noGrp="1"/>
          </p:cNvGraphicFramePr>
          <p:nvPr>
            <p:extLst>
              <p:ext uri="{D42A27DB-BD31-4B8C-83A1-F6EECF244321}">
                <p14:modId xmlns:p14="http://schemas.microsoft.com/office/powerpoint/2010/main" val="3452085158"/>
              </p:ext>
            </p:extLst>
          </p:nvPr>
        </p:nvGraphicFramePr>
        <p:xfrm>
          <a:off x="0" y="0"/>
          <a:ext cx="12192000" cy="6858000"/>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20000"/>
                    </a:ext>
                  </a:extLst>
                </a:gridCol>
              </a:tblGrid>
              <a:tr h="407284">
                <a:tc>
                  <a:txBody>
                    <a:bodyPr/>
                    <a:lstStyle/>
                    <a:p>
                      <a:r>
                        <a:rPr lang="en-GB" sz="1800" b="1" kern="0" dirty="0">
                          <a:solidFill>
                            <a:schemeClr val="bg1"/>
                          </a:solidFill>
                          <a:latin typeface="Arial (Headings)"/>
                          <a:ea typeface="+mn-ea"/>
                          <a:cs typeface="+mn-cs"/>
                        </a:rPr>
                        <a:t>Who works within the Health and Social Care services for the PCN? </a:t>
                      </a:r>
                      <a:endParaRPr lang="en-GB" dirty="0">
                        <a:solidFill>
                          <a:schemeClr val="bg1"/>
                        </a:solidFill>
                        <a:latin typeface="Arial" panose="020B0604020202020204" pitchFamily="34" charset="0"/>
                        <a:cs typeface="Arial" panose="020B0604020202020204" pitchFamily="34" charset="0"/>
                      </a:endParaRPr>
                    </a:p>
                  </a:txBody>
                  <a:tcPr>
                    <a:solidFill>
                      <a:schemeClr val="accent1">
                        <a:lumMod val="75000"/>
                      </a:schemeClr>
                    </a:solidFill>
                  </a:tcPr>
                </a:tc>
                <a:extLst>
                  <a:ext uri="{0D108BD9-81ED-4DB2-BD59-A6C34878D82A}">
                    <a16:rowId xmlns:a16="http://schemas.microsoft.com/office/drawing/2014/main" val="10000"/>
                  </a:ext>
                </a:extLst>
              </a:tr>
              <a:tr h="5747257">
                <a:tc>
                  <a:txBody>
                    <a:bodyPr/>
                    <a:lstStyle/>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pPr marL="0" indent="0" algn="ctr">
                        <a:buFont typeface="Arial" panose="020B0604020202020204" pitchFamily="34" charset="0"/>
                        <a:buNone/>
                      </a:pPr>
                      <a:endParaRPr lang="en-GB" sz="1400" kern="1200" baseline="0" dirty="0">
                        <a:solidFill>
                          <a:schemeClr val="accent1">
                            <a:lumMod val="75000"/>
                          </a:schemeClr>
                        </a:solidFill>
                        <a:latin typeface="Arial" panose="020B0604020202020204" pitchFamily="34" charset="0"/>
                        <a:ea typeface="+mn-ea"/>
                        <a:cs typeface="Arial" panose="020B0604020202020204" pitchFamily="34" charset="0"/>
                      </a:endParaRPr>
                    </a:p>
                  </a:txBody>
                  <a:tcPr>
                    <a:solidFill>
                      <a:schemeClr val="bg1"/>
                    </a:solidFill>
                  </a:tcPr>
                </a:tc>
                <a:extLst>
                  <a:ext uri="{0D108BD9-81ED-4DB2-BD59-A6C34878D82A}">
                    <a16:rowId xmlns:a16="http://schemas.microsoft.com/office/drawing/2014/main" val="10001"/>
                  </a:ext>
                </a:extLst>
              </a:tr>
              <a:tr h="70345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aseline="0" dirty="0">
                        <a:solidFill>
                          <a:schemeClr val="bg1"/>
                        </a:solidFill>
                        <a:latin typeface="Arial" panose="020B0604020202020204" pitchFamily="34" charset="0"/>
                        <a:cs typeface="Arial" panose="020B0604020202020204" pitchFamily="34" charset="0"/>
                      </a:endParaRPr>
                    </a:p>
                  </a:txBody>
                  <a:tcPr>
                    <a:solidFill>
                      <a:schemeClr val="accent1">
                        <a:lumMod val="75000"/>
                      </a:schemeClr>
                    </a:solidFill>
                  </a:tcPr>
                </a:tc>
                <a:extLst>
                  <a:ext uri="{0D108BD9-81ED-4DB2-BD59-A6C34878D82A}">
                    <a16:rowId xmlns:a16="http://schemas.microsoft.com/office/drawing/2014/main" val="10002"/>
                  </a:ext>
                </a:extLst>
              </a:tr>
            </a:tbl>
          </a:graphicData>
        </a:graphic>
      </p:graphicFrame>
      <p:sp>
        <p:nvSpPr>
          <p:cNvPr id="8" name="TextBox 7">
            <a:extLst>
              <a:ext uri="{FF2B5EF4-FFF2-40B4-BE49-F238E27FC236}">
                <a16:creationId xmlns:a16="http://schemas.microsoft.com/office/drawing/2014/main" id="{3946A475-5E7B-4D9A-B76A-4D01230393C0}"/>
              </a:ext>
            </a:extLst>
          </p:cNvPr>
          <p:cNvSpPr txBox="1"/>
          <p:nvPr/>
        </p:nvSpPr>
        <p:spPr>
          <a:xfrm>
            <a:off x="-31899" y="6131913"/>
            <a:ext cx="6329917" cy="600164"/>
          </a:xfrm>
          <a:prstGeom prst="rect">
            <a:avLst/>
          </a:prstGeom>
          <a:noFill/>
        </p:spPr>
        <p:txBody>
          <a:bodyPr wrap="square" rtlCol="0">
            <a:spAutoFit/>
          </a:bodyPr>
          <a:lstStyle/>
          <a:p>
            <a:endParaRPr lang="en-GB" sz="1100" dirty="0">
              <a:solidFill>
                <a:schemeClr val="bg1"/>
              </a:solidFill>
              <a:latin typeface="Arial" panose="020B0604020202020204" pitchFamily="34" charset="0"/>
              <a:cs typeface="Arial" panose="020B0604020202020204" pitchFamily="34" charset="0"/>
            </a:endParaRPr>
          </a:p>
          <a:p>
            <a:endParaRPr lang="en-GB" sz="1100" dirty="0">
              <a:solidFill>
                <a:schemeClr val="bg1"/>
              </a:solidFill>
              <a:latin typeface="Arial" panose="020B0604020202020204" pitchFamily="34" charset="0"/>
              <a:cs typeface="Arial" panose="020B0604020202020204" pitchFamily="34" charset="0"/>
            </a:endParaRPr>
          </a:p>
          <a:p>
            <a:r>
              <a:rPr lang="en-GB" sz="1100" dirty="0">
                <a:solidFill>
                  <a:schemeClr val="bg1"/>
                </a:solidFill>
                <a:latin typeface="Arial" panose="020B0604020202020204" pitchFamily="34" charset="0"/>
                <a:cs typeface="Arial" panose="020B0604020202020204" pitchFamily="34" charset="0"/>
              </a:rPr>
              <a:t>Data Sources: Local Authority Data extract; </a:t>
            </a:r>
            <a:r>
              <a:rPr lang="en-GB" sz="1100" dirty="0" smtClean="0">
                <a:solidFill>
                  <a:schemeClr val="bg1"/>
                </a:solidFill>
                <a:latin typeface="Arial" panose="020B0604020202020204" pitchFamily="34" charset="0"/>
                <a:cs typeface="Arial" panose="020B0604020202020204" pitchFamily="34" charset="0"/>
              </a:rPr>
              <a:t>PCN </a:t>
            </a:r>
            <a:r>
              <a:rPr lang="en-GB" sz="1100" dirty="0">
                <a:solidFill>
                  <a:schemeClr val="bg1"/>
                </a:solidFill>
                <a:latin typeface="Arial" panose="020B0604020202020204" pitchFamily="34" charset="0"/>
                <a:cs typeface="Arial" panose="020B0604020202020204" pitchFamily="34" charset="0"/>
              </a:rPr>
              <a:t>Practice data; CPFT data extract</a:t>
            </a:r>
          </a:p>
        </p:txBody>
      </p:sp>
      <p:sp>
        <p:nvSpPr>
          <p:cNvPr id="4" name="Rectangle 3">
            <a:extLst>
              <a:ext uri="{FF2B5EF4-FFF2-40B4-BE49-F238E27FC236}">
                <a16:creationId xmlns:a16="http://schemas.microsoft.com/office/drawing/2014/main" id="{B6483D6A-7520-4894-8C95-6C902D80A07E}"/>
              </a:ext>
            </a:extLst>
          </p:cNvPr>
          <p:cNvSpPr/>
          <p:nvPr/>
        </p:nvSpPr>
        <p:spPr>
          <a:xfrm>
            <a:off x="3493699" y="4357759"/>
            <a:ext cx="5204600" cy="694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400" dirty="0">
                <a:solidFill>
                  <a:srgbClr val="2E75B6"/>
                </a:solidFill>
                <a:latin typeface="Arial" panose="020B0604020202020204" pitchFamily="34" charset="0"/>
                <a:cs typeface="Arial" panose="020B0604020202020204" pitchFamily="34" charset="0"/>
              </a:rPr>
              <a:t>100 staff are employed through CAM Medical PCN’s </a:t>
            </a:r>
            <a:r>
              <a:rPr lang="en-GB" sz="1400" dirty="0" smtClean="0">
                <a:solidFill>
                  <a:srgbClr val="2E75B6"/>
                </a:solidFill>
                <a:latin typeface="Arial" panose="020B0604020202020204" pitchFamily="34" charset="0"/>
                <a:cs typeface="Arial" panose="020B0604020202020204" pitchFamily="34" charset="0"/>
              </a:rPr>
              <a:t>practices, the </a:t>
            </a:r>
            <a:r>
              <a:rPr lang="en-GB" sz="1400" dirty="0">
                <a:solidFill>
                  <a:srgbClr val="2E75B6"/>
                </a:solidFill>
                <a:latin typeface="Arial" panose="020B0604020202020204" pitchFamily="34" charset="0"/>
                <a:cs typeface="Arial" panose="020B0604020202020204" pitchFamily="34" charset="0"/>
              </a:rPr>
              <a:t>majority of which will be directly in contact with patients.</a:t>
            </a:r>
          </a:p>
          <a:p>
            <a:pPr algn="ctr"/>
            <a:endParaRPr lang="en-US" sz="1400" dirty="0">
              <a:solidFill>
                <a:srgbClr val="2E75B6"/>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C07372C2-BF08-4BD5-8E43-7310D1D8FCD0}"/>
              </a:ext>
            </a:extLst>
          </p:cNvPr>
          <p:cNvSpPr txBox="1"/>
          <p:nvPr/>
        </p:nvSpPr>
        <p:spPr>
          <a:xfrm>
            <a:off x="2365696" y="665338"/>
            <a:ext cx="7460604" cy="338554"/>
          </a:xfrm>
          <a:prstGeom prst="rect">
            <a:avLst/>
          </a:prstGeom>
          <a:noFill/>
        </p:spPr>
        <p:txBody>
          <a:bodyPr wrap="square" rtlCol="0">
            <a:spAutoFit/>
          </a:bodyPr>
          <a:lstStyle/>
          <a:p>
            <a:pPr algn="ctr"/>
            <a:r>
              <a:rPr lang="en-GB" sz="1600" b="1" dirty="0">
                <a:solidFill>
                  <a:srgbClr val="2E75B6"/>
                </a:solidFill>
                <a:latin typeface="Arial" panose="020B0604020202020204" pitchFamily="34" charset="0"/>
                <a:cs typeface="Arial" panose="020B0604020202020204" pitchFamily="34" charset="0"/>
              </a:rPr>
              <a:t>Patients receive health care from a range of individuals and organisations</a:t>
            </a:r>
          </a:p>
        </p:txBody>
      </p:sp>
      <p:pic>
        <p:nvPicPr>
          <p:cNvPr id="6" name="Picture 5">
            <a:extLst>
              <a:ext uri="{FF2B5EF4-FFF2-40B4-BE49-F238E27FC236}">
                <a16:creationId xmlns:a16="http://schemas.microsoft.com/office/drawing/2014/main" id="{1032E8CA-43CA-4411-A49F-4D4ABF5E2260}"/>
              </a:ext>
            </a:extLst>
          </p:cNvPr>
          <p:cNvPicPr>
            <a:picLocks noChangeAspect="1"/>
          </p:cNvPicPr>
          <p:nvPr/>
        </p:nvPicPr>
        <p:blipFill>
          <a:blip r:embed="rId3"/>
          <a:stretch>
            <a:fillRect/>
          </a:stretch>
        </p:blipFill>
        <p:spPr>
          <a:xfrm>
            <a:off x="3855525" y="1820562"/>
            <a:ext cx="4480944" cy="2016648"/>
          </a:xfrm>
          <a:prstGeom prst="rect">
            <a:avLst/>
          </a:prstGeom>
        </p:spPr>
      </p:pic>
    </p:spTree>
    <p:extLst>
      <p:ext uri="{BB962C8B-B14F-4D97-AF65-F5344CB8AC3E}">
        <p14:creationId xmlns:p14="http://schemas.microsoft.com/office/powerpoint/2010/main" val="21923324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Table 14">
            <a:extLst>
              <a:ext uri="{FF2B5EF4-FFF2-40B4-BE49-F238E27FC236}">
                <a16:creationId xmlns:a16="http://schemas.microsoft.com/office/drawing/2014/main" id="{CE9F10C3-1402-46FE-8129-FE8318EFDF67}"/>
              </a:ext>
            </a:extLst>
          </p:cNvPr>
          <p:cNvGraphicFramePr>
            <a:graphicFrameLocks noGrp="1"/>
          </p:cNvGraphicFramePr>
          <p:nvPr>
            <p:extLst>
              <p:ext uri="{D42A27DB-BD31-4B8C-83A1-F6EECF244321}">
                <p14:modId xmlns:p14="http://schemas.microsoft.com/office/powerpoint/2010/main" val="774944213"/>
              </p:ext>
            </p:extLst>
          </p:nvPr>
        </p:nvGraphicFramePr>
        <p:xfrm>
          <a:off x="0" y="0"/>
          <a:ext cx="12192000" cy="6858000"/>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20000"/>
                    </a:ext>
                  </a:extLst>
                </a:gridCol>
              </a:tblGrid>
              <a:tr h="407284">
                <a:tc>
                  <a:txBody>
                    <a:bodyPr/>
                    <a:lstStyle/>
                    <a:p>
                      <a:r>
                        <a:rPr lang="en-GB" sz="1800" b="1" kern="0" dirty="0">
                          <a:solidFill>
                            <a:schemeClr val="bg1"/>
                          </a:solidFill>
                          <a:latin typeface="Arial (Headings)"/>
                          <a:ea typeface="+mn-ea"/>
                          <a:cs typeface="+mn-cs"/>
                        </a:rPr>
                        <a:t>Who works within the Health and Social Care services for the PCN? </a:t>
                      </a:r>
                      <a:endParaRPr lang="en-GB" dirty="0">
                        <a:solidFill>
                          <a:schemeClr val="bg1"/>
                        </a:solidFill>
                        <a:latin typeface="Arial" panose="020B0604020202020204" pitchFamily="34" charset="0"/>
                        <a:cs typeface="Arial" panose="020B0604020202020204" pitchFamily="34" charset="0"/>
                      </a:endParaRPr>
                    </a:p>
                  </a:txBody>
                  <a:tcPr>
                    <a:solidFill>
                      <a:schemeClr val="accent1">
                        <a:lumMod val="75000"/>
                      </a:schemeClr>
                    </a:solidFill>
                  </a:tcPr>
                </a:tc>
                <a:extLst>
                  <a:ext uri="{0D108BD9-81ED-4DB2-BD59-A6C34878D82A}">
                    <a16:rowId xmlns:a16="http://schemas.microsoft.com/office/drawing/2014/main" val="10000"/>
                  </a:ext>
                </a:extLst>
              </a:tr>
              <a:tr h="5747257">
                <a:tc>
                  <a:txBody>
                    <a:bodyPr/>
                    <a:lstStyle/>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pPr marL="0" indent="0" algn="ctr">
                        <a:buFont typeface="Arial" panose="020B0604020202020204" pitchFamily="34" charset="0"/>
                        <a:buNone/>
                      </a:pPr>
                      <a:endParaRPr lang="en-GB" sz="1400" kern="1200" baseline="0" dirty="0">
                        <a:solidFill>
                          <a:schemeClr val="accent1">
                            <a:lumMod val="75000"/>
                          </a:schemeClr>
                        </a:solidFill>
                        <a:latin typeface="Arial" panose="020B0604020202020204" pitchFamily="34" charset="0"/>
                        <a:ea typeface="+mn-ea"/>
                        <a:cs typeface="Arial" panose="020B0604020202020204" pitchFamily="34" charset="0"/>
                      </a:endParaRPr>
                    </a:p>
                  </a:txBody>
                  <a:tcPr>
                    <a:solidFill>
                      <a:schemeClr val="bg1"/>
                    </a:solidFill>
                  </a:tcPr>
                </a:tc>
                <a:extLst>
                  <a:ext uri="{0D108BD9-81ED-4DB2-BD59-A6C34878D82A}">
                    <a16:rowId xmlns:a16="http://schemas.microsoft.com/office/drawing/2014/main" val="10001"/>
                  </a:ext>
                </a:extLst>
              </a:tr>
              <a:tr h="70345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aseline="0" dirty="0">
                        <a:solidFill>
                          <a:schemeClr val="bg1"/>
                        </a:solidFill>
                        <a:latin typeface="Arial" panose="020B0604020202020204" pitchFamily="34" charset="0"/>
                        <a:cs typeface="Arial" panose="020B0604020202020204" pitchFamily="34" charset="0"/>
                      </a:endParaRPr>
                    </a:p>
                  </a:txBody>
                  <a:tcPr>
                    <a:solidFill>
                      <a:schemeClr val="accent1">
                        <a:lumMod val="75000"/>
                      </a:schemeClr>
                    </a:solidFill>
                  </a:tcPr>
                </a:tc>
                <a:extLst>
                  <a:ext uri="{0D108BD9-81ED-4DB2-BD59-A6C34878D82A}">
                    <a16:rowId xmlns:a16="http://schemas.microsoft.com/office/drawing/2014/main" val="10002"/>
                  </a:ext>
                </a:extLst>
              </a:tr>
            </a:tbl>
          </a:graphicData>
        </a:graphic>
      </p:graphicFrame>
      <p:sp>
        <p:nvSpPr>
          <p:cNvPr id="8" name="TextBox 7">
            <a:extLst>
              <a:ext uri="{FF2B5EF4-FFF2-40B4-BE49-F238E27FC236}">
                <a16:creationId xmlns:a16="http://schemas.microsoft.com/office/drawing/2014/main" id="{3946A475-5E7B-4D9A-B76A-4D01230393C0}"/>
              </a:ext>
            </a:extLst>
          </p:cNvPr>
          <p:cNvSpPr txBox="1"/>
          <p:nvPr/>
        </p:nvSpPr>
        <p:spPr>
          <a:xfrm>
            <a:off x="-31899" y="6131913"/>
            <a:ext cx="6329917" cy="600164"/>
          </a:xfrm>
          <a:prstGeom prst="rect">
            <a:avLst/>
          </a:prstGeom>
          <a:noFill/>
        </p:spPr>
        <p:txBody>
          <a:bodyPr wrap="square" rtlCol="0">
            <a:spAutoFit/>
          </a:bodyPr>
          <a:lstStyle/>
          <a:p>
            <a:endParaRPr lang="en-GB" sz="1100" dirty="0">
              <a:solidFill>
                <a:schemeClr val="bg1"/>
              </a:solidFill>
              <a:latin typeface="Arial" panose="020B0604020202020204" pitchFamily="34" charset="0"/>
              <a:cs typeface="Arial" panose="020B0604020202020204" pitchFamily="34" charset="0"/>
            </a:endParaRPr>
          </a:p>
          <a:p>
            <a:endParaRPr lang="en-GB" sz="1100" dirty="0">
              <a:solidFill>
                <a:schemeClr val="bg1"/>
              </a:solidFill>
              <a:latin typeface="Arial" panose="020B0604020202020204" pitchFamily="34" charset="0"/>
              <a:cs typeface="Arial" panose="020B0604020202020204" pitchFamily="34" charset="0"/>
            </a:endParaRPr>
          </a:p>
          <a:p>
            <a:r>
              <a:rPr lang="en-GB" sz="1100" dirty="0">
                <a:solidFill>
                  <a:schemeClr val="bg1"/>
                </a:solidFill>
                <a:latin typeface="Arial" panose="020B0604020202020204" pitchFamily="34" charset="0"/>
                <a:cs typeface="Arial" panose="020B0604020202020204" pitchFamily="34" charset="0"/>
              </a:rPr>
              <a:t>Data Sources: Local Authority Data extract; </a:t>
            </a:r>
            <a:r>
              <a:rPr lang="en-GB" sz="1100" dirty="0" smtClean="0">
                <a:solidFill>
                  <a:schemeClr val="bg1"/>
                </a:solidFill>
                <a:latin typeface="Arial" panose="020B0604020202020204" pitchFamily="34" charset="0"/>
                <a:cs typeface="Arial" panose="020B0604020202020204" pitchFamily="34" charset="0"/>
              </a:rPr>
              <a:t>PCN </a:t>
            </a:r>
            <a:r>
              <a:rPr lang="en-GB" sz="1100" dirty="0">
                <a:solidFill>
                  <a:schemeClr val="bg1"/>
                </a:solidFill>
                <a:latin typeface="Arial" panose="020B0604020202020204" pitchFamily="34" charset="0"/>
                <a:cs typeface="Arial" panose="020B0604020202020204" pitchFamily="34" charset="0"/>
              </a:rPr>
              <a:t>Practice data; CPFT data extract</a:t>
            </a:r>
          </a:p>
        </p:txBody>
      </p:sp>
      <p:sp>
        <p:nvSpPr>
          <p:cNvPr id="5" name="TextBox 4">
            <a:extLst>
              <a:ext uri="{FF2B5EF4-FFF2-40B4-BE49-F238E27FC236}">
                <a16:creationId xmlns:a16="http://schemas.microsoft.com/office/drawing/2014/main" id="{5818BA32-A899-42B3-9F2F-4B19873E913D}"/>
              </a:ext>
            </a:extLst>
          </p:cNvPr>
          <p:cNvSpPr txBox="1"/>
          <p:nvPr/>
        </p:nvSpPr>
        <p:spPr>
          <a:xfrm>
            <a:off x="2365696" y="665338"/>
            <a:ext cx="7460604" cy="338554"/>
          </a:xfrm>
          <a:prstGeom prst="rect">
            <a:avLst/>
          </a:prstGeom>
          <a:noFill/>
        </p:spPr>
        <p:txBody>
          <a:bodyPr wrap="square" rtlCol="0">
            <a:spAutoFit/>
          </a:bodyPr>
          <a:lstStyle/>
          <a:p>
            <a:pPr algn="ctr"/>
            <a:r>
              <a:rPr lang="en-GB" sz="1600" b="1" dirty="0">
                <a:solidFill>
                  <a:srgbClr val="2E75B6"/>
                </a:solidFill>
                <a:latin typeface="Arial" panose="020B0604020202020204" pitchFamily="34" charset="0"/>
                <a:cs typeface="Arial" panose="020B0604020202020204" pitchFamily="34" charset="0"/>
              </a:rPr>
              <a:t>Patients receive health care from a range of individuals and organisations</a:t>
            </a:r>
          </a:p>
        </p:txBody>
      </p:sp>
      <p:sp>
        <p:nvSpPr>
          <p:cNvPr id="6" name="TextBox 5">
            <a:extLst>
              <a:ext uri="{FF2B5EF4-FFF2-40B4-BE49-F238E27FC236}">
                <a16:creationId xmlns:a16="http://schemas.microsoft.com/office/drawing/2014/main" id="{56FD0229-0201-40C0-916E-2D46D70681D2}"/>
              </a:ext>
            </a:extLst>
          </p:cNvPr>
          <p:cNvSpPr txBox="1"/>
          <p:nvPr/>
        </p:nvSpPr>
        <p:spPr>
          <a:xfrm>
            <a:off x="2074308" y="4794276"/>
            <a:ext cx="8185428" cy="954107"/>
          </a:xfrm>
          <a:prstGeom prst="rect">
            <a:avLst/>
          </a:prstGeom>
          <a:noFill/>
        </p:spPr>
        <p:txBody>
          <a:bodyPr wrap="square" rtlCol="0" anchor="t">
            <a:spAutoFit/>
          </a:bodyPr>
          <a:lstStyle/>
          <a:p>
            <a:pPr algn="ctr"/>
            <a:r>
              <a:rPr lang="en-GB" sz="1400" dirty="0">
                <a:solidFill>
                  <a:srgbClr val="2E75B6"/>
                </a:solidFill>
                <a:latin typeface="Arial"/>
                <a:cs typeface="Arial"/>
              </a:rPr>
              <a:t>There are currently 13,388 patients under CPFT caseload across the services listed.  Caseloads rates for CAM Medical PCN are lower compared to the rest of Cambridgeshire and Peterborough. Additional patients will be inpatients in rehab wards and part of the multi-disciplinary team caseload. Newnham Walk Surgery has the highest number of caseloads for CAM Medical PCN.</a:t>
            </a:r>
          </a:p>
        </p:txBody>
      </p:sp>
      <p:pic>
        <p:nvPicPr>
          <p:cNvPr id="2" name="Picture 1"/>
          <p:cNvPicPr>
            <a:picLocks noChangeAspect="1"/>
          </p:cNvPicPr>
          <p:nvPr/>
        </p:nvPicPr>
        <p:blipFill>
          <a:blip r:embed="rId3"/>
          <a:stretch>
            <a:fillRect/>
          </a:stretch>
        </p:blipFill>
        <p:spPr>
          <a:xfrm>
            <a:off x="2105023" y="1240290"/>
            <a:ext cx="7981950" cy="2809875"/>
          </a:xfrm>
          <a:prstGeom prst="rect">
            <a:avLst/>
          </a:prstGeom>
        </p:spPr>
      </p:pic>
    </p:spTree>
    <p:extLst>
      <p:ext uri="{BB962C8B-B14F-4D97-AF65-F5344CB8AC3E}">
        <p14:creationId xmlns:p14="http://schemas.microsoft.com/office/powerpoint/2010/main" val="23723334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74357" y="2636109"/>
            <a:ext cx="10470292"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5B9BD5">
                    <a:lumMod val="75000"/>
                  </a:srgbClr>
                </a:solidFill>
                <a:effectLst/>
                <a:uLnTx/>
                <a:uFillTx/>
                <a:latin typeface="Arial" panose="020B0604020202020204" pitchFamily="34" charset="0"/>
                <a:ea typeface="+mn-ea"/>
                <a:cs typeface="Arial" panose="020B0604020202020204" pitchFamily="34" charset="0"/>
              </a:rPr>
              <a:t>Social Care Services</a:t>
            </a:r>
          </a:p>
        </p:txBody>
      </p:sp>
      <p:sp>
        <p:nvSpPr>
          <p:cNvPr id="3" name="Frame 2"/>
          <p:cNvSpPr/>
          <p:nvPr/>
        </p:nvSpPr>
        <p:spPr>
          <a:xfrm>
            <a:off x="0" y="0"/>
            <a:ext cx="12204000" cy="6858000"/>
          </a:xfrm>
          <a:prstGeom prst="frame">
            <a:avLst/>
          </a:prstGeom>
          <a:solidFill>
            <a:schemeClr val="accent1">
              <a:lumMod val="75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lIns="216000" rtlCol="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19637107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994637202"/>
              </p:ext>
            </p:extLst>
          </p:nvPr>
        </p:nvGraphicFramePr>
        <p:xfrm>
          <a:off x="0" y="10886"/>
          <a:ext cx="12192000" cy="6847114"/>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20000"/>
                    </a:ext>
                  </a:extLst>
                </a:gridCol>
              </a:tblGrid>
              <a:tr h="371311">
                <a:tc>
                  <a:txBody>
                    <a:bodyPr/>
                    <a:lstStyle/>
                    <a:p>
                      <a:r>
                        <a:rPr lang="en-GB" dirty="0">
                          <a:latin typeface="Arial" panose="020B0604020202020204" pitchFamily="34" charset="0"/>
                          <a:cs typeface="Arial" panose="020B0604020202020204" pitchFamily="34" charset="0"/>
                        </a:rPr>
                        <a:t>Children’s Social Care</a:t>
                      </a:r>
                    </a:p>
                  </a:txBody>
                  <a:tcPr>
                    <a:solidFill>
                      <a:schemeClr val="accent1">
                        <a:lumMod val="75000"/>
                      </a:schemeClr>
                    </a:solidFill>
                  </a:tcPr>
                </a:tc>
                <a:extLst>
                  <a:ext uri="{0D108BD9-81ED-4DB2-BD59-A6C34878D82A}">
                    <a16:rowId xmlns:a16="http://schemas.microsoft.com/office/drawing/2014/main" val="10000"/>
                  </a:ext>
                </a:extLst>
              </a:tr>
              <a:tr h="5411721">
                <a:tc>
                  <a:txBody>
                    <a:bodyPr/>
                    <a:lstStyle/>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pPr algn="ctr"/>
                      <a:endParaRPr lang="en-GB" sz="1600" dirty="0">
                        <a:solidFill>
                          <a:srgbClr val="002060"/>
                        </a:solidFill>
                        <a:latin typeface="Arial" panose="020B0604020202020204" pitchFamily="34" charset="0"/>
                        <a:cs typeface="Arial" panose="020B0604020202020204" pitchFamily="34" charset="0"/>
                      </a:endParaRPr>
                    </a:p>
                    <a:p>
                      <a:pPr algn="ctr"/>
                      <a:endParaRPr lang="en-GB" sz="1600" dirty="0">
                        <a:solidFill>
                          <a:srgbClr val="002060"/>
                        </a:solidFill>
                        <a:latin typeface="Arial" panose="020B0604020202020204" pitchFamily="34" charset="0"/>
                        <a:cs typeface="Arial" panose="020B0604020202020204" pitchFamily="34" charset="0"/>
                      </a:endParaRPr>
                    </a:p>
                    <a:p>
                      <a:pPr marL="0" indent="0" algn="ctr">
                        <a:buFont typeface="Arial" panose="020B0604020202020204" pitchFamily="34" charset="0"/>
                        <a:buNone/>
                      </a:pPr>
                      <a:r>
                        <a:rPr lang="en-GB" sz="1600" kern="1200" baseline="0" dirty="0">
                          <a:solidFill>
                            <a:schemeClr val="accent1">
                              <a:lumMod val="75000"/>
                            </a:schemeClr>
                          </a:solidFill>
                          <a:latin typeface="Arial" panose="020B0604020202020204" pitchFamily="34" charset="0"/>
                          <a:ea typeface="+mn-ea"/>
                          <a:cs typeface="Arial" panose="020B0604020202020204" pitchFamily="34" charset="0"/>
                        </a:rPr>
                        <a:t>It is estimated that the South Alliance has statistically significantly low rates of social care involvement </a:t>
                      </a:r>
                    </a:p>
                    <a:p>
                      <a:pPr marL="0" indent="0" algn="ctr">
                        <a:buFont typeface="Arial" panose="020B0604020202020204" pitchFamily="34" charset="0"/>
                        <a:buNone/>
                      </a:pPr>
                      <a:r>
                        <a:rPr lang="en-GB" sz="1600" kern="1200" baseline="0" dirty="0">
                          <a:solidFill>
                            <a:schemeClr val="accent1">
                              <a:lumMod val="75000"/>
                            </a:schemeClr>
                          </a:solidFill>
                          <a:latin typeface="Arial" panose="020B0604020202020204" pitchFamily="34" charset="0"/>
                          <a:ea typeface="+mn-ea"/>
                          <a:cs typeface="Arial" panose="020B0604020202020204" pitchFamily="34" charset="0"/>
                        </a:rPr>
                        <a:t>cases, early help cases and education, health and care plans compared to the CCG average.</a:t>
                      </a:r>
                    </a:p>
                    <a:p>
                      <a:pPr marL="0" indent="0" algn="ctr">
                        <a:buFont typeface="Arial" panose="020B0604020202020204" pitchFamily="34" charset="0"/>
                        <a:buNone/>
                      </a:pPr>
                      <a:endParaRPr lang="en-GB" sz="1600" kern="1200" baseline="0" dirty="0">
                        <a:solidFill>
                          <a:schemeClr val="accent1">
                            <a:lumMod val="75000"/>
                          </a:schemeClr>
                        </a:solidFill>
                        <a:latin typeface="Arial" panose="020B0604020202020204" pitchFamily="34" charset="0"/>
                        <a:ea typeface="+mn-ea"/>
                        <a:cs typeface="Arial" panose="020B0604020202020204" pitchFamily="34" charset="0"/>
                      </a:endParaRPr>
                    </a:p>
                    <a:p>
                      <a:pPr marL="0" indent="0" algn="ctr">
                        <a:buFont typeface="Arial" panose="020B0604020202020204" pitchFamily="34" charset="0"/>
                        <a:buNone/>
                      </a:pPr>
                      <a:r>
                        <a:rPr lang="en-GB" sz="1600" kern="1200" baseline="0" dirty="0">
                          <a:solidFill>
                            <a:schemeClr val="accent1">
                              <a:lumMod val="75000"/>
                            </a:schemeClr>
                          </a:solidFill>
                          <a:latin typeface="Arial" panose="020B0604020202020204" pitchFamily="34" charset="0"/>
                          <a:ea typeface="+mn-ea"/>
                          <a:cs typeface="Arial" panose="020B0604020202020204" pitchFamily="34" charset="0"/>
                        </a:rPr>
                        <a:t>It is estimated that social care involvement cases and early help cases are statistically similar to the South Alliance rates for</a:t>
                      </a:r>
                    </a:p>
                    <a:p>
                      <a:pPr marL="0" indent="0" algn="ctr">
                        <a:buFont typeface="Arial" panose="020B0604020202020204" pitchFamily="34" charset="0"/>
                        <a:buNone/>
                      </a:pPr>
                      <a:r>
                        <a:rPr lang="en-GB" sz="1600" kern="1200" baseline="0" dirty="0">
                          <a:solidFill>
                            <a:schemeClr val="accent1">
                              <a:lumMod val="75000"/>
                            </a:schemeClr>
                          </a:solidFill>
                          <a:latin typeface="Arial" panose="020B0604020202020204" pitchFamily="34" charset="0"/>
                          <a:ea typeface="+mn-ea"/>
                          <a:cs typeface="Arial" panose="020B0604020202020204" pitchFamily="34" charset="0"/>
                        </a:rPr>
                        <a:t> Cam Medical Network PCN; Education, health and care plans rate is statistically significantly lower than the South Alliance.</a:t>
                      </a:r>
                    </a:p>
                    <a:p>
                      <a:pPr algn="ctr"/>
                      <a:endParaRPr lang="en-GB" sz="1600" dirty="0">
                        <a:solidFill>
                          <a:srgbClr val="002060"/>
                        </a:solidFill>
                        <a:latin typeface="Arial" panose="020B0604020202020204" pitchFamily="34" charset="0"/>
                        <a:cs typeface="Arial" panose="020B0604020202020204" pitchFamily="34" charset="0"/>
                      </a:endParaRPr>
                    </a:p>
                  </a:txBody>
                  <a:tcPr>
                    <a:solidFill>
                      <a:schemeClr val="bg1"/>
                    </a:solidFill>
                  </a:tcPr>
                </a:tc>
                <a:extLst>
                  <a:ext uri="{0D108BD9-81ED-4DB2-BD59-A6C34878D82A}">
                    <a16:rowId xmlns:a16="http://schemas.microsoft.com/office/drawing/2014/main" val="10001"/>
                  </a:ext>
                </a:extLst>
              </a:tr>
              <a:tr h="106408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baseline="0" dirty="0">
                          <a:solidFill>
                            <a:schemeClr val="bg1"/>
                          </a:solidFill>
                          <a:latin typeface="Arial" panose="020B0604020202020204" pitchFamily="34" charset="0"/>
                          <a:ea typeface="+mn-ea"/>
                          <a:cs typeface="Arial" panose="020B0604020202020204" pitchFamily="34" charset="0"/>
                        </a:rPr>
                        <a:t>Source: Cambridgeshire County Council, BI team.  Estimates derived from the LSOA level data, (for those LSOAs in Cambridgeshire or Peterborough only) available as an open data release here: https://data.cambridgeshireinsight.org.uk/dataset/cambridgeshire-and-peterborough-adult-social-care-long-term-service-users-31-march-2019 and GP Registered Population April 2019</a:t>
                      </a:r>
                    </a:p>
                  </a:txBody>
                  <a:tcPr>
                    <a:solidFill>
                      <a:schemeClr val="accent1">
                        <a:lumMod val="75000"/>
                      </a:schemeClr>
                    </a:solidFill>
                  </a:tcPr>
                </a:tc>
                <a:extLst>
                  <a:ext uri="{0D108BD9-81ED-4DB2-BD59-A6C34878D82A}">
                    <a16:rowId xmlns:a16="http://schemas.microsoft.com/office/drawing/2014/main" val="10002"/>
                  </a:ext>
                </a:extLst>
              </a:tr>
            </a:tbl>
          </a:graphicData>
        </a:graphic>
      </p:graphicFrame>
      <p:pic>
        <p:nvPicPr>
          <p:cNvPr id="4" name="Picture 3"/>
          <p:cNvPicPr>
            <a:picLocks noChangeAspect="1"/>
          </p:cNvPicPr>
          <p:nvPr/>
        </p:nvPicPr>
        <p:blipFill>
          <a:blip r:embed="rId3"/>
          <a:stretch>
            <a:fillRect/>
          </a:stretch>
        </p:blipFill>
        <p:spPr>
          <a:xfrm>
            <a:off x="107745" y="5970740"/>
            <a:ext cx="11680948" cy="347502"/>
          </a:xfrm>
          <a:prstGeom prst="rect">
            <a:avLst/>
          </a:prstGeom>
        </p:spPr>
      </p:pic>
      <p:pic>
        <p:nvPicPr>
          <p:cNvPr id="3" name="Picture 2"/>
          <p:cNvPicPr>
            <a:picLocks noChangeAspect="1"/>
          </p:cNvPicPr>
          <p:nvPr/>
        </p:nvPicPr>
        <p:blipFill>
          <a:blip r:embed="rId4"/>
          <a:stretch>
            <a:fillRect/>
          </a:stretch>
        </p:blipFill>
        <p:spPr>
          <a:xfrm>
            <a:off x="696000" y="528752"/>
            <a:ext cx="10800000" cy="2666379"/>
          </a:xfrm>
          <a:prstGeom prst="rect">
            <a:avLst/>
          </a:prstGeom>
        </p:spPr>
      </p:pic>
    </p:spTree>
    <p:extLst>
      <p:ext uri="{BB962C8B-B14F-4D97-AF65-F5344CB8AC3E}">
        <p14:creationId xmlns:p14="http://schemas.microsoft.com/office/powerpoint/2010/main" val="30754529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602498196"/>
              </p:ext>
            </p:extLst>
          </p:nvPr>
        </p:nvGraphicFramePr>
        <p:xfrm>
          <a:off x="0" y="10886"/>
          <a:ext cx="12192000" cy="6847114"/>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20000"/>
                    </a:ext>
                  </a:extLst>
                </a:gridCol>
              </a:tblGrid>
              <a:tr h="374221">
                <a:tc>
                  <a:txBody>
                    <a:bodyPr/>
                    <a:lstStyle/>
                    <a:p>
                      <a:r>
                        <a:rPr lang="en-GB" dirty="0">
                          <a:latin typeface="Arial" panose="020B0604020202020204" pitchFamily="34" charset="0"/>
                          <a:cs typeface="Arial" panose="020B0604020202020204" pitchFamily="34" charset="0"/>
                        </a:rPr>
                        <a:t>Adult Social Care</a:t>
                      </a:r>
                    </a:p>
                  </a:txBody>
                  <a:tcPr>
                    <a:solidFill>
                      <a:schemeClr val="accent1">
                        <a:lumMod val="75000"/>
                      </a:schemeClr>
                    </a:solidFill>
                  </a:tcPr>
                </a:tc>
                <a:extLst>
                  <a:ext uri="{0D108BD9-81ED-4DB2-BD59-A6C34878D82A}">
                    <a16:rowId xmlns:a16="http://schemas.microsoft.com/office/drawing/2014/main" val="10000"/>
                  </a:ext>
                </a:extLst>
              </a:tr>
              <a:tr h="5409290">
                <a:tc>
                  <a:txBody>
                    <a:bodyPr/>
                    <a:lstStyle/>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pPr marL="0" indent="0" algn="ctr">
                        <a:buFont typeface="Arial" panose="020B0604020202020204" pitchFamily="34" charset="0"/>
                        <a:buNone/>
                      </a:pPr>
                      <a:r>
                        <a:rPr lang="en-GB" sz="1600" kern="1200" baseline="0" dirty="0">
                          <a:solidFill>
                            <a:schemeClr val="accent1">
                              <a:lumMod val="75000"/>
                            </a:schemeClr>
                          </a:solidFill>
                          <a:latin typeface="Arial" panose="020B0604020202020204" pitchFamily="34" charset="0"/>
                          <a:ea typeface="+mn-ea"/>
                          <a:cs typeface="Arial" panose="020B0604020202020204" pitchFamily="34" charset="0"/>
                        </a:rPr>
                        <a:t>Overall adult social care rates for Cam Medical PCN are statistically significantly lower than the South Alliance.</a:t>
                      </a:r>
                    </a:p>
                    <a:p>
                      <a:pPr marL="0" indent="0" algn="ctr">
                        <a:buFont typeface="Arial" panose="020B0604020202020204" pitchFamily="34" charset="0"/>
                        <a:buNone/>
                      </a:pPr>
                      <a:endParaRPr lang="en-GB" sz="1600" kern="1200" baseline="0" dirty="0">
                        <a:solidFill>
                          <a:schemeClr val="accent1">
                            <a:lumMod val="75000"/>
                          </a:schemeClr>
                        </a:solidFill>
                        <a:latin typeface="Arial" panose="020B0604020202020204" pitchFamily="34" charset="0"/>
                        <a:ea typeface="+mn-ea"/>
                        <a:cs typeface="Arial" panose="020B0604020202020204" pitchFamily="34" charset="0"/>
                      </a:endParaRPr>
                    </a:p>
                    <a:p>
                      <a:pPr marL="0" indent="0" algn="ctr">
                        <a:buFont typeface="Arial" panose="020B0604020202020204" pitchFamily="34" charset="0"/>
                        <a:buNone/>
                      </a:pPr>
                      <a:r>
                        <a:rPr lang="en-GB" sz="1600" kern="1200" baseline="0" dirty="0">
                          <a:solidFill>
                            <a:schemeClr val="accent1">
                              <a:lumMod val="75000"/>
                            </a:schemeClr>
                          </a:solidFill>
                          <a:latin typeface="Arial" panose="020B0604020202020204" pitchFamily="34" charset="0"/>
                          <a:ea typeface="+mn-ea"/>
                          <a:cs typeface="Arial" panose="020B0604020202020204" pitchFamily="34" charset="0"/>
                        </a:rPr>
                        <a:t>South Alliance overall adult social care rates are statistically significantly lower than the CCG.</a:t>
                      </a:r>
                      <a:endParaRPr lang="en-GB" sz="1600" dirty="0">
                        <a:solidFill>
                          <a:srgbClr val="002060"/>
                        </a:solidFill>
                        <a:latin typeface="Arial" panose="020B0604020202020204" pitchFamily="34" charset="0"/>
                        <a:cs typeface="Arial" panose="020B0604020202020204" pitchFamily="34" charset="0"/>
                      </a:endParaRPr>
                    </a:p>
                  </a:txBody>
                  <a:tcPr>
                    <a:solidFill>
                      <a:schemeClr val="bg1"/>
                    </a:solidFill>
                  </a:tcPr>
                </a:tc>
                <a:extLst>
                  <a:ext uri="{0D108BD9-81ED-4DB2-BD59-A6C34878D82A}">
                    <a16:rowId xmlns:a16="http://schemas.microsoft.com/office/drawing/2014/main" val="10001"/>
                  </a:ext>
                </a:extLst>
              </a:tr>
              <a:tr h="106360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baseline="0" dirty="0">
                          <a:solidFill>
                            <a:schemeClr val="bg1"/>
                          </a:solidFill>
                          <a:latin typeface="Arial" panose="020B0604020202020204" pitchFamily="34" charset="0"/>
                          <a:ea typeface="+mn-ea"/>
                          <a:cs typeface="Arial" panose="020B0604020202020204" pitchFamily="34" charset="0"/>
                        </a:rPr>
                        <a:t>Source: Cambridgeshire County Council, BI team.  Estimates derived from the LSOA level data, (for those LSOAs in Cambridgeshire or Peterborough only) available as an open data release here: https://data.cambridgeshireinsight.org.uk/dataset/cambridgeshire-and-peterborough-adult-social-care-long-term-service-users-31-march-2019 and GP Registered Population April 2019</a:t>
                      </a:r>
                    </a:p>
                  </a:txBody>
                  <a:tcPr>
                    <a:solidFill>
                      <a:schemeClr val="accent1">
                        <a:lumMod val="75000"/>
                      </a:schemeClr>
                    </a:solidFill>
                  </a:tcPr>
                </a:tc>
                <a:extLst>
                  <a:ext uri="{0D108BD9-81ED-4DB2-BD59-A6C34878D82A}">
                    <a16:rowId xmlns:a16="http://schemas.microsoft.com/office/drawing/2014/main" val="10002"/>
                  </a:ext>
                </a:extLst>
              </a:tr>
            </a:tbl>
          </a:graphicData>
        </a:graphic>
      </p:graphicFrame>
      <p:pic>
        <p:nvPicPr>
          <p:cNvPr id="3" name="Picture 2"/>
          <p:cNvPicPr>
            <a:picLocks noChangeAspect="1"/>
          </p:cNvPicPr>
          <p:nvPr/>
        </p:nvPicPr>
        <p:blipFill>
          <a:blip r:embed="rId3"/>
          <a:stretch>
            <a:fillRect/>
          </a:stretch>
        </p:blipFill>
        <p:spPr>
          <a:xfrm>
            <a:off x="116980" y="5961504"/>
            <a:ext cx="11680948" cy="347502"/>
          </a:xfrm>
          <a:prstGeom prst="rect">
            <a:avLst/>
          </a:prstGeom>
        </p:spPr>
      </p:pic>
      <p:pic>
        <p:nvPicPr>
          <p:cNvPr id="4" name="Picture 3"/>
          <p:cNvPicPr>
            <a:picLocks noChangeAspect="1"/>
          </p:cNvPicPr>
          <p:nvPr/>
        </p:nvPicPr>
        <p:blipFill>
          <a:blip r:embed="rId4"/>
          <a:stretch>
            <a:fillRect/>
          </a:stretch>
        </p:blipFill>
        <p:spPr>
          <a:xfrm>
            <a:off x="336000" y="666189"/>
            <a:ext cx="11520000" cy="1687420"/>
          </a:xfrm>
          <a:prstGeom prst="rect">
            <a:avLst/>
          </a:prstGeom>
        </p:spPr>
      </p:pic>
    </p:spTree>
    <p:extLst>
      <p:ext uri="{BB962C8B-B14F-4D97-AF65-F5344CB8AC3E}">
        <p14:creationId xmlns:p14="http://schemas.microsoft.com/office/powerpoint/2010/main" val="13364160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74357" y="2636109"/>
            <a:ext cx="10470292"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5B9BD5">
                    <a:lumMod val="75000"/>
                  </a:srgbClr>
                </a:solidFill>
                <a:effectLst/>
                <a:uLnTx/>
                <a:uFillTx/>
                <a:latin typeface="Arial" panose="020B0604020202020204" pitchFamily="34" charset="0"/>
                <a:ea typeface="+mn-ea"/>
                <a:cs typeface="Arial" panose="020B0604020202020204" pitchFamily="34" charset="0"/>
              </a:rPr>
              <a:t>Secondary Care Services</a:t>
            </a:r>
          </a:p>
        </p:txBody>
      </p:sp>
      <p:sp>
        <p:nvSpPr>
          <p:cNvPr id="3" name="Frame 2"/>
          <p:cNvSpPr/>
          <p:nvPr/>
        </p:nvSpPr>
        <p:spPr>
          <a:xfrm>
            <a:off x="0" y="0"/>
            <a:ext cx="12204000" cy="6858000"/>
          </a:xfrm>
          <a:prstGeom prst="frame">
            <a:avLst/>
          </a:prstGeom>
          <a:solidFill>
            <a:schemeClr val="accent1">
              <a:lumMod val="75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lIns="216000" rtlCol="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32281165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769727903"/>
              </p:ext>
            </p:extLst>
          </p:nvPr>
        </p:nvGraphicFramePr>
        <p:xfrm>
          <a:off x="0" y="10888"/>
          <a:ext cx="12191999" cy="6847111"/>
        </p:xfrm>
        <a:graphic>
          <a:graphicData uri="http://schemas.openxmlformats.org/drawingml/2006/table">
            <a:tbl>
              <a:tblPr firstRow="1" bandRow="1">
                <a:tableStyleId>{5C22544A-7EE6-4342-B048-85BDC9FD1C3A}</a:tableStyleId>
              </a:tblPr>
              <a:tblGrid>
                <a:gridCol w="12191999">
                  <a:extLst>
                    <a:ext uri="{9D8B030D-6E8A-4147-A177-3AD203B41FA5}">
                      <a16:colId xmlns:a16="http://schemas.microsoft.com/office/drawing/2014/main" val="20000"/>
                    </a:ext>
                  </a:extLst>
                </a:gridCol>
              </a:tblGrid>
              <a:tr h="367630">
                <a:tc>
                  <a:txBody>
                    <a:bodyPr/>
                    <a:lstStyle/>
                    <a:p>
                      <a:r>
                        <a:rPr lang="en-GB" dirty="0">
                          <a:latin typeface="Arial" panose="020B0604020202020204" pitchFamily="34" charset="0"/>
                          <a:cs typeface="Arial" panose="020B0604020202020204" pitchFamily="34" charset="0"/>
                        </a:rPr>
                        <a:t>Secondary Care Services</a:t>
                      </a:r>
                    </a:p>
                  </a:txBody>
                  <a:tcPr>
                    <a:solidFill>
                      <a:schemeClr val="accent1">
                        <a:lumMod val="75000"/>
                      </a:schemeClr>
                    </a:solidFill>
                  </a:tcPr>
                </a:tc>
                <a:extLst>
                  <a:ext uri="{0D108BD9-81ED-4DB2-BD59-A6C34878D82A}">
                    <a16:rowId xmlns:a16="http://schemas.microsoft.com/office/drawing/2014/main" val="10000"/>
                  </a:ext>
                </a:extLst>
              </a:tr>
              <a:tr h="5682949">
                <a:tc>
                  <a:txBody>
                    <a:bodyPr/>
                    <a:lstStyle/>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pPr marL="0" indent="0" algn="ctr">
                        <a:buFont typeface="Arial" panose="020B0604020202020204" pitchFamily="34" charset="0"/>
                        <a:buNone/>
                      </a:pPr>
                      <a:endParaRPr lang="en-GB" sz="900" kern="1200" baseline="0" dirty="0">
                        <a:solidFill>
                          <a:schemeClr val="accent1">
                            <a:lumMod val="75000"/>
                          </a:schemeClr>
                        </a:solidFill>
                        <a:latin typeface="Arial" panose="020B0604020202020204" pitchFamily="34" charset="0"/>
                        <a:ea typeface="+mn-ea"/>
                        <a:cs typeface="Arial" panose="020B0604020202020204" pitchFamily="34" charset="0"/>
                      </a:endParaRPr>
                    </a:p>
                    <a:p>
                      <a:pPr marL="0" indent="0" algn="ctr">
                        <a:buFont typeface="Arial" panose="020B0604020202020204" pitchFamily="34" charset="0"/>
                        <a:buNone/>
                      </a:pPr>
                      <a:r>
                        <a:rPr lang="en-GB" sz="1400" kern="1200" baseline="0" dirty="0">
                          <a:solidFill>
                            <a:schemeClr val="accent1">
                              <a:lumMod val="75000"/>
                            </a:schemeClr>
                          </a:solidFill>
                          <a:latin typeface="Arial" panose="020B0604020202020204" pitchFamily="34" charset="0"/>
                          <a:ea typeface="+mn-ea"/>
                          <a:cs typeface="Arial" panose="020B0604020202020204" pitchFamily="34" charset="0"/>
                        </a:rPr>
                        <a:t>South Alliance has statistically significantly low rates of secondary care use compared with the CCG average.</a:t>
                      </a:r>
                    </a:p>
                    <a:p>
                      <a:pPr marL="0" indent="0" algn="ctr">
                        <a:buFont typeface="Arial" panose="020B0604020202020204" pitchFamily="34" charset="0"/>
                        <a:buNone/>
                      </a:pPr>
                      <a:endParaRPr lang="en-GB" sz="1000" kern="1200" baseline="0" dirty="0">
                        <a:solidFill>
                          <a:schemeClr val="accent1">
                            <a:lumMod val="75000"/>
                          </a:schemeClr>
                        </a:solidFill>
                        <a:latin typeface="Arial" panose="020B0604020202020204" pitchFamily="34" charset="0"/>
                        <a:ea typeface="+mn-ea"/>
                        <a:cs typeface="Arial" panose="020B0604020202020204" pitchFamily="34" charset="0"/>
                      </a:endParaRPr>
                    </a:p>
                    <a:p>
                      <a:pPr marL="0" indent="0" algn="ctr">
                        <a:buFont typeface="Arial" panose="020B0604020202020204" pitchFamily="34" charset="0"/>
                        <a:buNone/>
                      </a:pPr>
                      <a:r>
                        <a:rPr lang="en-GB" sz="1400" kern="1200" baseline="0" dirty="0">
                          <a:solidFill>
                            <a:schemeClr val="accent1">
                              <a:lumMod val="75000"/>
                            </a:schemeClr>
                          </a:solidFill>
                          <a:latin typeface="Arial" panose="020B0604020202020204" pitchFamily="34" charset="0"/>
                          <a:ea typeface="+mn-ea"/>
                          <a:cs typeface="Arial" panose="020B0604020202020204" pitchFamily="34" charset="0"/>
                        </a:rPr>
                        <a:t>Cam Medical PCN rates of secondary care services are statistically significantly lower than the South Alliance rates.</a:t>
                      </a:r>
                    </a:p>
                    <a:p>
                      <a:pPr marL="0" indent="0" algn="ctr">
                        <a:buFont typeface="Arial" panose="020B0604020202020204" pitchFamily="34" charset="0"/>
                        <a:buNone/>
                      </a:pPr>
                      <a:endParaRPr lang="en-GB" sz="1000" kern="1200" baseline="0" dirty="0">
                        <a:solidFill>
                          <a:schemeClr val="accent1">
                            <a:lumMod val="75000"/>
                          </a:schemeClr>
                        </a:solidFill>
                        <a:latin typeface="Arial" panose="020B0604020202020204" pitchFamily="34" charset="0"/>
                        <a:ea typeface="+mn-ea"/>
                        <a:cs typeface="Arial" panose="020B0604020202020204" pitchFamily="34" charset="0"/>
                      </a:endParaRPr>
                    </a:p>
                    <a:p>
                      <a:pPr marL="0" indent="0" algn="ctr">
                        <a:buFont typeface="Arial" panose="020B0604020202020204" pitchFamily="34" charset="0"/>
                        <a:buNone/>
                      </a:pPr>
                      <a:r>
                        <a:rPr lang="en-GB" sz="1400" kern="1200" baseline="0" dirty="0" err="1">
                          <a:solidFill>
                            <a:schemeClr val="accent1">
                              <a:lumMod val="75000"/>
                            </a:schemeClr>
                          </a:solidFill>
                          <a:latin typeface="Arial" panose="020B0604020202020204" pitchFamily="34" charset="0"/>
                          <a:ea typeface="+mn-ea"/>
                          <a:cs typeface="Arial" panose="020B0604020202020204" pitchFamily="34" charset="0"/>
                        </a:rPr>
                        <a:t>Trumpington</a:t>
                      </a:r>
                      <a:r>
                        <a:rPr lang="en-GB" sz="1400" kern="1200" baseline="0" dirty="0">
                          <a:solidFill>
                            <a:schemeClr val="accent1">
                              <a:lumMod val="75000"/>
                            </a:schemeClr>
                          </a:solidFill>
                          <a:latin typeface="Arial" panose="020B0604020202020204" pitchFamily="34" charset="0"/>
                          <a:ea typeface="+mn-ea"/>
                          <a:cs typeface="Arial" panose="020B0604020202020204" pitchFamily="34" charset="0"/>
                        </a:rPr>
                        <a:t> Street Medical Practice rates of first outpatient attendances, follow up outpatient attendances, elective admissions </a:t>
                      </a:r>
                    </a:p>
                    <a:p>
                      <a:pPr marL="0" indent="0" algn="ctr">
                        <a:buFont typeface="Arial" panose="020B0604020202020204" pitchFamily="34" charset="0"/>
                        <a:buNone/>
                      </a:pPr>
                      <a:r>
                        <a:rPr lang="en-GB" sz="1400" kern="1200" baseline="0" dirty="0">
                          <a:solidFill>
                            <a:schemeClr val="accent1">
                              <a:lumMod val="75000"/>
                            </a:schemeClr>
                          </a:solidFill>
                          <a:latin typeface="Arial" panose="020B0604020202020204" pitchFamily="34" charset="0"/>
                          <a:ea typeface="+mn-ea"/>
                          <a:cs typeface="Arial" panose="020B0604020202020204" pitchFamily="34" charset="0"/>
                        </a:rPr>
                        <a:t>and emergency department attendances are statistically significantly higher than the Cam Medical PCN. </a:t>
                      </a:r>
                      <a:r>
                        <a:rPr lang="en-GB" sz="1400" dirty="0">
                          <a:solidFill>
                            <a:srgbClr val="2E75B6"/>
                          </a:solidFill>
                          <a:latin typeface="Arial"/>
                          <a:cs typeface="Arial"/>
                        </a:rPr>
                        <a:t>Clinical Physiology and</a:t>
                      </a:r>
                    </a:p>
                    <a:p>
                      <a:pPr marL="0" indent="0" algn="ctr">
                        <a:buFont typeface="Arial" panose="020B0604020202020204" pitchFamily="34" charset="0"/>
                        <a:buNone/>
                      </a:pPr>
                      <a:r>
                        <a:rPr lang="en-GB" sz="1400" dirty="0">
                          <a:solidFill>
                            <a:srgbClr val="2E75B6"/>
                          </a:solidFill>
                          <a:latin typeface="Arial"/>
                          <a:cs typeface="Arial"/>
                        </a:rPr>
                        <a:t>Ophthalmology account for the most outpatient attendances. This was the case for both 17/18 and 18/19. Together they make up 18%</a:t>
                      </a:r>
                    </a:p>
                    <a:p>
                      <a:pPr marL="0" indent="0" algn="ctr">
                        <a:buFont typeface="Arial" panose="020B0604020202020204" pitchFamily="34" charset="0"/>
                        <a:buNone/>
                      </a:pPr>
                      <a:r>
                        <a:rPr lang="en-GB" sz="1400" dirty="0">
                          <a:solidFill>
                            <a:srgbClr val="2E75B6"/>
                          </a:solidFill>
                          <a:latin typeface="Arial"/>
                          <a:cs typeface="Arial"/>
                        </a:rPr>
                        <a:t>of the activity for 18/19. 8</a:t>
                      </a:r>
                      <a:r>
                        <a:rPr lang="en-US" sz="1400" dirty="0">
                          <a:solidFill>
                            <a:srgbClr val="2E75B6"/>
                          </a:solidFill>
                          <a:latin typeface="Arial"/>
                          <a:cs typeface="Arial"/>
                        </a:rPr>
                        <a:t>% of first outpatient attendances are sight related.</a:t>
                      </a:r>
                      <a:endParaRPr lang="en-US" sz="1400" dirty="0"/>
                    </a:p>
                    <a:p>
                      <a:pPr marL="0" indent="0" algn="ctr">
                        <a:buFont typeface="Arial" panose="020B0604020202020204" pitchFamily="34" charset="0"/>
                        <a:buNone/>
                      </a:pPr>
                      <a:endParaRPr lang="en-GB" sz="1000" kern="1200" baseline="0" dirty="0">
                        <a:solidFill>
                          <a:srgbClr val="2E75B6"/>
                        </a:solidFill>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400" dirty="0">
                          <a:solidFill>
                            <a:srgbClr val="2E75B6"/>
                          </a:solidFill>
                          <a:latin typeface="Arial"/>
                          <a:cs typeface="Arial"/>
                        </a:rPr>
                        <a:t>The most common elective admissions are for Gastroenterology, Medical Oncology, and Clinical Haematology.</a:t>
                      </a:r>
                    </a:p>
                    <a:p>
                      <a:pPr marL="0" indent="0" algn="ctr">
                        <a:buFont typeface="Arial" panose="020B0604020202020204" pitchFamily="34" charset="0"/>
                        <a:buNone/>
                      </a:pPr>
                      <a:endParaRPr lang="en-GB" sz="1000" dirty="0">
                        <a:solidFill>
                          <a:srgbClr val="2E75B6"/>
                        </a:solidFill>
                        <a:latin typeface="Arial"/>
                        <a:cs typeface="Arial"/>
                      </a:endParaRPr>
                    </a:p>
                    <a:p>
                      <a:pPr marL="0" indent="0" algn="ctr">
                        <a:buFont typeface="Arial" panose="020B0604020202020204" pitchFamily="34" charset="0"/>
                        <a:buNone/>
                      </a:pPr>
                      <a:r>
                        <a:rPr lang="en-GB" sz="1400" dirty="0">
                          <a:solidFill>
                            <a:srgbClr val="2E75B6"/>
                          </a:solidFill>
                          <a:latin typeface="Arial"/>
                          <a:cs typeface="Arial"/>
                        </a:rPr>
                        <a:t>Type 1 A&amp;E Attendances increased 9% year on year. Cambridge University Hospitals saw a 9% increase in attendances. A&amp;E referrals from</a:t>
                      </a:r>
                    </a:p>
                    <a:p>
                      <a:pPr marL="0" indent="0" algn="ctr">
                        <a:buFont typeface="Arial" panose="020B0604020202020204" pitchFamily="34" charset="0"/>
                        <a:buNone/>
                      </a:pPr>
                      <a:r>
                        <a:rPr lang="en-GB" sz="1400" dirty="0">
                          <a:solidFill>
                            <a:srgbClr val="2E75B6"/>
                          </a:solidFill>
                          <a:latin typeface="Arial"/>
                          <a:cs typeface="Arial"/>
                        </a:rPr>
                        <a:t>“Health Care Provider: same or other” almost doubled year on year. Self referrals increased 5% (205) while GP referrals rose 34% (239).</a:t>
                      </a:r>
                    </a:p>
                    <a:p>
                      <a:pPr marL="0" indent="0" algn="ctr">
                        <a:buFont typeface="Arial" panose="020B0604020202020204" pitchFamily="34" charset="0"/>
                        <a:buNone/>
                      </a:pPr>
                      <a:r>
                        <a:rPr lang="en-GB" sz="1400" dirty="0">
                          <a:solidFill>
                            <a:srgbClr val="2E75B6"/>
                          </a:solidFill>
                          <a:latin typeface="Arial"/>
                          <a:cs typeface="Arial"/>
                        </a:rPr>
                        <a:t>The majority of other referral types showed no significant change</a:t>
                      </a:r>
                      <a:r>
                        <a:rPr lang="en-US" sz="1400" dirty="0">
                          <a:solidFill>
                            <a:srgbClr val="2E75B6"/>
                          </a:solidFill>
                          <a:latin typeface="Arial"/>
                          <a:cs typeface="Arial"/>
                        </a:rPr>
                        <a:t>.</a:t>
                      </a:r>
                      <a:endParaRPr lang="en-GB" sz="1400" kern="1200" baseline="0" dirty="0">
                        <a:solidFill>
                          <a:schemeClr val="accent1">
                            <a:lumMod val="75000"/>
                          </a:schemeClr>
                        </a:solidFill>
                        <a:latin typeface="Arial" panose="020B0604020202020204" pitchFamily="34" charset="0"/>
                        <a:ea typeface="+mn-ea"/>
                        <a:cs typeface="Arial" panose="020B0604020202020204" pitchFamily="34" charset="0"/>
                      </a:endParaRPr>
                    </a:p>
                  </a:txBody>
                  <a:tcPr>
                    <a:solidFill>
                      <a:schemeClr val="bg1"/>
                    </a:solidFill>
                  </a:tcPr>
                </a:tc>
                <a:extLst>
                  <a:ext uri="{0D108BD9-81ED-4DB2-BD59-A6C34878D82A}">
                    <a16:rowId xmlns:a16="http://schemas.microsoft.com/office/drawing/2014/main" val="10001"/>
                  </a:ext>
                </a:extLst>
              </a:tr>
              <a:tr h="79653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600" kern="120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600" kern="120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baseline="0" dirty="0">
                          <a:solidFill>
                            <a:schemeClr val="bg1"/>
                          </a:solidFill>
                          <a:latin typeface="Arial" panose="020B0604020202020204" pitchFamily="34" charset="0"/>
                          <a:ea typeface="+mn-ea"/>
                          <a:cs typeface="Arial" panose="020B0604020202020204" pitchFamily="34" charset="0"/>
                        </a:rPr>
                        <a:t>Note: DASR = Directly age standardised rate per 1,000 population, reference population used is the ONS National Standard Population.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baseline="0" dirty="0">
                          <a:solidFill>
                            <a:schemeClr val="bg1"/>
                          </a:solidFill>
                          <a:latin typeface="Arial" panose="020B0604020202020204" pitchFamily="34" charset="0"/>
                          <a:ea typeface="+mn-ea"/>
                          <a:cs typeface="Arial" panose="020B0604020202020204" pitchFamily="34" charset="0"/>
                        </a:rPr>
                        <a:t>Source: C&amp;P PHI, from HED Tool, </a:t>
                      </a:r>
                      <a:r>
                        <a:rPr lang="en-GB" sz="1000" kern="1200" baseline="0" dirty="0" smtClean="0">
                          <a:solidFill>
                            <a:schemeClr val="bg1"/>
                          </a:solidFill>
                          <a:latin typeface="Arial" panose="020B0604020202020204" pitchFamily="34" charset="0"/>
                          <a:ea typeface="+mn-ea"/>
                          <a:cs typeface="Arial" panose="020B0604020202020204" pitchFamily="34" charset="0"/>
                        </a:rPr>
                        <a:t>2018/19, Cambridgeshire and Peterborough “Practice </a:t>
                      </a:r>
                      <a:r>
                        <a:rPr lang="en-GB" sz="1000" kern="1200" baseline="0" dirty="0" err="1" smtClean="0">
                          <a:solidFill>
                            <a:schemeClr val="bg1"/>
                          </a:solidFill>
                          <a:latin typeface="Arial" panose="020B0604020202020204" pitchFamily="34" charset="0"/>
                          <a:ea typeface="+mn-ea"/>
                          <a:cs typeface="Arial" panose="020B0604020202020204" pitchFamily="34" charset="0"/>
                        </a:rPr>
                        <a:t>Benchmarker</a:t>
                      </a:r>
                      <a:r>
                        <a:rPr lang="en-GB" sz="1000" kern="1200" baseline="0" dirty="0" smtClean="0">
                          <a:solidFill>
                            <a:schemeClr val="bg1"/>
                          </a:solidFill>
                          <a:latin typeface="Arial" panose="020B0604020202020204" pitchFamily="34" charset="0"/>
                          <a:ea typeface="+mn-ea"/>
                          <a:cs typeface="Arial" panose="020B0604020202020204" pitchFamily="34" charset="0"/>
                        </a:rPr>
                        <a:t>”</a:t>
                      </a:r>
                    </a:p>
                  </a:txBody>
                  <a:tcPr>
                    <a:solidFill>
                      <a:schemeClr val="accent1">
                        <a:lumMod val="75000"/>
                      </a:schemeClr>
                    </a:solidFill>
                  </a:tcPr>
                </a:tc>
                <a:extLst>
                  <a:ext uri="{0D108BD9-81ED-4DB2-BD59-A6C34878D82A}">
                    <a16:rowId xmlns:a16="http://schemas.microsoft.com/office/drawing/2014/main" val="10002"/>
                  </a:ext>
                </a:extLst>
              </a:tr>
            </a:tbl>
          </a:graphicData>
        </a:graphic>
      </p:graphicFrame>
      <p:pic>
        <p:nvPicPr>
          <p:cNvPr id="6" name="Picture 5"/>
          <p:cNvPicPr>
            <a:picLocks noChangeAspect="1"/>
          </p:cNvPicPr>
          <p:nvPr/>
        </p:nvPicPr>
        <p:blipFill>
          <a:blip r:embed="rId3"/>
          <a:stretch>
            <a:fillRect/>
          </a:stretch>
        </p:blipFill>
        <p:spPr>
          <a:xfrm>
            <a:off x="116981" y="6088071"/>
            <a:ext cx="11680948" cy="347502"/>
          </a:xfrm>
          <a:prstGeom prst="rect">
            <a:avLst/>
          </a:prstGeom>
        </p:spPr>
      </p:pic>
      <p:pic>
        <p:nvPicPr>
          <p:cNvPr id="3" name="Picture 2"/>
          <p:cNvPicPr>
            <a:picLocks noChangeAspect="1"/>
          </p:cNvPicPr>
          <p:nvPr/>
        </p:nvPicPr>
        <p:blipFill>
          <a:blip r:embed="rId4"/>
          <a:stretch>
            <a:fillRect/>
          </a:stretch>
        </p:blipFill>
        <p:spPr>
          <a:xfrm>
            <a:off x="116981" y="570052"/>
            <a:ext cx="11880000" cy="2548322"/>
          </a:xfrm>
          <a:prstGeom prst="rect">
            <a:avLst/>
          </a:prstGeom>
        </p:spPr>
      </p:pic>
    </p:spTree>
    <p:extLst>
      <p:ext uri="{BB962C8B-B14F-4D97-AF65-F5344CB8AC3E}">
        <p14:creationId xmlns:p14="http://schemas.microsoft.com/office/powerpoint/2010/main" val="32541979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872884681"/>
              </p:ext>
            </p:extLst>
          </p:nvPr>
        </p:nvGraphicFramePr>
        <p:xfrm>
          <a:off x="0" y="0"/>
          <a:ext cx="12192000" cy="6858000"/>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20000"/>
                    </a:ext>
                  </a:extLst>
                </a:gridCol>
              </a:tblGrid>
              <a:tr h="412070">
                <a:tc>
                  <a:txBody>
                    <a:bodyPr/>
                    <a:lstStyle/>
                    <a:p>
                      <a:pPr algn="ctr"/>
                      <a:r>
                        <a:rPr lang="en-GB" baseline="0" dirty="0" smtClean="0">
                          <a:latin typeface="Arial" panose="020B0604020202020204" pitchFamily="34" charset="0"/>
                          <a:cs typeface="Arial" panose="020B0604020202020204" pitchFamily="34" charset="0"/>
                        </a:rPr>
                        <a:t>Cam Medical </a:t>
                      </a:r>
                      <a:r>
                        <a:rPr lang="en-GB" baseline="0" dirty="0">
                          <a:latin typeface="Arial" panose="020B0604020202020204" pitchFamily="34" charset="0"/>
                          <a:cs typeface="Arial" panose="020B0604020202020204" pitchFamily="34" charset="0"/>
                        </a:rPr>
                        <a:t>PCN </a:t>
                      </a:r>
                      <a:endParaRPr lang="en-GB" dirty="0">
                        <a:latin typeface="Arial" panose="020B0604020202020204" pitchFamily="34" charset="0"/>
                        <a:cs typeface="Arial" panose="020B0604020202020204" pitchFamily="34" charset="0"/>
                      </a:endParaRPr>
                    </a:p>
                  </a:txBody>
                  <a:tcPr>
                    <a:solidFill>
                      <a:schemeClr val="accent1">
                        <a:lumMod val="75000"/>
                      </a:schemeClr>
                    </a:solidFill>
                  </a:tcPr>
                </a:tc>
                <a:extLst>
                  <a:ext uri="{0D108BD9-81ED-4DB2-BD59-A6C34878D82A}">
                    <a16:rowId xmlns:a16="http://schemas.microsoft.com/office/drawing/2014/main" val="10000"/>
                  </a:ext>
                </a:extLst>
              </a:tr>
              <a:tr h="6195899">
                <a:tc>
                  <a:txBody>
                    <a:bodyPr/>
                    <a:lstStyle/>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00" dirty="0">
                        <a:solidFill>
                          <a:srgbClr val="002060"/>
                        </a:solidFill>
                        <a:latin typeface="Arial" panose="020B0604020202020204" pitchFamily="34" charset="0"/>
                        <a:cs typeface="Arial" panose="020B0604020202020204" pitchFamily="34" charset="0"/>
                      </a:endParaRPr>
                    </a:p>
                    <a:p>
                      <a:endParaRPr lang="en-GB" sz="100" dirty="0">
                        <a:solidFill>
                          <a:srgbClr val="002060"/>
                        </a:solidFill>
                        <a:latin typeface="Arial" panose="020B0604020202020204" pitchFamily="34" charset="0"/>
                        <a:cs typeface="Arial" panose="020B0604020202020204" pitchFamily="34" charset="0"/>
                      </a:endParaRPr>
                    </a:p>
                    <a:p>
                      <a:pPr algn="ctr"/>
                      <a:endParaRPr lang="en-GB" sz="1400" kern="1200" baseline="0" dirty="0">
                        <a:solidFill>
                          <a:schemeClr val="accent1">
                            <a:lumMod val="75000"/>
                          </a:schemeClr>
                        </a:solidFill>
                        <a:latin typeface="Arial" panose="020B0604020202020204" pitchFamily="34" charset="0"/>
                        <a:ea typeface="+mn-ea"/>
                        <a:cs typeface="Arial" panose="020B0604020202020204" pitchFamily="34" charset="0"/>
                      </a:endParaRPr>
                    </a:p>
                    <a:p>
                      <a:endParaRPr lang="en-GB" sz="1400" baseline="0" dirty="0">
                        <a:solidFill>
                          <a:schemeClr val="tx1">
                            <a:lumMod val="75000"/>
                            <a:lumOff val="25000"/>
                          </a:schemeClr>
                        </a:solidFill>
                        <a:latin typeface="Arial" panose="020B0604020202020204" pitchFamily="34" charset="0"/>
                        <a:cs typeface="Arial" panose="020B0604020202020204" pitchFamily="34" charset="0"/>
                      </a:endParaRPr>
                    </a:p>
                    <a:p>
                      <a:endParaRPr lang="en-GB" sz="1400" baseline="0" dirty="0">
                        <a:solidFill>
                          <a:schemeClr val="tx1">
                            <a:lumMod val="75000"/>
                            <a:lumOff val="25000"/>
                          </a:schemeClr>
                        </a:solidFill>
                        <a:latin typeface="Arial" panose="020B0604020202020204" pitchFamily="34" charset="0"/>
                        <a:cs typeface="Arial" panose="020B0604020202020204" pitchFamily="34" charset="0"/>
                      </a:endParaRPr>
                    </a:p>
                    <a:p>
                      <a:endParaRPr lang="en-GB" sz="1400" baseline="0" dirty="0">
                        <a:solidFill>
                          <a:schemeClr val="tx1">
                            <a:lumMod val="75000"/>
                            <a:lumOff val="25000"/>
                          </a:schemeClr>
                        </a:solidFill>
                        <a:latin typeface="Arial" panose="020B0604020202020204" pitchFamily="34" charset="0"/>
                        <a:cs typeface="Arial" panose="020B0604020202020204" pitchFamily="34" charset="0"/>
                      </a:endParaRPr>
                    </a:p>
                    <a:p>
                      <a:endParaRPr lang="en-GB" sz="1400" baseline="0" dirty="0">
                        <a:solidFill>
                          <a:schemeClr val="tx1">
                            <a:lumMod val="75000"/>
                            <a:lumOff val="25000"/>
                          </a:schemeClr>
                        </a:solidFill>
                        <a:latin typeface="Arial" panose="020B0604020202020204" pitchFamily="34" charset="0"/>
                        <a:cs typeface="Arial" panose="020B0604020202020204" pitchFamily="34" charset="0"/>
                      </a:endParaRPr>
                    </a:p>
                    <a:p>
                      <a:endParaRPr lang="en-GB" sz="1400" baseline="0" dirty="0">
                        <a:solidFill>
                          <a:schemeClr val="tx1">
                            <a:lumMod val="75000"/>
                            <a:lumOff val="25000"/>
                          </a:schemeClr>
                        </a:solidFill>
                        <a:latin typeface="Arial" panose="020B0604020202020204" pitchFamily="34" charset="0"/>
                        <a:cs typeface="Arial" panose="020B0604020202020204" pitchFamily="34" charset="0"/>
                      </a:endParaRPr>
                    </a:p>
                    <a:p>
                      <a:endParaRPr lang="en-GB" sz="1400" baseline="0" dirty="0">
                        <a:solidFill>
                          <a:schemeClr val="tx1">
                            <a:lumMod val="75000"/>
                            <a:lumOff val="25000"/>
                          </a:schemeClr>
                        </a:solidFill>
                        <a:latin typeface="Arial" panose="020B0604020202020204" pitchFamily="34" charset="0"/>
                        <a:cs typeface="Arial" panose="020B0604020202020204" pitchFamily="34" charset="0"/>
                      </a:endParaRPr>
                    </a:p>
                    <a:p>
                      <a:endParaRPr lang="en-GB" sz="1400" baseline="0" dirty="0">
                        <a:solidFill>
                          <a:schemeClr val="tx1">
                            <a:lumMod val="75000"/>
                            <a:lumOff val="25000"/>
                          </a:schemeClr>
                        </a:solidFill>
                        <a:latin typeface="Arial" panose="020B0604020202020204" pitchFamily="34" charset="0"/>
                        <a:cs typeface="Arial" panose="020B0604020202020204" pitchFamily="34" charset="0"/>
                      </a:endParaRPr>
                    </a:p>
                    <a:p>
                      <a:endParaRPr lang="en-GB" sz="1400" baseline="0" dirty="0">
                        <a:solidFill>
                          <a:schemeClr val="tx1">
                            <a:lumMod val="75000"/>
                            <a:lumOff val="25000"/>
                          </a:schemeClr>
                        </a:solidFill>
                        <a:latin typeface="Arial" panose="020B0604020202020204" pitchFamily="34" charset="0"/>
                        <a:cs typeface="Arial" panose="020B0604020202020204" pitchFamily="34" charset="0"/>
                      </a:endParaRPr>
                    </a:p>
                    <a:p>
                      <a:pPr algn="ctr"/>
                      <a:r>
                        <a:rPr lang="en-GB" sz="1000" kern="1200" baseline="0" dirty="0">
                          <a:solidFill>
                            <a:schemeClr val="tx1">
                              <a:lumMod val="75000"/>
                              <a:lumOff val="25000"/>
                            </a:schemeClr>
                          </a:solidFill>
                          <a:latin typeface="Arial" panose="020B0604020202020204" pitchFamily="34" charset="0"/>
                          <a:ea typeface="+mn-ea"/>
                          <a:cs typeface="Arial" panose="020B0604020202020204" pitchFamily="34" charset="0"/>
                        </a:rPr>
                        <a:t> </a:t>
                      </a:r>
                    </a:p>
                  </a:txBody>
                  <a:tcPr>
                    <a:solidFill>
                      <a:schemeClr val="bg1"/>
                    </a:solidFill>
                  </a:tcPr>
                </a:tc>
                <a:extLst>
                  <a:ext uri="{0D108BD9-81ED-4DB2-BD59-A6C34878D82A}">
                    <a16:rowId xmlns:a16="http://schemas.microsoft.com/office/drawing/2014/main" val="10001"/>
                  </a:ext>
                </a:extLst>
              </a:tr>
              <a:tr h="250031">
                <a:tc>
                  <a:txBody>
                    <a:bodyPr/>
                    <a:lstStyle/>
                    <a:p>
                      <a:r>
                        <a:rPr lang="en-GB" sz="1000" dirty="0">
                          <a:solidFill>
                            <a:schemeClr val="bg1"/>
                          </a:solidFill>
                          <a:latin typeface="Arial" panose="020B0604020202020204" pitchFamily="34" charset="0"/>
                          <a:cs typeface="Arial" panose="020B0604020202020204" pitchFamily="34" charset="0"/>
                        </a:rPr>
                        <a:t>Source:</a:t>
                      </a:r>
                      <a:r>
                        <a:rPr lang="en-GB" sz="1000" baseline="0" dirty="0">
                          <a:solidFill>
                            <a:schemeClr val="bg1"/>
                          </a:solidFill>
                          <a:latin typeface="Arial" panose="020B0604020202020204" pitchFamily="34" charset="0"/>
                          <a:cs typeface="Arial" panose="020B0604020202020204" pitchFamily="34" charset="0"/>
                        </a:rPr>
                        <a:t> Shape Atlas GP registered population, October 2019, NHS Digital.  </a:t>
                      </a:r>
                    </a:p>
                  </a:txBody>
                  <a:tcPr>
                    <a:solidFill>
                      <a:schemeClr val="accent1">
                        <a:lumMod val="75000"/>
                      </a:schemeClr>
                    </a:solidFill>
                  </a:tcPr>
                </a:tc>
                <a:extLst>
                  <a:ext uri="{0D108BD9-81ED-4DB2-BD59-A6C34878D82A}">
                    <a16:rowId xmlns:a16="http://schemas.microsoft.com/office/drawing/2014/main" val="10002"/>
                  </a:ext>
                </a:extLst>
              </a:tr>
            </a:tbl>
          </a:graphicData>
        </a:graphic>
      </p:graphicFrame>
      <p:pic>
        <p:nvPicPr>
          <p:cNvPr id="3" name="Picture 2"/>
          <p:cNvPicPr>
            <a:picLocks noChangeAspect="1"/>
          </p:cNvPicPr>
          <p:nvPr/>
        </p:nvPicPr>
        <p:blipFill>
          <a:blip r:embed="rId3"/>
          <a:stretch>
            <a:fillRect/>
          </a:stretch>
        </p:blipFill>
        <p:spPr>
          <a:xfrm>
            <a:off x="3605154" y="478971"/>
            <a:ext cx="5103417" cy="6044221"/>
          </a:xfrm>
          <a:prstGeom prst="rect">
            <a:avLst/>
          </a:prstGeom>
        </p:spPr>
      </p:pic>
    </p:spTree>
    <p:extLst>
      <p:ext uri="{BB962C8B-B14F-4D97-AF65-F5344CB8AC3E}">
        <p14:creationId xmlns:p14="http://schemas.microsoft.com/office/powerpoint/2010/main" val="17672199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729862336"/>
              </p:ext>
            </p:extLst>
          </p:nvPr>
        </p:nvGraphicFramePr>
        <p:xfrm>
          <a:off x="0" y="10886"/>
          <a:ext cx="12192000" cy="6847114"/>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20000"/>
                    </a:ext>
                  </a:extLst>
                </a:gridCol>
              </a:tblGrid>
              <a:tr h="380605">
                <a:tc>
                  <a:txBody>
                    <a:bodyPr/>
                    <a:lstStyle/>
                    <a:p>
                      <a:r>
                        <a:rPr lang="en-GB" dirty="0">
                          <a:latin typeface="Arial" panose="020B0604020202020204" pitchFamily="34" charset="0"/>
                          <a:cs typeface="Arial" panose="020B0604020202020204" pitchFamily="34" charset="0"/>
                        </a:rPr>
                        <a:t>Disease Specific Emergency Hospital Admission Rates</a:t>
                      </a:r>
                    </a:p>
                  </a:txBody>
                  <a:tcPr>
                    <a:solidFill>
                      <a:schemeClr val="accent1">
                        <a:lumMod val="75000"/>
                      </a:schemeClr>
                    </a:solidFill>
                  </a:tcPr>
                </a:tc>
                <a:extLst>
                  <a:ext uri="{0D108BD9-81ED-4DB2-BD59-A6C34878D82A}">
                    <a16:rowId xmlns:a16="http://schemas.microsoft.com/office/drawing/2014/main" val="10000"/>
                  </a:ext>
                </a:extLst>
              </a:tr>
              <a:tr h="5287497">
                <a:tc>
                  <a:txBody>
                    <a:bodyPr/>
                    <a:lstStyle/>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pPr marL="0" indent="0" algn="ctr">
                        <a:buFont typeface="Arial" panose="020B0604020202020204" pitchFamily="34" charset="0"/>
                        <a:buNone/>
                      </a:pPr>
                      <a:endParaRPr lang="en-GB" sz="1400" kern="1200" baseline="0" dirty="0">
                        <a:solidFill>
                          <a:schemeClr val="accent1">
                            <a:lumMod val="75000"/>
                          </a:schemeClr>
                        </a:solidFill>
                        <a:latin typeface="Arial" panose="020B0604020202020204" pitchFamily="34" charset="0"/>
                        <a:ea typeface="+mn-ea"/>
                        <a:cs typeface="Arial" panose="020B0604020202020204" pitchFamily="34" charset="0"/>
                      </a:endParaRPr>
                    </a:p>
                    <a:p>
                      <a:pPr marL="0" indent="0" algn="ctr">
                        <a:buFont typeface="Arial" panose="020B0604020202020204" pitchFamily="34" charset="0"/>
                        <a:buNone/>
                      </a:pPr>
                      <a:r>
                        <a:rPr lang="en-GB" sz="1400" kern="1200" baseline="0" dirty="0">
                          <a:solidFill>
                            <a:schemeClr val="accent1">
                              <a:lumMod val="75000"/>
                            </a:schemeClr>
                          </a:solidFill>
                          <a:latin typeface="Arial" panose="020B0604020202020204" pitchFamily="34" charset="0"/>
                          <a:ea typeface="+mn-ea"/>
                          <a:cs typeface="Arial" panose="020B0604020202020204" pitchFamily="34" charset="0"/>
                        </a:rPr>
                        <a:t>The PCN emergency admission rates for stroke and respiratory disease are statistically significantly lower than the South Alliance average.</a:t>
                      </a:r>
                    </a:p>
                    <a:p>
                      <a:pPr marL="0" indent="0" algn="ctr">
                        <a:buFont typeface="Arial" panose="020B0604020202020204" pitchFamily="34" charset="0"/>
                        <a:buNone/>
                      </a:pPr>
                      <a:endParaRPr lang="en-GB" sz="1400" kern="1200" baseline="0" dirty="0">
                        <a:solidFill>
                          <a:schemeClr val="accent1">
                            <a:lumMod val="75000"/>
                          </a:schemeClr>
                        </a:solidFill>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dirty="0">
                          <a:solidFill>
                            <a:srgbClr val="2E75B6"/>
                          </a:solidFill>
                          <a:latin typeface="Arial"/>
                          <a:cs typeface="Arial"/>
                        </a:rPr>
                        <a:t>For CAM Medical PCN there were 1,793 emergency admissions during 2018/19. </a:t>
                      </a:r>
                      <a:r>
                        <a:rPr lang="en-GB" sz="1400" dirty="0">
                          <a:solidFill>
                            <a:srgbClr val="2E75B6"/>
                          </a:solidFill>
                          <a:latin typeface="Arial"/>
                          <a:cs typeface="Arial"/>
                        </a:rPr>
                        <a:t>Abdomen pain, Poisoning: 4-Aminophenol derivatives</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400" dirty="0">
                          <a:solidFill>
                            <a:srgbClr val="2E75B6"/>
                          </a:solidFill>
                          <a:latin typeface="Arial"/>
                          <a:cs typeface="Arial"/>
                        </a:rPr>
                        <a:t>(paracetamol toxicity), and Lobar Pneumonia are the three most prevalent primary diagnoses. The fifth highest number of emergency</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400" dirty="0">
                          <a:solidFill>
                            <a:srgbClr val="2E75B6"/>
                          </a:solidFill>
                          <a:latin typeface="Arial"/>
                          <a:cs typeface="Arial"/>
                        </a:rPr>
                        <a:t>admissions were related to Urinary Tract Infections.</a:t>
                      </a:r>
                      <a:endParaRPr lang="en-US" sz="1400" dirty="0">
                        <a:solidFill>
                          <a:srgbClr val="FFFFFF"/>
                        </a:solidFill>
                        <a:latin typeface="+mn-lt"/>
                        <a:cs typeface="Calibri" panose="020F0502020204030204"/>
                      </a:endParaRPr>
                    </a:p>
                    <a:p>
                      <a:pPr marL="0" indent="0" algn="ctr">
                        <a:buFont typeface="Arial" panose="020B0604020202020204" pitchFamily="34" charset="0"/>
                        <a:buNone/>
                      </a:pPr>
                      <a:endParaRPr lang="en-GB" sz="1400" kern="1200" baseline="0" dirty="0">
                        <a:solidFill>
                          <a:schemeClr val="accent1">
                            <a:lumMod val="75000"/>
                          </a:schemeClr>
                        </a:solidFill>
                        <a:latin typeface="Arial" panose="020B0604020202020204" pitchFamily="34" charset="0"/>
                        <a:ea typeface="+mn-ea"/>
                        <a:cs typeface="Arial" panose="020B0604020202020204" pitchFamily="34" charset="0"/>
                      </a:endParaRPr>
                    </a:p>
                  </a:txBody>
                  <a:tcPr>
                    <a:solidFill>
                      <a:schemeClr val="bg1"/>
                    </a:solidFill>
                  </a:tcPr>
                </a:tc>
                <a:extLst>
                  <a:ext uri="{0D108BD9-81ED-4DB2-BD59-A6C34878D82A}">
                    <a16:rowId xmlns:a16="http://schemas.microsoft.com/office/drawing/2014/main" val="10001"/>
                  </a:ext>
                </a:extLst>
              </a:tr>
              <a:tr h="11790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baseline="0" dirty="0">
                          <a:solidFill>
                            <a:schemeClr val="bg1"/>
                          </a:solidFill>
                          <a:latin typeface="Arial" panose="020B0604020202020204" pitchFamily="34" charset="0"/>
                          <a:ea typeface="+mn-ea"/>
                          <a:cs typeface="Arial" panose="020B0604020202020204" pitchFamily="34" charset="0"/>
                        </a:rPr>
                        <a:t>Note: DASR = Directly age standardised rate per 1,000 population, reference population used is the ONS National Standard Population.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baseline="0" dirty="0">
                          <a:solidFill>
                            <a:schemeClr val="bg1"/>
                          </a:solidFill>
                          <a:latin typeface="Arial" panose="020B0604020202020204" pitchFamily="34" charset="0"/>
                          <a:ea typeface="+mn-ea"/>
                          <a:cs typeface="Arial" panose="020B0604020202020204" pitchFamily="34" charset="0"/>
                        </a:rPr>
                        <a:t>Source: C&amp;P PHI, from HED Tool, </a:t>
                      </a:r>
                      <a:r>
                        <a:rPr lang="en-GB" sz="1000" kern="1200" baseline="0" dirty="0" smtClean="0">
                          <a:solidFill>
                            <a:schemeClr val="bg1"/>
                          </a:solidFill>
                          <a:latin typeface="Arial" panose="020B0604020202020204" pitchFamily="34" charset="0"/>
                          <a:ea typeface="+mn-ea"/>
                          <a:cs typeface="Arial" panose="020B0604020202020204" pitchFamily="34" charset="0"/>
                        </a:rPr>
                        <a:t>2018/19, Cambridgeshire and Peterborough “All Trusts 18/19”</a:t>
                      </a:r>
                    </a:p>
                  </a:txBody>
                  <a:tcPr>
                    <a:solidFill>
                      <a:schemeClr val="accent1">
                        <a:lumMod val="75000"/>
                      </a:schemeClr>
                    </a:solidFill>
                  </a:tcPr>
                </a:tc>
                <a:extLst>
                  <a:ext uri="{0D108BD9-81ED-4DB2-BD59-A6C34878D82A}">
                    <a16:rowId xmlns:a16="http://schemas.microsoft.com/office/drawing/2014/main" val="10002"/>
                  </a:ext>
                </a:extLst>
              </a:tr>
            </a:tbl>
          </a:graphicData>
        </a:graphic>
      </p:graphicFrame>
      <p:pic>
        <p:nvPicPr>
          <p:cNvPr id="6" name="Picture 5"/>
          <p:cNvPicPr>
            <a:picLocks noChangeAspect="1"/>
          </p:cNvPicPr>
          <p:nvPr/>
        </p:nvPicPr>
        <p:blipFill>
          <a:blip r:embed="rId3"/>
          <a:stretch>
            <a:fillRect/>
          </a:stretch>
        </p:blipFill>
        <p:spPr>
          <a:xfrm>
            <a:off x="116981" y="5915322"/>
            <a:ext cx="11680948" cy="347502"/>
          </a:xfrm>
          <a:prstGeom prst="rect">
            <a:avLst/>
          </a:prstGeom>
        </p:spPr>
      </p:pic>
      <p:pic>
        <p:nvPicPr>
          <p:cNvPr id="4" name="Picture 3"/>
          <p:cNvPicPr>
            <a:picLocks noChangeAspect="1"/>
          </p:cNvPicPr>
          <p:nvPr/>
        </p:nvPicPr>
        <p:blipFill>
          <a:blip r:embed="rId4"/>
          <a:stretch>
            <a:fillRect/>
          </a:stretch>
        </p:blipFill>
        <p:spPr>
          <a:xfrm>
            <a:off x="178810" y="506557"/>
            <a:ext cx="11668125" cy="2381250"/>
          </a:xfrm>
          <a:prstGeom prst="rect">
            <a:avLst/>
          </a:prstGeom>
        </p:spPr>
      </p:pic>
    </p:spTree>
    <p:extLst>
      <p:ext uri="{BB962C8B-B14F-4D97-AF65-F5344CB8AC3E}">
        <p14:creationId xmlns:p14="http://schemas.microsoft.com/office/powerpoint/2010/main" val="40384882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able 11">
            <a:extLst>
              <a:ext uri="{FF2B5EF4-FFF2-40B4-BE49-F238E27FC236}">
                <a16:creationId xmlns:a16="http://schemas.microsoft.com/office/drawing/2014/main" id="{F33A3141-5383-4ACD-BE1F-24DCAFFB622D}"/>
              </a:ext>
            </a:extLst>
          </p:cNvPr>
          <p:cNvGraphicFramePr>
            <a:graphicFrameLocks noGrp="1"/>
          </p:cNvGraphicFramePr>
          <p:nvPr>
            <p:extLst>
              <p:ext uri="{D42A27DB-BD31-4B8C-83A1-F6EECF244321}">
                <p14:modId xmlns:p14="http://schemas.microsoft.com/office/powerpoint/2010/main" val="3485518580"/>
              </p:ext>
            </p:extLst>
          </p:nvPr>
        </p:nvGraphicFramePr>
        <p:xfrm>
          <a:off x="0" y="0"/>
          <a:ext cx="12192000" cy="6857999"/>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20000"/>
                    </a:ext>
                  </a:extLst>
                </a:gridCol>
              </a:tblGrid>
              <a:tr h="407284">
                <a:tc>
                  <a:txBody>
                    <a:bodyPr/>
                    <a:lstStyle/>
                    <a:p>
                      <a:r>
                        <a:rPr lang="en-GB" sz="1800" b="1" dirty="0">
                          <a:solidFill>
                            <a:schemeClr val="bg1"/>
                          </a:solidFill>
                          <a:latin typeface="Arial"/>
                          <a:cs typeface="Arial"/>
                        </a:rPr>
                        <a:t>Potentially Avoidable Hospital Admissions</a:t>
                      </a:r>
                      <a:endParaRPr lang="en-GB" dirty="0">
                        <a:solidFill>
                          <a:schemeClr val="bg1"/>
                        </a:solidFill>
                        <a:latin typeface="Arial" panose="020B0604020202020204" pitchFamily="34" charset="0"/>
                        <a:cs typeface="Arial" panose="020B0604020202020204" pitchFamily="34" charset="0"/>
                      </a:endParaRPr>
                    </a:p>
                  </a:txBody>
                  <a:tcPr>
                    <a:solidFill>
                      <a:schemeClr val="accent1">
                        <a:lumMod val="75000"/>
                      </a:schemeClr>
                    </a:solidFill>
                  </a:tcPr>
                </a:tc>
                <a:extLst>
                  <a:ext uri="{0D108BD9-81ED-4DB2-BD59-A6C34878D82A}">
                    <a16:rowId xmlns:a16="http://schemas.microsoft.com/office/drawing/2014/main" val="10000"/>
                  </a:ext>
                </a:extLst>
              </a:tr>
              <a:tr h="5747256">
                <a:tc>
                  <a:txBody>
                    <a:bodyPr/>
                    <a:lstStyle/>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pPr marL="0" indent="0" algn="ctr">
                        <a:buFont typeface="Arial" panose="020B0604020202020204" pitchFamily="34" charset="0"/>
                        <a:buNone/>
                      </a:pPr>
                      <a:endParaRPr lang="en-GB" sz="1400" kern="1200" baseline="0" dirty="0">
                        <a:solidFill>
                          <a:schemeClr val="accent1">
                            <a:lumMod val="75000"/>
                          </a:schemeClr>
                        </a:solidFill>
                        <a:latin typeface="Arial" panose="020B0604020202020204" pitchFamily="34" charset="0"/>
                        <a:ea typeface="+mn-ea"/>
                        <a:cs typeface="Arial" panose="020B0604020202020204" pitchFamily="34" charset="0"/>
                      </a:endParaRPr>
                    </a:p>
                  </a:txBody>
                  <a:tcPr>
                    <a:solidFill>
                      <a:schemeClr val="bg1"/>
                    </a:solidFill>
                  </a:tcPr>
                </a:tc>
                <a:extLst>
                  <a:ext uri="{0D108BD9-81ED-4DB2-BD59-A6C34878D82A}">
                    <a16:rowId xmlns:a16="http://schemas.microsoft.com/office/drawing/2014/main" val="10001"/>
                  </a:ext>
                </a:extLst>
              </a:tr>
              <a:tr h="70345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aseline="0" dirty="0">
                        <a:solidFill>
                          <a:schemeClr val="bg1"/>
                        </a:solidFill>
                        <a:latin typeface="Arial" panose="020B0604020202020204" pitchFamily="34" charset="0"/>
                        <a:cs typeface="Arial" panose="020B0604020202020204" pitchFamily="34" charset="0"/>
                      </a:endParaRPr>
                    </a:p>
                  </a:txBody>
                  <a:tcPr>
                    <a:solidFill>
                      <a:schemeClr val="accent1">
                        <a:lumMod val="75000"/>
                      </a:schemeClr>
                    </a:solidFill>
                  </a:tcPr>
                </a:tc>
                <a:extLst>
                  <a:ext uri="{0D108BD9-81ED-4DB2-BD59-A6C34878D82A}">
                    <a16:rowId xmlns:a16="http://schemas.microsoft.com/office/drawing/2014/main" val="10002"/>
                  </a:ext>
                </a:extLst>
              </a:tr>
            </a:tbl>
          </a:graphicData>
        </a:graphic>
      </p:graphicFrame>
      <p:sp>
        <p:nvSpPr>
          <p:cNvPr id="11" name="TextBox 10">
            <a:extLst>
              <a:ext uri="{FF2B5EF4-FFF2-40B4-BE49-F238E27FC236}">
                <a16:creationId xmlns:a16="http://schemas.microsoft.com/office/drawing/2014/main" id="{2148DCD8-1568-4E8C-B512-75AB270901AB}"/>
              </a:ext>
            </a:extLst>
          </p:cNvPr>
          <p:cNvSpPr txBox="1"/>
          <p:nvPr/>
        </p:nvSpPr>
        <p:spPr>
          <a:xfrm>
            <a:off x="-3857" y="6168008"/>
            <a:ext cx="4727576" cy="600164"/>
          </a:xfrm>
          <a:prstGeom prst="rect">
            <a:avLst/>
          </a:prstGeom>
          <a:noFill/>
        </p:spPr>
        <p:txBody>
          <a:bodyPr wrap="none" rtlCol="0" anchor="t">
            <a:spAutoFit/>
          </a:bodyPr>
          <a:lstStyle/>
          <a:p>
            <a:endParaRPr lang="en-GB" sz="1100" dirty="0">
              <a:solidFill>
                <a:schemeClr val="bg1"/>
              </a:solidFill>
              <a:latin typeface="Arial"/>
              <a:cs typeface="Arial"/>
            </a:endParaRPr>
          </a:p>
          <a:p>
            <a:endParaRPr lang="en-GB" sz="1100" dirty="0">
              <a:solidFill>
                <a:schemeClr val="bg1"/>
              </a:solidFill>
              <a:latin typeface="Arial"/>
              <a:cs typeface="Arial"/>
            </a:endParaRPr>
          </a:p>
          <a:p>
            <a:r>
              <a:rPr lang="en-GB" sz="1100" dirty="0">
                <a:solidFill>
                  <a:schemeClr val="bg1"/>
                </a:solidFill>
                <a:latin typeface="Arial"/>
                <a:cs typeface="Arial"/>
              </a:rPr>
              <a:t>Data Source: Cambridgeshire and Peterborough “Practice </a:t>
            </a:r>
            <a:r>
              <a:rPr lang="en-GB" sz="1100" dirty="0" err="1">
                <a:solidFill>
                  <a:schemeClr val="bg1"/>
                </a:solidFill>
                <a:latin typeface="Arial"/>
                <a:cs typeface="Arial"/>
              </a:rPr>
              <a:t>Benchmarker</a:t>
            </a:r>
            <a:r>
              <a:rPr lang="en-GB" sz="1100" dirty="0">
                <a:solidFill>
                  <a:schemeClr val="bg1"/>
                </a:solidFill>
                <a:latin typeface="Arial"/>
                <a:cs typeface="Arial"/>
              </a:rPr>
              <a:t>”</a:t>
            </a:r>
          </a:p>
        </p:txBody>
      </p:sp>
      <p:sp>
        <p:nvSpPr>
          <p:cNvPr id="5" name="TextBox 4">
            <a:extLst>
              <a:ext uri="{FF2B5EF4-FFF2-40B4-BE49-F238E27FC236}">
                <a16:creationId xmlns:a16="http://schemas.microsoft.com/office/drawing/2014/main" id="{C4A0136E-250E-4725-AC8C-21D28787764D}"/>
              </a:ext>
            </a:extLst>
          </p:cNvPr>
          <p:cNvSpPr txBox="1"/>
          <p:nvPr/>
        </p:nvSpPr>
        <p:spPr>
          <a:xfrm>
            <a:off x="1722781" y="483711"/>
            <a:ext cx="8746436" cy="584775"/>
          </a:xfrm>
          <a:prstGeom prst="rect">
            <a:avLst/>
          </a:prstGeom>
          <a:noFill/>
        </p:spPr>
        <p:txBody>
          <a:bodyPr wrap="square" rtlCol="0" anchor="t">
            <a:spAutoFit/>
          </a:bodyPr>
          <a:lstStyle/>
          <a:p>
            <a:pPr algn="ctr"/>
            <a:r>
              <a:rPr lang="en-GB" sz="1600" b="1" dirty="0">
                <a:solidFill>
                  <a:srgbClr val="2E75B6"/>
                </a:solidFill>
                <a:latin typeface="Arial"/>
                <a:cs typeface="Arial"/>
              </a:rPr>
              <a:t>CAM Medical PCN has a younger population but those aged over 60 still contribute more to their potentially avoidable admissions</a:t>
            </a:r>
          </a:p>
        </p:txBody>
      </p:sp>
      <p:sp>
        <p:nvSpPr>
          <p:cNvPr id="6" name="Rectangle 5">
            <a:extLst>
              <a:ext uri="{FF2B5EF4-FFF2-40B4-BE49-F238E27FC236}">
                <a16:creationId xmlns:a16="http://schemas.microsoft.com/office/drawing/2014/main" id="{A17DFF48-941A-4DEC-BEF8-7F1AAA06119F}"/>
              </a:ext>
            </a:extLst>
          </p:cNvPr>
          <p:cNvSpPr/>
          <p:nvPr/>
        </p:nvSpPr>
        <p:spPr>
          <a:xfrm>
            <a:off x="1236449" y="4969811"/>
            <a:ext cx="9719098" cy="694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400" dirty="0">
                <a:solidFill>
                  <a:srgbClr val="2E75B6"/>
                </a:solidFill>
                <a:latin typeface="Arial"/>
                <a:cs typeface="Arial"/>
              </a:rPr>
              <a:t>There was a 6% increase for potentially avoidable emergency admissions across Cambridgeshire and Peterborough. ACSC admissions for CAM Medical PCN increased 7%.</a:t>
            </a:r>
            <a:endParaRPr lang="en-US" sz="1400" dirty="0">
              <a:solidFill>
                <a:srgbClr val="2E75B6"/>
              </a:solidFill>
              <a:latin typeface="Arial"/>
              <a:cs typeface="Arial"/>
            </a:endParaRPr>
          </a:p>
          <a:p>
            <a:pPr algn="ctr"/>
            <a:endParaRPr lang="en-US" sz="900" dirty="0">
              <a:solidFill>
                <a:srgbClr val="2E75B6"/>
              </a:solidFill>
              <a:latin typeface="Arial" panose="020B0604020202020204" pitchFamily="34" charset="0"/>
              <a:cs typeface="Arial" panose="020B0604020202020204" pitchFamily="34" charset="0"/>
            </a:endParaRPr>
          </a:p>
          <a:p>
            <a:pPr algn="ctr"/>
            <a:r>
              <a:rPr lang="en-GB" sz="1400" dirty="0">
                <a:solidFill>
                  <a:srgbClr val="2E75B6"/>
                </a:solidFill>
                <a:latin typeface="Arial"/>
                <a:cs typeface="Arial"/>
              </a:rPr>
              <a:t>Those aged under 65 account for most of the potentially preventable (ACSC) related admissions during 18/19. </a:t>
            </a:r>
            <a:r>
              <a:rPr lang="en-US" sz="1400" dirty="0">
                <a:solidFill>
                  <a:srgbClr val="2E75B6"/>
                </a:solidFill>
                <a:latin typeface="Arial"/>
                <a:cs typeface="Arial"/>
              </a:rPr>
              <a:t>ENT Infections, Influenza, and Cellulitis </a:t>
            </a:r>
            <a:r>
              <a:rPr lang="en-GB" sz="1400" dirty="0">
                <a:solidFill>
                  <a:srgbClr val="2E75B6"/>
                </a:solidFill>
                <a:latin typeface="Arial"/>
                <a:cs typeface="Arial"/>
              </a:rPr>
              <a:t>were most common for the younger bracket.</a:t>
            </a:r>
          </a:p>
        </p:txBody>
      </p:sp>
      <p:sp>
        <p:nvSpPr>
          <p:cNvPr id="7" name="Rectangle 6">
            <a:extLst>
              <a:ext uri="{FF2B5EF4-FFF2-40B4-BE49-F238E27FC236}">
                <a16:creationId xmlns:a16="http://schemas.microsoft.com/office/drawing/2014/main" id="{6F15BF51-AAC8-47AF-BD25-899A08036F1B}"/>
              </a:ext>
            </a:extLst>
          </p:cNvPr>
          <p:cNvSpPr/>
          <p:nvPr/>
        </p:nvSpPr>
        <p:spPr>
          <a:xfrm>
            <a:off x="3310130" y="1127920"/>
            <a:ext cx="5571736" cy="305794"/>
          </a:xfrm>
          <a:prstGeom prst="rect">
            <a:avLst/>
          </a:prstGeom>
          <a:solidFill>
            <a:srgbClr val="2E75B6"/>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GB" sz="1250" b="1" dirty="0">
                <a:solidFill>
                  <a:schemeClr val="bg1"/>
                </a:solidFill>
              </a:rPr>
              <a:t>Selected Ambulatory Care Sensitive Conditions NEL admissions in 2018/19 by age</a:t>
            </a:r>
          </a:p>
        </p:txBody>
      </p:sp>
      <p:pic>
        <p:nvPicPr>
          <p:cNvPr id="8" name="Picture 7">
            <a:extLst>
              <a:ext uri="{FF2B5EF4-FFF2-40B4-BE49-F238E27FC236}">
                <a16:creationId xmlns:a16="http://schemas.microsoft.com/office/drawing/2014/main" id="{E6446D45-B6A6-4D6A-8E5E-AD0246703D9A}"/>
              </a:ext>
            </a:extLst>
          </p:cNvPr>
          <p:cNvPicPr>
            <a:picLocks noChangeAspect="1"/>
          </p:cNvPicPr>
          <p:nvPr/>
        </p:nvPicPr>
        <p:blipFill>
          <a:blip r:embed="rId3"/>
          <a:stretch>
            <a:fillRect/>
          </a:stretch>
        </p:blipFill>
        <p:spPr>
          <a:xfrm>
            <a:off x="2309810" y="1494322"/>
            <a:ext cx="7572375" cy="3467100"/>
          </a:xfrm>
          <a:prstGeom prst="rect">
            <a:avLst/>
          </a:prstGeom>
        </p:spPr>
      </p:pic>
    </p:spTree>
    <p:extLst>
      <p:ext uri="{BB962C8B-B14F-4D97-AF65-F5344CB8AC3E}">
        <p14:creationId xmlns:p14="http://schemas.microsoft.com/office/powerpoint/2010/main" val="8883205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0" y="10885"/>
          <a:ext cx="12192000" cy="6847114"/>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20000"/>
                    </a:ext>
                  </a:extLst>
                </a:gridCol>
              </a:tblGrid>
              <a:tr h="388829">
                <a:tc>
                  <a:txBody>
                    <a:bodyPr/>
                    <a:lstStyle/>
                    <a:p>
                      <a:r>
                        <a:rPr lang="en-GB" dirty="0">
                          <a:latin typeface="Arial" panose="020B0604020202020204" pitchFamily="34" charset="0"/>
                          <a:cs typeface="Arial" panose="020B0604020202020204" pitchFamily="34" charset="0"/>
                        </a:rPr>
                        <a:t>Glossary of key methods and terms</a:t>
                      </a:r>
                    </a:p>
                  </a:txBody>
                  <a:tcPr>
                    <a:solidFill>
                      <a:schemeClr val="accent1">
                        <a:lumMod val="75000"/>
                      </a:schemeClr>
                    </a:solidFill>
                  </a:tcPr>
                </a:tc>
                <a:extLst>
                  <a:ext uri="{0D108BD9-81ED-4DB2-BD59-A6C34878D82A}">
                    <a16:rowId xmlns:a16="http://schemas.microsoft.com/office/drawing/2014/main" val="10000"/>
                  </a:ext>
                </a:extLst>
              </a:tr>
              <a:tr h="5421904">
                <a:tc>
                  <a:txBody>
                    <a:bodyPr/>
                    <a:lstStyle/>
                    <a:p>
                      <a:endParaRPr lang="en-GB" sz="1600" dirty="0">
                        <a:solidFill>
                          <a:srgbClr val="002060"/>
                        </a:solidFill>
                        <a:latin typeface="Arial" panose="020B0604020202020204" pitchFamily="34" charset="0"/>
                        <a:cs typeface="Arial" panose="020B0604020202020204" pitchFamily="34" charset="0"/>
                      </a:endParaRPr>
                    </a:p>
                    <a:p>
                      <a:r>
                        <a:rPr lang="en-GB" sz="1400" b="0" dirty="0">
                          <a:solidFill>
                            <a:schemeClr val="accent1">
                              <a:lumMod val="75000"/>
                            </a:schemeClr>
                          </a:solidFill>
                          <a:latin typeface="Arial" panose="020B0604020202020204" pitchFamily="34" charset="0"/>
                          <a:cs typeface="Arial" panose="020B0604020202020204" pitchFamily="34" charset="0"/>
                        </a:rPr>
                        <a:t>To assess statistical significance, 95% confidence intervals are calculated which provide a measure of uncertainty around the calculated value which arises due to random variation.  If the confidence interval for a value excludes the value for the relevant benchmark, the difference between the local value and the benchmark is said to be ‘statistically significant’.</a:t>
                      </a:r>
                    </a:p>
                    <a:p>
                      <a:endParaRPr lang="en-GB" sz="1400" b="0" dirty="0">
                        <a:solidFill>
                          <a:schemeClr val="accent1">
                            <a:lumMod val="75000"/>
                          </a:schemeClr>
                        </a:solidFill>
                        <a:latin typeface="Arial" panose="020B0604020202020204" pitchFamily="34" charset="0"/>
                        <a:cs typeface="Arial" panose="020B0604020202020204" pitchFamily="34" charset="0"/>
                      </a:endParaRPr>
                    </a:p>
                    <a:p>
                      <a:r>
                        <a:rPr lang="en-GB" sz="1400" b="0" dirty="0">
                          <a:solidFill>
                            <a:schemeClr val="accent1">
                              <a:lumMod val="75000"/>
                            </a:schemeClr>
                          </a:solidFill>
                          <a:latin typeface="Arial" panose="020B0604020202020204" pitchFamily="34" charset="0"/>
                          <a:cs typeface="Arial" panose="020B0604020202020204" pitchFamily="34" charset="0"/>
                        </a:rPr>
                        <a:t>The following hierarchy</a:t>
                      </a:r>
                      <a:r>
                        <a:rPr lang="en-GB" sz="1400" b="0" baseline="0" dirty="0">
                          <a:solidFill>
                            <a:schemeClr val="accent1">
                              <a:lumMod val="75000"/>
                            </a:schemeClr>
                          </a:solidFill>
                          <a:latin typeface="Arial" panose="020B0604020202020204" pitchFamily="34" charset="0"/>
                          <a:cs typeface="Arial" panose="020B0604020202020204" pitchFamily="34" charset="0"/>
                        </a:rPr>
                        <a:t> of b</a:t>
                      </a:r>
                      <a:r>
                        <a:rPr lang="en-GB" sz="1400" b="0" dirty="0">
                          <a:solidFill>
                            <a:schemeClr val="accent1">
                              <a:lumMod val="75000"/>
                            </a:schemeClr>
                          </a:solidFill>
                          <a:latin typeface="Arial" panose="020B0604020202020204" pitchFamily="34" charset="0"/>
                          <a:cs typeface="Arial" panose="020B0604020202020204" pitchFamily="34" charset="0"/>
                        </a:rPr>
                        <a:t>enchmarks has been used in this profile:</a:t>
                      </a:r>
                      <a:r>
                        <a:rPr lang="en-GB" sz="1400" b="0" baseline="0" dirty="0">
                          <a:solidFill>
                            <a:schemeClr val="accent1">
                              <a:lumMod val="75000"/>
                            </a:schemeClr>
                          </a:solidFill>
                          <a:latin typeface="Arial" panose="020B0604020202020204" pitchFamily="34" charset="0"/>
                          <a:cs typeface="Arial" panose="020B0604020202020204" pitchFamily="34" charset="0"/>
                        </a:rPr>
                        <a:t> practice to PCN; PCN to Alliance; Alliance to CCG and CCG to England.  </a:t>
                      </a:r>
                      <a:endParaRPr lang="en-GB" sz="1400" b="0" dirty="0">
                        <a:solidFill>
                          <a:schemeClr val="accent1">
                            <a:lumMod val="75000"/>
                          </a:schemeClr>
                        </a:solidFill>
                        <a:latin typeface="Arial" panose="020B0604020202020204" pitchFamily="34" charset="0"/>
                        <a:cs typeface="Arial" panose="020B0604020202020204" pitchFamily="34" charset="0"/>
                      </a:endParaRPr>
                    </a:p>
                    <a:p>
                      <a:endParaRPr lang="en-GB" sz="1400" b="0" dirty="0">
                        <a:solidFill>
                          <a:schemeClr val="accent1">
                            <a:lumMod val="75000"/>
                          </a:schemeClr>
                        </a:solidFill>
                        <a:latin typeface="Arial" panose="020B0604020202020204" pitchFamily="34" charset="0"/>
                        <a:cs typeface="Arial" panose="020B0604020202020204" pitchFamily="34" charset="0"/>
                      </a:endParaRPr>
                    </a:p>
                    <a:p>
                      <a:r>
                        <a:rPr lang="en-GB" sz="1400" b="0" dirty="0">
                          <a:solidFill>
                            <a:schemeClr val="accent1">
                              <a:lumMod val="75000"/>
                            </a:schemeClr>
                          </a:solidFill>
                          <a:latin typeface="Arial" panose="020B0604020202020204" pitchFamily="34" charset="0"/>
                          <a:cs typeface="Arial" panose="020B0604020202020204" pitchFamily="34" charset="0"/>
                        </a:rPr>
                        <a:t>The</a:t>
                      </a:r>
                      <a:r>
                        <a:rPr lang="en-GB" sz="1400" b="0" baseline="0" dirty="0">
                          <a:solidFill>
                            <a:schemeClr val="accent1">
                              <a:lumMod val="75000"/>
                            </a:schemeClr>
                          </a:solidFill>
                          <a:latin typeface="Arial" panose="020B0604020202020204" pitchFamily="34" charset="0"/>
                          <a:cs typeface="Arial" panose="020B0604020202020204" pitchFamily="34" charset="0"/>
                        </a:rPr>
                        <a:t> most commonly used </a:t>
                      </a:r>
                      <a:r>
                        <a:rPr lang="en-GB" sz="1400" b="0" dirty="0">
                          <a:solidFill>
                            <a:schemeClr val="accent1">
                              <a:lumMod val="75000"/>
                            </a:schemeClr>
                          </a:solidFill>
                          <a:latin typeface="Arial" panose="020B0604020202020204" pitchFamily="34" charset="0"/>
                          <a:cs typeface="Arial" panose="020B0604020202020204" pitchFamily="34" charset="0"/>
                        </a:rPr>
                        <a:t>RAG-rating in this profile:</a:t>
                      </a:r>
                    </a:p>
                    <a:p>
                      <a:endParaRPr lang="en-GB" sz="14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accent1">
                              <a:lumMod val="75000"/>
                            </a:schemeClr>
                          </a:solidFill>
                          <a:latin typeface="Arial" panose="020B0604020202020204" pitchFamily="34" charset="0"/>
                          <a:cs typeface="Arial" panose="020B0604020202020204" pitchFamily="34" charset="0"/>
                        </a:rPr>
                        <a:t>Exceptions to this are life</a:t>
                      </a:r>
                      <a:r>
                        <a:rPr lang="en-GB" sz="1400" b="0" baseline="0" dirty="0">
                          <a:solidFill>
                            <a:schemeClr val="accent1">
                              <a:lumMod val="75000"/>
                            </a:schemeClr>
                          </a:solidFill>
                          <a:latin typeface="Arial" panose="020B0604020202020204" pitchFamily="34" charset="0"/>
                          <a:cs typeface="Arial" panose="020B0604020202020204" pitchFamily="34" charset="0"/>
                        </a:rPr>
                        <a:t> expectancy which is RAG rated like this:</a:t>
                      </a:r>
                      <a:endParaRPr lang="en-GB" sz="1400" b="0" dirty="0">
                        <a:solidFill>
                          <a:schemeClr val="accent1">
                            <a:lumMod val="75000"/>
                          </a:schemeClr>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accent1">
                              <a:lumMod val="75000"/>
                            </a:schemeClr>
                          </a:solidFill>
                          <a:latin typeface="Arial" panose="020B0604020202020204" pitchFamily="34" charset="0"/>
                          <a:cs typeface="Arial" panose="020B0604020202020204" pitchFamily="34" charset="0"/>
                        </a:rPr>
                        <a:t>And self-reported limiting long-term illness and general health status </a:t>
                      </a:r>
                      <a:r>
                        <a:rPr lang="en-GB" sz="1400" b="0" baseline="0" dirty="0">
                          <a:solidFill>
                            <a:schemeClr val="accent1">
                              <a:lumMod val="75000"/>
                            </a:schemeClr>
                          </a:solidFill>
                          <a:latin typeface="Arial" panose="020B0604020202020204" pitchFamily="34" charset="0"/>
                          <a:cs typeface="Arial" panose="020B0604020202020204" pitchFamily="34" charset="0"/>
                        </a:rPr>
                        <a:t>which is RAG rated like this:</a:t>
                      </a:r>
                      <a:endParaRPr lang="en-GB" sz="1400" b="0" dirty="0">
                        <a:solidFill>
                          <a:schemeClr val="accent1">
                            <a:lumMod val="75000"/>
                          </a:schemeClr>
                        </a:solidFill>
                        <a:latin typeface="Arial" panose="020B0604020202020204" pitchFamily="34" charset="0"/>
                        <a:cs typeface="Arial" panose="020B0604020202020204" pitchFamily="34" charset="0"/>
                      </a:endParaRPr>
                    </a:p>
                    <a:p>
                      <a:endParaRPr lang="en-GB" sz="1400" dirty="0">
                        <a:solidFill>
                          <a:srgbClr val="002060"/>
                        </a:solidFill>
                        <a:latin typeface="Arial" panose="020B0604020202020204" pitchFamily="34" charset="0"/>
                        <a:cs typeface="Arial" panose="020B0604020202020204" pitchFamily="34" charset="0"/>
                      </a:endParaRPr>
                    </a:p>
                    <a:p>
                      <a:pPr marL="0" indent="0" algn="ctr">
                        <a:buFont typeface="Arial" panose="020B0604020202020204" pitchFamily="34" charset="0"/>
                        <a:buNone/>
                      </a:pPr>
                      <a:endParaRPr lang="en-GB" sz="1400" kern="1200" baseline="0" dirty="0">
                        <a:solidFill>
                          <a:schemeClr val="accent1">
                            <a:lumMod val="75000"/>
                          </a:schemeClr>
                        </a:solidFill>
                        <a:latin typeface="Arial" panose="020B0604020202020204" pitchFamily="34" charset="0"/>
                        <a:ea typeface="+mn-ea"/>
                        <a:cs typeface="Arial" panose="020B0604020202020204" pitchFamily="34" charset="0"/>
                      </a:endParaRPr>
                    </a:p>
                    <a:p>
                      <a:pPr marL="0" indent="0" algn="l">
                        <a:buFont typeface="Arial" panose="020B0604020202020204" pitchFamily="34" charset="0"/>
                        <a:buNone/>
                      </a:pPr>
                      <a:endParaRPr lang="en-GB" sz="1400" kern="1200" baseline="0" dirty="0">
                        <a:solidFill>
                          <a:schemeClr val="accent1">
                            <a:lumMod val="75000"/>
                          </a:schemeClr>
                        </a:solidFill>
                        <a:latin typeface="Arial" panose="020B0604020202020204" pitchFamily="34" charset="0"/>
                        <a:ea typeface="+mn-ea"/>
                        <a:cs typeface="Arial" panose="020B0604020202020204" pitchFamily="34" charset="0"/>
                      </a:endParaRPr>
                    </a:p>
                    <a:p>
                      <a:pPr marL="0" indent="0" algn="l">
                        <a:buFont typeface="Arial" panose="020B0604020202020204" pitchFamily="34" charset="0"/>
                        <a:buNone/>
                      </a:pPr>
                      <a:r>
                        <a:rPr lang="en-GB" sz="1400" kern="1200" baseline="0" dirty="0">
                          <a:solidFill>
                            <a:schemeClr val="accent1">
                              <a:lumMod val="75000"/>
                            </a:schemeClr>
                          </a:solidFill>
                          <a:latin typeface="Arial" panose="020B0604020202020204" pitchFamily="34" charset="0"/>
                          <a:ea typeface="+mn-ea"/>
                          <a:cs typeface="Arial" panose="020B0604020202020204" pitchFamily="34" charset="0"/>
                        </a:rPr>
                        <a:t>DASR = directly age standardised rate per 100,000 population </a:t>
                      </a:r>
                    </a:p>
                    <a:p>
                      <a:pPr marL="0" indent="0" algn="l">
                        <a:buFont typeface="Arial" panose="020B0604020202020204" pitchFamily="34" charset="0"/>
                        <a:buNone/>
                      </a:pPr>
                      <a:r>
                        <a:rPr lang="en-GB" sz="1400" kern="1200" baseline="0" dirty="0">
                          <a:solidFill>
                            <a:schemeClr val="accent1">
                              <a:lumMod val="75000"/>
                            </a:schemeClr>
                          </a:solidFill>
                          <a:latin typeface="Arial" panose="020B0604020202020204" pitchFamily="34" charset="0"/>
                          <a:ea typeface="+mn-ea"/>
                          <a:cs typeface="Arial" panose="020B0604020202020204" pitchFamily="34" charset="0"/>
                        </a:rPr>
                        <a:t>C&amp;P PHI = Cambridgeshire and Peterborough Public Health Intelligence</a:t>
                      </a:r>
                    </a:p>
                    <a:p>
                      <a:pPr marL="0" indent="0" algn="l">
                        <a:buFont typeface="Arial" panose="020B0604020202020204" pitchFamily="34" charset="0"/>
                        <a:buNone/>
                      </a:pPr>
                      <a:r>
                        <a:rPr lang="en-GB" sz="1400" kern="1200" baseline="0" dirty="0">
                          <a:solidFill>
                            <a:schemeClr val="accent1">
                              <a:lumMod val="75000"/>
                            </a:schemeClr>
                          </a:solidFill>
                          <a:latin typeface="Arial" panose="020B0604020202020204" pitchFamily="34" charset="0"/>
                          <a:ea typeface="+mn-ea"/>
                          <a:cs typeface="Arial" panose="020B0604020202020204" pitchFamily="34" charset="0"/>
                        </a:rPr>
                        <a:t>QOF = Quality Outcomes Framework. Prevalence data are not available by age i.e. it is not age weighted so differences may be explained by differing age structures.</a:t>
                      </a:r>
                    </a:p>
                    <a:p>
                      <a:pPr marL="0" indent="0" algn="ctr">
                        <a:buFont typeface="Arial" panose="020B0604020202020204" pitchFamily="34" charset="0"/>
                        <a:buNone/>
                      </a:pPr>
                      <a:endParaRPr lang="en-GB" sz="1400" kern="1200" baseline="0" dirty="0">
                        <a:solidFill>
                          <a:schemeClr val="accent1">
                            <a:lumMod val="75000"/>
                          </a:schemeClr>
                        </a:solidFill>
                        <a:latin typeface="Arial" panose="020B0604020202020204" pitchFamily="34" charset="0"/>
                        <a:ea typeface="+mn-ea"/>
                        <a:cs typeface="Arial" panose="020B0604020202020204" pitchFamily="34" charset="0"/>
                      </a:endParaRPr>
                    </a:p>
                  </a:txBody>
                  <a:tcPr>
                    <a:solidFill>
                      <a:schemeClr val="bg1"/>
                    </a:solidFill>
                  </a:tcPr>
                </a:tc>
                <a:extLst>
                  <a:ext uri="{0D108BD9-81ED-4DB2-BD59-A6C34878D82A}">
                    <a16:rowId xmlns:a16="http://schemas.microsoft.com/office/drawing/2014/main" val="10001"/>
                  </a:ext>
                </a:extLst>
              </a:tr>
              <a:tr h="10363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txBody>
                  <a:tcPr>
                    <a:solidFill>
                      <a:schemeClr val="accent1">
                        <a:lumMod val="75000"/>
                      </a:schemeClr>
                    </a:solidFill>
                  </a:tcPr>
                </a:tc>
                <a:extLst>
                  <a:ext uri="{0D108BD9-81ED-4DB2-BD59-A6C34878D82A}">
                    <a16:rowId xmlns:a16="http://schemas.microsoft.com/office/drawing/2014/main" val="10002"/>
                  </a:ext>
                </a:extLst>
              </a:tr>
            </a:tbl>
          </a:graphicData>
        </a:graphic>
      </p:graphicFrame>
      <p:pic>
        <p:nvPicPr>
          <p:cNvPr id="5" name="Picture 4"/>
          <p:cNvPicPr>
            <a:picLocks noChangeAspect="1"/>
          </p:cNvPicPr>
          <p:nvPr/>
        </p:nvPicPr>
        <p:blipFill>
          <a:blip r:embed="rId3"/>
          <a:stretch>
            <a:fillRect/>
          </a:stretch>
        </p:blipFill>
        <p:spPr>
          <a:xfrm>
            <a:off x="92280" y="2229598"/>
            <a:ext cx="10171047" cy="252000"/>
          </a:xfrm>
          <a:prstGeom prst="rect">
            <a:avLst/>
          </a:prstGeom>
        </p:spPr>
      </p:pic>
      <p:pic>
        <p:nvPicPr>
          <p:cNvPr id="6" name="Picture 5"/>
          <p:cNvPicPr>
            <a:picLocks noChangeAspect="1"/>
          </p:cNvPicPr>
          <p:nvPr/>
        </p:nvPicPr>
        <p:blipFill>
          <a:blip r:embed="rId4"/>
          <a:stretch>
            <a:fillRect/>
          </a:stretch>
        </p:blipFill>
        <p:spPr>
          <a:xfrm>
            <a:off x="92280" y="2918288"/>
            <a:ext cx="10171047" cy="252000"/>
          </a:xfrm>
          <a:prstGeom prst="rect">
            <a:avLst/>
          </a:prstGeom>
        </p:spPr>
      </p:pic>
      <p:pic>
        <p:nvPicPr>
          <p:cNvPr id="7" name="Picture 6"/>
          <p:cNvPicPr>
            <a:picLocks noChangeAspect="1"/>
          </p:cNvPicPr>
          <p:nvPr/>
        </p:nvPicPr>
        <p:blipFill>
          <a:blip r:embed="rId5"/>
          <a:stretch>
            <a:fillRect/>
          </a:stretch>
        </p:blipFill>
        <p:spPr>
          <a:xfrm>
            <a:off x="92280" y="3650004"/>
            <a:ext cx="10171047" cy="252000"/>
          </a:xfrm>
          <a:prstGeom prst="rect">
            <a:avLst/>
          </a:prstGeom>
        </p:spPr>
      </p:pic>
    </p:spTree>
    <p:extLst>
      <p:ext uri="{BB962C8B-B14F-4D97-AF65-F5344CB8AC3E}">
        <p14:creationId xmlns:p14="http://schemas.microsoft.com/office/powerpoint/2010/main" val="1802327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25886087"/>
              </p:ext>
            </p:extLst>
          </p:nvPr>
        </p:nvGraphicFramePr>
        <p:xfrm>
          <a:off x="0" y="10886"/>
          <a:ext cx="12192000" cy="6847114"/>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20000"/>
                    </a:ext>
                  </a:extLst>
                </a:gridCol>
              </a:tblGrid>
              <a:tr h="388829">
                <a:tc>
                  <a:txBody>
                    <a:bodyPr/>
                    <a:lstStyle/>
                    <a:p>
                      <a:endParaRPr lang="en-GB" dirty="0">
                        <a:latin typeface="Arial" panose="020B0604020202020204" pitchFamily="34" charset="0"/>
                        <a:cs typeface="Arial" panose="020B0604020202020204" pitchFamily="34" charset="0"/>
                      </a:endParaRPr>
                    </a:p>
                  </a:txBody>
                  <a:tcPr>
                    <a:solidFill>
                      <a:schemeClr val="accent1">
                        <a:lumMod val="75000"/>
                      </a:schemeClr>
                    </a:solidFill>
                  </a:tcPr>
                </a:tc>
                <a:extLst>
                  <a:ext uri="{0D108BD9-81ED-4DB2-BD59-A6C34878D82A}">
                    <a16:rowId xmlns:a16="http://schemas.microsoft.com/office/drawing/2014/main" val="10000"/>
                  </a:ext>
                </a:extLst>
              </a:tr>
              <a:tr h="5421904">
                <a:tc>
                  <a:txBody>
                    <a:bodyPr/>
                    <a:lstStyle/>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pPr marL="0" indent="0" algn="ctr">
                        <a:buFont typeface="Arial" panose="020B0604020202020204" pitchFamily="34" charset="0"/>
                        <a:buNone/>
                      </a:pPr>
                      <a:endParaRPr lang="en-GB" sz="1400" kern="1200" baseline="0" dirty="0">
                        <a:solidFill>
                          <a:schemeClr val="accent1">
                            <a:lumMod val="75000"/>
                          </a:schemeClr>
                        </a:solidFill>
                        <a:latin typeface="Arial" panose="020B0604020202020204" pitchFamily="34" charset="0"/>
                        <a:ea typeface="+mn-ea"/>
                        <a:cs typeface="Arial" panose="020B0604020202020204" pitchFamily="34" charset="0"/>
                      </a:endParaRPr>
                    </a:p>
                    <a:p>
                      <a:pPr marL="0" indent="0" algn="ctr">
                        <a:buFont typeface="Arial" panose="020B0604020202020204" pitchFamily="34" charset="0"/>
                        <a:buNone/>
                      </a:pPr>
                      <a:endParaRPr lang="en-GB" sz="1400" kern="1200" baseline="0" dirty="0">
                        <a:solidFill>
                          <a:schemeClr val="accent1">
                            <a:lumMod val="75000"/>
                          </a:schemeClr>
                        </a:solidFill>
                        <a:latin typeface="Arial" panose="020B0604020202020204" pitchFamily="34" charset="0"/>
                        <a:ea typeface="+mn-ea"/>
                        <a:cs typeface="Arial" panose="020B0604020202020204" pitchFamily="34" charset="0"/>
                      </a:endParaRPr>
                    </a:p>
                  </a:txBody>
                  <a:tcPr>
                    <a:solidFill>
                      <a:schemeClr val="bg1"/>
                    </a:solidFill>
                  </a:tcPr>
                </a:tc>
                <a:extLst>
                  <a:ext uri="{0D108BD9-81ED-4DB2-BD59-A6C34878D82A}">
                    <a16:rowId xmlns:a16="http://schemas.microsoft.com/office/drawing/2014/main" val="10001"/>
                  </a:ext>
                </a:extLst>
              </a:tr>
              <a:tr h="10363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txBody>
                  <a:tcPr>
                    <a:solidFill>
                      <a:schemeClr val="accent1">
                        <a:lumMod val="75000"/>
                      </a:schemeClr>
                    </a:solidFill>
                  </a:tcPr>
                </a:tc>
                <a:extLst>
                  <a:ext uri="{0D108BD9-81ED-4DB2-BD59-A6C34878D82A}">
                    <a16:rowId xmlns:a16="http://schemas.microsoft.com/office/drawing/2014/main" val="10002"/>
                  </a:ext>
                </a:extLst>
              </a:tr>
            </a:tbl>
          </a:graphicData>
        </a:graphic>
      </p:graphicFrame>
      <p:sp>
        <p:nvSpPr>
          <p:cNvPr id="8" name="TextBox 7"/>
          <p:cNvSpPr txBox="1"/>
          <p:nvPr/>
        </p:nvSpPr>
        <p:spPr>
          <a:xfrm>
            <a:off x="1496291" y="1597891"/>
            <a:ext cx="8913091" cy="3231654"/>
          </a:xfrm>
          <a:prstGeom prst="rect">
            <a:avLst/>
          </a:prstGeom>
          <a:noFill/>
        </p:spPr>
        <p:txBody>
          <a:bodyPr wrap="square" rtlCol="0">
            <a:spAutoFit/>
          </a:bodyPr>
          <a:lstStyle/>
          <a:p>
            <a:pPr algn="ctr"/>
            <a:r>
              <a:rPr lang="en-GB" sz="2000" b="1" dirty="0">
                <a:solidFill>
                  <a:schemeClr val="accent1">
                    <a:lumMod val="75000"/>
                  </a:schemeClr>
                </a:solidFill>
                <a:latin typeface="Arial" panose="020B0604020202020204" pitchFamily="34" charset="0"/>
                <a:cs typeface="Arial" panose="020B0604020202020204" pitchFamily="34" charset="0"/>
              </a:rPr>
              <a:t>Produced by:</a:t>
            </a:r>
          </a:p>
          <a:p>
            <a:pPr algn="ctr"/>
            <a:r>
              <a:rPr lang="en-GB" sz="2000" b="1" dirty="0">
                <a:solidFill>
                  <a:schemeClr val="accent1">
                    <a:lumMod val="75000"/>
                  </a:schemeClr>
                </a:solidFill>
                <a:latin typeface="Arial" panose="020B0604020202020204" pitchFamily="34" charset="0"/>
                <a:cs typeface="Arial" panose="020B0604020202020204" pitchFamily="34" charset="0"/>
              </a:rPr>
              <a:t>Cambridgeshire and Peterborough Public Health Intelligence Team</a:t>
            </a:r>
          </a:p>
          <a:p>
            <a:pPr algn="ctr"/>
            <a:endParaRPr lang="en-GB" sz="2000" b="1" dirty="0">
              <a:solidFill>
                <a:schemeClr val="accent1">
                  <a:lumMod val="75000"/>
                </a:schemeClr>
              </a:solidFill>
              <a:latin typeface="Arial" panose="020B0604020202020204" pitchFamily="34" charset="0"/>
              <a:cs typeface="Arial" panose="020B0604020202020204" pitchFamily="34" charset="0"/>
            </a:endParaRPr>
          </a:p>
          <a:p>
            <a:pPr algn="ctr"/>
            <a:r>
              <a:rPr lang="en-GB" sz="2000" b="1" dirty="0">
                <a:solidFill>
                  <a:schemeClr val="accent1">
                    <a:lumMod val="75000"/>
                  </a:schemeClr>
                </a:solidFill>
                <a:latin typeface="Arial" panose="020B0604020202020204" pitchFamily="34" charset="0"/>
                <a:cs typeface="Arial" panose="020B0604020202020204" pitchFamily="34" charset="0"/>
              </a:rPr>
              <a:t>Contact:</a:t>
            </a:r>
          </a:p>
          <a:p>
            <a:pPr algn="ctr"/>
            <a:r>
              <a:rPr lang="en-GB" sz="2000" b="1" dirty="0">
                <a:solidFill>
                  <a:schemeClr val="accent1">
                    <a:lumMod val="75000"/>
                  </a:schemeClr>
                </a:solidFill>
                <a:latin typeface="Arial" panose="020B0604020202020204" pitchFamily="34" charset="0"/>
                <a:cs typeface="Arial" panose="020B0604020202020204" pitchFamily="34" charset="0"/>
              </a:rPr>
              <a:t>PHI-team@Cambridgeshire.gov.uk </a:t>
            </a:r>
          </a:p>
          <a:p>
            <a:pPr algn="ctr"/>
            <a:endParaRPr lang="en-GB" sz="2000" b="1" dirty="0">
              <a:solidFill>
                <a:schemeClr val="accent1">
                  <a:lumMod val="75000"/>
                </a:schemeClr>
              </a:solidFill>
              <a:latin typeface="Arial" panose="020B0604020202020204" pitchFamily="34" charset="0"/>
              <a:cs typeface="Arial" panose="020B0604020202020204" pitchFamily="34" charset="0"/>
            </a:endParaRPr>
          </a:p>
          <a:p>
            <a:pPr algn="ctr"/>
            <a:r>
              <a:rPr lang="en-GB" sz="2000" b="1" dirty="0">
                <a:solidFill>
                  <a:schemeClr val="accent1">
                    <a:lumMod val="75000"/>
                  </a:schemeClr>
                </a:solidFill>
                <a:latin typeface="Arial" panose="020B0604020202020204" pitchFamily="34" charset="0"/>
                <a:cs typeface="Arial" panose="020B0604020202020204" pitchFamily="34" charset="0"/>
              </a:rPr>
              <a:t>Date updated:</a:t>
            </a:r>
          </a:p>
          <a:p>
            <a:pPr algn="ctr"/>
            <a:r>
              <a:rPr lang="en-GB" sz="2000" b="1" dirty="0">
                <a:solidFill>
                  <a:schemeClr val="accent1">
                    <a:lumMod val="75000"/>
                  </a:schemeClr>
                </a:solidFill>
                <a:latin typeface="Arial" panose="020B0604020202020204" pitchFamily="34" charset="0"/>
                <a:cs typeface="Arial" panose="020B0604020202020204" pitchFamily="34" charset="0"/>
              </a:rPr>
              <a:t>29</a:t>
            </a:r>
            <a:r>
              <a:rPr lang="en-GB" sz="2000" b="1" baseline="30000" dirty="0">
                <a:solidFill>
                  <a:schemeClr val="accent1">
                    <a:lumMod val="75000"/>
                  </a:schemeClr>
                </a:solidFill>
                <a:latin typeface="Arial" panose="020B0604020202020204" pitchFamily="34" charset="0"/>
                <a:cs typeface="Arial" panose="020B0604020202020204" pitchFamily="34" charset="0"/>
              </a:rPr>
              <a:t>th</a:t>
            </a:r>
            <a:r>
              <a:rPr lang="en-GB" sz="2000" b="1" dirty="0">
                <a:solidFill>
                  <a:schemeClr val="accent1">
                    <a:lumMod val="75000"/>
                  </a:schemeClr>
                </a:solidFill>
                <a:latin typeface="Arial" panose="020B0604020202020204" pitchFamily="34" charset="0"/>
                <a:cs typeface="Arial" panose="020B0604020202020204" pitchFamily="34" charset="0"/>
              </a:rPr>
              <a:t> November 2019</a:t>
            </a:r>
          </a:p>
          <a:p>
            <a:pPr algn="ctr"/>
            <a:endParaRPr lang="en-GB" sz="2000" b="1" dirty="0">
              <a:solidFill>
                <a:schemeClr val="accent1">
                  <a:lumMod val="75000"/>
                </a:schemeClr>
              </a:solidFill>
              <a:latin typeface="Arial" panose="020B0604020202020204" pitchFamily="34" charset="0"/>
              <a:cs typeface="Arial" panose="020B0604020202020204" pitchFamily="34" charset="0"/>
            </a:endParaRPr>
          </a:p>
          <a:p>
            <a:pPr algn="ctr"/>
            <a:endParaRPr lang="en-GB" sz="2400" b="1" dirty="0">
              <a:solidFill>
                <a:schemeClr val="accent1">
                  <a:lumMod val="75000"/>
                </a:schemeClr>
              </a:solidFill>
            </a:endParaRPr>
          </a:p>
        </p:txBody>
      </p:sp>
    </p:spTree>
    <p:extLst>
      <p:ext uri="{BB962C8B-B14F-4D97-AF65-F5344CB8AC3E}">
        <p14:creationId xmlns:p14="http://schemas.microsoft.com/office/powerpoint/2010/main" val="36357054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p:cNvSpPr txBox="1"/>
          <p:nvPr/>
        </p:nvSpPr>
        <p:spPr>
          <a:xfrm>
            <a:off x="774357" y="2636109"/>
            <a:ext cx="10470292" cy="1938992"/>
          </a:xfrm>
          <a:prstGeom prst="rect">
            <a:avLst/>
          </a:prstGeom>
          <a:noFill/>
        </p:spPr>
        <p:txBody>
          <a:bodyPr wrap="square" rtlCol="0">
            <a:spAutoFit/>
          </a:bodyPr>
          <a:lstStyle/>
          <a:p>
            <a:pPr algn="ctr"/>
            <a:r>
              <a:rPr lang="en-GB" sz="6000" dirty="0">
                <a:solidFill>
                  <a:schemeClr val="accent1">
                    <a:lumMod val="75000"/>
                  </a:schemeClr>
                </a:solidFill>
                <a:latin typeface="Arial" panose="020B0604020202020204" pitchFamily="34" charset="0"/>
                <a:cs typeface="Arial" panose="020B0604020202020204" pitchFamily="34" charset="0"/>
              </a:rPr>
              <a:t>Demography and key population characteristics</a:t>
            </a:r>
          </a:p>
        </p:txBody>
      </p:sp>
      <p:sp>
        <p:nvSpPr>
          <p:cNvPr id="3" name="Frame 2"/>
          <p:cNvSpPr/>
          <p:nvPr/>
        </p:nvSpPr>
        <p:spPr>
          <a:xfrm>
            <a:off x="0" y="0"/>
            <a:ext cx="12204000" cy="6858000"/>
          </a:xfrm>
          <a:prstGeom prst="frame">
            <a:avLst/>
          </a:prstGeom>
          <a:solidFill>
            <a:schemeClr val="accent1">
              <a:lumMod val="75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lIns="216000" rtlCol="0" anchor="ctr">
            <a:normAutofit/>
          </a:bodyPr>
          <a:lstStyle/>
          <a:p>
            <a:pPr algn="ctr"/>
            <a:endParaRPr lang="en-GB"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8027100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895657413"/>
              </p:ext>
            </p:extLst>
          </p:nvPr>
        </p:nvGraphicFramePr>
        <p:xfrm>
          <a:off x="0" y="0"/>
          <a:ext cx="12192000" cy="6940981"/>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20000"/>
                    </a:ext>
                  </a:extLst>
                </a:gridCol>
              </a:tblGrid>
              <a:tr h="412070">
                <a:tc>
                  <a:txBody>
                    <a:bodyPr/>
                    <a:lstStyle/>
                    <a:p>
                      <a:pPr algn="ctr"/>
                      <a:r>
                        <a:rPr lang="en-GB" dirty="0">
                          <a:latin typeface="Arial" panose="020B0604020202020204" pitchFamily="34" charset="0"/>
                          <a:cs typeface="Arial" panose="020B0604020202020204" pitchFamily="34" charset="0"/>
                        </a:rPr>
                        <a:t>GP</a:t>
                      </a:r>
                      <a:r>
                        <a:rPr lang="en-GB" baseline="0" dirty="0">
                          <a:latin typeface="Arial" panose="020B0604020202020204" pitchFamily="34" charset="0"/>
                          <a:cs typeface="Arial" panose="020B0604020202020204" pitchFamily="34" charset="0"/>
                        </a:rPr>
                        <a:t> registered population </a:t>
                      </a:r>
                      <a:endParaRPr lang="en-GB" dirty="0">
                        <a:latin typeface="Arial" panose="020B0604020202020204" pitchFamily="34" charset="0"/>
                        <a:cs typeface="Arial" panose="020B0604020202020204" pitchFamily="34" charset="0"/>
                      </a:endParaRPr>
                    </a:p>
                  </a:txBody>
                  <a:tcPr>
                    <a:solidFill>
                      <a:schemeClr val="accent1">
                        <a:lumMod val="75000"/>
                      </a:schemeClr>
                    </a:solidFill>
                  </a:tcPr>
                </a:tc>
                <a:extLst>
                  <a:ext uri="{0D108BD9-81ED-4DB2-BD59-A6C34878D82A}">
                    <a16:rowId xmlns:a16="http://schemas.microsoft.com/office/drawing/2014/main" val="10000"/>
                  </a:ext>
                </a:extLst>
              </a:tr>
              <a:tr h="6195899">
                <a:tc>
                  <a:txBody>
                    <a:bodyPr/>
                    <a:lstStyle/>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00" dirty="0">
                        <a:solidFill>
                          <a:srgbClr val="002060"/>
                        </a:solidFill>
                        <a:latin typeface="Arial" panose="020B0604020202020204" pitchFamily="34" charset="0"/>
                        <a:cs typeface="Arial" panose="020B0604020202020204" pitchFamily="34" charset="0"/>
                      </a:endParaRPr>
                    </a:p>
                    <a:p>
                      <a:endParaRPr lang="en-GB" sz="100" dirty="0">
                        <a:solidFill>
                          <a:srgbClr val="002060"/>
                        </a:solidFill>
                        <a:latin typeface="Arial" panose="020B0604020202020204" pitchFamily="34" charset="0"/>
                        <a:cs typeface="Arial" panose="020B0604020202020204" pitchFamily="34" charset="0"/>
                      </a:endParaRPr>
                    </a:p>
                    <a:p>
                      <a:pPr algn="ctr"/>
                      <a:endParaRPr lang="en-GB" sz="1400" kern="1200" baseline="0" dirty="0">
                        <a:solidFill>
                          <a:schemeClr val="accent1">
                            <a:lumMod val="75000"/>
                          </a:schemeClr>
                        </a:solidFill>
                        <a:latin typeface="Arial" panose="020B0604020202020204" pitchFamily="34" charset="0"/>
                        <a:ea typeface="+mn-ea"/>
                        <a:cs typeface="Arial" panose="020B0604020202020204" pitchFamily="34" charset="0"/>
                      </a:endParaRPr>
                    </a:p>
                    <a:p>
                      <a:pPr algn="ctr"/>
                      <a:r>
                        <a:rPr lang="en-GB" sz="1400" kern="1200" baseline="0" dirty="0">
                          <a:solidFill>
                            <a:schemeClr val="accent1">
                              <a:lumMod val="75000"/>
                            </a:schemeClr>
                          </a:solidFill>
                          <a:latin typeface="Arial" panose="020B0604020202020204" pitchFamily="34" charset="0"/>
                          <a:ea typeface="+mn-ea"/>
                          <a:cs typeface="Arial" panose="020B0604020202020204" pitchFamily="34" charset="0"/>
                        </a:rPr>
                        <a:t>Cam Medical Network PCN has lower proportions of people aged under 18 and over 65 compared with South Alliance, </a:t>
                      </a:r>
                    </a:p>
                    <a:p>
                      <a:pPr algn="ctr"/>
                      <a:r>
                        <a:rPr lang="en-GB" sz="1400" kern="1200" baseline="0" dirty="0">
                          <a:solidFill>
                            <a:schemeClr val="accent1">
                              <a:lumMod val="75000"/>
                            </a:schemeClr>
                          </a:solidFill>
                          <a:latin typeface="Arial" panose="020B0604020202020204" pitchFamily="34" charset="0"/>
                          <a:ea typeface="+mn-ea"/>
                          <a:cs typeface="Arial" panose="020B0604020202020204" pitchFamily="34" charset="0"/>
                        </a:rPr>
                        <a:t>CCG and England and a higher proportion aged 16-64.</a:t>
                      </a:r>
                    </a:p>
                    <a:p>
                      <a:pPr algn="ctr"/>
                      <a:endParaRPr lang="en-GB" sz="1400" baseline="0" dirty="0">
                        <a:solidFill>
                          <a:schemeClr val="tx1">
                            <a:lumMod val="75000"/>
                            <a:lumOff val="25000"/>
                          </a:schemeClr>
                        </a:solidFill>
                        <a:latin typeface="Arial" panose="020B0604020202020204" pitchFamily="34" charset="0"/>
                        <a:cs typeface="Arial" panose="020B0604020202020204" pitchFamily="34" charset="0"/>
                      </a:endParaRPr>
                    </a:p>
                    <a:p>
                      <a:endParaRPr lang="en-GB" sz="1400" baseline="0" dirty="0">
                        <a:solidFill>
                          <a:schemeClr val="tx1">
                            <a:lumMod val="75000"/>
                            <a:lumOff val="25000"/>
                          </a:schemeClr>
                        </a:solidFill>
                        <a:latin typeface="Arial" panose="020B0604020202020204" pitchFamily="34" charset="0"/>
                        <a:cs typeface="Arial" panose="020B0604020202020204" pitchFamily="34" charset="0"/>
                      </a:endParaRPr>
                    </a:p>
                    <a:p>
                      <a:endParaRPr lang="en-GB" sz="1400" baseline="0" dirty="0">
                        <a:solidFill>
                          <a:schemeClr val="tx1">
                            <a:lumMod val="75000"/>
                            <a:lumOff val="25000"/>
                          </a:schemeClr>
                        </a:solidFill>
                        <a:latin typeface="Arial" panose="020B0604020202020204" pitchFamily="34" charset="0"/>
                        <a:cs typeface="Arial" panose="020B0604020202020204" pitchFamily="34" charset="0"/>
                      </a:endParaRPr>
                    </a:p>
                    <a:p>
                      <a:endParaRPr lang="en-GB" sz="1400" baseline="0" dirty="0">
                        <a:solidFill>
                          <a:schemeClr val="tx1">
                            <a:lumMod val="75000"/>
                            <a:lumOff val="25000"/>
                          </a:schemeClr>
                        </a:solidFill>
                        <a:latin typeface="Arial" panose="020B0604020202020204" pitchFamily="34" charset="0"/>
                        <a:cs typeface="Arial" panose="020B0604020202020204" pitchFamily="34" charset="0"/>
                      </a:endParaRPr>
                    </a:p>
                    <a:p>
                      <a:endParaRPr lang="en-GB" sz="1400" baseline="0" dirty="0">
                        <a:solidFill>
                          <a:schemeClr val="tx1">
                            <a:lumMod val="75000"/>
                            <a:lumOff val="25000"/>
                          </a:schemeClr>
                        </a:solidFill>
                        <a:latin typeface="Arial" panose="020B0604020202020204" pitchFamily="34" charset="0"/>
                        <a:cs typeface="Arial" panose="020B0604020202020204" pitchFamily="34" charset="0"/>
                      </a:endParaRPr>
                    </a:p>
                    <a:p>
                      <a:endParaRPr lang="en-GB" sz="1400" baseline="0" dirty="0">
                        <a:solidFill>
                          <a:schemeClr val="tx1">
                            <a:lumMod val="75000"/>
                            <a:lumOff val="25000"/>
                          </a:schemeClr>
                        </a:solidFill>
                        <a:latin typeface="Arial" panose="020B0604020202020204" pitchFamily="34" charset="0"/>
                        <a:cs typeface="Arial" panose="020B0604020202020204" pitchFamily="34" charset="0"/>
                      </a:endParaRPr>
                    </a:p>
                    <a:p>
                      <a:endParaRPr lang="en-GB" sz="1400" baseline="0" dirty="0">
                        <a:solidFill>
                          <a:schemeClr val="tx1">
                            <a:lumMod val="75000"/>
                            <a:lumOff val="25000"/>
                          </a:schemeClr>
                        </a:solidFill>
                        <a:latin typeface="Arial" panose="020B0604020202020204" pitchFamily="34" charset="0"/>
                        <a:cs typeface="Arial" panose="020B0604020202020204" pitchFamily="34" charset="0"/>
                      </a:endParaRPr>
                    </a:p>
                    <a:p>
                      <a:endParaRPr lang="en-GB" sz="1400" baseline="0" dirty="0">
                        <a:solidFill>
                          <a:schemeClr val="tx1">
                            <a:lumMod val="75000"/>
                            <a:lumOff val="25000"/>
                          </a:schemeClr>
                        </a:solidFill>
                        <a:latin typeface="Arial" panose="020B0604020202020204" pitchFamily="34" charset="0"/>
                        <a:cs typeface="Arial" panose="020B0604020202020204" pitchFamily="34" charset="0"/>
                      </a:endParaRPr>
                    </a:p>
                    <a:p>
                      <a:pPr algn="ctr"/>
                      <a:r>
                        <a:rPr lang="en-GB" sz="1000" kern="1200" baseline="0" dirty="0">
                          <a:solidFill>
                            <a:schemeClr val="tx1">
                              <a:lumMod val="75000"/>
                              <a:lumOff val="25000"/>
                            </a:schemeClr>
                          </a:solidFill>
                          <a:latin typeface="Arial" panose="020B0604020202020204" pitchFamily="34" charset="0"/>
                          <a:ea typeface="+mn-ea"/>
                          <a:cs typeface="Arial" panose="020B0604020202020204" pitchFamily="34" charset="0"/>
                        </a:rPr>
                        <a:t> </a:t>
                      </a:r>
                    </a:p>
                  </a:txBody>
                  <a:tcPr>
                    <a:solidFill>
                      <a:schemeClr val="bg1"/>
                    </a:solidFill>
                  </a:tcPr>
                </a:tc>
                <a:extLst>
                  <a:ext uri="{0D108BD9-81ED-4DB2-BD59-A6C34878D82A}">
                    <a16:rowId xmlns:a16="http://schemas.microsoft.com/office/drawing/2014/main" val="10001"/>
                  </a:ext>
                </a:extLst>
              </a:tr>
              <a:tr h="250031">
                <a:tc>
                  <a:txBody>
                    <a:bodyPr/>
                    <a:lstStyle/>
                    <a:p>
                      <a:r>
                        <a:rPr lang="en-GB" sz="1000" dirty="0">
                          <a:solidFill>
                            <a:schemeClr val="bg1"/>
                          </a:solidFill>
                          <a:latin typeface="Arial" panose="020B0604020202020204" pitchFamily="34" charset="0"/>
                          <a:cs typeface="Arial" panose="020B0604020202020204" pitchFamily="34" charset="0"/>
                        </a:rPr>
                        <a:t>Source:</a:t>
                      </a:r>
                      <a:r>
                        <a:rPr lang="en-GB" sz="1000" baseline="0" dirty="0">
                          <a:solidFill>
                            <a:schemeClr val="bg1"/>
                          </a:solidFill>
                          <a:latin typeface="Arial" panose="020B0604020202020204" pitchFamily="34" charset="0"/>
                          <a:cs typeface="Arial" panose="020B0604020202020204" pitchFamily="34" charset="0"/>
                        </a:rPr>
                        <a:t> GP registered population, April 2019, NHS Digital.  Population forecasts based on population distribution at ward level (Apr 19), Mid 2015 based population forecasts Cambridgeshire County Council</a:t>
                      </a:r>
                    </a:p>
                  </a:txBody>
                  <a:tcPr>
                    <a:solidFill>
                      <a:schemeClr val="accent1">
                        <a:lumMod val="75000"/>
                      </a:schemeClr>
                    </a:solidFill>
                  </a:tcPr>
                </a:tc>
                <a:extLst>
                  <a:ext uri="{0D108BD9-81ED-4DB2-BD59-A6C34878D82A}">
                    <a16:rowId xmlns:a16="http://schemas.microsoft.com/office/drawing/2014/main" val="10002"/>
                  </a:ext>
                </a:extLst>
              </a:tr>
            </a:tbl>
          </a:graphicData>
        </a:graphic>
      </p:graphicFrame>
      <p:pic>
        <p:nvPicPr>
          <p:cNvPr id="3" name="Picture 2"/>
          <p:cNvPicPr>
            <a:picLocks noChangeAspect="1"/>
          </p:cNvPicPr>
          <p:nvPr/>
        </p:nvPicPr>
        <p:blipFill>
          <a:blip r:embed="rId3"/>
          <a:stretch>
            <a:fillRect/>
          </a:stretch>
        </p:blipFill>
        <p:spPr>
          <a:xfrm>
            <a:off x="156000" y="528149"/>
            <a:ext cx="11880000" cy="3246980"/>
          </a:xfrm>
          <a:prstGeom prst="rect">
            <a:avLst/>
          </a:prstGeom>
        </p:spPr>
      </p:pic>
    </p:spTree>
    <p:extLst>
      <p:ext uri="{BB962C8B-B14F-4D97-AF65-F5344CB8AC3E}">
        <p14:creationId xmlns:p14="http://schemas.microsoft.com/office/powerpoint/2010/main" val="6590202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089315966"/>
              </p:ext>
            </p:extLst>
          </p:nvPr>
        </p:nvGraphicFramePr>
        <p:xfrm>
          <a:off x="0" y="0"/>
          <a:ext cx="12192000" cy="6858000"/>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20000"/>
                    </a:ext>
                  </a:extLst>
                </a:gridCol>
              </a:tblGrid>
              <a:tr h="412070">
                <a:tc>
                  <a:txBody>
                    <a:bodyPr/>
                    <a:lstStyle/>
                    <a:p>
                      <a:pPr algn="ctr"/>
                      <a:r>
                        <a:rPr lang="en-GB" baseline="0" dirty="0">
                          <a:latin typeface="Arial" panose="020B0604020202020204" pitchFamily="34" charset="0"/>
                          <a:cs typeface="Arial" panose="020B0604020202020204" pitchFamily="34" charset="0"/>
                        </a:rPr>
                        <a:t>Population forecasts </a:t>
                      </a:r>
                      <a:endParaRPr lang="en-GB" dirty="0">
                        <a:latin typeface="Arial" panose="020B0604020202020204" pitchFamily="34" charset="0"/>
                        <a:cs typeface="Arial" panose="020B0604020202020204" pitchFamily="34" charset="0"/>
                      </a:endParaRPr>
                    </a:p>
                  </a:txBody>
                  <a:tcPr>
                    <a:solidFill>
                      <a:schemeClr val="accent1">
                        <a:lumMod val="75000"/>
                      </a:schemeClr>
                    </a:solidFill>
                  </a:tcPr>
                </a:tc>
                <a:extLst>
                  <a:ext uri="{0D108BD9-81ED-4DB2-BD59-A6C34878D82A}">
                    <a16:rowId xmlns:a16="http://schemas.microsoft.com/office/drawing/2014/main" val="10000"/>
                  </a:ext>
                </a:extLst>
              </a:tr>
              <a:tr h="6195899">
                <a:tc>
                  <a:txBody>
                    <a:bodyPr/>
                    <a:lstStyle/>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accent1">
                              <a:lumMod val="75000"/>
                            </a:schemeClr>
                          </a:solidFill>
                          <a:latin typeface="Arial" panose="020B0604020202020204" pitchFamily="34" charset="0"/>
                          <a:ea typeface="+mn-ea"/>
                          <a:cs typeface="Arial" panose="020B0604020202020204" pitchFamily="34" charset="0"/>
                        </a:rPr>
                        <a:t>The population of Cam Medical Network PCN is forecast</a:t>
                      </a:r>
                      <a:r>
                        <a:rPr lang="en-GB" sz="1600" kern="1200" baseline="0" dirty="0">
                          <a:solidFill>
                            <a:schemeClr val="accent1">
                              <a:lumMod val="75000"/>
                            </a:schemeClr>
                          </a:solidFill>
                          <a:latin typeface="Arial" panose="020B0604020202020204" pitchFamily="34" charset="0"/>
                          <a:ea typeface="+mn-ea"/>
                          <a:cs typeface="Arial" panose="020B0604020202020204" pitchFamily="34" charset="0"/>
                        </a:rPr>
                        <a:t> to grow at a higher rate than the CCG between 2019 and 2021 and at a lower rate than the CCG between 2021 and 2036; the population is expected to increase by almost 4.8% between 2021 and 2036</a:t>
                      </a:r>
                      <a:endParaRPr lang="en-GB" sz="1600" kern="1200" dirty="0">
                        <a:solidFill>
                          <a:schemeClr val="accent1">
                            <a:lumMod val="75000"/>
                          </a:schemeClr>
                        </a:solidFill>
                        <a:latin typeface="Arial" panose="020B0604020202020204" pitchFamily="34" charset="0"/>
                        <a:ea typeface="+mn-ea"/>
                        <a:cs typeface="Arial" panose="020B0604020202020204" pitchFamily="34" charset="0"/>
                      </a:endParaRPr>
                    </a:p>
                    <a:p>
                      <a:pPr algn="ctr"/>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txBody>
                  <a:tcPr>
                    <a:solidFill>
                      <a:schemeClr val="bg1"/>
                    </a:solidFill>
                  </a:tcPr>
                </a:tc>
                <a:extLst>
                  <a:ext uri="{0D108BD9-81ED-4DB2-BD59-A6C34878D82A}">
                    <a16:rowId xmlns:a16="http://schemas.microsoft.com/office/drawing/2014/main" val="10001"/>
                  </a:ext>
                </a:extLst>
              </a:tr>
              <a:tr h="250031">
                <a:tc>
                  <a:txBody>
                    <a:bodyPr/>
                    <a:lstStyle/>
                    <a:p>
                      <a:r>
                        <a:rPr lang="en-GB" sz="1000" dirty="0">
                          <a:solidFill>
                            <a:schemeClr val="bg1"/>
                          </a:solidFill>
                          <a:latin typeface="Arial" panose="020B0604020202020204" pitchFamily="34" charset="0"/>
                          <a:cs typeface="Arial" panose="020B0604020202020204" pitchFamily="34" charset="0"/>
                        </a:rPr>
                        <a:t>Source:</a:t>
                      </a:r>
                      <a:r>
                        <a:rPr lang="en-GB" sz="1000" baseline="0" dirty="0">
                          <a:solidFill>
                            <a:schemeClr val="bg1"/>
                          </a:solidFill>
                          <a:latin typeface="Arial" panose="020B0604020202020204" pitchFamily="34" charset="0"/>
                          <a:cs typeface="Arial" panose="020B0604020202020204" pitchFamily="34" charset="0"/>
                        </a:rPr>
                        <a:t> GP registered population, April 2019, NHS Digital.  Population forecasts based on population distribution at ward level (Apr 19), Mid 2015 based population forecasts Cambridgeshire County Council</a:t>
                      </a:r>
                    </a:p>
                  </a:txBody>
                  <a:tcPr>
                    <a:solidFill>
                      <a:schemeClr val="accent1">
                        <a:lumMod val="75000"/>
                      </a:schemeClr>
                    </a:solidFill>
                  </a:tcPr>
                </a:tc>
                <a:extLst>
                  <a:ext uri="{0D108BD9-81ED-4DB2-BD59-A6C34878D82A}">
                    <a16:rowId xmlns:a16="http://schemas.microsoft.com/office/drawing/2014/main" val="10002"/>
                  </a:ext>
                </a:extLst>
              </a:tr>
            </a:tbl>
          </a:graphicData>
        </a:graphic>
      </p:graphicFrame>
      <p:pic>
        <p:nvPicPr>
          <p:cNvPr id="3" name="Picture 2"/>
          <p:cNvPicPr>
            <a:picLocks noChangeAspect="1"/>
          </p:cNvPicPr>
          <p:nvPr/>
        </p:nvPicPr>
        <p:blipFill>
          <a:blip r:embed="rId3"/>
          <a:stretch>
            <a:fillRect/>
          </a:stretch>
        </p:blipFill>
        <p:spPr>
          <a:xfrm>
            <a:off x="156000" y="645056"/>
            <a:ext cx="11880000" cy="2203298"/>
          </a:xfrm>
          <a:prstGeom prst="rect">
            <a:avLst/>
          </a:prstGeom>
        </p:spPr>
      </p:pic>
    </p:spTree>
    <p:extLst>
      <p:ext uri="{BB962C8B-B14F-4D97-AF65-F5344CB8AC3E}">
        <p14:creationId xmlns:p14="http://schemas.microsoft.com/office/powerpoint/2010/main" val="2076473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277453428"/>
              </p:ext>
            </p:extLst>
          </p:nvPr>
        </p:nvGraphicFramePr>
        <p:xfrm>
          <a:off x="0" y="-11580"/>
          <a:ext cx="12192000" cy="6869580"/>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20000"/>
                    </a:ext>
                  </a:extLst>
                </a:gridCol>
              </a:tblGrid>
              <a:tr h="368878">
                <a:tc>
                  <a:txBody>
                    <a:bodyPr/>
                    <a:lstStyle/>
                    <a:p>
                      <a:r>
                        <a:rPr lang="en-GB" dirty="0">
                          <a:latin typeface="Arial" panose="020B0604020202020204" pitchFamily="34" charset="0"/>
                          <a:cs typeface="Arial" panose="020B0604020202020204" pitchFamily="34" charset="0"/>
                        </a:rPr>
                        <a:t>Population distribution </a:t>
                      </a:r>
                    </a:p>
                  </a:txBody>
                  <a:tcPr>
                    <a:solidFill>
                      <a:srgbClr val="2E75B6"/>
                    </a:solidFill>
                  </a:tcPr>
                </a:tc>
                <a:extLst>
                  <a:ext uri="{0D108BD9-81ED-4DB2-BD59-A6C34878D82A}">
                    <a16:rowId xmlns:a16="http://schemas.microsoft.com/office/drawing/2014/main" val="10000"/>
                  </a:ext>
                </a:extLst>
              </a:tr>
              <a:tr h="6251239">
                <a:tc>
                  <a:txBody>
                    <a:bodyPr/>
                    <a:lstStyle/>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700" dirty="0">
                        <a:solidFill>
                          <a:srgbClr val="002060"/>
                        </a:solidFill>
                        <a:latin typeface="Arial" panose="020B0604020202020204" pitchFamily="34" charset="0"/>
                        <a:cs typeface="Arial" panose="020B0604020202020204" pitchFamily="34" charset="0"/>
                      </a:endParaRPr>
                    </a:p>
                  </a:txBody>
                  <a:tcPr>
                    <a:solidFill>
                      <a:schemeClr val="bg1"/>
                    </a:solidFill>
                  </a:tcPr>
                </a:tc>
                <a:extLst>
                  <a:ext uri="{0D108BD9-81ED-4DB2-BD59-A6C34878D82A}">
                    <a16:rowId xmlns:a16="http://schemas.microsoft.com/office/drawing/2014/main" val="10001"/>
                  </a:ext>
                </a:extLst>
              </a:tr>
              <a:tr h="249463">
                <a:tc>
                  <a:txBody>
                    <a:bodyPr/>
                    <a:lstStyle/>
                    <a:p>
                      <a:r>
                        <a:rPr lang="en-GB" sz="1000" dirty="0">
                          <a:solidFill>
                            <a:schemeClr val="bg1"/>
                          </a:solidFill>
                          <a:latin typeface="Arial" panose="020B0604020202020204" pitchFamily="34" charset="0"/>
                          <a:cs typeface="Arial" panose="020B0604020202020204" pitchFamily="34" charset="0"/>
                        </a:rPr>
                        <a:t>Source:</a:t>
                      </a:r>
                      <a:r>
                        <a:rPr lang="en-GB" sz="1000" kern="1200" dirty="0">
                          <a:solidFill>
                            <a:schemeClr val="bg1"/>
                          </a:solidFill>
                          <a:latin typeface="Arial" panose="020B0604020202020204" pitchFamily="34" charset="0"/>
                          <a:ea typeface="+mn-ea"/>
                          <a:cs typeface="Arial" panose="020B0604020202020204" pitchFamily="34" charset="0"/>
                        </a:rPr>
                        <a:t> GP registered population data by</a:t>
                      </a:r>
                      <a:r>
                        <a:rPr lang="en-GB" sz="1000" kern="1200" baseline="0" dirty="0">
                          <a:solidFill>
                            <a:schemeClr val="bg1"/>
                          </a:solidFill>
                          <a:latin typeface="Arial" panose="020B0604020202020204" pitchFamily="34" charset="0"/>
                          <a:ea typeface="+mn-ea"/>
                          <a:cs typeface="Arial" panose="020B0604020202020204" pitchFamily="34" charset="0"/>
                        </a:rPr>
                        <a:t> Lower Super Output Area, April 19, NHS Digital</a:t>
                      </a:r>
                      <a:endParaRPr lang="en-GB" sz="1000" kern="1200" dirty="0">
                        <a:solidFill>
                          <a:schemeClr val="bg1"/>
                        </a:solidFill>
                        <a:latin typeface="Arial" panose="020B0604020202020204" pitchFamily="34" charset="0"/>
                        <a:ea typeface="+mn-ea"/>
                        <a:cs typeface="Arial" panose="020B0604020202020204" pitchFamily="34" charset="0"/>
                      </a:endParaRPr>
                    </a:p>
                  </a:txBody>
                  <a:tcPr>
                    <a:solidFill>
                      <a:schemeClr val="accent1">
                        <a:lumMod val="75000"/>
                      </a:schemeClr>
                    </a:solidFill>
                  </a:tcPr>
                </a:tc>
                <a:extLst>
                  <a:ext uri="{0D108BD9-81ED-4DB2-BD59-A6C34878D82A}">
                    <a16:rowId xmlns:a16="http://schemas.microsoft.com/office/drawing/2014/main" val="10002"/>
                  </a:ext>
                </a:extLst>
              </a:tr>
            </a:tbl>
          </a:graphicData>
        </a:graphic>
      </p:graphicFrame>
      <p:sp>
        <p:nvSpPr>
          <p:cNvPr id="7" name="TextBox 6"/>
          <p:cNvSpPr txBox="1"/>
          <p:nvPr/>
        </p:nvSpPr>
        <p:spPr>
          <a:xfrm>
            <a:off x="5355771" y="1047650"/>
            <a:ext cx="1314784" cy="584775"/>
          </a:xfrm>
          <a:prstGeom prst="rect">
            <a:avLst/>
          </a:prstGeom>
          <a:noFill/>
        </p:spPr>
        <p:txBody>
          <a:bodyPr wrap="none" rtlCol="0">
            <a:spAutoFit/>
          </a:bodyPr>
          <a:lstStyle/>
          <a:p>
            <a:pPr algn="ctr"/>
            <a:r>
              <a:rPr lang="en-GB" sz="1600" b="1" dirty="0">
                <a:solidFill>
                  <a:schemeClr val="accent1">
                    <a:lumMod val="75000"/>
                  </a:schemeClr>
                </a:solidFill>
                <a:latin typeface="Arial" panose="020B0604020202020204" pitchFamily="34" charset="0"/>
                <a:cs typeface="Arial" panose="020B0604020202020204" pitchFamily="34" charset="0"/>
              </a:rPr>
              <a:t>Population </a:t>
            </a:r>
          </a:p>
          <a:p>
            <a:pPr algn="ctr"/>
            <a:r>
              <a:rPr lang="en-GB" sz="1600" b="1" dirty="0">
                <a:solidFill>
                  <a:schemeClr val="accent1">
                    <a:lumMod val="75000"/>
                  </a:schemeClr>
                </a:solidFill>
                <a:latin typeface="Arial" panose="020B0604020202020204" pitchFamily="34" charset="0"/>
                <a:cs typeface="Arial" panose="020B0604020202020204" pitchFamily="34" charset="0"/>
              </a:rPr>
              <a:t>distribution</a:t>
            </a:r>
          </a:p>
        </p:txBody>
      </p:sp>
      <p:cxnSp>
        <p:nvCxnSpPr>
          <p:cNvPr id="10" name="Straight Arrow Connector 9"/>
          <p:cNvCxnSpPr/>
          <p:nvPr/>
        </p:nvCxnSpPr>
        <p:spPr>
          <a:xfrm flipH="1">
            <a:off x="4646893" y="1340038"/>
            <a:ext cx="711203" cy="0"/>
          </a:xfrm>
          <a:prstGeom prst="straightConnector1">
            <a:avLst/>
          </a:prstGeom>
          <a:ln w="3810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185853" y="2838434"/>
            <a:ext cx="1654619" cy="584775"/>
          </a:xfrm>
          <a:prstGeom prst="rect">
            <a:avLst/>
          </a:prstGeom>
          <a:noFill/>
        </p:spPr>
        <p:txBody>
          <a:bodyPr wrap="none" rtlCol="0">
            <a:spAutoFit/>
          </a:bodyPr>
          <a:lstStyle/>
          <a:p>
            <a:pPr algn="ctr"/>
            <a:r>
              <a:rPr lang="en-GB" sz="1600" b="1" dirty="0">
                <a:solidFill>
                  <a:schemeClr val="accent1">
                    <a:lumMod val="75000"/>
                  </a:schemeClr>
                </a:solidFill>
                <a:latin typeface="Arial" panose="020B0604020202020204" pitchFamily="34" charset="0"/>
                <a:cs typeface="Arial" panose="020B0604020202020204" pitchFamily="34" charset="0"/>
              </a:rPr>
              <a:t>PCN dominant </a:t>
            </a:r>
          </a:p>
          <a:p>
            <a:pPr algn="ctr"/>
            <a:r>
              <a:rPr lang="en-GB" sz="1600" b="1" dirty="0">
                <a:solidFill>
                  <a:schemeClr val="accent1">
                    <a:lumMod val="75000"/>
                  </a:schemeClr>
                </a:solidFill>
                <a:latin typeface="Arial" panose="020B0604020202020204" pitchFamily="34" charset="0"/>
                <a:cs typeface="Arial" panose="020B0604020202020204" pitchFamily="34" charset="0"/>
              </a:rPr>
              <a:t>population</a:t>
            </a:r>
          </a:p>
        </p:txBody>
      </p:sp>
      <p:cxnSp>
        <p:nvCxnSpPr>
          <p:cNvPr id="12" name="Straight Arrow Connector 11"/>
          <p:cNvCxnSpPr/>
          <p:nvPr/>
        </p:nvCxnSpPr>
        <p:spPr>
          <a:xfrm flipV="1">
            <a:off x="6892313" y="3119609"/>
            <a:ext cx="645885" cy="11981"/>
          </a:xfrm>
          <a:prstGeom prst="straightConnector1">
            <a:avLst/>
          </a:prstGeom>
          <a:ln w="3810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9285" y="381846"/>
            <a:ext cx="4302504" cy="608004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57381" y="381846"/>
            <a:ext cx="4302504" cy="6080040"/>
          </a:xfrm>
          <a:prstGeom prst="rect">
            <a:avLst/>
          </a:prstGeom>
        </p:spPr>
      </p:pic>
    </p:spTree>
    <p:extLst>
      <p:ext uri="{BB962C8B-B14F-4D97-AF65-F5344CB8AC3E}">
        <p14:creationId xmlns:p14="http://schemas.microsoft.com/office/powerpoint/2010/main" val="6565378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990290259"/>
              </p:ext>
            </p:extLst>
          </p:nvPr>
        </p:nvGraphicFramePr>
        <p:xfrm>
          <a:off x="0" y="0"/>
          <a:ext cx="12192000" cy="6858000"/>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20000"/>
                    </a:ext>
                  </a:extLst>
                </a:gridCol>
              </a:tblGrid>
              <a:tr h="412237">
                <a:tc>
                  <a:txBody>
                    <a:bodyPr/>
                    <a:lstStyle/>
                    <a:p>
                      <a:r>
                        <a:rPr lang="en-GB" dirty="0">
                          <a:latin typeface="Arial" panose="020B0604020202020204" pitchFamily="34" charset="0"/>
                          <a:cs typeface="Arial" panose="020B0604020202020204" pitchFamily="34" charset="0"/>
                        </a:rPr>
                        <a:t>Ethnicity</a:t>
                      </a:r>
                    </a:p>
                  </a:txBody>
                  <a:tcPr>
                    <a:solidFill>
                      <a:schemeClr val="accent1">
                        <a:lumMod val="75000"/>
                      </a:schemeClr>
                    </a:solidFill>
                  </a:tcPr>
                </a:tc>
                <a:extLst>
                  <a:ext uri="{0D108BD9-81ED-4DB2-BD59-A6C34878D82A}">
                    <a16:rowId xmlns:a16="http://schemas.microsoft.com/office/drawing/2014/main" val="10000"/>
                  </a:ext>
                </a:extLst>
              </a:tr>
              <a:tr h="6198408">
                <a:tc>
                  <a:txBody>
                    <a:bodyPr/>
                    <a:lstStyle/>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aseline="0" dirty="0">
                          <a:solidFill>
                            <a:schemeClr val="accent1">
                              <a:lumMod val="75000"/>
                            </a:schemeClr>
                          </a:solidFill>
                          <a:latin typeface="Arial" panose="020B0604020202020204" pitchFamily="34" charset="0"/>
                          <a:cs typeface="Arial" panose="020B0604020202020204" pitchFamily="34" charset="0"/>
                        </a:rPr>
                        <a:t>Cam Medical Network PCN has lower proportion of </a:t>
                      </a:r>
                      <a:r>
                        <a:rPr lang="en-GB" sz="1600" b="1" baseline="0" dirty="0">
                          <a:solidFill>
                            <a:schemeClr val="accent1">
                              <a:lumMod val="75000"/>
                            </a:schemeClr>
                          </a:solidFill>
                          <a:latin typeface="Arial" panose="020B0604020202020204" pitchFamily="34" charset="0"/>
                          <a:cs typeface="Arial" panose="020B0604020202020204" pitchFamily="34" charset="0"/>
                        </a:rPr>
                        <a:t>White British </a:t>
                      </a:r>
                      <a:r>
                        <a:rPr lang="en-GB" sz="1600" baseline="0" dirty="0">
                          <a:solidFill>
                            <a:schemeClr val="accent1">
                              <a:lumMod val="75000"/>
                            </a:schemeClr>
                          </a:solidFill>
                          <a:latin typeface="Arial" panose="020B0604020202020204" pitchFamily="34" charset="0"/>
                          <a:cs typeface="Arial" panose="020B0604020202020204" pitchFamily="34" charset="0"/>
                        </a:rPr>
                        <a:t>and higher proportions of </a:t>
                      </a:r>
                      <a:r>
                        <a:rPr lang="en-GB" sz="1600" b="1" kern="1200" baseline="0" dirty="0">
                          <a:solidFill>
                            <a:schemeClr val="accent1">
                              <a:lumMod val="75000"/>
                            </a:schemeClr>
                          </a:solidFill>
                          <a:latin typeface="Arial" panose="020B0604020202020204" pitchFamily="34" charset="0"/>
                          <a:ea typeface="+mn-ea"/>
                          <a:cs typeface="Arial" panose="020B0604020202020204" pitchFamily="34" charset="0"/>
                        </a:rPr>
                        <a:t>White other</a:t>
                      </a:r>
                      <a:r>
                        <a:rPr lang="en-GB" sz="1600" baseline="0" dirty="0">
                          <a:solidFill>
                            <a:schemeClr val="accent1">
                              <a:lumMod val="75000"/>
                            </a:schemeClr>
                          </a:solidFill>
                          <a:latin typeface="Arial" panose="020B0604020202020204" pitchFamily="34" charset="0"/>
                          <a:cs typeface="Arial" panose="020B0604020202020204" pitchFamily="34" charset="0"/>
                        </a:rPr>
                        <a:t>, </a:t>
                      </a:r>
                      <a:r>
                        <a:rPr lang="en-GB" sz="1600" b="1" baseline="0" dirty="0" smtClean="0">
                          <a:solidFill>
                            <a:schemeClr val="accent1">
                              <a:lumMod val="75000"/>
                            </a:schemeClr>
                          </a:solidFill>
                          <a:latin typeface="Arial" panose="020B0604020202020204" pitchFamily="34" charset="0"/>
                          <a:cs typeface="Arial" panose="020B0604020202020204" pitchFamily="34" charset="0"/>
                        </a:rPr>
                        <a:t>Mixed </a:t>
                      </a:r>
                      <a:r>
                        <a:rPr lang="en-GB" sz="1600" b="1" baseline="0" dirty="0">
                          <a:solidFill>
                            <a:schemeClr val="accent1">
                              <a:lumMod val="75000"/>
                            </a:schemeClr>
                          </a:solidFill>
                          <a:latin typeface="Arial" panose="020B0604020202020204" pitchFamily="34" charset="0"/>
                          <a:cs typeface="Arial" panose="020B0604020202020204" pitchFamily="34" charset="0"/>
                        </a:rPr>
                        <a:t>and </a:t>
                      </a:r>
                      <a:r>
                        <a:rPr lang="en-GB" sz="1600" b="1" baseline="0" dirty="0" smtClean="0">
                          <a:solidFill>
                            <a:schemeClr val="accent1">
                              <a:lumMod val="75000"/>
                            </a:schemeClr>
                          </a:solidFill>
                          <a:latin typeface="Arial" panose="020B0604020202020204" pitchFamily="34" charset="0"/>
                          <a:cs typeface="Arial" panose="020B0604020202020204" pitchFamily="34" charset="0"/>
                        </a:rPr>
                        <a:t>Asian: Chinese </a:t>
                      </a:r>
                      <a:r>
                        <a:rPr lang="en-GB" sz="1600" baseline="0" dirty="0">
                          <a:solidFill>
                            <a:schemeClr val="accent1">
                              <a:lumMod val="75000"/>
                            </a:schemeClr>
                          </a:solidFill>
                          <a:latin typeface="Arial" panose="020B0604020202020204" pitchFamily="34" charset="0"/>
                          <a:cs typeface="Arial" panose="020B0604020202020204" pitchFamily="34" charset="0"/>
                        </a:rPr>
                        <a:t>ethnic groups compared to the South </a:t>
                      </a:r>
                      <a:r>
                        <a:rPr lang="en-GB" sz="1600" baseline="0" dirty="0" smtClean="0">
                          <a:solidFill>
                            <a:schemeClr val="accent1">
                              <a:lumMod val="75000"/>
                            </a:schemeClr>
                          </a:solidFill>
                          <a:latin typeface="Arial" panose="020B0604020202020204" pitchFamily="34" charset="0"/>
                          <a:cs typeface="Arial" panose="020B0604020202020204" pitchFamily="34" charset="0"/>
                        </a:rPr>
                        <a:t>Alliance and CCG </a:t>
                      </a:r>
                      <a:r>
                        <a:rPr lang="en-GB" sz="1600" baseline="0" dirty="0">
                          <a:solidFill>
                            <a:schemeClr val="accent1">
                              <a:lumMod val="75000"/>
                            </a:schemeClr>
                          </a:solidFill>
                          <a:latin typeface="Arial" panose="020B0604020202020204" pitchFamily="34" charset="0"/>
                          <a:cs typeface="Arial" panose="020B0604020202020204" pitchFamily="34" charset="0"/>
                        </a:rPr>
                        <a:t>averages</a:t>
                      </a:r>
                      <a:endParaRPr lang="en-GB" sz="1600" dirty="0">
                        <a:solidFill>
                          <a:schemeClr val="accent1">
                            <a:lumMod val="75000"/>
                          </a:schemeClr>
                        </a:solidFill>
                        <a:latin typeface="Arial" panose="020B0604020202020204" pitchFamily="34" charset="0"/>
                        <a:cs typeface="Arial" panose="020B0604020202020204" pitchFamily="34" charset="0"/>
                      </a:endParaRPr>
                    </a:p>
                    <a:p>
                      <a:pPr algn="ctr"/>
                      <a:endParaRPr lang="en-GB" sz="1600" dirty="0">
                        <a:solidFill>
                          <a:srgbClr val="002060"/>
                        </a:solidFill>
                        <a:latin typeface="Arial" panose="020B0604020202020204" pitchFamily="34" charset="0"/>
                        <a:cs typeface="Arial" panose="020B0604020202020204" pitchFamily="34" charset="0"/>
                      </a:endParaRPr>
                    </a:p>
                  </a:txBody>
                  <a:tcPr>
                    <a:solidFill>
                      <a:schemeClr val="bg1"/>
                    </a:solidFill>
                  </a:tcPr>
                </a:tc>
                <a:extLst>
                  <a:ext uri="{0D108BD9-81ED-4DB2-BD59-A6C34878D82A}">
                    <a16:rowId xmlns:a16="http://schemas.microsoft.com/office/drawing/2014/main" val="10001"/>
                  </a:ext>
                </a:extLst>
              </a:tr>
              <a:tr h="247355">
                <a:tc>
                  <a:txBody>
                    <a:bodyPr/>
                    <a:lstStyle/>
                    <a:p>
                      <a:r>
                        <a:rPr lang="en-GB" sz="1000" dirty="0">
                          <a:solidFill>
                            <a:schemeClr val="bg1"/>
                          </a:solidFill>
                          <a:latin typeface="Arial" panose="020B0604020202020204" pitchFamily="34" charset="0"/>
                          <a:cs typeface="Arial" panose="020B0604020202020204" pitchFamily="34" charset="0"/>
                        </a:rPr>
                        <a:t>Source:</a:t>
                      </a:r>
                      <a:r>
                        <a:rPr lang="en-GB" sz="1000" baseline="0" dirty="0">
                          <a:solidFill>
                            <a:schemeClr val="bg1"/>
                          </a:solidFill>
                          <a:latin typeface="Arial" panose="020B0604020202020204" pitchFamily="34" charset="0"/>
                          <a:cs typeface="Arial" panose="020B0604020202020204" pitchFamily="34" charset="0"/>
                        </a:rPr>
                        <a:t> Census 2011 data applied to GP registered population using Census 2011 ethnic group proportions; England data from NOMIS (patients registered at a GP Practice by LSOA, July 2018, NHS Digital)</a:t>
                      </a:r>
                    </a:p>
                  </a:txBody>
                  <a:tcPr>
                    <a:solidFill>
                      <a:schemeClr val="accent1">
                        <a:lumMod val="75000"/>
                      </a:schemeClr>
                    </a:solidFill>
                  </a:tcPr>
                </a:tc>
                <a:extLst>
                  <a:ext uri="{0D108BD9-81ED-4DB2-BD59-A6C34878D82A}">
                    <a16:rowId xmlns:a16="http://schemas.microsoft.com/office/drawing/2014/main" val="10002"/>
                  </a:ext>
                </a:extLst>
              </a:tr>
            </a:tbl>
          </a:graphicData>
        </a:graphic>
      </p:graphicFrame>
      <p:pic>
        <p:nvPicPr>
          <p:cNvPr id="3" name="Picture 2"/>
          <p:cNvPicPr>
            <a:picLocks noChangeAspect="1"/>
          </p:cNvPicPr>
          <p:nvPr/>
        </p:nvPicPr>
        <p:blipFill>
          <a:blip r:embed="rId3"/>
          <a:stretch>
            <a:fillRect/>
          </a:stretch>
        </p:blipFill>
        <p:spPr>
          <a:xfrm>
            <a:off x="779413" y="473795"/>
            <a:ext cx="10800000" cy="2818117"/>
          </a:xfrm>
          <a:prstGeom prst="rect">
            <a:avLst/>
          </a:prstGeom>
        </p:spPr>
      </p:pic>
    </p:spTree>
    <p:extLst>
      <p:ext uri="{BB962C8B-B14F-4D97-AF65-F5344CB8AC3E}">
        <p14:creationId xmlns:p14="http://schemas.microsoft.com/office/powerpoint/2010/main" val="24628384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120042881"/>
              </p:ext>
            </p:extLst>
          </p:nvPr>
        </p:nvGraphicFramePr>
        <p:xfrm>
          <a:off x="0" y="0"/>
          <a:ext cx="12192000" cy="6858000"/>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20000"/>
                    </a:ext>
                  </a:extLst>
                </a:gridCol>
              </a:tblGrid>
              <a:tr h="412237">
                <a:tc>
                  <a:txBody>
                    <a:bodyPr/>
                    <a:lstStyle/>
                    <a:p>
                      <a:r>
                        <a:rPr lang="en-GB" dirty="0">
                          <a:latin typeface="Arial" panose="020B0604020202020204" pitchFamily="34" charset="0"/>
                          <a:cs typeface="Arial" panose="020B0604020202020204" pitchFamily="34" charset="0"/>
                        </a:rPr>
                        <a:t>Deprivation</a:t>
                      </a:r>
                    </a:p>
                  </a:txBody>
                  <a:tcPr>
                    <a:solidFill>
                      <a:schemeClr val="accent1">
                        <a:lumMod val="75000"/>
                      </a:schemeClr>
                    </a:solidFill>
                  </a:tcPr>
                </a:tc>
                <a:extLst>
                  <a:ext uri="{0D108BD9-81ED-4DB2-BD59-A6C34878D82A}">
                    <a16:rowId xmlns:a16="http://schemas.microsoft.com/office/drawing/2014/main" val="10000"/>
                  </a:ext>
                </a:extLst>
              </a:tr>
              <a:tr h="6198408">
                <a:tc>
                  <a:txBody>
                    <a:bodyPr/>
                    <a:lstStyle/>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pPr marL="0" lvl="0" indent="0" algn="l">
                        <a:buFont typeface="Arial" panose="020B0604020202020204" pitchFamily="34" charset="0"/>
                        <a:buNone/>
                      </a:pPr>
                      <a:r>
                        <a:rPr lang="en-GB" sz="1600" kern="1200" baseline="0" dirty="0">
                          <a:solidFill>
                            <a:schemeClr val="accent1">
                              <a:lumMod val="75000"/>
                            </a:schemeClr>
                          </a:solidFill>
                          <a:latin typeface="Arial" panose="020B0604020202020204" pitchFamily="34" charset="0"/>
                          <a:ea typeface="+mn-ea"/>
                          <a:cs typeface="Arial" panose="020B0604020202020204" pitchFamily="34" charset="0"/>
                        </a:rPr>
                        <a:t>        Relative deprivation is lower in Cam Medical Network PCN compared to</a:t>
                      </a:r>
                    </a:p>
                    <a:p>
                      <a:pPr marL="0" lvl="0" indent="0" algn="l">
                        <a:buFont typeface="Arial" panose="020B0604020202020204" pitchFamily="34" charset="0"/>
                        <a:buNone/>
                      </a:pPr>
                      <a:r>
                        <a:rPr lang="en-GB" sz="1600" kern="1200" baseline="0" dirty="0">
                          <a:solidFill>
                            <a:schemeClr val="accent1">
                              <a:lumMod val="75000"/>
                            </a:schemeClr>
                          </a:solidFill>
                          <a:latin typeface="Arial" panose="020B0604020202020204" pitchFamily="34" charset="0"/>
                          <a:ea typeface="+mn-ea"/>
                          <a:cs typeface="Arial" panose="020B0604020202020204" pitchFamily="34" charset="0"/>
                        </a:rPr>
                        <a:t>        South Alliance, CCG and England. </a:t>
                      </a:r>
                      <a:r>
                        <a:rPr lang="en-GB" sz="1600" kern="1200" baseline="0" dirty="0" smtClean="0">
                          <a:solidFill>
                            <a:schemeClr val="accent1">
                              <a:lumMod val="75000"/>
                            </a:schemeClr>
                          </a:solidFill>
                          <a:latin typeface="Arial" panose="020B0604020202020204" pitchFamily="34" charset="0"/>
                          <a:ea typeface="+mn-ea"/>
                          <a:cs typeface="Arial" panose="020B0604020202020204" pitchFamily="34" charset="0"/>
                        </a:rPr>
                        <a:t>Two practices, </a:t>
                      </a:r>
                      <a:r>
                        <a:rPr lang="en-GB" sz="1600" kern="1200" baseline="0" dirty="0" err="1">
                          <a:solidFill>
                            <a:schemeClr val="accent1">
                              <a:lumMod val="75000"/>
                            </a:schemeClr>
                          </a:solidFill>
                          <a:latin typeface="Arial" panose="020B0604020202020204" pitchFamily="34" charset="0"/>
                          <a:ea typeface="+mn-ea"/>
                          <a:cs typeface="Arial" panose="020B0604020202020204" pitchFamily="34" charset="0"/>
                        </a:rPr>
                        <a:t>Lensfield</a:t>
                      </a:r>
                      <a:r>
                        <a:rPr lang="en-GB" sz="1600" kern="1200" baseline="0" dirty="0">
                          <a:solidFill>
                            <a:schemeClr val="accent1">
                              <a:lumMod val="75000"/>
                            </a:schemeClr>
                          </a:solidFill>
                          <a:latin typeface="Arial" panose="020B0604020202020204" pitchFamily="34" charset="0"/>
                          <a:ea typeface="+mn-ea"/>
                          <a:cs typeface="Arial" panose="020B0604020202020204" pitchFamily="34" charset="0"/>
                        </a:rPr>
                        <a:t> Medical </a:t>
                      </a:r>
                      <a:r>
                        <a:rPr lang="en-GB" sz="1600" kern="1200" baseline="0" dirty="0" smtClean="0">
                          <a:solidFill>
                            <a:schemeClr val="accent1">
                              <a:lumMod val="75000"/>
                            </a:schemeClr>
                          </a:solidFill>
                          <a:latin typeface="Arial" panose="020B0604020202020204" pitchFamily="34" charset="0"/>
                          <a:ea typeface="+mn-ea"/>
                          <a:cs typeface="Arial" panose="020B0604020202020204" pitchFamily="34" charset="0"/>
                        </a:rPr>
                        <a:t>Practice</a:t>
                      </a:r>
                    </a:p>
                    <a:p>
                      <a:pPr marL="0" lvl="0" indent="0" algn="l">
                        <a:buFont typeface="Arial" panose="020B0604020202020204" pitchFamily="34" charset="0"/>
                        <a:buNone/>
                      </a:pPr>
                      <a:r>
                        <a:rPr lang="en-GB" sz="1600" kern="1200" baseline="0" dirty="0" smtClean="0">
                          <a:solidFill>
                            <a:schemeClr val="accent1">
                              <a:lumMod val="75000"/>
                            </a:schemeClr>
                          </a:solidFill>
                          <a:latin typeface="Arial" panose="020B0604020202020204" pitchFamily="34" charset="0"/>
                          <a:ea typeface="+mn-ea"/>
                          <a:cs typeface="Arial" panose="020B0604020202020204" pitchFamily="34" charset="0"/>
                        </a:rPr>
                        <a:t>        and </a:t>
                      </a:r>
                      <a:r>
                        <a:rPr lang="en-GB" sz="1600" kern="1200" baseline="0" dirty="0" err="1" smtClean="0">
                          <a:solidFill>
                            <a:schemeClr val="accent1">
                              <a:lumMod val="75000"/>
                            </a:schemeClr>
                          </a:solidFill>
                          <a:latin typeface="Arial" panose="020B0604020202020204" pitchFamily="34" charset="0"/>
                          <a:ea typeface="+mn-ea"/>
                          <a:cs typeface="Arial" panose="020B0604020202020204" pitchFamily="34" charset="0"/>
                        </a:rPr>
                        <a:t>Trumpington</a:t>
                      </a:r>
                      <a:r>
                        <a:rPr lang="en-GB" sz="1600" kern="1200" baseline="0" dirty="0" smtClean="0">
                          <a:solidFill>
                            <a:schemeClr val="accent1">
                              <a:lumMod val="75000"/>
                            </a:schemeClr>
                          </a:solidFill>
                          <a:latin typeface="Arial" panose="020B0604020202020204" pitchFamily="34" charset="0"/>
                          <a:ea typeface="+mn-ea"/>
                          <a:cs typeface="Arial" panose="020B0604020202020204" pitchFamily="34" charset="0"/>
                        </a:rPr>
                        <a:t> St. have </a:t>
                      </a:r>
                      <a:r>
                        <a:rPr lang="en-GB" sz="1600" kern="1200" baseline="0" dirty="0">
                          <a:solidFill>
                            <a:schemeClr val="accent1">
                              <a:lumMod val="75000"/>
                            </a:schemeClr>
                          </a:solidFill>
                          <a:latin typeface="Arial" panose="020B0604020202020204" pitchFamily="34" charset="0"/>
                          <a:ea typeface="+mn-ea"/>
                          <a:cs typeface="Arial" panose="020B0604020202020204" pitchFamily="34" charset="0"/>
                        </a:rPr>
                        <a:t>higher relative deprivation than South Alliance.</a:t>
                      </a:r>
                    </a:p>
                    <a:p>
                      <a:pPr marL="0" lvl="0" indent="0" algn="l">
                        <a:buFont typeface="Arial" panose="020B0604020202020204" pitchFamily="34" charset="0"/>
                        <a:buNone/>
                      </a:pPr>
                      <a:endParaRPr lang="en-GB" sz="1600" baseline="0" dirty="0">
                        <a:solidFill>
                          <a:schemeClr val="accent1">
                            <a:lumMod val="75000"/>
                          </a:schemeClr>
                        </a:solidFill>
                        <a:latin typeface="Arial" panose="020B0604020202020204" pitchFamily="34" charset="0"/>
                        <a:cs typeface="Arial" panose="020B0604020202020204" pitchFamily="34" charset="0"/>
                      </a:endParaRPr>
                    </a:p>
                    <a:p>
                      <a:pPr marL="0" lvl="0" indent="0" algn="l">
                        <a:buFont typeface="Arial" panose="020B0604020202020204" pitchFamily="34" charset="0"/>
                        <a:buNone/>
                      </a:pPr>
                      <a:r>
                        <a:rPr lang="en-GB" sz="1600" baseline="0" dirty="0">
                          <a:solidFill>
                            <a:schemeClr val="accent1">
                              <a:lumMod val="75000"/>
                            </a:schemeClr>
                          </a:solidFill>
                          <a:latin typeface="Arial" panose="020B0604020202020204" pitchFamily="34" charset="0"/>
                          <a:cs typeface="Arial" panose="020B0604020202020204" pitchFamily="34" charset="0"/>
                        </a:rPr>
                        <a:t>        Approximately 8.1% of children and 8.9% of older people live in income</a:t>
                      </a:r>
                    </a:p>
                    <a:p>
                      <a:pPr marL="0" lvl="0" indent="0" algn="l">
                        <a:buFont typeface="Arial" panose="020B0604020202020204" pitchFamily="34" charset="0"/>
                        <a:buNone/>
                      </a:pPr>
                      <a:r>
                        <a:rPr lang="en-GB" sz="1600" baseline="0" dirty="0">
                          <a:solidFill>
                            <a:schemeClr val="accent1">
                              <a:lumMod val="75000"/>
                            </a:schemeClr>
                          </a:solidFill>
                          <a:latin typeface="Arial" panose="020B0604020202020204" pitchFamily="34" charset="0"/>
                          <a:cs typeface="Arial" panose="020B0604020202020204" pitchFamily="34" charset="0"/>
                        </a:rPr>
                        <a:t>        deprived households in the PCN; lower than the averages for South </a:t>
                      </a:r>
                    </a:p>
                    <a:p>
                      <a:pPr marL="0" lvl="0" indent="0" algn="l">
                        <a:buFont typeface="Arial" panose="020B0604020202020204" pitchFamily="34" charset="0"/>
                        <a:buNone/>
                      </a:pPr>
                      <a:r>
                        <a:rPr lang="en-GB" sz="1600" baseline="0" dirty="0">
                          <a:solidFill>
                            <a:schemeClr val="accent1">
                              <a:lumMod val="75000"/>
                            </a:schemeClr>
                          </a:solidFill>
                          <a:latin typeface="Arial" panose="020B0604020202020204" pitchFamily="34" charset="0"/>
                          <a:cs typeface="Arial" panose="020B0604020202020204" pitchFamily="34" charset="0"/>
                        </a:rPr>
                        <a:t>                                     Alliance, CCG and England.</a:t>
                      </a:r>
                      <a:endParaRPr lang="en-GB" sz="1600" kern="1200" baseline="0" dirty="0">
                        <a:solidFill>
                          <a:schemeClr val="accent1">
                            <a:lumMod val="75000"/>
                          </a:schemeClr>
                        </a:solidFill>
                        <a:latin typeface="Arial" panose="020B0604020202020204" pitchFamily="34" charset="0"/>
                        <a:ea typeface="+mn-ea"/>
                        <a:cs typeface="Arial" panose="020B0604020202020204" pitchFamily="34" charset="0"/>
                      </a:endParaRPr>
                    </a:p>
                  </a:txBody>
                  <a:tcPr>
                    <a:solidFill>
                      <a:schemeClr val="bg1"/>
                    </a:solidFill>
                  </a:tcPr>
                </a:tc>
                <a:extLst>
                  <a:ext uri="{0D108BD9-81ED-4DB2-BD59-A6C34878D82A}">
                    <a16:rowId xmlns:a16="http://schemas.microsoft.com/office/drawing/2014/main" val="10001"/>
                  </a:ext>
                </a:extLst>
              </a:tr>
              <a:tr h="247355">
                <a:tc>
                  <a:txBody>
                    <a:bodyPr/>
                    <a:lstStyle/>
                    <a:p>
                      <a:r>
                        <a:rPr lang="en-GB" sz="1000" dirty="0">
                          <a:solidFill>
                            <a:schemeClr val="bg1"/>
                          </a:solidFill>
                          <a:latin typeface="Arial" panose="020B0604020202020204" pitchFamily="34" charset="0"/>
                          <a:cs typeface="Arial" panose="020B0604020202020204" pitchFamily="34" charset="0"/>
                        </a:rPr>
                        <a:t>Source:</a:t>
                      </a:r>
                      <a:r>
                        <a:rPr lang="en-GB" sz="1000" baseline="0" dirty="0">
                          <a:solidFill>
                            <a:schemeClr val="bg1"/>
                          </a:solidFill>
                          <a:latin typeface="Arial" panose="020B0604020202020204" pitchFamily="34" charset="0"/>
                          <a:cs typeface="Arial" panose="020B0604020202020204" pitchFamily="34" charset="0"/>
                        </a:rPr>
                        <a:t> </a:t>
                      </a:r>
                      <a:r>
                        <a:rPr lang="en-GB" sz="1000" kern="1200" dirty="0">
                          <a:solidFill>
                            <a:schemeClr val="bg1"/>
                          </a:solidFill>
                          <a:latin typeface="Arial" panose="020B0604020202020204" pitchFamily="34" charset="0"/>
                          <a:ea typeface="+mn-ea"/>
                          <a:cs typeface="Arial" panose="020B0604020202020204" pitchFamily="34" charset="0"/>
                        </a:rPr>
                        <a:t>C&amp;P PHI derived from Indices of Multiple Deprivation 2019, MHCLG and GP registered population data for July 2018. </a:t>
                      </a:r>
                      <a:r>
                        <a:rPr lang="en-GB" sz="1000" kern="1200" baseline="0" dirty="0">
                          <a:solidFill>
                            <a:schemeClr val="bg1"/>
                          </a:solidFill>
                          <a:latin typeface="Arial" panose="020B0604020202020204" pitchFamily="34" charset="0"/>
                          <a:ea typeface="+mn-ea"/>
                          <a:cs typeface="Arial" panose="020B0604020202020204" pitchFamily="34" charset="0"/>
                        </a:rPr>
                        <a:t> Practice data from PHE Fingertips.</a:t>
                      </a:r>
                      <a:endParaRPr lang="en-GB" sz="1000" kern="1200" dirty="0">
                        <a:solidFill>
                          <a:schemeClr val="bg1"/>
                        </a:solidFill>
                        <a:latin typeface="Arial" panose="020B0604020202020204" pitchFamily="34" charset="0"/>
                        <a:ea typeface="+mn-ea"/>
                        <a:cs typeface="Arial" panose="020B0604020202020204" pitchFamily="34" charset="0"/>
                      </a:endParaRPr>
                    </a:p>
                  </a:txBody>
                  <a:tcPr>
                    <a:solidFill>
                      <a:schemeClr val="accent1">
                        <a:lumMod val="75000"/>
                      </a:schemeClr>
                    </a:solidFill>
                  </a:tcPr>
                </a:tc>
                <a:extLst>
                  <a:ext uri="{0D108BD9-81ED-4DB2-BD59-A6C34878D82A}">
                    <a16:rowId xmlns:a16="http://schemas.microsoft.com/office/drawing/2014/main" val="10002"/>
                  </a:ext>
                </a:extLst>
              </a:tr>
            </a:tbl>
          </a:graphicData>
        </a:graphic>
      </p:graphicFrame>
      <p:sp>
        <p:nvSpPr>
          <p:cNvPr id="9" name="TextBox 8"/>
          <p:cNvSpPr txBox="1"/>
          <p:nvPr/>
        </p:nvSpPr>
        <p:spPr>
          <a:xfrm>
            <a:off x="7620000" y="427949"/>
            <a:ext cx="3984170" cy="307777"/>
          </a:xfrm>
          <a:prstGeom prst="rect">
            <a:avLst/>
          </a:prstGeom>
          <a:noFill/>
        </p:spPr>
        <p:txBody>
          <a:bodyPr wrap="square" rtlCol="0">
            <a:spAutoFit/>
          </a:bodyPr>
          <a:lstStyle/>
          <a:p>
            <a:pPr algn="ctr"/>
            <a:r>
              <a:rPr lang="en-GB" sz="1400" dirty="0">
                <a:solidFill>
                  <a:schemeClr val="accent1">
                    <a:lumMod val="75000"/>
                  </a:schemeClr>
                </a:solidFill>
                <a:latin typeface="Arial" panose="020B0604020202020204" pitchFamily="34" charset="0"/>
                <a:cs typeface="Arial" panose="020B0604020202020204" pitchFamily="34" charset="0"/>
              </a:rPr>
              <a:t>Index of Multiple Deprivation, 2019, by </a:t>
            </a:r>
            <a:r>
              <a:rPr lang="en-GB" sz="1400" dirty="0" smtClean="0">
                <a:solidFill>
                  <a:schemeClr val="accent1">
                    <a:lumMod val="75000"/>
                  </a:schemeClr>
                </a:solidFill>
                <a:latin typeface="Arial" panose="020B0604020202020204" pitchFamily="34" charset="0"/>
                <a:cs typeface="Arial" panose="020B0604020202020204" pitchFamily="34" charset="0"/>
              </a:rPr>
              <a:t>LSOA</a:t>
            </a:r>
            <a:endParaRPr lang="en-GB" sz="1400" dirty="0">
              <a:solidFill>
                <a:schemeClr val="accent1">
                  <a:lumMod val="75000"/>
                </a:schemeClr>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a:stretch>
            <a:fillRect/>
          </a:stretch>
        </p:blipFill>
        <p:spPr>
          <a:xfrm>
            <a:off x="550605" y="623208"/>
            <a:ext cx="5222401" cy="301920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41404" y="802940"/>
            <a:ext cx="4018666" cy="5678937"/>
          </a:xfrm>
          <a:prstGeom prst="rect">
            <a:avLst/>
          </a:prstGeom>
        </p:spPr>
      </p:pic>
    </p:spTree>
    <p:extLst>
      <p:ext uri="{BB962C8B-B14F-4D97-AF65-F5344CB8AC3E}">
        <p14:creationId xmlns:p14="http://schemas.microsoft.com/office/powerpoint/2010/main" val="28666814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x006a_a75 xmlns="f13cdf73-8515-4377-9b85-8071d18a76e2"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00DE7796992A641A6F4091CC004417B" ma:contentTypeVersion="9" ma:contentTypeDescription="Create a new document." ma:contentTypeScope="" ma:versionID="39e0e6d30d4a0ed340c5b0e41515685b">
  <xsd:schema xmlns:xsd="http://www.w3.org/2001/XMLSchema" xmlns:xs="http://www.w3.org/2001/XMLSchema" xmlns:p="http://schemas.microsoft.com/office/2006/metadata/properties" xmlns:ns2="f13cdf73-8515-4377-9b85-8071d18a76e2" xmlns:ns3="8f0e4762-0647-4515-854e-54c39e301341" targetNamespace="http://schemas.microsoft.com/office/2006/metadata/properties" ma:root="true" ma:fieldsID="90fadeecdc6ab34c9d98e6e24bddb53b" ns2:_="" ns3:_="">
    <xsd:import namespace="f13cdf73-8515-4377-9b85-8071d18a76e2"/>
    <xsd:import namespace="8f0e4762-0647-4515-854e-54c39e301341"/>
    <xsd:element name="properties">
      <xsd:complexType>
        <xsd:sequence>
          <xsd:element name="documentManagement">
            <xsd:complexType>
              <xsd:all>
                <xsd:element ref="ns2:MediaServiceMetadata" minOccurs="0"/>
                <xsd:element ref="ns2:MediaServiceFastMetadata" minOccurs="0"/>
                <xsd:element ref="ns2:MediaServiceAutoTags" minOccurs="0"/>
                <xsd:element ref="ns3:SharedWithUsers" minOccurs="0"/>
                <xsd:element ref="ns3:SharedWithDetails" minOccurs="0"/>
                <xsd:element ref="ns2:_x006a_a75" minOccurs="0"/>
                <xsd:element ref="ns2:MediaServiceEventHashCode" minOccurs="0"/>
                <xsd:element ref="ns2:MediaServiceGenerationTim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13cdf73-8515-4377-9b85-8071d18a76e2"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MediaServiceAutoTags" ma:description="" ma:internalName="MediaServiceAutoTags" ma:readOnly="true">
      <xsd:simpleType>
        <xsd:restriction base="dms:Text"/>
      </xsd:simpleType>
    </xsd:element>
    <xsd:element name="_x006a_a75" ma:index="13" nillable="true" ma:displayName="Description" ma:internalName="_x006a_a75">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f0e4762-0647-4515-854e-54c39e301341"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AED8688-C769-49B6-84BC-90D34BC7F997}">
  <ds:schemaRefs>
    <ds:schemaRef ds:uri="http://schemas.microsoft.com/sharepoint/v3/contenttype/forms"/>
  </ds:schemaRefs>
</ds:datastoreItem>
</file>

<file path=customXml/itemProps2.xml><?xml version="1.0" encoding="utf-8"?>
<ds:datastoreItem xmlns:ds="http://schemas.openxmlformats.org/officeDocument/2006/customXml" ds:itemID="{95E3A505-EAC5-4316-A276-B944FBAEC430}">
  <ds:schemaRefs>
    <ds:schemaRef ds:uri="http://www.w3.org/XML/1998/namespace"/>
    <ds:schemaRef ds:uri="http://purl.org/dc/terms/"/>
    <ds:schemaRef ds:uri="8f0e4762-0647-4515-854e-54c39e301341"/>
    <ds:schemaRef ds:uri="http://schemas.microsoft.com/office/2006/metadata/properties"/>
    <ds:schemaRef ds:uri="http://schemas.microsoft.com/office/2006/documentManagement/types"/>
    <ds:schemaRef ds:uri="http://schemas.microsoft.com/office/infopath/2007/PartnerControls"/>
    <ds:schemaRef ds:uri="http://purl.org/dc/elements/1.1/"/>
    <ds:schemaRef ds:uri="http://schemas.openxmlformats.org/package/2006/metadata/core-properties"/>
    <ds:schemaRef ds:uri="f13cdf73-8515-4377-9b85-8071d18a76e2"/>
    <ds:schemaRef ds:uri="http://purl.org/dc/dcmitype/"/>
  </ds:schemaRefs>
</ds:datastoreItem>
</file>

<file path=customXml/itemProps3.xml><?xml version="1.0" encoding="utf-8"?>
<ds:datastoreItem xmlns:ds="http://schemas.openxmlformats.org/officeDocument/2006/customXml" ds:itemID="{C6BEA03F-1E4D-466C-8312-7679A70B35B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13cdf73-8515-4377-9b85-8071d18a76e2"/>
    <ds:schemaRef ds:uri="8f0e4762-0647-4515-854e-54c39e30134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5465</TotalTime>
  <Words>2476</Words>
  <Application>Microsoft Office PowerPoint</Application>
  <PresentationFormat>Widescreen</PresentationFormat>
  <Paragraphs>637</Paragraphs>
  <Slides>33</Slides>
  <Notes>24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Arial</vt:lpstr>
      <vt:lpstr>Arial (Headings)</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Cambridgeshire County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Whyman Helen</dc:creator>
  <cp:lastModifiedBy>Robson Andrew</cp:lastModifiedBy>
  <cp:revision>472</cp:revision>
  <cp:lastPrinted>2019-07-04T07:21:22Z</cp:lastPrinted>
  <dcterms:created xsi:type="dcterms:W3CDTF">2019-01-15T15:07:08Z</dcterms:created>
  <dcterms:modified xsi:type="dcterms:W3CDTF">2020-01-24T15:04:09Z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0x010100900DE7796992A641A6F4091CC004417B</vt:lpwstr>
  </property>
</Properties>
</file>