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handoutMasterIdLst>
    <p:handoutMasterId r:id="rId39"/>
  </p:handoutMasterIdLst>
  <p:sldIdLst>
    <p:sldId id="257" r:id="rId5"/>
    <p:sldId id="259" r:id="rId6"/>
    <p:sldId id="292" r:id="rId7"/>
    <p:sldId id="258" r:id="rId8"/>
    <p:sldId id="260" r:id="rId9"/>
    <p:sldId id="282" r:id="rId10"/>
    <p:sldId id="274" r:id="rId11"/>
    <p:sldId id="261" r:id="rId12"/>
    <p:sldId id="263" r:id="rId13"/>
    <p:sldId id="262" r:id="rId14"/>
    <p:sldId id="270" r:id="rId15"/>
    <p:sldId id="269" r:id="rId16"/>
    <p:sldId id="271" r:id="rId17"/>
    <p:sldId id="272" r:id="rId18"/>
    <p:sldId id="265" r:id="rId19"/>
    <p:sldId id="273" r:id="rId20"/>
    <p:sldId id="264" r:id="rId21"/>
    <p:sldId id="266" r:id="rId22"/>
    <p:sldId id="267" r:id="rId23"/>
    <p:sldId id="268" r:id="rId24"/>
    <p:sldId id="277" r:id="rId25"/>
    <p:sldId id="283" r:id="rId26"/>
    <p:sldId id="287" r:id="rId27"/>
    <p:sldId id="288" r:id="rId28"/>
    <p:sldId id="286" r:id="rId29"/>
    <p:sldId id="278" r:id="rId30"/>
    <p:sldId id="279" r:id="rId31"/>
    <p:sldId id="275" r:id="rId32"/>
    <p:sldId id="276" r:id="rId33"/>
    <p:sldId id="291" r:id="rId34"/>
    <p:sldId id="290" r:id="rId35"/>
    <p:sldId id="284" r:id="rId36"/>
    <p:sldId id="285" r:id="rId37"/>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E1F2"/>
    <a:srgbClr val="EBF1FF"/>
    <a:srgbClr val="2E75B6"/>
    <a:srgbClr val="F7F9FF"/>
    <a:srgbClr val="C7DDF1"/>
    <a:srgbClr val="DFE7F5"/>
    <a:srgbClr val="EFF5FB"/>
    <a:srgbClr val="E1E1E1"/>
    <a:srgbClr val="F0F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3" autoAdjust="0"/>
    <p:restoredTop sz="94660"/>
  </p:normalViewPr>
  <p:slideViewPr>
    <p:cSldViewPr snapToGrid="0">
      <p:cViewPr varScale="1">
        <p:scale>
          <a:sx n="88" d="100"/>
          <a:sy n="88" d="100"/>
        </p:scale>
        <p:origin x="528" y="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362"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155" y="0"/>
            <a:ext cx="2889362" cy="495300"/>
          </a:xfrm>
          <a:prstGeom prst="rect">
            <a:avLst/>
          </a:prstGeom>
        </p:spPr>
        <p:txBody>
          <a:bodyPr vert="horz" lIns="91440" tIns="45720" rIns="91440" bIns="45720" rtlCol="0"/>
          <a:lstStyle>
            <a:lvl1pPr algn="r">
              <a:defRPr sz="1200"/>
            </a:lvl1pPr>
          </a:lstStyle>
          <a:p>
            <a:fld id="{3D7451D7-2EA8-4FF7-B662-8F28256B097A}" type="datetimeFigureOut">
              <a:rPr lang="en-GB" smtClean="0"/>
              <a:t>24/01/2020</a:t>
            </a:fld>
            <a:endParaRPr lang="en-GB"/>
          </a:p>
        </p:txBody>
      </p:sp>
      <p:sp>
        <p:nvSpPr>
          <p:cNvPr id="4" name="Footer Placeholder 3"/>
          <p:cNvSpPr>
            <a:spLocks noGrp="1"/>
          </p:cNvSpPr>
          <p:nvPr>
            <p:ph type="ftr" sz="quarter" idx="2"/>
          </p:nvPr>
        </p:nvSpPr>
        <p:spPr>
          <a:xfrm>
            <a:off x="0" y="9377363"/>
            <a:ext cx="2889362"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155" y="9377363"/>
            <a:ext cx="2889362" cy="495300"/>
          </a:xfrm>
          <a:prstGeom prst="rect">
            <a:avLst/>
          </a:prstGeom>
        </p:spPr>
        <p:txBody>
          <a:bodyPr vert="horz" lIns="91440" tIns="45720" rIns="91440" bIns="45720" rtlCol="0" anchor="b"/>
          <a:lstStyle>
            <a:lvl1pPr algn="r">
              <a:defRPr sz="1200"/>
            </a:lvl1pPr>
          </a:lstStyle>
          <a:p>
            <a:fld id="{B6A56AE6-FF1C-4754-A77A-EAD59379A0D2}" type="slidenum">
              <a:rPr lang="en-GB" smtClean="0"/>
              <a:t>‹#›</a:t>
            </a:fld>
            <a:endParaRPr lang="en-GB"/>
          </a:p>
        </p:txBody>
      </p:sp>
    </p:spTree>
    <p:extLst>
      <p:ext uri="{BB962C8B-B14F-4D97-AF65-F5344CB8AC3E}">
        <p14:creationId xmlns:p14="http://schemas.microsoft.com/office/powerpoint/2010/main" val="2313464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E6F4B6CE-75B7-4240-B9F8-2C023477DFB8}" type="datetimeFigureOut">
              <a:rPr lang="en-GB" smtClean="0"/>
              <a:t>24/01/2020</a:t>
            </a:fld>
            <a:endParaRPr lang="en-GB" dirty="0"/>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751220"/>
            <a:ext cx="533527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8"/>
            <a:ext cx="2889938"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377318"/>
            <a:ext cx="2889938" cy="495347"/>
          </a:xfrm>
          <a:prstGeom prst="rect">
            <a:avLst/>
          </a:prstGeom>
        </p:spPr>
        <p:txBody>
          <a:bodyPr vert="horz" lIns="91440" tIns="45720" rIns="91440" bIns="45720" rtlCol="0" anchor="b"/>
          <a:lstStyle>
            <a:lvl1pPr algn="r">
              <a:defRPr sz="1200"/>
            </a:lvl1pPr>
          </a:lstStyle>
          <a:p>
            <a:fld id="{5A8E0146-D998-449C-A1BA-A878C8DA818C}" type="slidenum">
              <a:rPr lang="en-GB" smtClean="0"/>
              <a:t>‹#›</a:t>
            </a:fld>
            <a:endParaRPr lang="en-GB" dirty="0"/>
          </a:p>
        </p:txBody>
      </p:sp>
    </p:spTree>
    <p:extLst>
      <p:ext uri="{BB962C8B-B14F-4D97-AF65-F5344CB8AC3E}">
        <p14:creationId xmlns:p14="http://schemas.microsoft.com/office/powerpoint/2010/main" val="101119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3</a:t>
            </a:fld>
            <a:endParaRPr lang="en-GB" dirty="0"/>
          </a:p>
        </p:txBody>
      </p:sp>
    </p:spTree>
    <p:extLst>
      <p:ext uri="{BB962C8B-B14F-4D97-AF65-F5344CB8AC3E}">
        <p14:creationId xmlns:p14="http://schemas.microsoft.com/office/powerpoint/2010/main" val="2113169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13</a:t>
            </a:fld>
            <a:endParaRPr lang="en-GB" dirty="0"/>
          </a:p>
        </p:txBody>
      </p:sp>
    </p:spTree>
    <p:extLst>
      <p:ext uri="{BB962C8B-B14F-4D97-AF65-F5344CB8AC3E}">
        <p14:creationId xmlns:p14="http://schemas.microsoft.com/office/powerpoint/2010/main" val="3735466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15</a:t>
            </a:fld>
            <a:endParaRPr lang="en-GB" dirty="0"/>
          </a:p>
        </p:txBody>
      </p:sp>
    </p:spTree>
    <p:extLst>
      <p:ext uri="{BB962C8B-B14F-4D97-AF65-F5344CB8AC3E}">
        <p14:creationId xmlns:p14="http://schemas.microsoft.com/office/powerpoint/2010/main" val="3746280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17</a:t>
            </a:fld>
            <a:endParaRPr lang="en-GB" dirty="0"/>
          </a:p>
        </p:txBody>
      </p:sp>
    </p:spTree>
    <p:extLst>
      <p:ext uri="{BB962C8B-B14F-4D97-AF65-F5344CB8AC3E}">
        <p14:creationId xmlns:p14="http://schemas.microsoft.com/office/powerpoint/2010/main" val="1526823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18</a:t>
            </a:fld>
            <a:endParaRPr lang="en-GB" dirty="0"/>
          </a:p>
        </p:txBody>
      </p:sp>
    </p:spTree>
    <p:extLst>
      <p:ext uri="{BB962C8B-B14F-4D97-AF65-F5344CB8AC3E}">
        <p14:creationId xmlns:p14="http://schemas.microsoft.com/office/powerpoint/2010/main" val="3974901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19</a:t>
            </a:fld>
            <a:endParaRPr lang="en-GB" dirty="0"/>
          </a:p>
        </p:txBody>
      </p:sp>
    </p:spTree>
    <p:extLst>
      <p:ext uri="{BB962C8B-B14F-4D97-AF65-F5344CB8AC3E}">
        <p14:creationId xmlns:p14="http://schemas.microsoft.com/office/powerpoint/2010/main" val="1337622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20</a:t>
            </a:fld>
            <a:endParaRPr lang="en-GB" dirty="0"/>
          </a:p>
        </p:txBody>
      </p:sp>
    </p:spTree>
    <p:extLst>
      <p:ext uri="{BB962C8B-B14F-4D97-AF65-F5344CB8AC3E}">
        <p14:creationId xmlns:p14="http://schemas.microsoft.com/office/powerpoint/2010/main" val="3981496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600672-7E8A-40BE-966E-D67AC122C108}" type="slidenum">
              <a:rPr lang="en-GB" smtClean="0"/>
              <a:t>23</a:t>
            </a:fld>
            <a:endParaRPr lang="en-GB"/>
          </a:p>
        </p:txBody>
      </p:sp>
    </p:spTree>
    <p:extLst>
      <p:ext uri="{BB962C8B-B14F-4D97-AF65-F5344CB8AC3E}">
        <p14:creationId xmlns:p14="http://schemas.microsoft.com/office/powerpoint/2010/main" val="215706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600672-7E8A-40BE-966E-D67AC122C108}" type="slidenum">
              <a:rPr lang="en-GB" smtClean="0"/>
              <a:t>24</a:t>
            </a:fld>
            <a:endParaRPr lang="en-GB"/>
          </a:p>
        </p:txBody>
      </p:sp>
    </p:spTree>
    <p:extLst>
      <p:ext uri="{BB962C8B-B14F-4D97-AF65-F5344CB8AC3E}">
        <p14:creationId xmlns:p14="http://schemas.microsoft.com/office/powerpoint/2010/main" val="1894469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4773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104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5</a:t>
            </a:fld>
            <a:endParaRPr lang="en-GB" dirty="0"/>
          </a:p>
        </p:txBody>
      </p:sp>
    </p:spTree>
    <p:extLst>
      <p:ext uri="{BB962C8B-B14F-4D97-AF65-F5344CB8AC3E}">
        <p14:creationId xmlns:p14="http://schemas.microsoft.com/office/powerpoint/2010/main" val="4005230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052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5546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600672-7E8A-40BE-966E-D67AC122C108}" type="slidenum">
              <a:rPr lang="en-GB" smtClean="0"/>
              <a:t>31</a:t>
            </a:fld>
            <a:endParaRPr lang="en-GB"/>
          </a:p>
        </p:txBody>
      </p:sp>
    </p:spTree>
    <p:extLst>
      <p:ext uri="{BB962C8B-B14F-4D97-AF65-F5344CB8AC3E}">
        <p14:creationId xmlns:p14="http://schemas.microsoft.com/office/powerpoint/2010/main" val="2113817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8831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09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6</a:t>
            </a:fld>
            <a:endParaRPr lang="en-GB" dirty="0"/>
          </a:p>
        </p:txBody>
      </p:sp>
    </p:spTree>
    <p:extLst>
      <p:ext uri="{BB962C8B-B14F-4D97-AF65-F5344CB8AC3E}">
        <p14:creationId xmlns:p14="http://schemas.microsoft.com/office/powerpoint/2010/main" val="2105751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7</a:t>
            </a:fld>
            <a:endParaRPr lang="en-GB" dirty="0"/>
          </a:p>
        </p:txBody>
      </p:sp>
    </p:spTree>
    <p:extLst>
      <p:ext uri="{BB962C8B-B14F-4D97-AF65-F5344CB8AC3E}">
        <p14:creationId xmlns:p14="http://schemas.microsoft.com/office/powerpoint/2010/main" val="3705294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8</a:t>
            </a:fld>
            <a:endParaRPr lang="en-GB" dirty="0"/>
          </a:p>
        </p:txBody>
      </p:sp>
    </p:spTree>
    <p:extLst>
      <p:ext uri="{BB962C8B-B14F-4D97-AF65-F5344CB8AC3E}">
        <p14:creationId xmlns:p14="http://schemas.microsoft.com/office/powerpoint/2010/main" val="2462478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9</a:t>
            </a:fld>
            <a:endParaRPr lang="en-GB" dirty="0"/>
          </a:p>
        </p:txBody>
      </p:sp>
    </p:spTree>
    <p:extLst>
      <p:ext uri="{BB962C8B-B14F-4D97-AF65-F5344CB8AC3E}">
        <p14:creationId xmlns:p14="http://schemas.microsoft.com/office/powerpoint/2010/main" val="2923086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10</a:t>
            </a:fld>
            <a:endParaRPr lang="en-GB" dirty="0"/>
          </a:p>
        </p:txBody>
      </p:sp>
    </p:spTree>
    <p:extLst>
      <p:ext uri="{BB962C8B-B14F-4D97-AF65-F5344CB8AC3E}">
        <p14:creationId xmlns:p14="http://schemas.microsoft.com/office/powerpoint/2010/main" val="1915748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11</a:t>
            </a:fld>
            <a:endParaRPr lang="en-GB" dirty="0"/>
          </a:p>
        </p:txBody>
      </p:sp>
    </p:spTree>
    <p:extLst>
      <p:ext uri="{BB962C8B-B14F-4D97-AF65-F5344CB8AC3E}">
        <p14:creationId xmlns:p14="http://schemas.microsoft.com/office/powerpoint/2010/main" val="1405992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12</a:t>
            </a:fld>
            <a:endParaRPr lang="en-GB" dirty="0"/>
          </a:p>
        </p:txBody>
      </p:sp>
    </p:spTree>
    <p:extLst>
      <p:ext uri="{BB962C8B-B14F-4D97-AF65-F5344CB8AC3E}">
        <p14:creationId xmlns:p14="http://schemas.microsoft.com/office/powerpoint/2010/main" val="2302921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56492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49170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452967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ext Placeholder 2"/>
          <p:cNvSpPr>
            <a:spLocks noGrp="1"/>
          </p:cNvSpPr>
          <p:nvPr>
            <p:ph type="body" sz="quarter" idx="14" hasCustomPrompt="1"/>
          </p:nvPr>
        </p:nvSpPr>
        <p:spPr>
          <a:xfrm>
            <a:off x="145576" y="572860"/>
            <a:ext cx="11891413" cy="578079"/>
          </a:xfrm>
          <a:prstGeom prst="rect">
            <a:avLst/>
          </a:prstGeom>
        </p:spPr>
        <p:txBody>
          <a:bodyPr/>
          <a:lstStyle>
            <a:lvl1pPr marL="0" indent="0" algn="ctr">
              <a:buNone/>
              <a:defRPr sz="2000" b="1">
                <a:solidFill>
                  <a:schemeClr val="accent1"/>
                </a:solidFill>
                <a:latin typeface="Arial (Headings)"/>
              </a:defRPr>
            </a:lvl1pPr>
          </a:lstStyle>
          <a:p>
            <a:pPr lvl="0"/>
            <a:r>
              <a:rPr lang="en-US"/>
              <a:t>Title</a:t>
            </a:r>
            <a:endParaRPr lang="en-GB"/>
          </a:p>
        </p:txBody>
      </p:sp>
      <p:sp>
        <p:nvSpPr>
          <p:cNvPr id="7" name="Slide Number Placeholder 5"/>
          <p:cNvSpPr>
            <a:spLocks noGrp="1"/>
          </p:cNvSpPr>
          <p:nvPr>
            <p:ph type="sldNum" sz="quarter" idx="4"/>
          </p:nvPr>
        </p:nvSpPr>
        <p:spPr>
          <a:xfrm>
            <a:off x="9208881" y="6488601"/>
            <a:ext cx="2828107" cy="218918"/>
          </a:xfrm>
          <a:prstGeom prst="rect">
            <a:avLst/>
          </a:prstGeom>
        </p:spPr>
        <p:txBody>
          <a:bodyPr lIns="90818" tIns="45409" rIns="90818" bIns="45409"/>
          <a:lstStyle>
            <a:lvl1pPr algn="r">
              <a:defRPr sz="1000" b="0" i="0">
                <a:solidFill>
                  <a:schemeClr val="tx1"/>
                </a:solidFill>
                <a:latin typeface="Arial"/>
                <a:cs typeface="Arial"/>
              </a:defRPr>
            </a:lvl1pPr>
          </a:lstStyle>
          <a:p>
            <a:pPr defTabSz="908182"/>
            <a:fld id="{87DADF28-5588-485E-81E7-6B9A2B6E3B3C}" type="slidenum">
              <a:rPr lang="en-GB" smtClean="0">
                <a:solidFill>
                  <a:prstClr val="black"/>
                </a:solidFill>
              </a:rPr>
              <a:pPr defTabSz="908182"/>
              <a:t>‹#›</a:t>
            </a:fld>
            <a:endParaRPr lang="en-GB">
              <a:solidFill>
                <a:prstClr val="black"/>
              </a:solidFill>
            </a:endParaRPr>
          </a:p>
        </p:txBody>
      </p:sp>
    </p:spTree>
    <p:extLst>
      <p:ext uri="{BB962C8B-B14F-4D97-AF65-F5344CB8AC3E}">
        <p14:creationId xmlns:p14="http://schemas.microsoft.com/office/powerpoint/2010/main" val="3704283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696086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195702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559670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284938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575251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001119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834277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76107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F6038-765E-4A35-9291-688DFA1C4CE5}" type="datetimeFigureOut">
              <a:rPr lang="en-GB" smtClean="0"/>
              <a:t>24/01/2020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B91E9-87EB-461F-B0CD-2A123CF379A1}" type="slidenum">
              <a:rPr lang="en-GB" smtClean="0"/>
              <a:t>‹#›</a:t>
            </a:fld>
            <a:endParaRPr lang="en-GB" dirty="0"/>
          </a:p>
        </p:txBody>
      </p:sp>
    </p:spTree>
    <p:extLst>
      <p:ext uri="{BB962C8B-B14F-4D97-AF65-F5344CB8AC3E}">
        <p14:creationId xmlns:p14="http://schemas.microsoft.com/office/powerpoint/2010/main" val="1166475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0.emf"/><Relationship Id="rId4" Type="http://schemas.openxmlformats.org/officeDocument/2006/relationships/image" Target="../media/image39.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2760" y="1259093"/>
            <a:ext cx="10482230" cy="4708981"/>
          </a:xfrm>
          <a:prstGeom prst="rect">
            <a:avLst/>
          </a:prstGeom>
          <a:noFill/>
          <a:ln>
            <a:noFill/>
          </a:ln>
        </p:spPr>
        <p:txBody>
          <a:bodyPr wrap="square" rtlCol="0">
            <a:spAutoFit/>
          </a:bodyPr>
          <a:lstStyle/>
          <a:p>
            <a:pPr algn="ctr"/>
            <a:r>
              <a:rPr lang="en-GB" sz="5000" dirty="0">
                <a:solidFill>
                  <a:schemeClr val="accent1">
                    <a:lumMod val="75000"/>
                  </a:schemeClr>
                </a:solidFill>
                <a:latin typeface="Arial" panose="020B0604020202020204" pitchFamily="34" charset="0"/>
                <a:cs typeface="Arial" panose="020B0604020202020204" pitchFamily="34" charset="0"/>
              </a:rPr>
              <a:t>A1 Network PCN</a:t>
            </a:r>
          </a:p>
          <a:p>
            <a:pPr algn="ctr"/>
            <a:endParaRPr lang="en-GB" sz="5000" dirty="0">
              <a:solidFill>
                <a:schemeClr val="accent1">
                  <a:lumMod val="75000"/>
                </a:schemeClr>
              </a:solidFill>
              <a:latin typeface="Arial" panose="020B0604020202020204" pitchFamily="34" charset="0"/>
              <a:cs typeface="Arial" panose="020B0604020202020204" pitchFamily="34" charset="0"/>
            </a:endParaRPr>
          </a:p>
          <a:p>
            <a:pPr algn="ctr"/>
            <a:r>
              <a:rPr lang="en-GB" sz="5000" dirty="0">
                <a:solidFill>
                  <a:schemeClr val="accent1">
                    <a:lumMod val="75000"/>
                  </a:schemeClr>
                </a:solidFill>
                <a:latin typeface="Arial" panose="020B0604020202020204" pitchFamily="34" charset="0"/>
                <a:cs typeface="Arial" panose="020B0604020202020204" pitchFamily="34" charset="0"/>
              </a:rPr>
              <a:t>Data pack</a:t>
            </a:r>
          </a:p>
          <a:p>
            <a:pPr algn="ctr"/>
            <a:endParaRPr lang="en-GB" sz="5000" dirty="0">
              <a:solidFill>
                <a:schemeClr val="accent1">
                  <a:lumMod val="75000"/>
                </a:schemeClr>
              </a:solidFill>
              <a:latin typeface="Arial" panose="020B0604020202020204" pitchFamily="34" charset="0"/>
              <a:cs typeface="Arial" panose="020B0604020202020204" pitchFamily="34" charset="0"/>
            </a:endParaRPr>
          </a:p>
          <a:p>
            <a:pPr algn="ctr"/>
            <a:r>
              <a:rPr lang="en-GB" sz="5000" dirty="0">
                <a:solidFill>
                  <a:schemeClr val="accent1">
                    <a:lumMod val="75000"/>
                  </a:schemeClr>
                </a:solidFill>
                <a:latin typeface="Arial" panose="020B0604020202020204" pitchFamily="34" charset="0"/>
                <a:cs typeface="Arial" panose="020B0604020202020204" pitchFamily="34" charset="0"/>
              </a:rPr>
              <a:t>November 2019</a:t>
            </a:r>
          </a:p>
          <a:p>
            <a:pPr algn="ctr"/>
            <a:endParaRPr lang="en-GB" sz="5000" dirty="0">
              <a:solidFill>
                <a:srgbClr val="FF0000"/>
              </a:solidFill>
              <a:latin typeface="Arial" panose="020B0604020202020204" pitchFamily="34" charset="0"/>
              <a:cs typeface="Arial" panose="020B0604020202020204" pitchFamily="34" charset="0"/>
            </a:endParaRPr>
          </a:p>
        </p:txBody>
      </p:sp>
      <p:sp>
        <p:nvSpPr>
          <p:cNvPr id="3" name="Frame 2"/>
          <p:cNvSpPr/>
          <p:nvPr/>
        </p:nvSpPr>
        <p:spPr>
          <a:xfrm>
            <a:off x="0" y="0"/>
            <a:ext cx="12204000" cy="6858000"/>
          </a:xfrm>
          <a:prstGeom prst="frame">
            <a:avLst/>
          </a:prstGeom>
          <a:solidFill>
            <a:schemeClr val="accent1">
              <a:lumMod val="75000"/>
            </a:schemeClr>
          </a:solidFill>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63973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89723646"/>
              </p:ext>
            </p:extLst>
          </p:nvPr>
        </p:nvGraphicFramePr>
        <p:xfrm>
          <a:off x="0" y="6326"/>
          <a:ext cx="12192000" cy="685167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08455">
                <a:tc>
                  <a:txBody>
                    <a:bodyPr/>
                    <a:lstStyle/>
                    <a:p>
                      <a:r>
                        <a:rPr lang="en-GB" dirty="0">
                          <a:latin typeface="Arial" panose="020B0604020202020204" pitchFamily="34" charset="0"/>
                          <a:cs typeface="Arial" panose="020B0604020202020204" pitchFamily="34" charset="0"/>
                        </a:rPr>
                        <a:t>Births</a:t>
                      </a:r>
                      <a:r>
                        <a:rPr lang="en-GB" baseline="0" dirty="0">
                          <a:latin typeface="Arial" panose="020B0604020202020204" pitchFamily="34" charset="0"/>
                          <a:cs typeface="Arial" panose="020B0604020202020204" pitchFamily="34" charset="0"/>
                        </a:rPr>
                        <a:t> and Fertility</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4217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a:solidFill>
                          <a:schemeClr val="accent1">
                            <a:lumMod val="7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        The birth rate for A1 Network PCN is statistically significantly lower than North</a:t>
                      </a:r>
                    </a:p>
                    <a:p>
                      <a:pPr marL="0" indent="0">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        Alliance</a:t>
                      </a:r>
                      <a:r>
                        <a:rPr lang="en-GB" sz="1600" baseline="0" dirty="0">
                          <a:solidFill>
                            <a:schemeClr val="accent1">
                              <a:lumMod val="75000"/>
                            </a:schemeClr>
                          </a:solidFill>
                          <a:latin typeface="Arial" panose="020B0604020202020204" pitchFamily="34" charset="0"/>
                          <a:cs typeface="Arial" panose="020B0604020202020204" pitchFamily="34" charset="0"/>
                        </a:rPr>
                        <a:t> and the low birth weight proportion within the PCN is statistically </a:t>
                      </a:r>
                    </a:p>
                    <a:p>
                      <a:pPr marL="0" indent="0">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similar to the North Alliance average.</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5534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Note:  Relates</a:t>
                      </a:r>
                      <a:r>
                        <a:rPr lang="en-GB" sz="1000" baseline="0" dirty="0">
                          <a:solidFill>
                            <a:schemeClr val="bg1"/>
                          </a:solidFill>
                          <a:latin typeface="Arial" panose="020B0604020202020204" pitchFamily="34" charset="0"/>
                          <a:cs typeface="Arial" panose="020B0604020202020204" pitchFamily="34" charset="0"/>
                        </a:rPr>
                        <a:t> to Cambridgeshire and Peterborough residents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C&amp;P PHI based on NHS Digital Civil Registration Data, 2014-2016 and patients registered at a GP Practice by LSOA, July 2018, NHS Digital </a:t>
                      </a: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3"/>
          <a:stretch>
            <a:fillRect/>
          </a:stretch>
        </p:blipFill>
        <p:spPr>
          <a:xfrm>
            <a:off x="7742610" y="844255"/>
            <a:ext cx="4223292" cy="5133283"/>
          </a:xfrm>
          <a:prstGeom prst="rect">
            <a:avLst/>
          </a:prstGeom>
          <a:ln w="28575">
            <a:solidFill>
              <a:schemeClr val="accent1">
                <a:lumMod val="75000"/>
              </a:schemeClr>
            </a:solidFill>
          </a:ln>
        </p:spPr>
      </p:pic>
      <p:sp>
        <p:nvSpPr>
          <p:cNvPr id="5" name="Rectangle 4"/>
          <p:cNvSpPr/>
          <p:nvPr/>
        </p:nvSpPr>
        <p:spPr>
          <a:xfrm>
            <a:off x="7742610" y="434283"/>
            <a:ext cx="4223292" cy="369332"/>
          </a:xfrm>
          <a:prstGeom prst="rect">
            <a:avLst/>
          </a:prstGeom>
        </p:spPr>
        <p:txBody>
          <a:bodyPr wrap="square">
            <a:spAutoFit/>
          </a:bodyPr>
          <a:lstStyle/>
          <a:p>
            <a:pPr algn="ctr"/>
            <a:r>
              <a:rPr lang="en-GB" dirty="0">
                <a:solidFill>
                  <a:schemeClr val="accent1">
                    <a:lumMod val="75000"/>
                  </a:schemeClr>
                </a:solidFill>
                <a:latin typeface="Arial" panose="020B0604020202020204" pitchFamily="34" charset="0"/>
                <a:cs typeface="Arial" panose="020B0604020202020204" pitchFamily="34" charset="0"/>
              </a:rPr>
              <a:t>Birth r</a:t>
            </a:r>
            <a:r>
              <a:rPr lang="en-GB" baseline="0" dirty="0">
                <a:solidFill>
                  <a:schemeClr val="accent1">
                    <a:lumMod val="75000"/>
                  </a:schemeClr>
                </a:solidFill>
                <a:latin typeface="Arial" panose="020B0604020202020204" pitchFamily="34" charset="0"/>
                <a:cs typeface="Arial" panose="020B0604020202020204" pitchFamily="34" charset="0"/>
              </a:rPr>
              <a:t>ates by ward</a:t>
            </a:r>
            <a:endParaRPr lang="en-GB" dirty="0">
              <a:solidFill>
                <a:schemeClr val="accent1">
                  <a:lumMod val="75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stretch>
            <a:fillRect/>
          </a:stretch>
        </p:blipFill>
        <p:spPr>
          <a:xfrm>
            <a:off x="658235" y="803615"/>
            <a:ext cx="6238875" cy="3714750"/>
          </a:xfrm>
          <a:prstGeom prst="rect">
            <a:avLst/>
          </a:prstGeom>
        </p:spPr>
      </p:pic>
      <p:pic>
        <p:nvPicPr>
          <p:cNvPr id="7" name="Picture 6"/>
          <p:cNvPicPr>
            <a:picLocks noChangeAspect="1"/>
          </p:cNvPicPr>
          <p:nvPr/>
        </p:nvPicPr>
        <p:blipFill>
          <a:blip r:embed="rId5"/>
          <a:stretch>
            <a:fillRect/>
          </a:stretch>
        </p:blipFill>
        <p:spPr>
          <a:xfrm>
            <a:off x="81006" y="6206130"/>
            <a:ext cx="11109909" cy="270362"/>
          </a:xfrm>
          <a:prstGeom prst="rect">
            <a:avLst/>
          </a:prstGeom>
        </p:spPr>
      </p:pic>
    </p:spTree>
    <p:extLst>
      <p:ext uri="{BB962C8B-B14F-4D97-AF65-F5344CB8AC3E}">
        <p14:creationId xmlns:p14="http://schemas.microsoft.com/office/powerpoint/2010/main" val="1526845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5506489"/>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29353">
                <a:tc>
                  <a:txBody>
                    <a:bodyPr/>
                    <a:lstStyle/>
                    <a:p>
                      <a:r>
                        <a:rPr lang="en-GB" dirty="0">
                          <a:latin typeface="Arial" panose="020B0604020202020204" pitchFamily="34" charset="0"/>
                          <a:cs typeface="Arial" panose="020B0604020202020204" pitchFamily="34" charset="0"/>
                        </a:rPr>
                        <a:t>Self-</a:t>
                      </a:r>
                      <a:r>
                        <a:rPr lang="en-GB" baseline="0" dirty="0">
                          <a:latin typeface="Arial" panose="020B0604020202020204" pitchFamily="34" charset="0"/>
                          <a:cs typeface="Arial" panose="020B0604020202020204" pitchFamily="34" charset="0"/>
                        </a:rPr>
                        <a:t>reported limiting long-term illness and general health status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69849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It is estimated</a:t>
                      </a:r>
                      <a:r>
                        <a:rPr lang="en-GB" sz="1600" baseline="0" dirty="0">
                          <a:solidFill>
                            <a:schemeClr val="accent1">
                              <a:lumMod val="75000"/>
                            </a:schemeClr>
                          </a:solidFill>
                          <a:latin typeface="Arial" panose="020B0604020202020204" pitchFamily="34" charset="0"/>
                          <a:cs typeface="Arial" panose="020B0604020202020204" pitchFamily="34" charset="0"/>
                        </a:rPr>
                        <a:t> that the</a:t>
                      </a:r>
                      <a:r>
                        <a:rPr lang="en-GB" sz="1600" dirty="0">
                          <a:solidFill>
                            <a:schemeClr val="accent1">
                              <a:lumMod val="75000"/>
                            </a:schemeClr>
                          </a:solidFill>
                          <a:latin typeface="Arial" panose="020B0604020202020204" pitchFamily="34" charset="0"/>
                          <a:cs typeface="Arial" panose="020B0604020202020204" pitchFamily="34" charset="0"/>
                        </a:rPr>
                        <a:t> proportion</a:t>
                      </a:r>
                      <a:r>
                        <a:rPr lang="en-GB" sz="1600" baseline="0" dirty="0">
                          <a:solidFill>
                            <a:schemeClr val="accent1">
                              <a:lumMod val="75000"/>
                            </a:schemeClr>
                          </a:solidFill>
                          <a:latin typeface="Arial" panose="020B0604020202020204" pitchFamily="34" charset="0"/>
                          <a:cs typeface="Arial" panose="020B0604020202020204" pitchFamily="34" charset="0"/>
                        </a:rPr>
                        <a:t> of people in the A1 Network PCN that reported that they had a long-term activity-limiting illness</a:t>
                      </a: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in the 2011 Census was statistically significantly lower than the North Alliance average.</a:t>
                      </a:r>
                    </a:p>
                    <a:p>
                      <a:pPr marL="0" indent="0" algn="ctr">
                        <a:buFont typeface="Arial" panose="020B0604020202020204" pitchFamily="34" charset="0"/>
                        <a:buNone/>
                      </a:pP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a:t>
                      </a:r>
                      <a:r>
                        <a:rPr lang="en-GB" sz="1600" dirty="0">
                          <a:solidFill>
                            <a:schemeClr val="accent1">
                              <a:lumMod val="75000"/>
                            </a:schemeClr>
                          </a:solidFill>
                          <a:latin typeface="Arial" panose="020B0604020202020204" pitchFamily="34" charset="0"/>
                          <a:cs typeface="Arial" panose="020B0604020202020204" pitchFamily="34" charset="0"/>
                        </a:rPr>
                        <a:t>It is also estimated</a:t>
                      </a:r>
                      <a:r>
                        <a:rPr lang="en-GB" sz="1600" baseline="0" dirty="0">
                          <a:solidFill>
                            <a:schemeClr val="accent1">
                              <a:lumMod val="75000"/>
                            </a:schemeClr>
                          </a:solidFill>
                          <a:latin typeface="Arial" panose="020B0604020202020204" pitchFamily="34" charset="0"/>
                          <a:cs typeface="Arial" panose="020B0604020202020204" pitchFamily="34" charset="0"/>
                        </a:rPr>
                        <a:t> that the</a:t>
                      </a:r>
                      <a:r>
                        <a:rPr lang="en-GB" sz="1600" dirty="0">
                          <a:solidFill>
                            <a:schemeClr val="accent1">
                              <a:lumMod val="75000"/>
                            </a:schemeClr>
                          </a:solidFill>
                          <a:latin typeface="Arial" panose="020B0604020202020204" pitchFamily="34" charset="0"/>
                          <a:cs typeface="Arial" panose="020B0604020202020204" pitchFamily="34" charset="0"/>
                        </a:rPr>
                        <a:t> proportion</a:t>
                      </a:r>
                      <a:r>
                        <a:rPr lang="en-GB" sz="1600" baseline="0" dirty="0">
                          <a:solidFill>
                            <a:schemeClr val="accent1">
                              <a:lumMod val="75000"/>
                            </a:schemeClr>
                          </a:solidFill>
                          <a:latin typeface="Arial" panose="020B0604020202020204" pitchFamily="34" charset="0"/>
                          <a:cs typeface="Arial" panose="020B0604020202020204" pitchFamily="34" charset="0"/>
                        </a:rPr>
                        <a:t> of people in the A1 Network PCN that reported that they were in good or very good health</a:t>
                      </a: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in the 2011 Census was statistically significantly higher than the North Alliance average.</a:t>
                      </a:r>
                    </a:p>
                    <a:p>
                      <a:pPr marL="0" indent="0" algn="ctr">
                        <a:buFont typeface="Arial" panose="020B0604020202020204" pitchFamily="34" charset="0"/>
                        <a:buNone/>
                      </a:pPr>
                      <a:endParaRPr lang="en-GB" sz="1600" baseline="0" dirty="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7301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Source: C&amp;P PHI from Census 2011, NOMIS and patients registered at a GP Practice by LSOA, July 2018, NHS Digital </a:t>
                      </a: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665451" y="861146"/>
            <a:ext cx="5153025" cy="2143125"/>
          </a:xfrm>
          <a:prstGeom prst="rect">
            <a:avLst/>
          </a:prstGeom>
        </p:spPr>
      </p:pic>
      <p:pic>
        <p:nvPicPr>
          <p:cNvPr id="6" name="Picture 5"/>
          <p:cNvPicPr>
            <a:picLocks noChangeAspect="1"/>
          </p:cNvPicPr>
          <p:nvPr/>
        </p:nvPicPr>
        <p:blipFill>
          <a:blip r:embed="rId4"/>
          <a:stretch>
            <a:fillRect/>
          </a:stretch>
        </p:blipFill>
        <p:spPr>
          <a:xfrm>
            <a:off x="69569" y="6224896"/>
            <a:ext cx="11104567" cy="274876"/>
          </a:xfrm>
          <a:prstGeom prst="rect">
            <a:avLst/>
          </a:prstGeom>
        </p:spPr>
      </p:pic>
    </p:spTree>
    <p:extLst>
      <p:ext uri="{BB962C8B-B14F-4D97-AF65-F5344CB8AC3E}">
        <p14:creationId xmlns:p14="http://schemas.microsoft.com/office/powerpoint/2010/main" val="1536078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51187780"/>
              </p:ext>
            </p:extLst>
          </p:nvPr>
        </p:nvGraphicFramePr>
        <p:xfrm>
          <a:off x="0" y="0"/>
          <a:ext cx="12192000" cy="684784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9246">
                <a:tc>
                  <a:txBody>
                    <a:bodyPr/>
                    <a:lstStyle/>
                    <a:p>
                      <a:r>
                        <a:rPr lang="en-GB" dirty="0">
                          <a:latin typeface="Arial" panose="020B0604020202020204" pitchFamily="34" charset="0"/>
                          <a:cs typeface="Arial" panose="020B0604020202020204" pitchFamily="34" charset="0"/>
                        </a:rPr>
                        <a:t>Life expectancy</a:t>
                      </a:r>
                    </a:p>
                  </a:txBody>
                  <a:tcPr>
                    <a:solidFill>
                      <a:schemeClr val="accent1">
                        <a:lumMod val="75000"/>
                      </a:schemeClr>
                    </a:solidFill>
                  </a:tcPr>
                </a:tc>
                <a:extLst>
                  <a:ext uri="{0D108BD9-81ED-4DB2-BD59-A6C34878D82A}">
                    <a16:rowId xmlns:a16="http://schemas.microsoft.com/office/drawing/2014/main" val="10000"/>
                  </a:ext>
                </a:extLst>
              </a:tr>
              <a:tr h="5575154">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       Male and female </a:t>
                      </a:r>
                      <a:r>
                        <a:rPr lang="en-GB" sz="1600" baseline="0" dirty="0">
                          <a:solidFill>
                            <a:schemeClr val="accent1">
                              <a:lumMod val="75000"/>
                            </a:schemeClr>
                          </a:solidFill>
                          <a:latin typeface="Arial" panose="020B0604020202020204" pitchFamily="34" charset="0"/>
                          <a:cs typeface="Arial" panose="020B0604020202020204" pitchFamily="34" charset="0"/>
                        </a:rPr>
                        <a:t>l</a:t>
                      </a:r>
                      <a:r>
                        <a:rPr lang="en-GB" sz="1600" dirty="0">
                          <a:solidFill>
                            <a:schemeClr val="accent1">
                              <a:lumMod val="75000"/>
                            </a:schemeClr>
                          </a:solidFill>
                          <a:latin typeface="Arial" panose="020B0604020202020204" pitchFamily="34" charset="0"/>
                          <a:cs typeface="Arial" panose="020B0604020202020204" pitchFamily="34" charset="0"/>
                        </a:rPr>
                        <a:t>ife expectancy</a:t>
                      </a:r>
                      <a:r>
                        <a:rPr lang="en-GB" sz="1600" baseline="0" dirty="0">
                          <a:solidFill>
                            <a:schemeClr val="accent1">
                              <a:lumMod val="75000"/>
                            </a:schemeClr>
                          </a:solidFill>
                          <a:latin typeface="Arial" panose="020B0604020202020204" pitchFamily="34" charset="0"/>
                          <a:cs typeface="Arial" panose="020B0604020202020204" pitchFamily="34" charset="0"/>
                        </a:rPr>
                        <a:t> in A1 Network PCN are statistically significantly higher than both North Alliance and CCG values.</a:t>
                      </a:r>
                    </a:p>
                  </a:txBody>
                  <a:tcPr>
                    <a:solidFill>
                      <a:schemeClr val="bg1"/>
                    </a:solidFill>
                  </a:tcPr>
                </a:tc>
                <a:extLst>
                  <a:ext uri="{0D108BD9-81ED-4DB2-BD59-A6C34878D82A}">
                    <a16:rowId xmlns:a16="http://schemas.microsoft.com/office/drawing/2014/main" val="10001"/>
                  </a:ext>
                </a:extLst>
              </a:tr>
              <a:tr h="598791">
                <a:tc>
                  <a:txBody>
                    <a:bodyPr/>
                    <a:lstStyle/>
                    <a:p>
                      <a:endParaRPr lang="en-GB" sz="1000" b="1" dirty="0">
                        <a:solidFill>
                          <a:schemeClr val="bg1"/>
                        </a:solidFill>
                        <a:latin typeface="Arial" panose="020B0604020202020204" pitchFamily="34" charset="0"/>
                        <a:cs typeface="Arial" panose="020B0604020202020204" pitchFamily="34" charset="0"/>
                      </a:endParaRPr>
                    </a:p>
                    <a:p>
                      <a:endParaRPr lang="en-GB" sz="1000" b="1" dirty="0">
                        <a:solidFill>
                          <a:schemeClr val="bg1"/>
                        </a:solidFill>
                        <a:latin typeface="Arial" panose="020B0604020202020204" pitchFamily="34" charset="0"/>
                        <a:cs typeface="Arial" panose="020B0604020202020204" pitchFamily="34" charset="0"/>
                      </a:endParaRPr>
                    </a:p>
                    <a:p>
                      <a:endParaRPr lang="en-GB" sz="1000" b="1" dirty="0">
                        <a:solidFill>
                          <a:schemeClr val="bg1"/>
                        </a:solidFill>
                        <a:latin typeface="Arial" panose="020B0604020202020204" pitchFamily="34" charset="0"/>
                        <a:cs typeface="Arial" panose="020B0604020202020204" pitchFamily="34" charset="0"/>
                      </a:endParaRPr>
                    </a:p>
                    <a:p>
                      <a:endParaRPr lang="en-GB" sz="1000" dirty="0">
                        <a:solidFill>
                          <a:schemeClr val="bg1"/>
                        </a:solidFill>
                        <a:latin typeface="Arial" panose="020B0604020202020204" pitchFamily="34" charset="0"/>
                        <a:cs typeface="Arial" panose="020B0604020202020204" pitchFamily="34" charset="0"/>
                      </a:endParaRPr>
                    </a:p>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C&amp;P PHI based, derived from</a:t>
                      </a:r>
                      <a:r>
                        <a:rPr lang="en-GB" sz="1000" b="1" kern="1200" dirty="0">
                          <a:solidFill>
                            <a:schemeClr val="bg1"/>
                          </a:solidFill>
                          <a:latin typeface="Arial" panose="020B0604020202020204" pitchFamily="34" charset="0"/>
                          <a:ea typeface="+mn-ea"/>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NHS Digital Civil Registration data and GP registered population data, 2013</a:t>
                      </a:r>
                      <a:r>
                        <a:rPr lang="en-GB" sz="1000" kern="1200" baseline="0" dirty="0">
                          <a:solidFill>
                            <a:schemeClr val="bg1"/>
                          </a:solidFill>
                          <a:latin typeface="Arial" panose="020B0604020202020204" pitchFamily="34" charset="0"/>
                          <a:ea typeface="+mn-ea"/>
                          <a:cs typeface="Arial" panose="020B0604020202020204" pitchFamily="34" charset="0"/>
                        </a:rPr>
                        <a:t> – 2017</a:t>
                      </a: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3"/>
          <a:stretch>
            <a:fillRect/>
          </a:stretch>
        </p:blipFill>
        <p:spPr>
          <a:xfrm>
            <a:off x="552109" y="712787"/>
            <a:ext cx="5153025" cy="3400425"/>
          </a:xfrm>
          <a:prstGeom prst="rect">
            <a:avLst/>
          </a:prstGeom>
        </p:spPr>
      </p:pic>
      <p:pic>
        <p:nvPicPr>
          <p:cNvPr id="5" name="Picture 4"/>
          <p:cNvPicPr>
            <a:picLocks noChangeAspect="1"/>
          </p:cNvPicPr>
          <p:nvPr/>
        </p:nvPicPr>
        <p:blipFill>
          <a:blip r:embed="rId4"/>
          <a:stretch>
            <a:fillRect/>
          </a:stretch>
        </p:blipFill>
        <p:spPr>
          <a:xfrm>
            <a:off x="128611" y="6083977"/>
            <a:ext cx="11634737" cy="288000"/>
          </a:xfrm>
          <a:prstGeom prst="rect">
            <a:avLst/>
          </a:prstGeom>
        </p:spPr>
      </p:pic>
    </p:spTree>
    <p:extLst>
      <p:ext uri="{BB962C8B-B14F-4D97-AF65-F5344CB8AC3E}">
        <p14:creationId xmlns:p14="http://schemas.microsoft.com/office/powerpoint/2010/main" val="1732916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16646657"/>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23695">
                <a:tc>
                  <a:txBody>
                    <a:bodyPr/>
                    <a:lstStyle/>
                    <a:p>
                      <a:r>
                        <a:rPr lang="en-GB" dirty="0">
                          <a:latin typeface="Arial" panose="020B0604020202020204" pitchFamily="34" charset="0"/>
                          <a:cs typeface="Arial" panose="020B0604020202020204" pitchFamily="34" charset="0"/>
                        </a:rPr>
                        <a:t>Mortality – all</a:t>
                      </a:r>
                      <a:r>
                        <a:rPr lang="en-GB" baseline="0" dirty="0">
                          <a:latin typeface="Arial" panose="020B0604020202020204" pitchFamily="34" charset="0"/>
                          <a:cs typeface="Arial" panose="020B0604020202020204" pitchFamily="34" charset="0"/>
                        </a:rPr>
                        <a:t> causes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487662">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There are on average 241 deaths a year in A1 Network PCN, approximately a third are in people aged under 75 years.</a:t>
                      </a:r>
                    </a:p>
                    <a:p>
                      <a:pPr marL="0" indent="0" algn="ctr">
                        <a:buFont typeface="Arial" panose="020B0604020202020204" pitchFamily="34" charset="0"/>
                        <a:buNone/>
                      </a:pPr>
                      <a:endParaRPr lang="en-GB" sz="10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The </a:t>
                      </a:r>
                      <a:r>
                        <a:rPr lang="en-GB" sz="1600" baseline="0" dirty="0">
                          <a:solidFill>
                            <a:schemeClr val="accent1">
                              <a:lumMod val="75000"/>
                            </a:schemeClr>
                          </a:solidFill>
                          <a:latin typeface="Arial" panose="020B0604020202020204" pitchFamily="34" charset="0"/>
                          <a:cs typeface="Arial" panose="020B0604020202020204" pitchFamily="34" charset="0"/>
                        </a:rPr>
                        <a:t>A1 Network has statistically significantly lower directly age-standardised rates of all-age and under 75 mortality compared to the North Alliance.</a:t>
                      </a:r>
                    </a:p>
                  </a:txBody>
                  <a:tcPr>
                    <a:solidFill>
                      <a:schemeClr val="bg1"/>
                    </a:solidFill>
                  </a:tcPr>
                </a:tc>
                <a:extLst>
                  <a:ext uri="{0D108BD9-81ED-4DB2-BD59-A6C34878D82A}">
                    <a16:rowId xmlns:a16="http://schemas.microsoft.com/office/drawing/2014/main" val="10001"/>
                  </a:ext>
                </a:extLst>
              </a:tr>
              <a:tr h="946643">
                <a:tc>
                  <a:txBody>
                    <a:bodyPr/>
                    <a:lstStyle/>
                    <a:p>
                      <a:endParaRPr lang="en-GB" sz="1000" kern="1200" dirty="0">
                        <a:solidFill>
                          <a:schemeClr val="bg1"/>
                        </a:solidFill>
                        <a:latin typeface="Arial" panose="020B0604020202020204" pitchFamily="34" charset="0"/>
                        <a:ea typeface="+mn-ea"/>
                        <a:cs typeface="Arial" panose="020B0604020202020204" pitchFamily="34" charset="0"/>
                      </a:endParaRPr>
                    </a:p>
                    <a:p>
                      <a:endParaRPr lang="en-GB" sz="1000" kern="1200" dirty="0">
                        <a:solidFill>
                          <a:schemeClr val="bg1"/>
                        </a:solidFill>
                        <a:latin typeface="Arial" panose="020B0604020202020204" pitchFamily="34" charset="0"/>
                        <a:ea typeface="+mn-ea"/>
                        <a:cs typeface="Arial" panose="020B0604020202020204" pitchFamily="34" charset="0"/>
                      </a:endParaRPr>
                    </a:p>
                    <a:p>
                      <a:endParaRPr lang="en-GB" sz="1000" kern="1200" dirty="0">
                        <a:solidFill>
                          <a:schemeClr val="bg1"/>
                        </a:solidFill>
                        <a:latin typeface="Arial" panose="020B0604020202020204" pitchFamily="34" charset="0"/>
                        <a:ea typeface="+mn-ea"/>
                        <a:cs typeface="Arial" panose="020B0604020202020204" pitchFamily="34" charset="0"/>
                      </a:endParaRPr>
                    </a:p>
                    <a:p>
                      <a:r>
                        <a:rPr lang="en-GB" sz="1000" kern="1200" dirty="0">
                          <a:solidFill>
                            <a:schemeClr val="bg1"/>
                          </a:solidFill>
                          <a:latin typeface="Arial" panose="020B0604020202020204" pitchFamily="34" charset="0"/>
                          <a:ea typeface="+mn-ea"/>
                          <a:cs typeface="Arial" panose="020B0604020202020204" pitchFamily="34" charset="0"/>
                        </a:rPr>
                        <a:t>DASR</a:t>
                      </a:r>
                      <a:r>
                        <a:rPr lang="en-GB" sz="1000" kern="1200" baseline="0" dirty="0">
                          <a:solidFill>
                            <a:schemeClr val="bg1"/>
                          </a:solidFill>
                          <a:latin typeface="Arial" panose="020B0604020202020204" pitchFamily="34" charset="0"/>
                          <a:ea typeface="+mn-ea"/>
                          <a:cs typeface="Arial" panose="020B0604020202020204" pitchFamily="34" charset="0"/>
                        </a:rPr>
                        <a:t> = directly age standardised rate per 100,000 population </a:t>
                      </a:r>
                    </a:p>
                    <a:p>
                      <a:pPr algn="l"/>
                      <a:r>
                        <a:rPr lang="en-GB" sz="1000" kern="1200" dirty="0">
                          <a:solidFill>
                            <a:schemeClr val="bg1"/>
                          </a:solidFill>
                          <a:latin typeface="Arial" panose="020B0604020202020204" pitchFamily="34" charset="0"/>
                          <a:ea typeface="+mn-ea"/>
                          <a:cs typeface="Arial" panose="020B0604020202020204" pitchFamily="34" charset="0"/>
                        </a:rPr>
                        <a:t>Source: C&amp;P PHI, from NHS Digital Civil Registration Data and NHS Digital GP registered population data, 2014-2018</a:t>
                      </a:r>
                      <a:endParaRPr lang="en-GB" sz="1000" kern="1200" baseline="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118675" y="5999126"/>
            <a:ext cx="10890960" cy="324000"/>
          </a:xfrm>
          <a:prstGeom prst="rect">
            <a:avLst/>
          </a:prstGeom>
        </p:spPr>
      </p:pic>
      <p:pic>
        <p:nvPicPr>
          <p:cNvPr id="6" name="Picture 5"/>
          <p:cNvPicPr>
            <a:picLocks noChangeAspect="1"/>
          </p:cNvPicPr>
          <p:nvPr/>
        </p:nvPicPr>
        <p:blipFill>
          <a:blip r:embed="rId4"/>
          <a:stretch>
            <a:fillRect/>
          </a:stretch>
        </p:blipFill>
        <p:spPr>
          <a:xfrm>
            <a:off x="369945" y="755664"/>
            <a:ext cx="7324725" cy="3400425"/>
          </a:xfrm>
          <a:prstGeom prst="rect">
            <a:avLst/>
          </a:prstGeom>
        </p:spPr>
      </p:pic>
    </p:spTree>
    <p:extLst>
      <p:ext uri="{BB962C8B-B14F-4D97-AF65-F5344CB8AC3E}">
        <p14:creationId xmlns:p14="http://schemas.microsoft.com/office/powerpoint/2010/main" val="2076055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938992"/>
          </a:xfrm>
          <a:prstGeom prst="rect">
            <a:avLst/>
          </a:prstGeom>
          <a:noFill/>
        </p:spPr>
        <p:txBody>
          <a:bodyPr wrap="square" rtlCol="0">
            <a:spAutoFit/>
          </a:bodyPr>
          <a:lstStyle/>
          <a:p>
            <a:pPr algn="ctr"/>
            <a:r>
              <a:rPr lang="en-GB" sz="6000" dirty="0">
                <a:solidFill>
                  <a:schemeClr val="accent1">
                    <a:lumMod val="75000"/>
                  </a:schemeClr>
                </a:solidFill>
                <a:latin typeface="Arial" panose="020B0604020202020204" pitchFamily="34" charset="0"/>
                <a:cs typeface="Arial" panose="020B0604020202020204" pitchFamily="34" charset="0"/>
              </a:rPr>
              <a:t>Selected lifestyle behaviour risk factors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09515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50657434"/>
              </p:ext>
            </p:extLst>
          </p:nvPr>
        </p:nvGraphicFramePr>
        <p:xfrm>
          <a:off x="0" y="0"/>
          <a:ext cx="12192000" cy="684784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29297">
                <a:tc>
                  <a:txBody>
                    <a:bodyPr/>
                    <a:lstStyle/>
                    <a:p>
                      <a:r>
                        <a:rPr lang="en-GB" dirty="0">
                          <a:latin typeface="Arial" panose="020B0604020202020204" pitchFamily="34" charset="0"/>
                          <a:cs typeface="Arial" panose="020B0604020202020204" pitchFamily="34" charset="0"/>
                        </a:rPr>
                        <a:t>Risk</a:t>
                      </a:r>
                      <a:r>
                        <a:rPr lang="en-GB" baseline="0" dirty="0">
                          <a:latin typeface="Arial" panose="020B0604020202020204" pitchFamily="34" charset="0"/>
                          <a:cs typeface="Arial" panose="020B0604020202020204" pitchFamily="34" charset="0"/>
                        </a:rPr>
                        <a:t> factors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60303">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Recorded</a:t>
                      </a:r>
                      <a:r>
                        <a:rPr lang="en-GB" sz="1600" baseline="0" dirty="0">
                          <a:solidFill>
                            <a:schemeClr val="accent1">
                              <a:lumMod val="75000"/>
                            </a:schemeClr>
                          </a:solidFill>
                          <a:latin typeface="Arial" panose="020B0604020202020204" pitchFamily="34" charset="0"/>
                          <a:cs typeface="Arial" panose="020B0604020202020204" pitchFamily="34" charset="0"/>
                        </a:rPr>
                        <a:t> prevalence of obesity is statistically significantly lower in A1 Network PCN compared to the average for North Alliance.</a:t>
                      </a:r>
                    </a:p>
                    <a:p>
                      <a:pPr marL="0" indent="0" algn="ctr">
                        <a:buFont typeface="Arial" panose="020B0604020202020204" pitchFamily="34" charset="0"/>
                        <a:buNone/>
                      </a:pP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Estimated smoking prevalence is also statistically significantly lower in A1 Network PCN compared to the average for North Alliance.</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86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Source: Obesity</a:t>
                      </a:r>
                      <a:r>
                        <a:rPr lang="en-GB" sz="1000" kern="1200" baseline="0" dirty="0">
                          <a:solidFill>
                            <a:schemeClr val="bg1"/>
                          </a:solidFill>
                          <a:latin typeface="Arial" panose="020B0604020202020204" pitchFamily="34" charset="0"/>
                          <a:ea typeface="+mn-ea"/>
                          <a:cs typeface="Arial" panose="020B0604020202020204" pitchFamily="34" charset="0"/>
                        </a:rPr>
                        <a:t> - </a:t>
                      </a:r>
                      <a:r>
                        <a:rPr lang="en-GB" sz="1000" kern="1200" dirty="0">
                          <a:solidFill>
                            <a:schemeClr val="bg1"/>
                          </a:solidFill>
                          <a:latin typeface="Arial" panose="020B0604020202020204" pitchFamily="34" charset="0"/>
                          <a:ea typeface="+mn-ea"/>
                          <a:cs typeface="Arial" panose="020B0604020202020204" pitchFamily="34" charset="0"/>
                        </a:rPr>
                        <a:t>C&amp;P PHI derived from NHS Digital QOF data for 2017/18;  Estimated</a:t>
                      </a:r>
                      <a:r>
                        <a:rPr lang="en-GB" sz="1000" kern="1200" baseline="0" dirty="0">
                          <a:solidFill>
                            <a:schemeClr val="bg1"/>
                          </a:solidFill>
                          <a:latin typeface="Arial" panose="020B0604020202020204" pitchFamily="34" charset="0"/>
                          <a:ea typeface="+mn-ea"/>
                          <a:cs typeface="Arial" panose="020B0604020202020204" pitchFamily="34" charset="0"/>
                        </a:rPr>
                        <a:t> smoking - C&amp;P PHI derived from the QOF based smoking prevalence estimate from the Public Health England (PHE) National General Practice Profiles at https://fingertips.phe.org.uk/profile/general-practice </a:t>
                      </a: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244618" y="555625"/>
            <a:ext cx="7324725" cy="3714750"/>
          </a:xfrm>
          <a:prstGeom prst="rect">
            <a:avLst/>
          </a:prstGeom>
        </p:spPr>
      </p:pic>
      <p:pic>
        <p:nvPicPr>
          <p:cNvPr id="5" name="Picture 4"/>
          <p:cNvPicPr>
            <a:picLocks noChangeAspect="1"/>
          </p:cNvPicPr>
          <p:nvPr/>
        </p:nvPicPr>
        <p:blipFill>
          <a:blip r:embed="rId4"/>
          <a:stretch>
            <a:fillRect/>
          </a:stretch>
        </p:blipFill>
        <p:spPr>
          <a:xfrm>
            <a:off x="92660" y="5868426"/>
            <a:ext cx="11433813" cy="340150"/>
          </a:xfrm>
          <a:prstGeom prst="rect">
            <a:avLst/>
          </a:prstGeom>
        </p:spPr>
      </p:pic>
    </p:spTree>
    <p:extLst>
      <p:ext uri="{BB962C8B-B14F-4D97-AF65-F5344CB8AC3E}">
        <p14:creationId xmlns:p14="http://schemas.microsoft.com/office/powerpoint/2010/main" val="4266398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938992"/>
          </a:xfrm>
          <a:prstGeom prst="rect">
            <a:avLst/>
          </a:prstGeom>
          <a:noFill/>
        </p:spPr>
        <p:txBody>
          <a:bodyPr wrap="square" rtlCol="0">
            <a:spAutoFit/>
          </a:bodyPr>
          <a:lstStyle/>
          <a:p>
            <a:pPr algn="ctr"/>
            <a:r>
              <a:rPr lang="en-GB" sz="6000" dirty="0">
                <a:solidFill>
                  <a:schemeClr val="accent1">
                    <a:lumMod val="75000"/>
                  </a:schemeClr>
                </a:solidFill>
                <a:latin typeface="Arial" panose="020B0604020202020204" pitchFamily="34" charset="0"/>
                <a:cs typeface="Arial" panose="020B0604020202020204" pitchFamily="34" charset="0"/>
              </a:rPr>
              <a:t>Prevalence and mortality from principal diseases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39553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480958"/>
              </p:ext>
            </p:extLst>
          </p:nvPr>
        </p:nvGraphicFramePr>
        <p:xfrm>
          <a:off x="0" y="0"/>
          <a:ext cx="12168000" cy="6893513"/>
        </p:xfrm>
        <a:graphic>
          <a:graphicData uri="http://schemas.openxmlformats.org/drawingml/2006/table">
            <a:tbl>
              <a:tblPr firstRow="1" bandRow="1">
                <a:tableStyleId>{5C22544A-7EE6-4342-B048-85BDC9FD1C3A}</a:tableStyleId>
              </a:tblPr>
              <a:tblGrid>
                <a:gridCol w="12168000">
                  <a:extLst>
                    <a:ext uri="{9D8B030D-6E8A-4147-A177-3AD203B41FA5}">
                      <a16:colId xmlns:a16="http://schemas.microsoft.com/office/drawing/2014/main" val="20000"/>
                    </a:ext>
                  </a:extLst>
                </a:gridCol>
              </a:tblGrid>
              <a:tr h="416029">
                <a:tc>
                  <a:txBody>
                    <a:bodyPr/>
                    <a:lstStyle/>
                    <a:p>
                      <a:r>
                        <a:rPr lang="en-GB" dirty="0">
                          <a:latin typeface="Arial" panose="020B0604020202020204" pitchFamily="34" charset="0"/>
                          <a:cs typeface="Arial" panose="020B0604020202020204" pitchFamily="34" charset="0"/>
                        </a:rPr>
                        <a:t>Circulatory</a:t>
                      </a:r>
                      <a:r>
                        <a:rPr lang="en-GB" baseline="0" dirty="0">
                          <a:latin typeface="Arial" panose="020B0604020202020204" pitchFamily="34" charset="0"/>
                          <a:cs typeface="Arial" panose="020B0604020202020204" pitchFamily="34" charset="0"/>
                        </a:rPr>
                        <a:t> disease</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624044">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A1</a:t>
                      </a:r>
                      <a:r>
                        <a:rPr lang="en-GB" sz="1600" baseline="0" dirty="0">
                          <a:solidFill>
                            <a:schemeClr val="accent1">
                              <a:lumMod val="75000"/>
                            </a:schemeClr>
                          </a:solidFill>
                          <a:latin typeface="Arial" panose="020B0604020202020204" pitchFamily="34" charset="0"/>
                          <a:cs typeface="Arial" panose="020B0604020202020204" pitchFamily="34" charset="0"/>
                        </a:rPr>
                        <a:t> Network</a:t>
                      </a:r>
                      <a:r>
                        <a:rPr lang="en-GB" sz="1600" dirty="0">
                          <a:solidFill>
                            <a:schemeClr val="accent1">
                              <a:lumMod val="75000"/>
                            </a:schemeClr>
                          </a:solidFill>
                          <a:latin typeface="Arial" panose="020B0604020202020204" pitchFamily="34" charset="0"/>
                          <a:cs typeface="Arial" panose="020B0604020202020204" pitchFamily="34" charset="0"/>
                        </a:rPr>
                        <a:t> PCN</a:t>
                      </a:r>
                      <a:r>
                        <a:rPr lang="en-GB" sz="1600" baseline="0" dirty="0">
                          <a:solidFill>
                            <a:schemeClr val="accent1">
                              <a:lumMod val="75000"/>
                            </a:schemeClr>
                          </a:solidFill>
                          <a:latin typeface="Arial" panose="020B0604020202020204" pitchFamily="34" charset="0"/>
                          <a:cs typeface="Arial" panose="020B0604020202020204" pitchFamily="34" charset="0"/>
                        </a:rPr>
                        <a:t> </a:t>
                      </a:r>
                      <a:r>
                        <a:rPr lang="en-GB" sz="1600" dirty="0">
                          <a:solidFill>
                            <a:schemeClr val="accent1">
                              <a:lumMod val="75000"/>
                            </a:schemeClr>
                          </a:solidFill>
                          <a:latin typeface="Arial" panose="020B0604020202020204" pitchFamily="34" charset="0"/>
                          <a:cs typeface="Arial" panose="020B0604020202020204" pitchFamily="34" charset="0"/>
                        </a:rPr>
                        <a:t>prevalence rates of CHD</a:t>
                      </a:r>
                      <a:r>
                        <a:rPr lang="en-GB" sz="1600" baseline="0" dirty="0">
                          <a:solidFill>
                            <a:schemeClr val="accent1">
                              <a:lumMod val="75000"/>
                            </a:schemeClr>
                          </a:solidFill>
                          <a:latin typeface="Arial" panose="020B0604020202020204" pitchFamily="34" charset="0"/>
                          <a:cs typeface="Arial" panose="020B0604020202020204" pitchFamily="34" charset="0"/>
                        </a:rPr>
                        <a:t>, hypertension and stroke are statistically significantly high compared to North Alliance.</a:t>
                      </a: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The data are not age-standardised and therefore this may partly be as a result of the PCN’s relatively older population. </a:t>
                      </a:r>
                    </a:p>
                    <a:p>
                      <a:pPr marL="0" indent="0" algn="ctr">
                        <a:buFont typeface="Arial" panose="020B0604020202020204" pitchFamily="34" charset="0"/>
                        <a:buNone/>
                      </a:pP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The all-age mortality rate from circulatory disease is statistically similar to the North Alliance and for under 75s only, the mortality rate is statistically significantly lower than the North Alliance.</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7074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Note:  Prevalence data are not available by age i.e. it is not age weighted so differences may be explained by differing age structures; DASR = Directly age standardised rate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Source: Prevalence (recorded) - C&amp;P PHI from QOF, NHS Digital, 2017/18; Mortality - C&amp;P PHI, from NHS Digital Civil Registration Data and NHS Digital GP registered population data, 2014-2018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144000" y="6086666"/>
            <a:ext cx="10476462" cy="311669"/>
          </a:xfrm>
          <a:prstGeom prst="rect">
            <a:avLst/>
          </a:prstGeom>
        </p:spPr>
      </p:pic>
      <p:pic>
        <p:nvPicPr>
          <p:cNvPr id="8" name="Picture 7"/>
          <p:cNvPicPr>
            <a:picLocks noChangeAspect="1"/>
          </p:cNvPicPr>
          <p:nvPr/>
        </p:nvPicPr>
        <p:blipFill>
          <a:blip r:embed="rId4"/>
          <a:stretch>
            <a:fillRect/>
          </a:stretch>
        </p:blipFill>
        <p:spPr>
          <a:xfrm>
            <a:off x="106943" y="573336"/>
            <a:ext cx="11880000" cy="3188713"/>
          </a:xfrm>
          <a:prstGeom prst="rect">
            <a:avLst/>
          </a:prstGeom>
        </p:spPr>
      </p:pic>
    </p:spTree>
    <p:extLst>
      <p:ext uri="{BB962C8B-B14F-4D97-AF65-F5344CB8AC3E}">
        <p14:creationId xmlns:p14="http://schemas.microsoft.com/office/powerpoint/2010/main" val="1342324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53675929"/>
              </p:ext>
            </p:extLst>
          </p:nvPr>
        </p:nvGraphicFramePr>
        <p:xfrm>
          <a:off x="29183" y="0"/>
          <a:ext cx="12192000" cy="6857999"/>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8066">
                <a:tc>
                  <a:txBody>
                    <a:bodyPr/>
                    <a:lstStyle/>
                    <a:p>
                      <a:r>
                        <a:rPr lang="en-GB" dirty="0">
                          <a:latin typeface="Arial" panose="020B0604020202020204" pitchFamily="34" charset="0"/>
                          <a:cs typeface="Arial" panose="020B0604020202020204" pitchFamily="34" charset="0"/>
                        </a:rPr>
                        <a:t>R</a:t>
                      </a:r>
                      <a:r>
                        <a:rPr lang="en-GB" baseline="0" dirty="0">
                          <a:latin typeface="Arial" panose="020B0604020202020204" pitchFamily="34" charset="0"/>
                          <a:cs typeface="Arial" panose="020B0604020202020204" pitchFamily="34" charset="0"/>
                        </a:rPr>
                        <a:t>espiratory disease</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63776">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Asthma prevalence is statistically significantly high in the</a:t>
                      </a:r>
                      <a:r>
                        <a:rPr lang="en-GB" sz="1600" baseline="0" dirty="0">
                          <a:solidFill>
                            <a:schemeClr val="accent1">
                              <a:lumMod val="75000"/>
                            </a:schemeClr>
                          </a:solidFill>
                          <a:latin typeface="Arial" panose="020B0604020202020204" pitchFamily="34" charset="0"/>
                          <a:cs typeface="Arial" panose="020B0604020202020204" pitchFamily="34" charset="0"/>
                        </a:rPr>
                        <a:t> A1 Network PCN compared to the North Alliance, whereas COPD prevalence is statistically similar.</a:t>
                      </a:r>
                    </a:p>
                    <a:p>
                      <a:pPr marL="0" indent="0" algn="ctr">
                        <a:buFont typeface="Arial" panose="020B0604020202020204" pitchFamily="34" charset="0"/>
                        <a:buNone/>
                      </a:pP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Directly age-standardised rates of mortality as a result of respiratory disease are statistically significantly lower in the A1 Network PCN than in the North Alliance for both all ages and under 75 years only. </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7061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Note: Prevalence data are not available by age i.e. it is not age weighted so differences may be explained by differing age structures; DASR = Directly age standardised rate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Source: Prevalence (recorded) - C&amp;P PHI from QOF, NHS Digital, 2017/18;  Mortality - C&amp;P PHI, from NHS Digital Civil Registration Data and NHS Digital GP registered population data, 2014-2018</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110286" y="6187921"/>
            <a:ext cx="10770235" cy="320409"/>
          </a:xfrm>
          <a:prstGeom prst="rect">
            <a:avLst/>
          </a:prstGeom>
        </p:spPr>
      </p:pic>
      <p:pic>
        <p:nvPicPr>
          <p:cNvPr id="3" name="Picture 2"/>
          <p:cNvPicPr>
            <a:picLocks noChangeAspect="1"/>
          </p:cNvPicPr>
          <p:nvPr/>
        </p:nvPicPr>
        <p:blipFill>
          <a:blip r:embed="rId4"/>
          <a:stretch>
            <a:fillRect/>
          </a:stretch>
        </p:blipFill>
        <p:spPr>
          <a:xfrm>
            <a:off x="291120" y="455890"/>
            <a:ext cx="11668125" cy="3714750"/>
          </a:xfrm>
          <a:prstGeom prst="rect">
            <a:avLst/>
          </a:prstGeom>
        </p:spPr>
      </p:pic>
    </p:spTree>
    <p:extLst>
      <p:ext uri="{BB962C8B-B14F-4D97-AF65-F5344CB8AC3E}">
        <p14:creationId xmlns:p14="http://schemas.microsoft.com/office/powerpoint/2010/main" val="1327961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04584267"/>
              </p:ext>
            </p:extLst>
          </p:nvPr>
        </p:nvGraphicFramePr>
        <p:xfrm>
          <a:off x="-1" y="0"/>
          <a:ext cx="12192000" cy="6846846"/>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30178">
                <a:tc>
                  <a:txBody>
                    <a:bodyPr/>
                    <a:lstStyle/>
                    <a:p>
                      <a:r>
                        <a:rPr lang="en-GB" baseline="0" dirty="0">
                          <a:latin typeface="Arial" panose="020B0604020202020204" pitchFamily="34" charset="0"/>
                          <a:cs typeface="Arial" panose="020B0604020202020204" pitchFamily="34" charset="0"/>
                        </a:rPr>
                        <a:t>Long term conditions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02174">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Diabetes prevalence is statistically significantly low within the A1 Network compared to the North Alliance, whereas cancer prevalence is statistically significantly</a:t>
                      </a:r>
                      <a:r>
                        <a:rPr lang="en-GB" sz="1600" baseline="0" dirty="0">
                          <a:solidFill>
                            <a:schemeClr val="accent1">
                              <a:lumMod val="75000"/>
                            </a:schemeClr>
                          </a:solidFill>
                          <a:latin typeface="Arial" panose="020B0604020202020204" pitchFamily="34" charset="0"/>
                          <a:cs typeface="Arial" panose="020B0604020202020204" pitchFamily="34" charset="0"/>
                        </a:rPr>
                        <a:t> high. </a:t>
                      </a:r>
                    </a:p>
                    <a:p>
                      <a:pPr marL="0" indent="0" algn="ctr">
                        <a:buFont typeface="Arial" panose="020B0604020202020204" pitchFamily="34" charset="0"/>
                        <a:buNone/>
                      </a:pP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The A1 Network PCN has statistically significantly low directly age-standardised rates of mortality from cancer compared to the North Alliance for all ages and for under 75s only. </a:t>
                      </a:r>
                    </a:p>
                  </a:txBody>
                  <a:tcPr>
                    <a:solidFill>
                      <a:schemeClr val="bg1"/>
                    </a:solidFill>
                  </a:tcPr>
                </a:tc>
                <a:extLst>
                  <a:ext uri="{0D108BD9-81ED-4DB2-BD59-A6C34878D82A}">
                    <a16:rowId xmlns:a16="http://schemas.microsoft.com/office/drawing/2014/main" val="10001"/>
                  </a:ext>
                </a:extLst>
              </a:tr>
              <a:tr h="7144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Note:  Prevalence data are not available by age i.e. it is not age weighted so differences may be explained by differing age structures; DASR = Directly age standardised rate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Source: Prevalence (recorded) - C&amp;P PHI from QOF, NHS Digital, 2017/18; Mortality - C&amp;P PHI, from NHS Digital Civil Registration Data and NHS Digital GP registered population data, 2014-2018</a:t>
                      </a: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119523" y="6176990"/>
            <a:ext cx="8848308" cy="263232"/>
          </a:xfrm>
          <a:prstGeom prst="rect">
            <a:avLst/>
          </a:prstGeom>
        </p:spPr>
      </p:pic>
      <p:pic>
        <p:nvPicPr>
          <p:cNvPr id="3" name="Picture 2"/>
          <p:cNvPicPr>
            <a:picLocks noChangeAspect="1"/>
          </p:cNvPicPr>
          <p:nvPr/>
        </p:nvPicPr>
        <p:blipFill>
          <a:blip r:embed="rId4"/>
          <a:stretch>
            <a:fillRect/>
          </a:stretch>
        </p:blipFill>
        <p:spPr>
          <a:xfrm>
            <a:off x="186436" y="590113"/>
            <a:ext cx="11668125" cy="3714750"/>
          </a:xfrm>
          <a:prstGeom prst="rect">
            <a:avLst/>
          </a:prstGeom>
        </p:spPr>
      </p:pic>
    </p:spTree>
    <p:extLst>
      <p:ext uri="{BB962C8B-B14F-4D97-AF65-F5344CB8AC3E}">
        <p14:creationId xmlns:p14="http://schemas.microsoft.com/office/powerpoint/2010/main" val="1169706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84747447"/>
              </p:ext>
            </p:extLst>
          </p:nvPr>
        </p:nvGraphicFramePr>
        <p:xfrm>
          <a:off x="0" y="3"/>
          <a:ext cx="12192002" cy="6845808"/>
        </p:xfrm>
        <a:graphic>
          <a:graphicData uri="http://schemas.openxmlformats.org/drawingml/2006/table">
            <a:tbl>
              <a:tblPr firstRow="1" bandRow="1">
                <a:tableStyleId>{5C22544A-7EE6-4342-B048-85BDC9FD1C3A}</a:tableStyleId>
              </a:tblPr>
              <a:tblGrid>
                <a:gridCol w="6010382">
                  <a:extLst>
                    <a:ext uri="{9D8B030D-6E8A-4147-A177-3AD203B41FA5}">
                      <a16:colId xmlns:a16="http://schemas.microsoft.com/office/drawing/2014/main" val="20000"/>
                    </a:ext>
                  </a:extLst>
                </a:gridCol>
                <a:gridCol w="6181620">
                  <a:extLst>
                    <a:ext uri="{9D8B030D-6E8A-4147-A177-3AD203B41FA5}">
                      <a16:colId xmlns:a16="http://schemas.microsoft.com/office/drawing/2014/main" val="20001"/>
                    </a:ext>
                  </a:extLst>
                </a:gridCol>
              </a:tblGrid>
              <a:tr h="394596">
                <a:tc>
                  <a:txBody>
                    <a:bodyPr/>
                    <a:lstStyle/>
                    <a:p>
                      <a:pPr marL="0" marR="0" lvl="0" indent="0" algn="l" defTabSz="914400" rtl="0" eaLnBrk="1" fontAlgn="auto" latinLnBrk="0" hangingPunct="1">
                        <a:lnSpc>
                          <a:spcPct val="130000"/>
                        </a:lnSpc>
                        <a:spcBef>
                          <a:spcPts val="0"/>
                        </a:spcBef>
                        <a:spcAft>
                          <a:spcPts val="0"/>
                        </a:spcAft>
                        <a:buClrTx/>
                        <a:buSzPct val="150000"/>
                        <a:buFont typeface="Arial" panose="020B0604020202020204" pitchFamily="34" charset="0"/>
                        <a:buNone/>
                        <a:tabLst/>
                        <a:defRPr/>
                      </a:pPr>
                      <a:r>
                        <a:rPr lang="en-GB" sz="1600" b="1" i="0" dirty="0">
                          <a:solidFill>
                            <a:schemeClr val="bg1"/>
                          </a:solidFill>
                          <a:latin typeface="Arial" panose="020B0604020202020204" pitchFamily="34" charset="0"/>
                          <a:cs typeface="Arial" panose="020B0604020202020204" pitchFamily="34" charset="0"/>
                        </a:rPr>
                        <a:t>A1</a:t>
                      </a:r>
                      <a:r>
                        <a:rPr lang="en-GB" sz="1600" b="1" i="0" baseline="0" dirty="0">
                          <a:solidFill>
                            <a:schemeClr val="bg1"/>
                          </a:solidFill>
                          <a:latin typeface="Arial" panose="020B0604020202020204" pitchFamily="34" charset="0"/>
                          <a:cs typeface="Arial" panose="020B0604020202020204" pitchFamily="34" charset="0"/>
                        </a:rPr>
                        <a:t> Network</a:t>
                      </a:r>
                      <a:r>
                        <a:rPr lang="en-GB" sz="1600" b="1" i="0" dirty="0">
                          <a:solidFill>
                            <a:schemeClr val="bg1"/>
                          </a:solidFill>
                          <a:latin typeface="Arial" panose="020B0604020202020204" pitchFamily="34" charset="0"/>
                          <a:cs typeface="Arial" panose="020B0604020202020204" pitchFamily="34" charset="0"/>
                        </a:rPr>
                        <a:t> PCN</a:t>
                      </a:r>
                      <a:r>
                        <a:rPr lang="en-GB" sz="1600" b="1" i="0" baseline="0" dirty="0">
                          <a:solidFill>
                            <a:schemeClr val="bg1"/>
                          </a:solidFill>
                          <a:latin typeface="Arial" panose="020B0604020202020204" pitchFamily="34" charset="0"/>
                          <a:cs typeface="Arial" panose="020B0604020202020204" pitchFamily="34" charset="0"/>
                        </a:rPr>
                        <a:t> – summary</a:t>
                      </a:r>
                      <a:endParaRPr lang="en-GB" sz="1600" b="0" i="0" baseline="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marL="0" marR="0" lvl="0" indent="0" algn="r" defTabSz="914400" rtl="0" eaLnBrk="1" fontAlgn="auto" latinLnBrk="0" hangingPunct="1">
                        <a:lnSpc>
                          <a:spcPct val="130000"/>
                        </a:lnSpc>
                        <a:spcBef>
                          <a:spcPts val="0"/>
                        </a:spcBef>
                        <a:spcAft>
                          <a:spcPts val="0"/>
                        </a:spcAft>
                        <a:buClrTx/>
                        <a:buSzPct val="150000"/>
                        <a:buFont typeface="Arial" panose="020B0604020202020204" pitchFamily="34" charset="0"/>
                        <a:buNone/>
                        <a:tabLst/>
                        <a:defRPr/>
                      </a:pPr>
                      <a:endParaRPr lang="en-GB" sz="1600" b="1" i="0" dirty="0">
                        <a:solidFill>
                          <a:schemeClr val="bg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r h="5934532">
                <a:tc>
                  <a:txBody>
                    <a:bodyPr/>
                    <a:lstStyle/>
                    <a:p>
                      <a:pPr marL="285750" indent="-285750">
                        <a:lnSpc>
                          <a:spcPct val="114000"/>
                        </a:lnSpc>
                        <a:buSzPct val="150000"/>
                        <a:buFont typeface="Arial" panose="020B0604020202020204" pitchFamily="34" charset="0"/>
                        <a:buChar char="•"/>
                      </a:pPr>
                      <a:r>
                        <a:rPr lang="en-GB" sz="1500" b="0" i="0" baseline="0" dirty="0">
                          <a:solidFill>
                            <a:schemeClr val="accent1">
                              <a:lumMod val="75000"/>
                            </a:schemeClr>
                          </a:solidFill>
                          <a:latin typeface="Arial" panose="020B0604020202020204" pitchFamily="34" charset="0"/>
                          <a:cs typeface="Arial" panose="020B0604020202020204" pitchFamily="34" charset="0"/>
                        </a:rPr>
                        <a:t>There are almost 33,400 people registered with A1 Network PCN, with a larger older population compared to the North Alliance, CCG and England.  The population is estimated to increase by 21% between 2019 and 2031, one of the largest increases of any PCN within the CCG</a:t>
                      </a:r>
                    </a:p>
                    <a:p>
                      <a:pPr marL="285750" indent="-285750">
                        <a:lnSpc>
                          <a:spcPct val="114000"/>
                        </a:lnSpc>
                        <a:buSzPct val="150000"/>
                        <a:buFont typeface="Arial" panose="020B0604020202020204" pitchFamily="34" charset="0"/>
                        <a:buChar char="•"/>
                      </a:pPr>
                      <a:endParaRPr lang="en-GB" sz="500" b="0" i="0" baseline="0" dirty="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The PCN has a higher proportion of White British ethnic group when compared to the North Alliance, CCG and England </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500" b="0" i="0" baseline="0" dirty="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Relative deprivation is lower in the PCN compared to the North Alliance, CCG and England.  Approximately 8% of children and 7% of older people live in poverty.</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500" b="0" i="0" baseline="0" dirty="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It is estimated that on average there are 280 births a year in the PCN. The PCN birth rate is statistically significantly lower than the North Alliance and the percentage of low birth weight births is statistically similar to the North Alliance</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500" b="0" i="0" baseline="0" dirty="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It is estimated that both male and female life expectancy within the PCN is statistically significantly higher than the North Alliance, at 82.6 and 85.8 years respectively</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500" b="0" i="0" baseline="0" dirty="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Recorded obesity in adults is statistically significantly lower than the North Alliance.</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500" b="0" i="0" baseline="0" dirty="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It is estimated that 11.3% of adults smoke, which is statistically significantly lower than the North Alliance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Estimates of people reporting long-term activity-limiting illness and being in Good or Very Good health are statistically better than the averages for the North Alliance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endParaRPr lang="en-GB" sz="500" b="0" i="0" baseline="0" dirty="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On average there are 241 deaths a year in the PCN, with around a third of these in people aged under 75 years </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endParaRPr lang="en-GB" sz="500" b="0" i="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The PCN has statistically significantly high recorded prevalence of coronary heart disease, hypertension, stroke, asthma and cancer compared to the North Alliance, which may be a reflection of the older population of the A1 Network</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endParaRPr lang="en-GB" sz="500" b="0" i="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Mortality rates within the A1 Network are generally statistically significantly better than the North Alliance averages</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endParaRPr lang="en-GB" sz="500" b="0" i="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The PCN has statistically significantly lower rates of children’s social care cases than the North Alliance except for estimated education, health and care plans rate, which is statistically similar to the North Alliance.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endParaRPr lang="en-GB" sz="500" b="0" i="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The PCN has statistically significantly low rates for adult </a:t>
                      </a:r>
                      <a:r>
                        <a:rPr lang="en-GB" sz="1500" b="0" i="0" kern="1200" baseline="0">
                          <a:solidFill>
                            <a:schemeClr val="accent1">
                              <a:lumMod val="75000"/>
                            </a:schemeClr>
                          </a:solidFill>
                          <a:latin typeface="Arial" panose="020B0604020202020204" pitchFamily="34" charset="0"/>
                          <a:ea typeface="+mn-ea"/>
                          <a:cs typeface="Arial" panose="020B0604020202020204" pitchFamily="34" charset="0"/>
                        </a:rPr>
                        <a:t>social </a:t>
                      </a:r>
                      <a:r>
                        <a:rPr lang="en-GB" sz="1500" b="0" i="0" kern="1200" baseline="0" smtClean="0">
                          <a:solidFill>
                            <a:schemeClr val="accent1">
                              <a:lumMod val="75000"/>
                            </a:schemeClr>
                          </a:solidFill>
                          <a:latin typeface="Arial" panose="020B0604020202020204" pitchFamily="34" charset="0"/>
                          <a:ea typeface="+mn-ea"/>
                          <a:cs typeface="Arial" panose="020B0604020202020204" pitchFamily="34" charset="0"/>
                        </a:rPr>
                        <a:t>care use </a:t>
                      </a: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compared to North Alliance.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endParaRPr lang="en-GB" sz="500" b="0" i="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Secondary care rates are statistically significantly lower than North Alliance except for the elective admissions rate which is statistically significantly higher than the North Alliance average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endPar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lnL w="12700" cmpd="sng">
                      <a:noFill/>
                    </a:lnL>
                    <a:lnT w="38100" cmpd="sng">
                      <a:noFill/>
                    </a:lnT>
                    <a:lnB w="12700" cmpd="sng">
                      <a:noFill/>
                    </a:lnB>
                    <a:solidFill>
                      <a:schemeClr val="bg1"/>
                    </a:solidFill>
                  </a:tcPr>
                </a:tc>
                <a:extLst>
                  <a:ext uri="{0D108BD9-81ED-4DB2-BD59-A6C34878D82A}">
                    <a16:rowId xmlns:a16="http://schemas.microsoft.com/office/drawing/2014/main" val="10001"/>
                  </a:ext>
                </a:extLst>
              </a:tr>
              <a:tr h="340118">
                <a:tc>
                  <a:txBody>
                    <a:bodyPr/>
                    <a:lstStyle/>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1500" b="0" i="0" baseline="0" dirty="0">
                        <a:solidFill>
                          <a:schemeClr val="accent1">
                            <a:lumMod val="75000"/>
                          </a:schemeClr>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endPar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lnL w="12700" cmpd="sng">
                      <a:noFill/>
                    </a:lnL>
                    <a:lnT w="38100" cmpd="sng">
                      <a:noFill/>
                    </a:lnT>
                    <a:lnB w="12700" cmpd="sng">
                      <a:noFill/>
                    </a:lnB>
                    <a:solidFill>
                      <a:schemeClr val="bg1"/>
                    </a:solidFill>
                  </a:tcPr>
                </a:tc>
                <a:extLst>
                  <a:ext uri="{0D108BD9-81ED-4DB2-BD59-A6C34878D82A}">
                    <a16:rowId xmlns:a16="http://schemas.microsoft.com/office/drawing/2014/main" val="262947155"/>
                  </a:ext>
                </a:extLst>
              </a:tr>
            </a:tbl>
          </a:graphicData>
        </a:graphic>
      </p:graphicFrame>
    </p:spTree>
    <p:extLst>
      <p:ext uri="{BB962C8B-B14F-4D97-AF65-F5344CB8AC3E}">
        <p14:creationId xmlns:p14="http://schemas.microsoft.com/office/powerpoint/2010/main" val="3077847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40542621"/>
              </p:ext>
            </p:extLst>
          </p:nvPr>
        </p:nvGraphicFramePr>
        <p:xfrm>
          <a:off x="0" y="0"/>
          <a:ext cx="12192000" cy="693000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07284">
                <a:tc>
                  <a:txBody>
                    <a:bodyPr/>
                    <a:lstStyle/>
                    <a:p>
                      <a:r>
                        <a:rPr lang="en-GB" dirty="0">
                          <a:latin typeface="Arial" panose="020B0604020202020204" pitchFamily="34" charset="0"/>
                          <a:cs typeface="Arial" panose="020B0604020202020204" pitchFamily="34" charset="0"/>
                        </a:rPr>
                        <a:t>Mental health, dementia</a:t>
                      </a:r>
                      <a:r>
                        <a:rPr lang="en-GB" baseline="0" dirty="0">
                          <a:latin typeface="Arial" panose="020B0604020202020204" pitchFamily="34" charset="0"/>
                          <a:cs typeface="Arial" panose="020B0604020202020204" pitchFamily="34" charset="0"/>
                        </a:rPr>
                        <a:t> and learning disability</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582455">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The A1 Network PCN has statistically significantly low prevalence of mental health disorders and registered patients with learning disabilities compared to the North Alliance and is statistically similar to the North Alliance with regards to depression and dementia prevalence. </a:t>
                      </a:r>
                    </a:p>
                    <a:p>
                      <a:pPr marL="0" indent="0" algn="ctr">
                        <a:buFont typeface="Arial" panose="020B0604020202020204" pitchFamily="34" charset="0"/>
                        <a:buNone/>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However, </a:t>
                      </a:r>
                      <a:r>
                        <a:rPr lang="en-GB" sz="1600" kern="1200" baseline="0" dirty="0" err="1">
                          <a:solidFill>
                            <a:schemeClr val="accent1">
                              <a:lumMod val="75000"/>
                            </a:schemeClr>
                          </a:solidFill>
                          <a:latin typeface="Arial" panose="020B0604020202020204" pitchFamily="34" charset="0"/>
                          <a:ea typeface="+mn-ea"/>
                          <a:cs typeface="Arial" panose="020B0604020202020204" pitchFamily="34" charset="0"/>
                        </a:rPr>
                        <a:t>Alconbury</a:t>
                      </a: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 and Brampton has statistically significantly high depression and learning disability prevalence compared to A1 Network PCN.</a:t>
                      </a: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703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Note: Prevalence data are not available by age i.e. it is not age weighted so differences may be explained by differing age structures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Source: Prevalence (recorded) - C&amp;P PHI from QOF, NHS Digital, 2017/18</a:t>
                      </a: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261937" y="518680"/>
            <a:ext cx="11668125" cy="3714750"/>
          </a:xfrm>
          <a:prstGeom prst="rect">
            <a:avLst/>
          </a:prstGeom>
        </p:spPr>
      </p:pic>
      <p:pic>
        <p:nvPicPr>
          <p:cNvPr id="5" name="Picture 4"/>
          <p:cNvPicPr>
            <a:picLocks noChangeAspect="1"/>
          </p:cNvPicPr>
          <p:nvPr/>
        </p:nvPicPr>
        <p:blipFill>
          <a:blip r:embed="rId4"/>
          <a:stretch>
            <a:fillRect/>
          </a:stretch>
        </p:blipFill>
        <p:spPr>
          <a:xfrm>
            <a:off x="95966" y="6114877"/>
            <a:ext cx="9945656" cy="295878"/>
          </a:xfrm>
          <a:prstGeom prst="rect">
            <a:avLst/>
          </a:prstGeom>
        </p:spPr>
      </p:pic>
    </p:spTree>
    <p:extLst>
      <p:ext uri="{BB962C8B-B14F-4D97-AF65-F5344CB8AC3E}">
        <p14:creationId xmlns:p14="http://schemas.microsoft.com/office/powerpoint/2010/main" val="201442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Service provision and utilisation</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53351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PCN </a:t>
            </a:r>
            <a:r>
              <a:rPr lang="en-GB" sz="6000" noProof="0" dirty="0">
                <a:solidFill>
                  <a:srgbClr val="5B9BD5">
                    <a:lumMod val="75000"/>
                  </a:srgbClr>
                </a:solidFill>
                <a:latin typeface="Arial" panose="020B0604020202020204" pitchFamily="34" charset="0"/>
                <a:cs typeface="Arial" panose="020B0604020202020204" pitchFamily="34" charset="0"/>
              </a:rPr>
              <a:t>w</a:t>
            </a: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orkforce</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664501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CE9F10C3-1402-46FE-8129-FE8318EFDF67}"/>
              </a:ext>
            </a:extLst>
          </p:cNvPr>
          <p:cNvGraphicFramePr>
            <a:graphicFrameLocks noGrp="1"/>
          </p:cNvGraphicFramePr>
          <p:nvPr>
            <p:extLst>
              <p:ext uri="{D42A27DB-BD31-4B8C-83A1-F6EECF244321}">
                <p14:modId xmlns:p14="http://schemas.microsoft.com/office/powerpoint/2010/main" val="2451119653"/>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07284">
                <a:tc>
                  <a:txBody>
                    <a:bodyPr/>
                    <a:lstStyle/>
                    <a:p>
                      <a:r>
                        <a:rPr lang="en-GB" sz="1800" b="1" kern="0" dirty="0">
                          <a:solidFill>
                            <a:schemeClr val="bg1"/>
                          </a:solidFill>
                          <a:latin typeface="Arial (Headings)"/>
                          <a:ea typeface="+mn-ea"/>
                          <a:cs typeface="+mn-cs"/>
                        </a:rPr>
                        <a:t>Who works within the Health and Social Care services for A1 Network PCN? </a:t>
                      </a:r>
                      <a:endParaRPr lang="en-GB"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4725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703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3946A475-5E7B-4D9A-B76A-4D01230393C0}"/>
              </a:ext>
            </a:extLst>
          </p:cNvPr>
          <p:cNvSpPr txBox="1"/>
          <p:nvPr/>
        </p:nvSpPr>
        <p:spPr>
          <a:xfrm>
            <a:off x="0" y="6484251"/>
            <a:ext cx="6329917" cy="261610"/>
          </a:xfrm>
          <a:prstGeom prst="rect">
            <a:avLst/>
          </a:prstGeom>
          <a:noFill/>
        </p:spPr>
        <p:txBody>
          <a:bodyPr wrap="square" rtlCol="0">
            <a:spAutoFit/>
          </a:bodyPr>
          <a:lstStyle/>
          <a:p>
            <a:r>
              <a:rPr lang="en-GB" sz="1100" i="1" dirty="0">
                <a:solidFill>
                  <a:schemeClr val="bg1"/>
                </a:solidFill>
                <a:latin typeface="Arial" panose="020B0604020202020204" pitchFamily="34" charset="0"/>
                <a:cs typeface="Arial" panose="020B0604020202020204" pitchFamily="34" charset="0"/>
              </a:rPr>
              <a:t>Data Sources: Local Authority Data extract; PCN Practice data; CPFT data extract</a:t>
            </a:r>
          </a:p>
        </p:txBody>
      </p:sp>
      <p:sp>
        <p:nvSpPr>
          <p:cNvPr id="6" name="Rectangle 5">
            <a:extLst>
              <a:ext uri="{FF2B5EF4-FFF2-40B4-BE49-F238E27FC236}">
                <a16:creationId xmlns:a16="http://schemas.microsoft.com/office/drawing/2014/main" id="{E8440E55-91BC-4613-A612-73A01F71E01C}"/>
              </a:ext>
            </a:extLst>
          </p:cNvPr>
          <p:cNvSpPr/>
          <p:nvPr/>
        </p:nvSpPr>
        <p:spPr>
          <a:xfrm>
            <a:off x="3298409" y="3896909"/>
            <a:ext cx="5595176" cy="694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dirty="0">
                <a:solidFill>
                  <a:srgbClr val="2E75B6"/>
                </a:solidFill>
                <a:latin typeface="Arial" panose="020B0604020202020204" pitchFamily="34" charset="0"/>
                <a:cs typeface="Arial" panose="020B0604020202020204" pitchFamily="34" charset="0"/>
              </a:rPr>
              <a:t>120 staff are employed through A1 Network PCN </a:t>
            </a:r>
            <a:r>
              <a:rPr lang="en-GB" sz="1400" dirty="0" smtClean="0">
                <a:solidFill>
                  <a:srgbClr val="2E75B6"/>
                </a:solidFill>
                <a:latin typeface="Arial" panose="020B0604020202020204" pitchFamily="34" charset="0"/>
                <a:cs typeface="Arial" panose="020B0604020202020204" pitchFamily="34" charset="0"/>
              </a:rPr>
              <a:t>practices; the </a:t>
            </a:r>
            <a:r>
              <a:rPr lang="en-GB" sz="1400" dirty="0">
                <a:solidFill>
                  <a:srgbClr val="2E75B6"/>
                </a:solidFill>
                <a:latin typeface="Arial" panose="020B0604020202020204" pitchFamily="34" charset="0"/>
                <a:cs typeface="Arial" panose="020B0604020202020204" pitchFamily="34" charset="0"/>
              </a:rPr>
              <a:t>majority of which will be directly in contact with patients.</a:t>
            </a:r>
          </a:p>
          <a:p>
            <a:pPr algn="ctr"/>
            <a:endParaRPr lang="en-US" sz="1400" dirty="0">
              <a:solidFill>
                <a:srgbClr val="2E75B6"/>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BB0F5F6-8E6C-4C1F-A04D-775589B05CB2}"/>
              </a:ext>
            </a:extLst>
          </p:cNvPr>
          <p:cNvSpPr txBox="1"/>
          <p:nvPr/>
        </p:nvSpPr>
        <p:spPr>
          <a:xfrm>
            <a:off x="2374085" y="665338"/>
            <a:ext cx="7443826" cy="338554"/>
          </a:xfrm>
          <a:prstGeom prst="rect">
            <a:avLst/>
          </a:prstGeom>
          <a:noFill/>
        </p:spPr>
        <p:txBody>
          <a:bodyPr wrap="square" rtlCol="0">
            <a:spAutoFit/>
          </a:bodyPr>
          <a:lstStyle/>
          <a:p>
            <a:pPr algn="ctr"/>
            <a:r>
              <a:rPr lang="en-GB" sz="1600" b="1" dirty="0">
                <a:solidFill>
                  <a:srgbClr val="2E75B6"/>
                </a:solidFill>
                <a:latin typeface="Arial" panose="020B0604020202020204" pitchFamily="34" charset="0"/>
                <a:cs typeface="Arial" panose="020B0604020202020204" pitchFamily="34" charset="0"/>
              </a:rPr>
              <a:t>Patients receive health care from a range of individuals and organisations</a:t>
            </a:r>
          </a:p>
        </p:txBody>
      </p:sp>
      <p:pic>
        <p:nvPicPr>
          <p:cNvPr id="9" name="Picture 8">
            <a:extLst>
              <a:ext uri="{FF2B5EF4-FFF2-40B4-BE49-F238E27FC236}">
                <a16:creationId xmlns:a16="http://schemas.microsoft.com/office/drawing/2014/main" id="{68FF9654-4D7C-4ED6-975A-DFCBA3E1B8F8}"/>
              </a:ext>
            </a:extLst>
          </p:cNvPr>
          <p:cNvPicPr>
            <a:picLocks noChangeAspect="1"/>
          </p:cNvPicPr>
          <p:nvPr/>
        </p:nvPicPr>
        <p:blipFill>
          <a:blip r:embed="rId3"/>
          <a:stretch>
            <a:fillRect/>
          </a:stretch>
        </p:blipFill>
        <p:spPr>
          <a:xfrm>
            <a:off x="3875556" y="1625187"/>
            <a:ext cx="4194245" cy="1908821"/>
          </a:xfrm>
          <a:prstGeom prst="rect">
            <a:avLst/>
          </a:prstGeom>
        </p:spPr>
      </p:pic>
    </p:spTree>
    <p:extLst>
      <p:ext uri="{BB962C8B-B14F-4D97-AF65-F5344CB8AC3E}">
        <p14:creationId xmlns:p14="http://schemas.microsoft.com/office/powerpoint/2010/main" val="2192332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CE9F10C3-1402-46FE-8129-FE8318EFDF67}"/>
              </a:ext>
            </a:extLst>
          </p:cNvPr>
          <p:cNvGraphicFramePr>
            <a:graphicFrameLocks noGrp="1"/>
          </p:cNvGraphicFramePr>
          <p:nvPr>
            <p:extLst>
              <p:ext uri="{D42A27DB-BD31-4B8C-83A1-F6EECF244321}">
                <p14:modId xmlns:p14="http://schemas.microsoft.com/office/powerpoint/2010/main" val="2860285984"/>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07284">
                <a:tc>
                  <a:txBody>
                    <a:bodyPr/>
                    <a:lstStyle/>
                    <a:p>
                      <a:r>
                        <a:rPr lang="en-GB" sz="1800" b="1" kern="0" dirty="0">
                          <a:solidFill>
                            <a:schemeClr val="bg1"/>
                          </a:solidFill>
                          <a:latin typeface="Arial (Headings)"/>
                          <a:ea typeface="+mn-ea"/>
                          <a:cs typeface="+mn-cs"/>
                        </a:rPr>
                        <a:t>Who works within the Health and Social Care services for A1 Network PCN? </a:t>
                      </a:r>
                      <a:endParaRPr lang="en-GB"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4725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703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3946A475-5E7B-4D9A-B76A-4D01230393C0}"/>
              </a:ext>
            </a:extLst>
          </p:cNvPr>
          <p:cNvSpPr txBox="1"/>
          <p:nvPr/>
        </p:nvSpPr>
        <p:spPr>
          <a:xfrm>
            <a:off x="0" y="6492640"/>
            <a:ext cx="6329917" cy="261610"/>
          </a:xfrm>
          <a:prstGeom prst="rect">
            <a:avLst/>
          </a:prstGeom>
          <a:noFill/>
        </p:spPr>
        <p:txBody>
          <a:bodyPr wrap="square" rtlCol="0">
            <a:spAutoFit/>
          </a:bodyPr>
          <a:lstStyle/>
          <a:p>
            <a:r>
              <a:rPr lang="en-GB" sz="1100" i="1" dirty="0">
                <a:solidFill>
                  <a:schemeClr val="bg1"/>
                </a:solidFill>
                <a:latin typeface="Arial" panose="020B0604020202020204" pitchFamily="34" charset="0"/>
                <a:cs typeface="Arial" panose="020B0604020202020204" pitchFamily="34" charset="0"/>
              </a:rPr>
              <a:t>Data Sources: Local Authority Data extract; PCN Practice data; CPFT data extract</a:t>
            </a:r>
          </a:p>
        </p:txBody>
      </p:sp>
      <p:sp>
        <p:nvSpPr>
          <p:cNvPr id="5" name="TextBox 4">
            <a:extLst>
              <a:ext uri="{FF2B5EF4-FFF2-40B4-BE49-F238E27FC236}">
                <a16:creationId xmlns:a16="http://schemas.microsoft.com/office/drawing/2014/main" id="{8A0B05E5-8B60-466C-8E84-A51EBC2E972D}"/>
              </a:ext>
            </a:extLst>
          </p:cNvPr>
          <p:cNvSpPr txBox="1"/>
          <p:nvPr/>
        </p:nvSpPr>
        <p:spPr>
          <a:xfrm>
            <a:off x="1826365" y="4570954"/>
            <a:ext cx="8485918" cy="954107"/>
          </a:xfrm>
          <a:prstGeom prst="rect">
            <a:avLst/>
          </a:prstGeom>
          <a:noFill/>
        </p:spPr>
        <p:txBody>
          <a:bodyPr wrap="square" rtlCol="0" anchor="t">
            <a:spAutoFit/>
          </a:bodyPr>
          <a:lstStyle/>
          <a:p>
            <a:pPr algn="ctr"/>
            <a:r>
              <a:rPr lang="en-GB" sz="1400" dirty="0">
                <a:solidFill>
                  <a:srgbClr val="2E75B6"/>
                </a:solidFill>
                <a:latin typeface="Arial"/>
                <a:cs typeface="Arial"/>
              </a:rPr>
              <a:t>There are currently </a:t>
            </a:r>
            <a:r>
              <a:rPr lang="en-GB" sz="1400" dirty="0" smtClean="0">
                <a:solidFill>
                  <a:srgbClr val="2E75B6"/>
                </a:solidFill>
                <a:latin typeface="Arial"/>
                <a:cs typeface="Arial"/>
              </a:rPr>
              <a:t>30,383 </a:t>
            </a:r>
            <a:r>
              <a:rPr lang="en-GB" sz="1400" dirty="0">
                <a:solidFill>
                  <a:srgbClr val="2E75B6"/>
                </a:solidFill>
                <a:latin typeface="Arial"/>
                <a:cs typeface="Arial"/>
              </a:rPr>
              <a:t>patients under CPFT caseload across the services listed. Community rehab and physical health </a:t>
            </a:r>
            <a:r>
              <a:rPr lang="en-GB" sz="1400" dirty="0" smtClean="0">
                <a:solidFill>
                  <a:srgbClr val="2E75B6"/>
                </a:solidFill>
                <a:latin typeface="Arial"/>
                <a:cs typeface="Arial"/>
              </a:rPr>
              <a:t>caseload </a:t>
            </a:r>
            <a:r>
              <a:rPr lang="en-GB" sz="1400" dirty="0">
                <a:solidFill>
                  <a:srgbClr val="2E75B6"/>
                </a:solidFill>
                <a:latin typeface="Arial"/>
                <a:cs typeface="Arial"/>
              </a:rPr>
              <a:t>rates for A1 Network are higher compared to the rest of Cambridgeshire and Peterborough. Additional patients will be inpatients in rehab wards and part of the multi-disciplinary team caseload. Alconbury Surgery has the highest number of caseloads for A1 Network PCN.</a:t>
            </a:r>
          </a:p>
        </p:txBody>
      </p:sp>
      <p:sp>
        <p:nvSpPr>
          <p:cNvPr id="7" name="TextBox 6">
            <a:extLst>
              <a:ext uri="{FF2B5EF4-FFF2-40B4-BE49-F238E27FC236}">
                <a16:creationId xmlns:a16="http://schemas.microsoft.com/office/drawing/2014/main" id="{1C26B50B-E351-4E78-8F1C-701E4C4D005A}"/>
              </a:ext>
            </a:extLst>
          </p:cNvPr>
          <p:cNvSpPr txBox="1"/>
          <p:nvPr/>
        </p:nvSpPr>
        <p:spPr>
          <a:xfrm>
            <a:off x="2374087" y="510816"/>
            <a:ext cx="7443826" cy="338554"/>
          </a:xfrm>
          <a:prstGeom prst="rect">
            <a:avLst/>
          </a:prstGeom>
          <a:noFill/>
        </p:spPr>
        <p:txBody>
          <a:bodyPr wrap="square" rtlCol="0">
            <a:spAutoFit/>
          </a:bodyPr>
          <a:lstStyle/>
          <a:p>
            <a:pPr algn="ctr"/>
            <a:r>
              <a:rPr lang="en-GB" sz="1600" b="1" dirty="0">
                <a:solidFill>
                  <a:srgbClr val="2E75B6"/>
                </a:solidFill>
                <a:latin typeface="Arial" panose="020B0604020202020204" pitchFamily="34" charset="0"/>
                <a:cs typeface="Arial" panose="020B0604020202020204" pitchFamily="34" charset="0"/>
              </a:rPr>
              <a:t>Patients receive health care from a range of individuals and organisations</a:t>
            </a:r>
          </a:p>
        </p:txBody>
      </p:sp>
      <p:pic>
        <p:nvPicPr>
          <p:cNvPr id="2" name="Picture 1"/>
          <p:cNvPicPr>
            <a:picLocks noChangeAspect="1"/>
          </p:cNvPicPr>
          <p:nvPr/>
        </p:nvPicPr>
        <p:blipFill>
          <a:blip r:embed="rId3"/>
          <a:stretch>
            <a:fillRect/>
          </a:stretch>
        </p:blipFill>
        <p:spPr>
          <a:xfrm>
            <a:off x="2078349" y="1020671"/>
            <a:ext cx="7981950" cy="3209925"/>
          </a:xfrm>
          <a:prstGeom prst="rect">
            <a:avLst/>
          </a:prstGeom>
        </p:spPr>
      </p:pic>
    </p:spTree>
    <p:extLst>
      <p:ext uri="{BB962C8B-B14F-4D97-AF65-F5344CB8AC3E}">
        <p14:creationId xmlns:p14="http://schemas.microsoft.com/office/powerpoint/2010/main" val="2372333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Social Care Services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963710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00010568"/>
              </p:ext>
            </p:extLst>
          </p:nvPr>
        </p:nvGraphicFramePr>
        <p:xfrm>
          <a:off x="0" y="10885"/>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69390">
                <a:tc>
                  <a:txBody>
                    <a:bodyPr/>
                    <a:lstStyle/>
                    <a:p>
                      <a:r>
                        <a:rPr lang="en-GB" dirty="0">
                          <a:latin typeface="Arial" panose="020B0604020202020204" pitchFamily="34" charset="0"/>
                          <a:cs typeface="Arial" panose="020B0604020202020204" pitchFamily="34" charset="0"/>
                        </a:rPr>
                        <a:t>Children’s Social Care</a:t>
                      </a:r>
                    </a:p>
                  </a:txBody>
                  <a:tcPr>
                    <a:solidFill>
                      <a:schemeClr val="accent1">
                        <a:lumMod val="75000"/>
                      </a:schemeClr>
                    </a:solidFill>
                  </a:tcPr>
                </a:tc>
                <a:extLst>
                  <a:ext uri="{0D108BD9-81ED-4DB2-BD59-A6C34878D82A}">
                    <a16:rowId xmlns:a16="http://schemas.microsoft.com/office/drawing/2014/main" val="10000"/>
                  </a:ext>
                </a:extLst>
              </a:tr>
              <a:tr h="5559790">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It is estimated that the North Alliance has statistically significantly high rates of social care involvement </a:t>
                      </a: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cases, early help cases and education, health and care plans compared to the CCG average.</a:t>
                      </a:r>
                    </a:p>
                    <a:p>
                      <a:pPr marL="0" indent="0" algn="ctr">
                        <a:buFont typeface="Arial" panose="020B0604020202020204" pitchFamily="34" charset="0"/>
                        <a:buNone/>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A1 Network has statistically significantly lower rates of social care involvement cases and early help cases than the </a:t>
                      </a: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North Alliance but the estimated education, health and care plans rate is statistically similar to the North Alliance.</a:t>
                      </a:r>
                    </a:p>
                  </a:txBody>
                  <a:tcPr>
                    <a:solidFill>
                      <a:schemeClr val="bg1"/>
                    </a:solidFill>
                  </a:tcPr>
                </a:tc>
                <a:extLst>
                  <a:ext uri="{0D108BD9-81ED-4DB2-BD59-A6C34878D82A}">
                    <a16:rowId xmlns:a16="http://schemas.microsoft.com/office/drawing/2014/main" val="10001"/>
                  </a:ext>
                </a:extLst>
              </a:tr>
              <a:tr h="9179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Source: Cambridgeshire County Council, BI team.  Estimates derived from the LSOA level data, (for those LSOAs in Cambridgeshire or Peterborough only) available as an open data release here: https://data.cambridgeshireinsight.org.uk/dataset/cambridgeshire-and-peterborough-adult-social-care-long-term-service-users-31-march-2019 and GP Registered Population April 2019</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407669" y="595446"/>
            <a:ext cx="10800000" cy="2437312"/>
          </a:xfrm>
          <a:prstGeom prst="rect">
            <a:avLst/>
          </a:prstGeom>
        </p:spPr>
      </p:pic>
      <p:pic>
        <p:nvPicPr>
          <p:cNvPr id="6" name="Picture 5"/>
          <p:cNvPicPr>
            <a:picLocks noChangeAspect="1"/>
          </p:cNvPicPr>
          <p:nvPr/>
        </p:nvPicPr>
        <p:blipFill>
          <a:blip r:embed="rId4"/>
          <a:stretch>
            <a:fillRect/>
          </a:stretch>
        </p:blipFill>
        <p:spPr>
          <a:xfrm>
            <a:off x="90967" y="6054630"/>
            <a:ext cx="9917099" cy="295028"/>
          </a:xfrm>
          <a:prstGeom prst="rect">
            <a:avLst/>
          </a:prstGeom>
        </p:spPr>
      </p:pic>
    </p:spTree>
    <p:extLst>
      <p:ext uri="{BB962C8B-B14F-4D97-AF65-F5344CB8AC3E}">
        <p14:creationId xmlns:p14="http://schemas.microsoft.com/office/powerpoint/2010/main" val="3075452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35035372"/>
              </p:ext>
            </p:extLst>
          </p:nvPr>
        </p:nvGraphicFramePr>
        <p:xfrm>
          <a:off x="0" y="10887"/>
          <a:ext cx="12192000" cy="6864202"/>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8150">
                <a:tc>
                  <a:txBody>
                    <a:bodyPr/>
                    <a:lstStyle/>
                    <a:p>
                      <a:r>
                        <a:rPr lang="en-GB" dirty="0">
                          <a:latin typeface="Arial" panose="020B0604020202020204" pitchFamily="34" charset="0"/>
                          <a:cs typeface="Arial" panose="020B0604020202020204" pitchFamily="34" charset="0"/>
                        </a:rPr>
                        <a:t>Adult Social Care</a:t>
                      </a:r>
                    </a:p>
                  </a:txBody>
                  <a:tcPr>
                    <a:solidFill>
                      <a:schemeClr val="accent1">
                        <a:lumMod val="75000"/>
                      </a:schemeClr>
                    </a:solidFill>
                  </a:tcPr>
                </a:tc>
                <a:extLst>
                  <a:ext uri="{0D108BD9-81ED-4DB2-BD59-A6C34878D82A}">
                    <a16:rowId xmlns:a16="http://schemas.microsoft.com/office/drawing/2014/main" val="10000"/>
                  </a:ext>
                </a:extLst>
              </a:tr>
              <a:tr h="5470212">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North Alliance has statistically significantly high rates of adult social </a:t>
                      </a: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care users </a:t>
                      </a: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compared with the CCG average, except for the </a:t>
                      </a: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rates for nursing and residential </a:t>
                      </a: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care and users aged 65+ </a:t>
                      </a: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which are statistically similar to the CCG rates.</a:t>
                      </a:r>
                    </a:p>
                    <a:p>
                      <a:pPr marL="0" indent="0" algn="ctr">
                        <a:buFont typeface="Arial" panose="020B0604020202020204" pitchFamily="34" charset="0"/>
                        <a:buNone/>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A1 Network PCN has statistically significantly low rates for adult social care compared to North Alliance with the</a:t>
                      </a: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exception of the residential care rate, which is statistically similar to the North Alliance.</a:t>
                      </a:r>
                    </a:p>
                  </a:txBody>
                  <a:tcPr>
                    <a:solidFill>
                      <a:schemeClr val="bg1"/>
                    </a:solidFill>
                  </a:tcPr>
                </a:tc>
                <a:extLst>
                  <a:ext uri="{0D108BD9-81ED-4DB2-BD59-A6C34878D82A}">
                    <a16:rowId xmlns:a16="http://schemas.microsoft.com/office/drawing/2014/main" val="10001"/>
                  </a:ext>
                </a:extLst>
              </a:tr>
              <a:tr h="9887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Source: Cambridgeshire County Council, BI team.  Estimates derived from the LSOA level data, (for those LSOAs in Cambridgeshire or Peterborough only) available as an open data release here: https://data.cambridgeshireinsight.org.uk/dataset/cambridgeshire-and-peterborough-adult-social-care-long-term-service-users-31-march-2019 and GP Registered Population April 2019</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156000" y="611765"/>
            <a:ext cx="11880000" cy="1590125"/>
          </a:xfrm>
          <a:prstGeom prst="rect">
            <a:avLst/>
          </a:prstGeom>
        </p:spPr>
      </p:pic>
      <p:pic>
        <p:nvPicPr>
          <p:cNvPr id="7" name="Picture 6"/>
          <p:cNvPicPr>
            <a:picLocks noChangeAspect="1"/>
          </p:cNvPicPr>
          <p:nvPr/>
        </p:nvPicPr>
        <p:blipFill>
          <a:blip r:embed="rId4"/>
          <a:stretch>
            <a:fillRect/>
          </a:stretch>
        </p:blipFill>
        <p:spPr>
          <a:xfrm>
            <a:off x="156000" y="6020227"/>
            <a:ext cx="10556741" cy="314057"/>
          </a:xfrm>
          <a:prstGeom prst="rect">
            <a:avLst/>
          </a:prstGeom>
        </p:spPr>
      </p:pic>
    </p:spTree>
    <p:extLst>
      <p:ext uri="{BB962C8B-B14F-4D97-AF65-F5344CB8AC3E}">
        <p14:creationId xmlns:p14="http://schemas.microsoft.com/office/powerpoint/2010/main" val="1336416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Secondary Care Services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228116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32583675"/>
              </p:ext>
            </p:extLst>
          </p:nvPr>
        </p:nvGraphicFramePr>
        <p:xfrm>
          <a:off x="0" y="10886"/>
          <a:ext cx="12192000" cy="684711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72198">
                <a:tc>
                  <a:txBody>
                    <a:bodyPr/>
                    <a:lstStyle/>
                    <a:p>
                      <a:r>
                        <a:rPr lang="en-GB" dirty="0">
                          <a:latin typeface="Arial" panose="020B0604020202020204" pitchFamily="34" charset="0"/>
                          <a:cs typeface="Arial" panose="020B0604020202020204" pitchFamily="34" charset="0"/>
                        </a:rPr>
                        <a:t>Secondary Care Services</a:t>
                      </a:r>
                    </a:p>
                  </a:txBody>
                  <a:tcPr>
                    <a:solidFill>
                      <a:schemeClr val="accent1">
                        <a:lumMod val="75000"/>
                      </a:schemeClr>
                    </a:solidFill>
                  </a:tcPr>
                </a:tc>
                <a:extLst>
                  <a:ext uri="{0D108BD9-81ED-4DB2-BD59-A6C34878D82A}">
                    <a16:rowId xmlns:a16="http://schemas.microsoft.com/office/drawing/2014/main" val="10000"/>
                  </a:ext>
                </a:extLst>
              </a:tr>
              <a:tr h="5385126">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0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   </a:t>
                      </a:r>
                      <a:r>
                        <a:rPr lang="en-GB" sz="1200" kern="1200" baseline="0" dirty="0">
                          <a:solidFill>
                            <a:schemeClr val="accent1">
                              <a:lumMod val="75000"/>
                            </a:schemeClr>
                          </a:solidFill>
                          <a:latin typeface="Arial" panose="020B0604020202020204" pitchFamily="34" charset="0"/>
                          <a:ea typeface="+mn-ea"/>
                          <a:cs typeface="Arial" panose="020B0604020202020204" pitchFamily="34" charset="0"/>
                        </a:rPr>
                        <a:t>The elective admissions rate for A1 Network is statistically significantly higher than the North Alliance average.  </a:t>
                      </a:r>
                    </a:p>
                    <a:p>
                      <a:pPr marL="0" indent="0" algn="ctr">
                        <a:buFont typeface="Arial" panose="020B0604020202020204" pitchFamily="34" charset="0"/>
                        <a:buNone/>
                      </a:pPr>
                      <a:r>
                        <a:rPr lang="en-GB" sz="1200" kern="1200" baseline="0" dirty="0">
                          <a:solidFill>
                            <a:schemeClr val="accent1">
                              <a:lumMod val="75000"/>
                            </a:schemeClr>
                          </a:solidFill>
                          <a:latin typeface="Arial" panose="020B0604020202020204" pitchFamily="34" charset="0"/>
                          <a:ea typeface="+mn-ea"/>
                          <a:cs typeface="Arial" panose="020B0604020202020204" pitchFamily="34" charset="0"/>
                        </a:rPr>
                        <a:t>   North Alliance has statistically significantly high rates of secondary care use compared with the CCG average.</a:t>
                      </a:r>
                    </a:p>
                    <a:p>
                      <a:pPr marL="0" indent="0" algn="ctr">
                        <a:buFont typeface="Arial" panose="020B0604020202020204" pitchFamily="34" charset="0"/>
                        <a:buNone/>
                      </a:pPr>
                      <a:endParaRPr lang="en-GB" sz="12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rgbClr val="2E75B6"/>
                          </a:solidFill>
                          <a:latin typeface="Arial"/>
                          <a:cs typeface="Arial"/>
                        </a:rPr>
                        <a:t>A1 Network PCN has fewer outpatient attendances when compared to the rest of Cambridgeshire and Peterborough.</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rgbClr val="2E75B6"/>
                          </a:solidFill>
                          <a:latin typeface="Arial"/>
                          <a:cs typeface="Arial"/>
                        </a:rPr>
                        <a:t>Outpatient attendances increased 5% during 18/19.</a:t>
                      </a:r>
                      <a:endParaRPr lang="en-GB" sz="12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lvl="0" algn="ctr"/>
                      <a:r>
                        <a:rPr lang="en-GB" sz="1200" kern="1200" baseline="0" dirty="0">
                          <a:solidFill>
                            <a:schemeClr val="accent1">
                              <a:lumMod val="75000"/>
                            </a:schemeClr>
                          </a:solidFill>
                          <a:latin typeface="Arial" panose="020B0604020202020204" pitchFamily="34" charset="0"/>
                          <a:ea typeface="+mn-ea"/>
                          <a:cs typeface="Arial" panose="020B0604020202020204" pitchFamily="34" charset="0"/>
                        </a:rPr>
                        <a:t>Ophthalmology and Trauma &amp; Orthopaedics account for the most outpatient attendances. This was the case for both</a:t>
                      </a:r>
                    </a:p>
                    <a:p>
                      <a:pPr lvl="0" algn="ctr"/>
                      <a:r>
                        <a:rPr lang="en-GB" sz="1200" kern="1200" baseline="0" dirty="0">
                          <a:solidFill>
                            <a:schemeClr val="accent1">
                              <a:lumMod val="75000"/>
                            </a:schemeClr>
                          </a:solidFill>
                          <a:latin typeface="Arial" panose="020B0604020202020204" pitchFamily="34" charset="0"/>
                          <a:ea typeface="+mn-ea"/>
                          <a:cs typeface="Arial" panose="020B0604020202020204" pitchFamily="34" charset="0"/>
                        </a:rPr>
                        <a:t> 17/18 and 18/19. Together they make up 23% of the activity for 18/19. </a:t>
                      </a:r>
                      <a:r>
                        <a:rPr lang="en-US" sz="1200" kern="1200" baseline="0" dirty="0">
                          <a:solidFill>
                            <a:schemeClr val="accent1">
                              <a:lumMod val="75000"/>
                            </a:schemeClr>
                          </a:solidFill>
                          <a:latin typeface="Arial" panose="020B0604020202020204" pitchFamily="34" charset="0"/>
                          <a:ea typeface="+mn-ea"/>
                          <a:cs typeface="Arial" panose="020B0604020202020204" pitchFamily="34" charset="0"/>
                        </a:rPr>
                        <a:t>7% of first outpatient attendances are sight related.</a:t>
                      </a:r>
                    </a:p>
                    <a:p>
                      <a:pPr lvl="0" algn="ctr"/>
                      <a:endParaRPr lang="en-US" sz="12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lvl="0" algn="ctr"/>
                      <a:r>
                        <a:rPr lang="en-GB" sz="1200" kern="1200" baseline="0" dirty="0">
                          <a:solidFill>
                            <a:schemeClr val="accent1">
                              <a:lumMod val="75000"/>
                            </a:schemeClr>
                          </a:solidFill>
                          <a:latin typeface="Arial" panose="020B0604020202020204" pitchFamily="34" charset="0"/>
                          <a:ea typeface="+mn-ea"/>
                          <a:cs typeface="Arial" panose="020B0604020202020204" pitchFamily="34" charset="0"/>
                        </a:rPr>
                        <a:t>The most common elective admissions are for Gastroenterology, General Surgery, and Medical Oncology.</a:t>
                      </a:r>
                    </a:p>
                    <a:p>
                      <a:pPr lvl="0" algn="ctr"/>
                      <a:endParaRPr lang="en-GB" sz="12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2E75B6"/>
                          </a:solidFill>
                          <a:latin typeface="Arial"/>
                          <a:cs typeface="Arial"/>
                        </a:rPr>
                        <a:t>Type 1 A&amp;E Attendances increased 9% year on year. Hinchingbrooke Health Care NHS Trust saw an 8% increase in attendances. A&amp;E referrals from</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2E75B6"/>
                          </a:solidFill>
                          <a:latin typeface="Arial"/>
                          <a:cs typeface="Arial"/>
                        </a:rPr>
                        <a:t>“Health Care Provider: same or other” almost doubled year on year. Self referrals increased 7% (304) where the majority of the other referral types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2E75B6"/>
                          </a:solidFill>
                          <a:latin typeface="Arial"/>
                          <a:cs typeface="Arial"/>
                        </a:rPr>
                        <a:t>showed no significant change</a:t>
                      </a:r>
                      <a:r>
                        <a:rPr lang="en-US" sz="1200" dirty="0">
                          <a:solidFill>
                            <a:srgbClr val="2E75B6"/>
                          </a:solidFill>
                          <a:latin typeface="Arial"/>
                          <a:cs typeface="Arial"/>
                        </a:rPr>
                        <a:t>.</a:t>
                      </a: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0897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baseline="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Note: DASR = Directly age standardised rate per 1,000 population, reference population used is the ONS National Standard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Source: C&amp;P PHI, from HED Tool, </a:t>
                      </a:r>
                      <a:r>
                        <a:rPr lang="en-GB" sz="1000" kern="1200" baseline="0" dirty="0" smtClean="0">
                          <a:solidFill>
                            <a:schemeClr val="bg1"/>
                          </a:solidFill>
                          <a:latin typeface="Arial" panose="020B0604020202020204" pitchFamily="34" charset="0"/>
                          <a:ea typeface="+mn-ea"/>
                          <a:cs typeface="Arial" panose="020B0604020202020204" pitchFamily="34" charset="0"/>
                        </a:rPr>
                        <a:t>2018/19; Cambridgeshire and Peterborough “Practice </a:t>
                      </a:r>
                      <a:r>
                        <a:rPr lang="en-GB" sz="1000" kern="1200" baseline="0" dirty="0" err="1" smtClean="0">
                          <a:solidFill>
                            <a:schemeClr val="bg1"/>
                          </a:solidFill>
                          <a:latin typeface="Arial" panose="020B0604020202020204" pitchFamily="34" charset="0"/>
                          <a:ea typeface="+mn-ea"/>
                          <a:cs typeface="Arial" panose="020B0604020202020204" pitchFamily="34" charset="0"/>
                        </a:rPr>
                        <a:t>Benchmarker</a:t>
                      </a:r>
                      <a:r>
                        <a:rPr lang="en-GB" sz="1000" kern="1200" baseline="0" dirty="0" smtClean="0">
                          <a:solidFill>
                            <a:schemeClr val="bg1"/>
                          </a:solidFill>
                          <a:latin typeface="Arial" panose="020B0604020202020204" pitchFamily="34" charset="0"/>
                          <a:ea typeface="+mn-ea"/>
                          <a:cs typeface="Arial" panose="020B0604020202020204" pitchFamily="34" charset="0"/>
                        </a:rPr>
                        <a:t>”</a:t>
                      </a:r>
                      <a:endParaRPr lang="en-GB" sz="1000" kern="1200" baseline="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156000" y="5965655"/>
            <a:ext cx="11224935" cy="333936"/>
          </a:xfrm>
          <a:prstGeom prst="rect">
            <a:avLst/>
          </a:prstGeom>
        </p:spPr>
      </p:pic>
      <p:pic>
        <p:nvPicPr>
          <p:cNvPr id="6" name="Picture 5"/>
          <p:cNvPicPr>
            <a:picLocks noChangeAspect="1"/>
          </p:cNvPicPr>
          <p:nvPr/>
        </p:nvPicPr>
        <p:blipFill>
          <a:blip r:embed="rId4"/>
          <a:stretch>
            <a:fillRect/>
          </a:stretch>
        </p:blipFill>
        <p:spPr>
          <a:xfrm>
            <a:off x="156000" y="478828"/>
            <a:ext cx="11880000" cy="2606736"/>
          </a:xfrm>
          <a:prstGeom prst="rect">
            <a:avLst/>
          </a:prstGeom>
        </p:spPr>
      </p:pic>
    </p:spTree>
    <p:extLst>
      <p:ext uri="{BB962C8B-B14F-4D97-AF65-F5344CB8AC3E}">
        <p14:creationId xmlns:p14="http://schemas.microsoft.com/office/powerpoint/2010/main" val="3254197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9662434"/>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070">
                <a:tc>
                  <a:txBody>
                    <a:bodyPr/>
                    <a:lstStyle/>
                    <a:p>
                      <a:pPr algn="ctr"/>
                      <a:r>
                        <a:rPr lang="en-GB" baseline="0" dirty="0" smtClean="0">
                          <a:latin typeface="Arial" panose="020B0604020202020204" pitchFamily="34" charset="0"/>
                          <a:cs typeface="Arial" panose="020B0604020202020204" pitchFamily="34" charset="0"/>
                        </a:rPr>
                        <a:t>A1 Network </a:t>
                      </a:r>
                      <a:r>
                        <a:rPr lang="en-GB" baseline="0" dirty="0">
                          <a:latin typeface="Arial" panose="020B0604020202020204" pitchFamily="34" charset="0"/>
                          <a:cs typeface="Arial" panose="020B0604020202020204" pitchFamily="34" charset="0"/>
                        </a:rPr>
                        <a:t>PCN </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19589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00" dirty="0">
                        <a:solidFill>
                          <a:srgbClr val="002060"/>
                        </a:solidFill>
                        <a:latin typeface="Arial" panose="020B0604020202020204" pitchFamily="34" charset="0"/>
                        <a:cs typeface="Arial" panose="020B0604020202020204" pitchFamily="34" charset="0"/>
                      </a:endParaRPr>
                    </a:p>
                    <a:p>
                      <a:endParaRPr lang="en-GB" sz="100" dirty="0">
                        <a:solidFill>
                          <a:srgbClr val="002060"/>
                        </a:solidFill>
                        <a:latin typeface="Arial" panose="020B0604020202020204" pitchFamily="34" charset="0"/>
                        <a:cs typeface="Arial" panose="020B0604020202020204" pitchFamily="34" charset="0"/>
                      </a:endParaRPr>
                    </a:p>
                    <a:p>
                      <a:pPr algn="ct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pPr algn="ctr"/>
                      <a:r>
                        <a:rPr lang="en-GB" sz="1000" kern="1200" baseline="0" dirty="0">
                          <a:solidFill>
                            <a:schemeClr val="tx1">
                              <a:lumMod val="75000"/>
                              <a:lumOff val="25000"/>
                            </a:schemeClr>
                          </a:solidFill>
                          <a:latin typeface="Arial" panose="020B0604020202020204" pitchFamily="34" charset="0"/>
                          <a:ea typeface="+mn-ea"/>
                          <a:cs typeface="Arial" panose="020B0604020202020204" pitchFamily="34" charset="0"/>
                        </a:rPr>
                        <a:t> </a:t>
                      </a:r>
                    </a:p>
                  </a:txBody>
                  <a:tcPr>
                    <a:solidFill>
                      <a:schemeClr val="bg1"/>
                    </a:solidFill>
                  </a:tcPr>
                </a:tc>
                <a:extLst>
                  <a:ext uri="{0D108BD9-81ED-4DB2-BD59-A6C34878D82A}">
                    <a16:rowId xmlns:a16="http://schemas.microsoft.com/office/drawing/2014/main" val="10001"/>
                  </a:ext>
                </a:extLst>
              </a:tr>
              <a:tr h="250031">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Shape Atlas GP registered population, October 2019, NHS Digital.  </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2952206" y="452430"/>
            <a:ext cx="6374673" cy="6035594"/>
          </a:xfrm>
          <a:prstGeom prst="rect">
            <a:avLst/>
          </a:prstGeom>
        </p:spPr>
      </p:pic>
    </p:spTree>
    <p:extLst>
      <p:ext uri="{BB962C8B-B14F-4D97-AF65-F5344CB8AC3E}">
        <p14:creationId xmlns:p14="http://schemas.microsoft.com/office/powerpoint/2010/main" val="3916539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16321231"/>
              </p:ext>
            </p:extLst>
          </p:nvPr>
        </p:nvGraphicFramePr>
        <p:xfrm>
          <a:off x="0" y="10886"/>
          <a:ext cx="12192000" cy="6853475"/>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70240">
                <a:tc>
                  <a:txBody>
                    <a:bodyPr/>
                    <a:lstStyle/>
                    <a:p>
                      <a:r>
                        <a:rPr lang="en-GB" dirty="0">
                          <a:latin typeface="Arial" panose="020B0604020202020204" pitchFamily="34" charset="0"/>
                          <a:cs typeface="Arial" panose="020B0604020202020204" pitchFamily="34" charset="0"/>
                        </a:rPr>
                        <a:t>Disease Specific Emergency Hospital</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Admission Rates</a:t>
                      </a:r>
                    </a:p>
                  </a:txBody>
                  <a:tcPr>
                    <a:solidFill>
                      <a:schemeClr val="accent1">
                        <a:lumMod val="75000"/>
                      </a:schemeClr>
                    </a:solidFill>
                  </a:tcPr>
                </a:tc>
                <a:extLst>
                  <a:ext uri="{0D108BD9-81ED-4DB2-BD59-A6C34878D82A}">
                    <a16:rowId xmlns:a16="http://schemas.microsoft.com/office/drawing/2014/main" val="10000"/>
                  </a:ext>
                </a:extLst>
              </a:tr>
              <a:tr h="5477395">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    The PCN emergency admission rates for CHD and respiratory disease are statistically significantly lower than the North Alliance average.</a:t>
                      </a: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algn="ctr"/>
                      <a:r>
                        <a:rPr lang="en-US" sz="1400" dirty="0">
                          <a:solidFill>
                            <a:srgbClr val="2E75B6"/>
                          </a:solidFill>
                          <a:latin typeface="Arial"/>
                          <a:cs typeface="Arial"/>
                        </a:rPr>
                        <a:t>For A1 Network PCN there were 2,698 emergency admissions during 2018/19. Just 1 of the 4 practices had a higher admission rate than </a:t>
                      </a:r>
                      <a:r>
                        <a:rPr lang="en-GB" sz="1400" dirty="0">
                          <a:solidFill>
                            <a:srgbClr val="2E75B6"/>
                          </a:solidFill>
                          <a:latin typeface="Arial"/>
                          <a:cs typeface="Arial"/>
                        </a:rPr>
                        <a:t>Cambridgeshire and Peterborough</a:t>
                      </a:r>
                      <a:r>
                        <a:rPr lang="en-US" sz="1400" dirty="0">
                          <a:solidFill>
                            <a:srgbClr val="2E75B6"/>
                          </a:solidFill>
                          <a:latin typeface="Arial"/>
                          <a:cs typeface="Arial"/>
                        </a:rPr>
                        <a:t>.</a:t>
                      </a:r>
                    </a:p>
                    <a:p>
                      <a:pPr algn="ctr"/>
                      <a:endParaRPr lang="en-US" sz="1400" dirty="0">
                        <a:solidFill>
                          <a:srgbClr val="2E75B6"/>
                        </a:solidFill>
                        <a:latin typeface="Arial" panose="020B0604020202020204" pitchFamily="34" charset="0"/>
                        <a:cs typeface="Arial" panose="020B0604020202020204" pitchFamily="34" charset="0"/>
                      </a:endParaRPr>
                    </a:p>
                    <a:p>
                      <a:pPr algn="ctr"/>
                      <a:r>
                        <a:rPr lang="en-GB" sz="1400" dirty="0">
                          <a:solidFill>
                            <a:srgbClr val="2E75B6"/>
                          </a:solidFill>
                          <a:latin typeface="Arial"/>
                          <a:cs typeface="Arial"/>
                        </a:rPr>
                        <a:t>Lobar Pneumonia, Acute Lower Respiratory Infections, and Urinary Tract Infections are the three most prevalent primary diagnoses. The fourth</a:t>
                      </a:r>
                    </a:p>
                    <a:p>
                      <a:pPr algn="ctr"/>
                      <a:r>
                        <a:rPr lang="en-GB" sz="1400" dirty="0">
                          <a:solidFill>
                            <a:srgbClr val="2E75B6"/>
                          </a:solidFill>
                          <a:latin typeface="Arial"/>
                          <a:cs typeface="Arial"/>
                        </a:rPr>
                        <a:t>highest number of emergency admissions were related to chest pain.</a:t>
                      </a: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999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Note: DASR = Directly age standardised rate per 1,000 population, reference population used is the ONS National Standard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Source: C&amp;P PHI, from HED Tool, </a:t>
                      </a:r>
                      <a:r>
                        <a:rPr lang="en-GB" sz="1000" kern="1200" baseline="0" dirty="0" smtClean="0">
                          <a:solidFill>
                            <a:schemeClr val="bg1"/>
                          </a:solidFill>
                          <a:latin typeface="Arial" panose="020B0604020202020204" pitchFamily="34" charset="0"/>
                          <a:ea typeface="+mn-ea"/>
                          <a:cs typeface="Arial" panose="020B0604020202020204" pitchFamily="34" charset="0"/>
                        </a:rPr>
                        <a:t>2018/19, Cambridgeshire and Peterborough “All Trusts 18/19”</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0" y="6032768"/>
            <a:ext cx="10352480" cy="307981"/>
          </a:xfrm>
          <a:prstGeom prst="rect">
            <a:avLst/>
          </a:prstGeom>
        </p:spPr>
      </p:pic>
      <p:pic>
        <p:nvPicPr>
          <p:cNvPr id="6" name="Picture 5"/>
          <p:cNvPicPr>
            <a:picLocks noChangeAspect="1"/>
          </p:cNvPicPr>
          <p:nvPr/>
        </p:nvPicPr>
        <p:blipFill>
          <a:blip r:embed="rId4"/>
          <a:stretch>
            <a:fillRect/>
          </a:stretch>
        </p:blipFill>
        <p:spPr>
          <a:xfrm>
            <a:off x="152880" y="535410"/>
            <a:ext cx="11668125" cy="2381250"/>
          </a:xfrm>
          <a:prstGeom prst="rect">
            <a:avLst/>
          </a:prstGeom>
        </p:spPr>
      </p:pic>
    </p:spTree>
    <p:extLst>
      <p:ext uri="{BB962C8B-B14F-4D97-AF65-F5344CB8AC3E}">
        <p14:creationId xmlns:p14="http://schemas.microsoft.com/office/powerpoint/2010/main" val="2302034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F33A3141-5383-4ACD-BE1F-24DCAFFB622D}"/>
              </a:ext>
            </a:extLst>
          </p:cNvPr>
          <p:cNvGraphicFramePr>
            <a:graphicFrameLocks noGrp="1"/>
          </p:cNvGraphicFramePr>
          <p:nvPr>
            <p:extLst>
              <p:ext uri="{D42A27DB-BD31-4B8C-83A1-F6EECF244321}">
                <p14:modId xmlns:p14="http://schemas.microsoft.com/office/powerpoint/2010/main" val="832622956"/>
              </p:ext>
            </p:extLst>
          </p:nvPr>
        </p:nvGraphicFramePr>
        <p:xfrm>
          <a:off x="0" y="30025"/>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07284">
                <a:tc>
                  <a:txBody>
                    <a:bodyPr/>
                    <a:lstStyle/>
                    <a:p>
                      <a:r>
                        <a:rPr lang="en-GB" sz="1800" b="1" dirty="0">
                          <a:solidFill>
                            <a:schemeClr val="bg1"/>
                          </a:solidFill>
                          <a:latin typeface="Arial"/>
                          <a:cs typeface="Arial"/>
                        </a:rPr>
                        <a:t>Potentially Avoidable Hospital Admissions</a:t>
                      </a:r>
                      <a:endParaRPr lang="en-GB"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4725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703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11" name="TextBox 10">
            <a:extLst>
              <a:ext uri="{FF2B5EF4-FFF2-40B4-BE49-F238E27FC236}">
                <a16:creationId xmlns:a16="http://schemas.microsoft.com/office/drawing/2014/main" id="{2148DCD8-1568-4E8C-B512-75AB270901AB}"/>
              </a:ext>
            </a:extLst>
          </p:cNvPr>
          <p:cNvSpPr txBox="1"/>
          <p:nvPr/>
        </p:nvSpPr>
        <p:spPr>
          <a:xfrm>
            <a:off x="-3857" y="6168008"/>
            <a:ext cx="4727576" cy="261610"/>
          </a:xfrm>
          <a:prstGeom prst="rect">
            <a:avLst/>
          </a:prstGeom>
          <a:noFill/>
        </p:spPr>
        <p:txBody>
          <a:bodyPr wrap="none" rtlCol="0" anchor="t">
            <a:spAutoFit/>
          </a:bodyPr>
          <a:lstStyle/>
          <a:p>
            <a:r>
              <a:rPr lang="en-GB" sz="1100" i="1" dirty="0">
                <a:solidFill>
                  <a:schemeClr val="bg1"/>
                </a:solidFill>
                <a:latin typeface="Arial"/>
                <a:cs typeface="Arial"/>
              </a:rPr>
              <a:t>Data Source: Cambridgeshire and Peterborough “Practice </a:t>
            </a:r>
            <a:r>
              <a:rPr lang="en-GB" sz="1100" i="1" dirty="0" err="1">
                <a:solidFill>
                  <a:schemeClr val="bg1"/>
                </a:solidFill>
                <a:latin typeface="Arial"/>
                <a:cs typeface="Arial"/>
              </a:rPr>
              <a:t>Benchmarker</a:t>
            </a:r>
            <a:r>
              <a:rPr lang="en-GB" sz="1100" i="1" dirty="0">
                <a:solidFill>
                  <a:schemeClr val="bg1"/>
                </a:solidFill>
                <a:latin typeface="Arial"/>
                <a:cs typeface="Arial"/>
              </a:rPr>
              <a:t>”</a:t>
            </a:r>
          </a:p>
        </p:txBody>
      </p:sp>
      <p:sp>
        <p:nvSpPr>
          <p:cNvPr id="13" name="TextBox 12">
            <a:extLst>
              <a:ext uri="{FF2B5EF4-FFF2-40B4-BE49-F238E27FC236}">
                <a16:creationId xmlns:a16="http://schemas.microsoft.com/office/drawing/2014/main" id="{6EEFA2FF-F5EE-47A6-9535-7E86B516C034}"/>
              </a:ext>
            </a:extLst>
          </p:cNvPr>
          <p:cNvSpPr txBox="1"/>
          <p:nvPr/>
        </p:nvSpPr>
        <p:spPr>
          <a:xfrm>
            <a:off x="1883593" y="4594450"/>
            <a:ext cx="8424812" cy="461665"/>
          </a:xfrm>
          <a:prstGeom prst="rect">
            <a:avLst/>
          </a:prstGeom>
          <a:noFill/>
        </p:spPr>
        <p:txBody>
          <a:bodyPr wrap="square" rtlCol="0">
            <a:spAutoFit/>
          </a:bodyPr>
          <a:lstStyle/>
          <a:p>
            <a:pPr algn="ctr"/>
            <a:endParaRPr lang="en-US" sz="1200" dirty="0">
              <a:latin typeface="Arial" panose="020B0604020202020204" pitchFamily="34" charset="0"/>
              <a:cs typeface="Arial" panose="020B0604020202020204" pitchFamily="34" charset="0"/>
            </a:endParaRPr>
          </a:p>
          <a:p>
            <a:pPr algn="ctr"/>
            <a:endParaRPr lang="en-GB" sz="1200" dirty="0">
              <a:latin typeface="Arial"/>
              <a:cs typeface="Arial"/>
            </a:endParaRPr>
          </a:p>
        </p:txBody>
      </p:sp>
      <p:sp>
        <p:nvSpPr>
          <p:cNvPr id="5" name="TextBox 4">
            <a:extLst>
              <a:ext uri="{FF2B5EF4-FFF2-40B4-BE49-F238E27FC236}">
                <a16:creationId xmlns:a16="http://schemas.microsoft.com/office/drawing/2014/main" id="{79D93CB1-2039-41C6-95B5-596BC0534469}"/>
              </a:ext>
            </a:extLst>
          </p:cNvPr>
          <p:cNvSpPr txBox="1"/>
          <p:nvPr/>
        </p:nvSpPr>
        <p:spPr>
          <a:xfrm>
            <a:off x="1334541" y="480319"/>
            <a:ext cx="9510938" cy="338554"/>
          </a:xfrm>
          <a:prstGeom prst="rect">
            <a:avLst/>
          </a:prstGeom>
          <a:noFill/>
        </p:spPr>
        <p:txBody>
          <a:bodyPr wrap="square" rtlCol="0" anchor="t">
            <a:spAutoFit/>
          </a:bodyPr>
          <a:lstStyle/>
          <a:p>
            <a:pPr algn="ctr"/>
            <a:r>
              <a:rPr lang="en-GB" sz="1600" b="1" dirty="0">
                <a:solidFill>
                  <a:srgbClr val="2E75B6"/>
                </a:solidFill>
                <a:latin typeface="Arial"/>
                <a:cs typeface="Arial"/>
              </a:rPr>
              <a:t>A1 Network PCN's older age bracket contributes more to their potentially avoidable admissions</a:t>
            </a:r>
          </a:p>
        </p:txBody>
      </p:sp>
      <p:sp>
        <p:nvSpPr>
          <p:cNvPr id="6" name="Rectangle 5">
            <a:extLst>
              <a:ext uri="{FF2B5EF4-FFF2-40B4-BE49-F238E27FC236}">
                <a16:creationId xmlns:a16="http://schemas.microsoft.com/office/drawing/2014/main" id="{42A1E64D-A841-4BE1-855D-69AFA7D5AAE3}"/>
              </a:ext>
            </a:extLst>
          </p:cNvPr>
          <p:cNvSpPr/>
          <p:nvPr/>
        </p:nvSpPr>
        <p:spPr>
          <a:xfrm>
            <a:off x="3310128" y="908798"/>
            <a:ext cx="5571736" cy="305794"/>
          </a:xfrm>
          <a:prstGeom prst="rect">
            <a:avLst/>
          </a:prstGeom>
          <a:solidFill>
            <a:srgbClr val="2E75B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50" b="1" dirty="0">
                <a:solidFill>
                  <a:schemeClr val="bg1"/>
                </a:solidFill>
              </a:rPr>
              <a:t>Selected Ambulatory Care Sensitive Conditions NEL admissions in 2018/19 by age</a:t>
            </a:r>
          </a:p>
        </p:txBody>
      </p:sp>
      <p:pic>
        <p:nvPicPr>
          <p:cNvPr id="7" name="Picture 6">
            <a:extLst>
              <a:ext uri="{FF2B5EF4-FFF2-40B4-BE49-F238E27FC236}">
                <a16:creationId xmlns:a16="http://schemas.microsoft.com/office/drawing/2014/main" id="{A5BDA344-1495-40B9-9A1C-0B141F6B388D}"/>
              </a:ext>
            </a:extLst>
          </p:cNvPr>
          <p:cNvPicPr>
            <a:picLocks noChangeAspect="1"/>
          </p:cNvPicPr>
          <p:nvPr/>
        </p:nvPicPr>
        <p:blipFill>
          <a:blip r:embed="rId3"/>
          <a:stretch>
            <a:fillRect/>
          </a:stretch>
        </p:blipFill>
        <p:spPr>
          <a:xfrm>
            <a:off x="2518135" y="1314920"/>
            <a:ext cx="7143750" cy="3409950"/>
          </a:xfrm>
          <a:prstGeom prst="rect">
            <a:avLst/>
          </a:prstGeom>
        </p:spPr>
      </p:pic>
      <p:sp>
        <p:nvSpPr>
          <p:cNvPr id="8" name="Rectangle 7">
            <a:extLst>
              <a:ext uri="{FF2B5EF4-FFF2-40B4-BE49-F238E27FC236}">
                <a16:creationId xmlns:a16="http://schemas.microsoft.com/office/drawing/2014/main" id="{9CDB04A5-A338-4F1C-8BEF-B1080C868225}"/>
              </a:ext>
            </a:extLst>
          </p:cNvPr>
          <p:cNvSpPr/>
          <p:nvPr/>
        </p:nvSpPr>
        <p:spPr>
          <a:xfrm>
            <a:off x="773723" y="4651663"/>
            <a:ext cx="10644544" cy="694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dirty="0">
                <a:solidFill>
                  <a:srgbClr val="2E75B6"/>
                </a:solidFill>
                <a:latin typeface="Arial"/>
                <a:cs typeface="Arial"/>
              </a:rPr>
              <a:t>There was a 6% increase for potentially avoidable emergency admissions across Cambridgeshire and Peterborough.</a:t>
            </a:r>
          </a:p>
          <a:p>
            <a:pPr algn="ctr"/>
            <a:r>
              <a:rPr lang="en-GB" sz="1400" dirty="0">
                <a:solidFill>
                  <a:srgbClr val="2E75B6"/>
                </a:solidFill>
                <a:latin typeface="Arial"/>
                <a:cs typeface="Arial"/>
              </a:rPr>
              <a:t>ACSC admissions for A1 Network increased 13%.</a:t>
            </a:r>
          </a:p>
          <a:p>
            <a:pPr algn="ctr"/>
            <a:endParaRPr lang="en-US" sz="1000" dirty="0">
              <a:solidFill>
                <a:srgbClr val="2E75B6"/>
              </a:solidFill>
              <a:latin typeface="Arial"/>
              <a:cs typeface="Arial"/>
            </a:endParaRPr>
          </a:p>
          <a:p>
            <a:pPr algn="ctr"/>
            <a:r>
              <a:rPr lang="en-US" sz="1400" dirty="0">
                <a:solidFill>
                  <a:srgbClr val="2E75B6"/>
                </a:solidFill>
                <a:latin typeface="Arial"/>
                <a:cs typeface="Arial"/>
              </a:rPr>
              <a:t>The number of conditions not normally requiring admission has seen a 13% year on year increase for A1 Network PCN. </a:t>
            </a:r>
            <a:r>
              <a:rPr lang="en-GB" sz="1400" dirty="0">
                <a:solidFill>
                  <a:srgbClr val="2E75B6"/>
                </a:solidFill>
                <a:latin typeface="Arial"/>
                <a:cs typeface="Arial"/>
              </a:rPr>
              <a:t>Those aged over 65 account for the majority of the most common potentially preventable (ACSC) related admissions during 18/19.</a:t>
            </a:r>
          </a:p>
          <a:p>
            <a:pPr algn="ctr"/>
            <a:endParaRPr lang="en-US" sz="1000" dirty="0">
              <a:solidFill>
                <a:srgbClr val="2E75B6"/>
              </a:solidFill>
              <a:latin typeface="Arial" panose="020B0604020202020204" pitchFamily="34" charset="0"/>
              <a:cs typeface="Arial" panose="020B0604020202020204" pitchFamily="34" charset="0"/>
            </a:endParaRPr>
          </a:p>
          <a:p>
            <a:pPr algn="ctr"/>
            <a:r>
              <a:rPr lang="en-US" sz="1400" dirty="0">
                <a:solidFill>
                  <a:srgbClr val="2E75B6"/>
                </a:solidFill>
                <a:latin typeface="Arial"/>
                <a:cs typeface="Arial"/>
              </a:rPr>
              <a:t>Cellulitis, Influenza, Dehydration and Gastroenteritis, and Urinary Tract Infections </a:t>
            </a:r>
            <a:r>
              <a:rPr lang="en-GB" sz="1400" dirty="0">
                <a:solidFill>
                  <a:srgbClr val="2E75B6"/>
                </a:solidFill>
                <a:latin typeface="Arial"/>
                <a:cs typeface="Arial"/>
              </a:rPr>
              <a:t>were most common for the younger bracket.</a:t>
            </a:r>
          </a:p>
        </p:txBody>
      </p:sp>
    </p:spTree>
    <p:extLst>
      <p:ext uri="{BB962C8B-B14F-4D97-AF65-F5344CB8AC3E}">
        <p14:creationId xmlns:p14="http://schemas.microsoft.com/office/powerpoint/2010/main" val="888320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70244510"/>
              </p:ext>
            </p:extLst>
          </p:nvPr>
        </p:nvGraphicFramePr>
        <p:xfrm>
          <a:off x="0" y="10885"/>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8829">
                <a:tc>
                  <a:txBody>
                    <a:bodyPr/>
                    <a:lstStyle/>
                    <a:p>
                      <a:r>
                        <a:rPr lang="en-GB" dirty="0">
                          <a:latin typeface="Arial" panose="020B0604020202020204" pitchFamily="34" charset="0"/>
                          <a:cs typeface="Arial" panose="020B0604020202020204" pitchFamily="34" charset="0"/>
                        </a:rPr>
                        <a:t>Glossary of key methods and terms</a:t>
                      </a:r>
                    </a:p>
                  </a:txBody>
                  <a:tcPr>
                    <a:solidFill>
                      <a:schemeClr val="accent1">
                        <a:lumMod val="75000"/>
                      </a:schemeClr>
                    </a:solidFill>
                  </a:tcPr>
                </a:tc>
                <a:extLst>
                  <a:ext uri="{0D108BD9-81ED-4DB2-BD59-A6C34878D82A}">
                    <a16:rowId xmlns:a16="http://schemas.microsoft.com/office/drawing/2014/main" val="10000"/>
                  </a:ext>
                </a:extLst>
              </a:tr>
              <a:tr h="5421904">
                <a:tc>
                  <a:txBody>
                    <a:bodyPr/>
                    <a:lstStyle/>
                    <a:p>
                      <a:endParaRPr lang="en-GB" sz="1600" dirty="0">
                        <a:solidFill>
                          <a:srgbClr val="002060"/>
                        </a:solidFill>
                        <a:latin typeface="Arial" panose="020B0604020202020204" pitchFamily="34" charset="0"/>
                        <a:cs typeface="Arial" panose="020B0604020202020204" pitchFamily="34" charset="0"/>
                      </a:endParaRPr>
                    </a:p>
                    <a:p>
                      <a:r>
                        <a:rPr lang="en-GB" sz="1400" b="0" dirty="0">
                          <a:solidFill>
                            <a:schemeClr val="accent1">
                              <a:lumMod val="75000"/>
                            </a:schemeClr>
                          </a:solidFill>
                          <a:latin typeface="Arial" panose="020B0604020202020204" pitchFamily="34" charset="0"/>
                          <a:cs typeface="Arial" panose="020B0604020202020204" pitchFamily="34" charset="0"/>
                        </a:rPr>
                        <a:t>To assess statistical significance, 95% confidence intervals are calculated which provide a measure of uncertainty around the calculated value which arises due to random variation.  If the confidence interval for a value excludes the value for the relevant benchmark, the difference between the local value and the benchmark is said to be ‘statistically significant’.</a:t>
                      </a:r>
                    </a:p>
                    <a:p>
                      <a:endParaRPr lang="en-GB" sz="1400" b="0" dirty="0">
                        <a:solidFill>
                          <a:schemeClr val="accent1">
                            <a:lumMod val="75000"/>
                          </a:schemeClr>
                        </a:solidFill>
                        <a:latin typeface="Arial" panose="020B0604020202020204" pitchFamily="34" charset="0"/>
                        <a:cs typeface="Arial" panose="020B0604020202020204" pitchFamily="34" charset="0"/>
                      </a:endParaRPr>
                    </a:p>
                    <a:p>
                      <a:r>
                        <a:rPr lang="en-GB" sz="1400" b="0" dirty="0">
                          <a:solidFill>
                            <a:schemeClr val="accent1">
                              <a:lumMod val="75000"/>
                            </a:schemeClr>
                          </a:solidFill>
                          <a:latin typeface="Arial" panose="020B0604020202020204" pitchFamily="34" charset="0"/>
                          <a:cs typeface="Arial" panose="020B0604020202020204" pitchFamily="34" charset="0"/>
                        </a:rPr>
                        <a:t>The following hierarchy</a:t>
                      </a:r>
                      <a:r>
                        <a:rPr lang="en-GB" sz="1400" b="0" baseline="0" dirty="0">
                          <a:solidFill>
                            <a:schemeClr val="accent1">
                              <a:lumMod val="75000"/>
                            </a:schemeClr>
                          </a:solidFill>
                          <a:latin typeface="Arial" panose="020B0604020202020204" pitchFamily="34" charset="0"/>
                          <a:cs typeface="Arial" panose="020B0604020202020204" pitchFamily="34" charset="0"/>
                        </a:rPr>
                        <a:t> of b</a:t>
                      </a:r>
                      <a:r>
                        <a:rPr lang="en-GB" sz="1400" b="0" dirty="0">
                          <a:solidFill>
                            <a:schemeClr val="accent1">
                              <a:lumMod val="75000"/>
                            </a:schemeClr>
                          </a:solidFill>
                          <a:latin typeface="Arial" panose="020B0604020202020204" pitchFamily="34" charset="0"/>
                          <a:cs typeface="Arial" panose="020B0604020202020204" pitchFamily="34" charset="0"/>
                        </a:rPr>
                        <a:t>enchmarks has been used in this profile:</a:t>
                      </a:r>
                      <a:r>
                        <a:rPr lang="en-GB" sz="1400" b="0" baseline="0" dirty="0">
                          <a:solidFill>
                            <a:schemeClr val="accent1">
                              <a:lumMod val="75000"/>
                            </a:schemeClr>
                          </a:solidFill>
                          <a:latin typeface="Arial" panose="020B0604020202020204" pitchFamily="34" charset="0"/>
                          <a:cs typeface="Arial" panose="020B0604020202020204" pitchFamily="34" charset="0"/>
                        </a:rPr>
                        <a:t> practice to PCN; PCN to Alliance; Alliance to CCG and CCG to England.  </a:t>
                      </a:r>
                      <a:endParaRPr lang="en-GB" sz="1400" b="0" dirty="0">
                        <a:solidFill>
                          <a:schemeClr val="accent1">
                            <a:lumMod val="75000"/>
                          </a:schemeClr>
                        </a:solidFill>
                        <a:latin typeface="Arial" panose="020B0604020202020204" pitchFamily="34" charset="0"/>
                        <a:cs typeface="Arial" panose="020B0604020202020204" pitchFamily="34" charset="0"/>
                      </a:endParaRPr>
                    </a:p>
                    <a:p>
                      <a:endParaRPr lang="en-GB" sz="1400" b="0" dirty="0">
                        <a:solidFill>
                          <a:schemeClr val="accent1">
                            <a:lumMod val="75000"/>
                          </a:schemeClr>
                        </a:solidFill>
                        <a:latin typeface="Arial" panose="020B0604020202020204" pitchFamily="34" charset="0"/>
                        <a:cs typeface="Arial" panose="020B0604020202020204" pitchFamily="34" charset="0"/>
                      </a:endParaRPr>
                    </a:p>
                    <a:p>
                      <a:r>
                        <a:rPr lang="en-GB" sz="1400" b="0" dirty="0">
                          <a:solidFill>
                            <a:schemeClr val="accent1">
                              <a:lumMod val="75000"/>
                            </a:schemeClr>
                          </a:solidFill>
                          <a:latin typeface="Arial" panose="020B0604020202020204" pitchFamily="34" charset="0"/>
                          <a:cs typeface="Arial" panose="020B0604020202020204" pitchFamily="34" charset="0"/>
                        </a:rPr>
                        <a:t>The</a:t>
                      </a:r>
                      <a:r>
                        <a:rPr lang="en-GB" sz="1400" b="0" baseline="0" dirty="0">
                          <a:solidFill>
                            <a:schemeClr val="accent1">
                              <a:lumMod val="75000"/>
                            </a:schemeClr>
                          </a:solidFill>
                          <a:latin typeface="Arial" panose="020B0604020202020204" pitchFamily="34" charset="0"/>
                          <a:cs typeface="Arial" panose="020B0604020202020204" pitchFamily="34" charset="0"/>
                        </a:rPr>
                        <a:t> most commonly used </a:t>
                      </a:r>
                      <a:r>
                        <a:rPr lang="en-GB" sz="1400" b="0" dirty="0">
                          <a:solidFill>
                            <a:schemeClr val="accent1">
                              <a:lumMod val="75000"/>
                            </a:schemeClr>
                          </a:solidFill>
                          <a:latin typeface="Arial" panose="020B0604020202020204" pitchFamily="34" charset="0"/>
                          <a:cs typeface="Arial" panose="020B0604020202020204" pitchFamily="34" charset="0"/>
                        </a:rPr>
                        <a:t>RAG-rating in this profile:</a:t>
                      </a:r>
                    </a:p>
                    <a:p>
                      <a:endParaRPr lang="en-GB" sz="14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accent1">
                              <a:lumMod val="75000"/>
                            </a:schemeClr>
                          </a:solidFill>
                          <a:latin typeface="Arial" panose="020B0604020202020204" pitchFamily="34" charset="0"/>
                          <a:cs typeface="Arial" panose="020B0604020202020204" pitchFamily="34" charset="0"/>
                        </a:rPr>
                        <a:t>Exceptions to this are life</a:t>
                      </a:r>
                      <a:r>
                        <a:rPr lang="en-GB" sz="1400" b="0" baseline="0" dirty="0">
                          <a:solidFill>
                            <a:schemeClr val="accent1">
                              <a:lumMod val="75000"/>
                            </a:schemeClr>
                          </a:solidFill>
                          <a:latin typeface="Arial" panose="020B0604020202020204" pitchFamily="34" charset="0"/>
                          <a:cs typeface="Arial" panose="020B0604020202020204" pitchFamily="34" charset="0"/>
                        </a:rPr>
                        <a:t> expectancy which is RAG rated like this:</a:t>
                      </a:r>
                      <a:endParaRPr lang="en-GB" sz="1400" b="0" dirty="0">
                        <a:solidFill>
                          <a:schemeClr val="accent1">
                            <a:lumMod val="75000"/>
                          </a:schemeClr>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accent1">
                              <a:lumMod val="75000"/>
                            </a:schemeClr>
                          </a:solidFill>
                          <a:latin typeface="Arial" panose="020B0604020202020204" pitchFamily="34" charset="0"/>
                          <a:cs typeface="Arial" panose="020B0604020202020204" pitchFamily="34" charset="0"/>
                        </a:rPr>
                        <a:t>And self-reported limiting long-term illness and general health status </a:t>
                      </a:r>
                      <a:r>
                        <a:rPr lang="en-GB" sz="1400" b="0" baseline="0" dirty="0">
                          <a:solidFill>
                            <a:schemeClr val="accent1">
                              <a:lumMod val="75000"/>
                            </a:schemeClr>
                          </a:solidFill>
                          <a:latin typeface="Arial" panose="020B0604020202020204" pitchFamily="34" charset="0"/>
                          <a:cs typeface="Arial" panose="020B0604020202020204" pitchFamily="34" charset="0"/>
                        </a:rPr>
                        <a:t>which is RAG rated like this:</a:t>
                      </a:r>
                      <a:endParaRPr lang="en-GB" sz="1400" b="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DASR = directly age standardised rate per 100,000 population </a:t>
                      </a:r>
                    </a:p>
                    <a:p>
                      <a:pPr marL="0" indent="0" algn="l">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C&amp;P PHI = Cambridgeshire and Peterborough Public Health Intelligence</a:t>
                      </a:r>
                    </a:p>
                    <a:p>
                      <a:pPr marL="0" indent="0" algn="l">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QOF = Quality Outcomes Framework. Prevalence data are not available by age i.e. it is not age weighted so differences may be explained by differing age structures.</a:t>
                      </a: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036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92280" y="2229598"/>
            <a:ext cx="10171047" cy="252000"/>
          </a:xfrm>
          <a:prstGeom prst="rect">
            <a:avLst/>
          </a:prstGeom>
        </p:spPr>
      </p:pic>
      <p:pic>
        <p:nvPicPr>
          <p:cNvPr id="6" name="Picture 5"/>
          <p:cNvPicPr>
            <a:picLocks noChangeAspect="1"/>
          </p:cNvPicPr>
          <p:nvPr/>
        </p:nvPicPr>
        <p:blipFill>
          <a:blip r:embed="rId4"/>
          <a:stretch>
            <a:fillRect/>
          </a:stretch>
        </p:blipFill>
        <p:spPr>
          <a:xfrm>
            <a:off x="92280" y="2918288"/>
            <a:ext cx="10171047" cy="252000"/>
          </a:xfrm>
          <a:prstGeom prst="rect">
            <a:avLst/>
          </a:prstGeom>
        </p:spPr>
      </p:pic>
      <p:pic>
        <p:nvPicPr>
          <p:cNvPr id="7" name="Picture 6"/>
          <p:cNvPicPr>
            <a:picLocks noChangeAspect="1"/>
          </p:cNvPicPr>
          <p:nvPr/>
        </p:nvPicPr>
        <p:blipFill>
          <a:blip r:embed="rId5"/>
          <a:stretch>
            <a:fillRect/>
          </a:stretch>
        </p:blipFill>
        <p:spPr>
          <a:xfrm>
            <a:off x="92280" y="3650004"/>
            <a:ext cx="10171047" cy="252000"/>
          </a:xfrm>
          <a:prstGeom prst="rect">
            <a:avLst/>
          </a:prstGeom>
        </p:spPr>
      </p:pic>
    </p:spTree>
    <p:extLst>
      <p:ext uri="{BB962C8B-B14F-4D97-AF65-F5344CB8AC3E}">
        <p14:creationId xmlns:p14="http://schemas.microsoft.com/office/powerpoint/2010/main" val="1739851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5886087"/>
              </p:ext>
            </p:extLst>
          </p:nvPr>
        </p:nvGraphicFramePr>
        <p:xfrm>
          <a:off x="0" y="10886"/>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8829">
                <a:tc>
                  <a:txBody>
                    <a:bodyPr/>
                    <a:lstStyle/>
                    <a:p>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421904">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036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8" name="TextBox 7"/>
          <p:cNvSpPr txBox="1"/>
          <p:nvPr/>
        </p:nvSpPr>
        <p:spPr>
          <a:xfrm>
            <a:off x="1496291" y="1597891"/>
            <a:ext cx="8913091" cy="3231654"/>
          </a:xfrm>
          <a:prstGeom prst="rect">
            <a:avLst/>
          </a:prstGeom>
          <a:noFill/>
        </p:spPr>
        <p:txBody>
          <a:bodyPr wrap="square" rtlCol="0">
            <a:spAutoFit/>
          </a:bodyPr>
          <a:lstStyle/>
          <a:p>
            <a:pPr algn="ctr"/>
            <a:r>
              <a:rPr lang="en-GB" sz="2000" b="1" dirty="0">
                <a:solidFill>
                  <a:schemeClr val="accent1">
                    <a:lumMod val="75000"/>
                  </a:schemeClr>
                </a:solidFill>
                <a:latin typeface="Arial" panose="020B0604020202020204" pitchFamily="34" charset="0"/>
                <a:cs typeface="Arial" panose="020B0604020202020204" pitchFamily="34" charset="0"/>
              </a:rPr>
              <a:t>Produced by:</a:t>
            </a:r>
          </a:p>
          <a:p>
            <a:pPr algn="ctr"/>
            <a:r>
              <a:rPr lang="en-GB" sz="2000" b="1" dirty="0">
                <a:solidFill>
                  <a:schemeClr val="accent1">
                    <a:lumMod val="75000"/>
                  </a:schemeClr>
                </a:solidFill>
                <a:latin typeface="Arial" panose="020B0604020202020204" pitchFamily="34" charset="0"/>
                <a:cs typeface="Arial" panose="020B0604020202020204" pitchFamily="34" charset="0"/>
              </a:rPr>
              <a:t>Cambridgeshire and Peterborough Public Health Intelligence Team</a:t>
            </a:r>
          </a:p>
          <a:p>
            <a:pPr algn="ctr"/>
            <a:endParaRPr lang="en-GB" sz="2000" b="1" dirty="0">
              <a:solidFill>
                <a:schemeClr val="accent1">
                  <a:lumMod val="75000"/>
                </a:schemeClr>
              </a:solidFill>
              <a:latin typeface="Arial" panose="020B0604020202020204" pitchFamily="34" charset="0"/>
              <a:cs typeface="Arial" panose="020B0604020202020204" pitchFamily="34" charset="0"/>
            </a:endParaRPr>
          </a:p>
          <a:p>
            <a:pPr algn="ctr"/>
            <a:r>
              <a:rPr lang="en-GB" sz="2000" b="1" dirty="0">
                <a:solidFill>
                  <a:schemeClr val="accent1">
                    <a:lumMod val="75000"/>
                  </a:schemeClr>
                </a:solidFill>
                <a:latin typeface="Arial" panose="020B0604020202020204" pitchFamily="34" charset="0"/>
                <a:cs typeface="Arial" panose="020B0604020202020204" pitchFamily="34" charset="0"/>
              </a:rPr>
              <a:t>Contact:</a:t>
            </a:r>
          </a:p>
          <a:p>
            <a:pPr algn="ctr"/>
            <a:r>
              <a:rPr lang="en-GB" sz="2000" b="1" dirty="0">
                <a:solidFill>
                  <a:schemeClr val="accent1">
                    <a:lumMod val="75000"/>
                  </a:schemeClr>
                </a:solidFill>
                <a:latin typeface="Arial" panose="020B0604020202020204" pitchFamily="34" charset="0"/>
                <a:cs typeface="Arial" panose="020B0604020202020204" pitchFamily="34" charset="0"/>
              </a:rPr>
              <a:t>PHI-team@Cambridgeshire.gov.uk </a:t>
            </a:r>
          </a:p>
          <a:p>
            <a:pPr algn="ctr"/>
            <a:endParaRPr lang="en-GB" sz="2000" b="1" dirty="0">
              <a:solidFill>
                <a:schemeClr val="accent1">
                  <a:lumMod val="75000"/>
                </a:schemeClr>
              </a:solidFill>
              <a:latin typeface="Arial" panose="020B0604020202020204" pitchFamily="34" charset="0"/>
              <a:cs typeface="Arial" panose="020B0604020202020204" pitchFamily="34" charset="0"/>
            </a:endParaRPr>
          </a:p>
          <a:p>
            <a:pPr algn="ctr"/>
            <a:r>
              <a:rPr lang="en-GB" sz="2000" b="1" dirty="0">
                <a:solidFill>
                  <a:schemeClr val="accent1">
                    <a:lumMod val="75000"/>
                  </a:schemeClr>
                </a:solidFill>
                <a:latin typeface="Arial" panose="020B0604020202020204" pitchFamily="34" charset="0"/>
                <a:cs typeface="Arial" panose="020B0604020202020204" pitchFamily="34" charset="0"/>
              </a:rPr>
              <a:t>Date updated:</a:t>
            </a:r>
          </a:p>
          <a:p>
            <a:pPr algn="ctr"/>
            <a:r>
              <a:rPr lang="en-GB" sz="2000" b="1" dirty="0">
                <a:solidFill>
                  <a:schemeClr val="accent1">
                    <a:lumMod val="75000"/>
                  </a:schemeClr>
                </a:solidFill>
                <a:latin typeface="Arial" panose="020B0604020202020204" pitchFamily="34" charset="0"/>
                <a:cs typeface="Arial" panose="020B0604020202020204" pitchFamily="34" charset="0"/>
              </a:rPr>
              <a:t>29</a:t>
            </a:r>
            <a:r>
              <a:rPr lang="en-GB" sz="2000" b="1" baseline="30000" dirty="0">
                <a:solidFill>
                  <a:schemeClr val="accent1">
                    <a:lumMod val="75000"/>
                  </a:schemeClr>
                </a:solidFill>
                <a:latin typeface="Arial" panose="020B0604020202020204" pitchFamily="34" charset="0"/>
                <a:cs typeface="Arial" panose="020B0604020202020204" pitchFamily="34" charset="0"/>
              </a:rPr>
              <a:t>th</a:t>
            </a:r>
            <a:r>
              <a:rPr lang="en-GB" sz="2000" b="1" dirty="0">
                <a:solidFill>
                  <a:schemeClr val="accent1">
                    <a:lumMod val="75000"/>
                  </a:schemeClr>
                </a:solidFill>
                <a:latin typeface="Arial" panose="020B0604020202020204" pitchFamily="34" charset="0"/>
                <a:cs typeface="Arial" panose="020B0604020202020204" pitchFamily="34" charset="0"/>
              </a:rPr>
              <a:t> November 2019</a:t>
            </a:r>
          </a:p>
          <a:p>
            <a:pPr algn="ctr"/>
            <a:endParaRPr lang="en-GB" sz="2000" b="1" dirty="0">
              <a:solidFill>
                <a:schemeClr val="accent1">
                  <a:lumMod val="75000"/>
                </a:schemeClr>
              </a:solidFill>
              <a:latin typeface="Arial" panose="020B0604020202020204" pitchFamily="34" charset="0"/>
              <a:cs typeface="Arial" panose="020B0604020202020204" pitchFamily="34" charset="0"/>
            </a:endParaRPr>
          </a:p>
          <a:p>
            <a:pPr algn="ctr"/>
            <a:endParaRPr lang="en-GB" sz="2400" b="1" dirty="0">
              <a:solidFill>
                <a:schemeClr val="accent1">
                  <a:lumMod val="75000"/>
                </a:schemeClr>
              </a:solidFill>
            </a:endParaRPr>
          </a:p>
        </p:txBody>
      </p:sp>
    </p:spTree>
    <p:extLst>
      <p:ext uri="{BB962C8B-B14F-4D97-AF65-F5344CB8AC3E}">
        <p14:creationId xmlns:p14="http://schemas.microsoft.com/office/powerpoint/2010/main" val="3635705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74357" y="2636109"/>
            <a:ext cx="10470292" cy="1938992"/>
          </a:xfrm>
          <a:prstGeom prst="rect">
            <a:avLst/>
          </a:prstGeom>
          <a:noFill/>
        </p:spPr>
        <p:txBody>
          <a:bodyPr wrap="square" rtlCol="0">
            <a:spAutoFit/>
          </a:bodyPr>
          <a:lstStyle/>
          <a:p>
            <a:pPr algn="ctr"/>
            <a:r>
              <a:rPr lang="en-GB" sz="6000" dirty="0">
                <a:solidFill>
                  <a:schemeClr val="accent1">
                    <a:lumMod val="75000"/>
                  </a:schemeClr>
                </a:solidFill>
                <a:latin typeface="Arial" panose="020B0604020202020204" pitchFamily="34" charset="0"/>
                <a:cs typeface="Arial" panose="020B0604020202020204" pitchFamily="34" charset="0"/>
              </a:rPr>
              <a:t>Demography and key population characteristics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02710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80289344"/>
              </p:ext>
            </p:extLst>
          </p:nvPr>
        </p:nvGraphicFramePr>
        <p:xfrm>
          <a:off x="0" y="0"/>
          <a:ext cx="12192000" cy="6940981"/>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070">
                <a:tc>
                  <a:txBody>
                    <a:bodyPr/>
                    <a:lstStyle/>
                    <a:p>
                      <a:pPr algn="ctr"/>
                      <a:r>
                        <a:rPr lang="en-GB" dirty="0">
                          <a:latin typeface="Arial" panose="020B0604020202020204" pitchFamily="34" charset="0"/>
                          <a:cs typeface="Arial" panose="020B0604020202020204" pitchFamily="34" charset="0"/>
                        </a:rPr>
                        <a:t>GP</a:t>
                      </a:r>
                      <a:r>
                        <a:rPr lang="en-GB" baseline="0" dirty="0">
                          <a:latin typeface="Arial" panose="020B0604020202020204" pitchFamily="34" charset="0"/>
                          <a:cs typeface="Arial" panose="020B0604020202020204" pitchFamily="34" charset="0"/>
                        </a:rPr>
                        <a:t> registered population </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19589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00" dirty="0">
                        <a:solidFill>
                          <a:srgbClr val="002060"/>
                        </a:solidFill>
                        <a:latin typeface="Arial" panose="020B0604020202020204" pitchFamily="34" charset="0"/>
                        <a:cs typeface="Arial" panose="020B0604020202020204" pitchFamily="34" charset="0"/>
                      </a:endParaRPr>
                    </a:p>
                    <a:p>
                      <a:endParaRPr lang="en-GB" sz="100" dirty="0">
                        <a:solidFill>
                          <a:srgbClr val="002060"/>
                        </a:solidFill>
                        <a:latin typeface="Arial" panose="020B0604020202020204" pitchFamily="34" charset="0"/>
                        <a:cs typeface="Arial" panose="020B0604020202020204" pitchFamily="34" charset="0"/>
                      </a:endParaRPr>
                    </a:p>
                    <a:p>
                      <a:pPr algn="ct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A1 Network PCN has a lower proportion of people aged 18 and under and higher proportion aged 65 and over compared with North Alliance, CCG and England.</a:t>
                      </a:r>
                    </a:p>
                    <a:p>
                      <a:pPr algn="ct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pPr algn="ctr"/>
                      <a:r>
                        <a:rPr lang="en-GB" sz="1000" kern="1200" baseline="0" dirty="0">
                          <a:solidFill>
                            <a:schemeClr val="tx1">
                              <a:lumMod val="75000"/>
                              <a:lumOff val="25000"/>
                            </a:schemeClr>
                          </a:solidFill>
                          <a:latin typeface="Arial" panose="020B0604020202020204" pitchFamily="34" charset="0"/>
                          <a:ea typeface="+mn-ea"/>
                          <a:cs typeface="Arial" panose="020B0604020202020204" pitchFamily="34" charset="0"/>
                        </a:rPr>
                        <a:t> </a:t>
                      </a:r>
                    </a:p>
                  </a:txBody>
                  <a:tcPr>
                    <a:solidFill>
                      <a:schemeClr val="bg1"/>
                    </a:solidFill>
                  </a:tcPr>
                </a:tc>
                <a:extLst>
                  <a:ext uri="{0D108BD9-81ED-4DB2-BD59-A6C34878D82A}">
                    <a16:rowId xmlns:a16="http://schemas.microsoft.com/office/drawing/2014/main" val="10001"/>
                  </a:ext>
                </a:extLst>
              </a:tr>
              <a:tr h="250031">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GP registered population, April 2019, NHS Digital.  Population forecasts based on population distribution at ward level (Apr 19), Mid 2015 based population forecasts Cambridgeshire County Council</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8" name="Picture 7"/>
          <p:cNvPicPr>
            <a:picLocks noChangeAspect="1"/>
          </p:cNvPicPr>
          <p:nvPr/>
        </p:nvPicPr>
        <p:blipFill>
          <a:blip r:embed="rId3"/>
          <a:stretch>
            <a:fillRect/>
          </a:stretch>
        </p:blipFill>
        <p:spPr>
          <a:xfrm>
            <a:off x="135226" y="591559"/>
            <a:ext cx="11880000" cy="3099500"/>
          </a:xfrm>
          <a:prstGeom prst="rect">
            <a:avLst/>
          </a:prstGeom>
        </p:spPr>
      </p:pic>
    </p:spTree>
    <p:extLst>
      <p:ext uri="{BB962C8B-B14F-4D97-AF65-F5344CB8AC3E}">
        <p14:creationId xmlns:p14="http://schemas.microsoft.com/office/powerpoint/2010/main" val="659020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31195490"/>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070">
                <a:tc>
                  <a:txBody>
                    <a:bodyPr/>
                    <a:lstStyle/>
                    <a:p>
                      <a:pPr algn="ctr"/>
                      <a:r>
                        <a:rPr lang="en-GB" baseline="0" dirty="0">
                          <a:latin typeface="Arial" panose="020B0604020202020204" pitchFamily="34" charset="0"/>
                          <a:cs typeface="Arial" panose="020B0604020202020204" pitchFamily="34" charset="0"/>
                        </a:rPr>
                        <a:t>Population forecasts </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19589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algn="ctr"/>
                      <a:r>
                        <a:rPr lang="en-GB" sz="1400" kern="1200" dirty="0">
                          <a:solidFill>
                            <a:schemeClr val="accent1">
                              <a:lumMod val="75000"/>
                            </a:schemeClr>
                          </a:solidFill>
                          <a:latin typeface="Arial" panose="020B0604020202020204" pitchFamily="34" charset="0"/>
                          <a:ea typeface="+mn-ea"/>
                          <a:cs typeface="Arial" panose="020B0604020202020204" pitchFamily="34" charset="0"/>
                        </a:rPr>
                        <a:t>The population of A1 Network PCN is forecast</a:t>
                      </a: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 to grow at a higher rate than the CCG as whole.  </a:t>
                      </a:r>
                    </a:p>
                    <a:p>
                      <a:pPr algn="ct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Predicted growth of 7.8% between 2021 and 2026 and 8.1% between 2026 and 2031 is among the highest observed within C&amp;P CCG.</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50031">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GP registered population, April 2019, NHS Digital.  Population forecasts based on population distribution at ward level (Apr 19), Mid 2015 based population forecasts Cambridgeshire County Council</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7" name="Picture 6"/>
          <p:cNvPicPr>
            <a:picLocks noChangeAspect="1"/>
          </p:cNvPicPr>
          <p:nvPr/>
        </p:nvPicPr>
        <p:blipFill>
          <a:blip r:embed="rId3"/>
          <a:stretch>
            <a:fillRect/>
          </a:stretch>
        </p:blipFill>
        <p:spPr>
          <a:xfrm>
            <a:off x="156000" y="647700"/>
            <a:ext cx="11880000" cy="1809596"/>
          </a:xfrm>
          <a:prstGeom prst="rect">
            <a:avLst/>
          </a:prstGeom>
        </p:spPr>
      </p:pic>
    </p:spTree>
    <p:extLst>
      <p:ext uri="{BB962C8B-B14F-4D97-AF65-F5344CB8AC3E}">
        <p14:creationId xmlns:p14="http://schemas.microsoft.com/office/powerpoint/2010/main" val="207647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29097691"/>
              </p:ext>
            </p:extLst>
          </p:nvPr>
        </p:nvGraphicFramePr>
        <p:xfrm>
          <a:off x="0" y="-11580"/>
          <a:ext cx="12192000" cy="686958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68878">
                <a:tc>
                  <a:txBody>
                    <a:bodyPr/>
                    <a:lstStyle/>
                    <a:p>
                      <a:r>
                        <a:rPr lang="en-GB" dirty="0">
                          <a:latin typeface="Arial" panose="020B0604020202020204" pitchFamily="34" charset="0"/>
                          <a:cs typeface="Arial" panose="020B0604020202020204" pitchFamily="34" charset="0"/>
                        </a:rPr>
                        <a:t>Population distribution </a:t>
                      </a:r>
                    </a:p>
                  </a:txBody>
                  <a:tcPr>
                    <a:solidFill>
                      <a:srgbClr val="2E75B6"/>
                    </a:solidFill>
                  </a:tcPr>
                </a:tc>
                <a:extLst>
                  <a:ext uri="{0D108BD9-81ED-4DB2-BD59-A6C34878D82A}">
                    <a16:rowId xmlns:a16="http://schemas.microsoft.com/office/drawing/2014/main" val="10000"/>
                  </a:ext>
                </a:extLst>
              </a:tr>
              <a:tr h="625123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7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49463">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kern="1200" dirty="0">
                          <a:solidFill>
                            <a:schemeClr val="bg1"/>
                          </a:solidFill>
                          <a:latin typeface="Arial" panose="020B0604020202020204" pitchFamily="34" charset="0"/>
                          <a:ea typeface="+mn-ea"/>
                          <a:cs typeface="Arial" panose="020B0604020202020204" pitchFamily="34" charset="0"/>
                        </a:rPr>
                        <a:t> GP registered population data by</a:t>
                      </a:r>
                      <a:r>
                        <a:rPr lang="en-GB" sz="1000" kern="1200" baseline="0" dirty="0">
                          <a:solidFill>
                            <a:schemeClr val="bg1"/>
                          </a:solidFill>
                          <a:latin typeface="Arial" panose="020B0604020202020204" pitchFamily="34" charset="0"/>
                          <a:ea typeface="+mn-ea"/>
                          <a:cs typeface="Arial" panose="020B0604020202020204" pitchFamily="34" charset="0"/>
                        </a:rPr>
                        <a:t> Lower Super Output Area, April 19, NHS Digital</a:t>
                      </a: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7" name="TextBox 6"/>
          <p:cNvSpPr txBox="1"/>
          <p:nvPr/>
        </p:nvSpPr>
        <p:spPr>
          <a:xfrm>
            <a:off x="5355771" y="1047650"/>
            <a:ext cx="1314784" cy="584775"/>
          </a:xfrm>
          <a:prstGeom prst="rect">
            <a:avLst/>
          </a:prstGeom>
          <a:noFill/>
        </p:spPr>
        <p:txBody>
          <a:bodyPr wrap="none" rtlCol="0">
            <a:spAutoFit/>
          </a:bodyPr>
          <a:lstStyle/>
          <a:p>
            <a:pPr algn="ctr"/>
            <a:r>
              <a:rPr lang="en-GB" sz="1600" b="1" dirty="0">
                <a:solidFill>
                  <a:schemeClr val="accent1">
                    <a:lumMod val="75000"/>
                  </a:schemeClr>
                </a:solidFill>
                <a:latin typeface="Arial" panose="020B0604020202020204" pitchFamily="34" charset="0"/>
                <a:cs typeface="Arial" panose="020B0604020202020204" pitchFamily="34" charset="0"/>
              </a:rPr>
              <a:t>Population </a:t>
            </a:r>
          </a:p>
          <a:p>
            <a:pPr algn="ctr"/>
            <a:r>
              <a:rPr lang="en-GB" sz="1600" b="1" dirty="0">
                <a:solidFill>
                  <a:schemeClr val="accent1">
                    <a:lumMod val="75000"/>
                  </a:schemeClr>
                </a:solidFill>
                <a:latin typeface="Arial" panose="020B0604020202020204" pitchFamily="34" charset="0"/>
                <a:cs typeface="Arial" panose="020B0604020202020204" pitchFamily="34" charset="0"/>
              </a:rPr>
              <a:t>distribution</a:t>
            </a:r>
          </a:p>
        </p:txBody>
      </p:sp>
      <p:cxnSp>
        <p:nvCxnSpPr>
          <p:cNvPr id="10" name="Straight Arrow Connector 9"/>
          <p:cNvCxnSpPr/>
          <p:nvPr/>
        </p:nvCxnSpPr>
        <p:spPr>
          <a:xfrm flipH="1">
            <a:off x="4646893" y="1340038"/>
            <a:ext cx="711203" cy="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85853" y="2838434"/>
            <a:ext cx="1654619" cy="584775"/>
          </a:xfrm>
          <a:prstGeom prst="rect">
            <a:avLst/>
          </a:prstGeom>
          <a:noFill/>
        </p:spPr>
        <p:txBody>
          <a:bodyPr wrap="none" rtlCol="0">
            <a:spAutoFit/>
          </a:bodyPr>
          <a:lstStyle/>
          <a:p>
            <a:pPr algn="ctr"/>
            <a:r>
              <a:rPr lang="en-GB" sz="1600" b="1" dirty="0">
                <a:solidFill>
                  <a:schemeClr val="accent1">
                    <a:lumMod val="75000"/>
                  </a:schemeClr>
                </a:solidFill>
                <a:latin typeface="Arial" panose="020B0604020202020204" pitchFamily="34" charset="0"/>
                <a:cs typeface="Arial" panose="020B0604020202020204" pitchFamily="34" charset="0"/>
              </a:rPr>
              <a:t>PCN dominant </a:t>
            </a:r>
          </a:p>
          <a:p>
            <a:pPr algn="ctr"/>
            <a:r>
              <a:rPr lang="en-GB" sz="1600" b="1" dirty="0">
                <a:solidFill>
                  <a:schemeClr val="accent1">
                    <a:lumMod val="75000"/>
                  </a:schemeClr>
                </a:solidFill>
                <a:latin typeface="Arial" panose="020B0604020202020204" pitchFamily="34" charset="0"/>
                <a:cs typeface="Arial" panose="020B0604020202020204" pitchFamily="34" charset="0"/>
              </a:rPr>
              <a:t>population</a:t>
            </a:r>
          </a:p>
        </p:txBody>
      </p:sp>
      <p:cxnSp>
        <p:nvCxnSpPr>
          <p:cNvPr id="12" name="Straight Arrow Connector 11"/>
          <p:cNvCxnSpPr/>
          <p:nvPr/>
        </p:nvCxnSpPr>
        <p:spPr>
          <a:xfrm flipV="1">
            <a:off x="6892313" y="3119609"/>
            <a:ext cx="645885" cy="11981"/>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484" y="381846"/>
            <a:ext cx="4312306" cy="610648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4453" y="369964"/>
            <a:ext cx="4321220" cy="6106489"/>
          </a:xfrm>
          <a:prstGeom prst="rect">
            <a:avLst/>
          </a:prstGeom>
        </p:spPr>
      </p:pic>
    </p:spTree>
    <p:extLst>
      <p:ext uri="{BB962C8B-B14F-4D97-AF65-F5344CB8AC3E}">
        <p14:creationId xmlns:p14="http://schemas.microsoft.com/office/powerpoint/2010/main" val="3259635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01202580"/>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237">
                <a:tc>
                  <a:txBody>
                    <a:bodyPr/>
                    <a:lstStyle/>
                    <a:p>
                      <a:r>
                        <a:rPr lang="en-GB" dirty="0">
                          <a:latin typeface="Arial" panose="020B0604020202020204" pitchFamily="34" charset="0"/>
                          <a:cs typeface="Arial" panose="020B0604020202020204" pitchFamily="34" charset="0"/>
                        </a:rPr>
                        <a:t>Ethnicity</a:t>
                      </a:r>
                    </a:p>
                  </a:txBody>
                  <a:tcPr>
                    <a:solidFill>
                      <a:schemeClr val="accent1">
                        <a:lumMod val="75000"/>
                      </a:schemeClr>
                    </a:solidFill>
                  </a:tcPr>
                </a:tc>
                <a:extLst>
                  <a:ext uri="{0D108BD9-81ED-4DB2-BD59-A6C34878D82A}">
                    <a16:rowId xmlns:a16="http://schemas.microsoft.com/office/drawing/2014/main" val="10000"/>
                  </a:ext>
                </a:extLst>
              </a:tr>
              <a:tr h="6198408">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algn="ctr"/>
                      <a:r>
                        <a:rPr lang="en-GB" sz="1600" baseline="0" dirty="0">
                          <a:solidFill>
                            <a:schemeClr val="accent1">
                              <a:lumMod val="75000"/>
                            </a:schemeClr>
                          </a:solidFill>
                          <a:latin typeface="Arial" panose="020B0604020202020204" pitchFamily="34" charset="0"/>
                          <a:cs typeface="Arial" panose="020B0604020202020204" pitchFamily="34" charset="0"/>
                        </a:rPr>
                        <a:t>     A1 Network PCN has a higher proportion of population from the </a:t>
                      </a:r>
                      <a:r>
                        <a:rPr lang="en-GB" sz="1600" b="1" baseline="0" dirty="0">
                          <a:solidFill>
                            <a:schemeClr val="accent1">
                              <a:lumMod val="75000"/>
                            </a:schemeClr>
                          </a:solidFill>
                          <a:latin typeface="Arial" panose="020B0604020202020204" pitchFamily="34" charset="0"/>
                          <a:cs typeface="Arial" panose="020B0604020202020204" pitchFamily="34" charset="0"/>
                        </a:rPr>
                        <a:t>White British </a:t>
                      </a:r>
                      <a:r>
                        <a:rPr lang="en-GB" sz="1600" baseline="0" dirty="0">
                          <a:solidFill>
                            <a:schemeClr val="accent1">
                              <a:lumMod val="75000"/>
                            </a:schemeClr>
                          </a:solidFill>
                          <a:latin typeface="Arial" panose="020B0604020202020204" pitchFamily="34" charset="0"/>
                          <a:cs typeface="Arial" panose="020B0604020202020204" pitchFamily="34" charset="0"/>
                        </a:rPr>
                        <a:t>ethnic group and lower proportions from </a:t>
                      </a:r>
                      <a:r>
                        <a:rPr lang="en-GB" sz="1600" b="1" baseline="0" dirty="0">
                          <a:solidFill>
                            <a:schemeClr val="accent1">
                              <a:lumMod val="75000"/>
                            </a:schemeClr>
                          </a:solidFill>
                          <a:latin typeface="Arial" panose="020B0604020202020204" pitchFamily="34" charset="0"/>
                          <a:cs typeface="Arial" panose="020B0604020202020204" pitchFamily="34" charset="0"/>
                        </a:rPr>
                        <a:t>all other ethnic groups </a:t>
                      </a:r>
                      <a:r>
                        <a:rPr lang="en-GB" sz="1600" baseline="0" dirty="0">
                          <a:solidFill>
                            <a:schemeClr val="accent1">
                              <a:lumMod val="75000"/>
                            </a:schemeClr>
                          </a:solidFill>
                          <a:latin typeface="Arial" panose="020B0604020202020204" pitchFamily="34" charset="0"/>
                          <a:cs typeface="Arial" panose="020B0604020202020204" pitchFamily="34" charset="0"/>
                        </a:rPr>
                        <a:t>compared to the North Alliance, CCG and England averages.</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47355">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Census 2011 data applied to GP registered population using Census 2011 ethnic group proportions; England data from NOMIS (patients registered at a GP Practice by LSOA, July 2018, NHS Digital)</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3"/>
          <a:stretch>
            <a:fillRect/>
          </a:stretch>
        </p:blipFill>
        <p:spPr>
          <a:xfrm>
            <a:off x="484764" y="656791"/>
            <a:ext cx="10982325" cy="2219325"/>
          </a:xfrm>
          <a:prstGeom prst="rect">
            <a:avLst/>
          </a:prstGeom>
        </p:spPr>
      </p:pic>
    </p:spTree>
    <p:extLst>
      <p:ext uri="{BB962C8B-B14F-4D97-AF65-F5344CB8AC3E}">
        <p14:creationId xmlns:p14="http://schemas.microsoft.com/office/powerpoint/2010/main" val="2462838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53436741"/>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237">
                <a:tc>
                  <a:txBody>
                    <a:bodyPr/>
                    <a:lstStyle/>
                    <a:p>
                      <a:r>
                        <a:rPr lang="en-GB" dirty="0">
                          <a:latin typeface="Arial" panose="020B0604020202020204" pitchFamily="34" charset="0"/>
                          <a:cs typeface="Arial" panose="020B0604020202020204" pitchFamily="34" charset="0"/>
                        </a:rPr>
                        <a:t>Deprivation</a:t>
                      </a:r>
                    </a:p>
                  </a:txBody>
                  <a:tcPr>
                    <a:solidFill>
                      <a:schemeClr val="accent1">
                        <a:lumMod val="75000"/>
                      </a:schemeClr>
                    </a:solidFill>
                  </a:tcPr>
                </a:tc>
                <a:extLst>
                  <a:ext uri="{0D108BD9-81ED-4DB2-BD59-A6C34878D82A}">
                    <a16:rowId xmlns:a16="http://schemas.microsoft.com/office/drawing/2014/main" val="10000"/>
                  </a:ext>
                </a:extLst>
              </a:tr>
              <a:tr h="6198408">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lvl="0" indent="0" algn="l">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      Relative deprivation is lower in A1 Network PCN and each of its constituent</a:t>
                      </a:r>
                    </a:p>
                    <a:p>
                      <a:pPr marL="0" lvl="0" indent="0" algn="l">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            practices when compared to the North Alliance, CCG and England.</a:t>
                      </a:r>
                    </a:p>
                    <a:p>
                      <a:pPr marL="0" lvl="0" indent="0" algn="l">
                        <a:buFont typeface="Arial" panose="020B0604020202020204" pitchFamily="34" charset="0"/>
                        <a:buNone/>
                      </a:pP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marL="0" lvl="0" indent="0" algn="l">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Approximately 8% of children and 7% of older people live in </a:t>
                      </a:r>
                    </a:p>
                    <a:p>
                      <a:pPr marL="0" lvl="0" indent="0" algn="l">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income deprived households in A1 Network PCN; lower than the </a:t>
                      </a:r>
                    </a:p>
                    <a:p>
                      <a:pPr marL="0" lvl="0" indent="0" algn="l">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averages for North Alliance and CCG.</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47355">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C&amp;P PHI derived from Indices of Multiple Deprivation 2019, MHCLG and GP registered population data for July 2018. </a:t>
                      </a:r>
                      <a:r>
                        <a:rPr lang="en-GB" sz="1000" kern="1200" baseline="0" dirty="0">
                          <a:solidFill>
                            <a:schemeClr val="bg1"/>
                          </a:solidFill>
                          <a:latin typeface="Arial" panose="020B0604020202020204" pitchFamily="34" charset="0"/>
                          <a:ea typeface="+mn-ea"/>
                          <a:cs typeface="Arial" panose="020B0604020202020204" pitchFamily="34" charset="0"/>
                        </a:rPr>
                        <a:t> Practice data from PHE Fingertips.</a:t>
                      </a: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9" name="TextBox 8"/>
          <p:cNvSpPr txBox="1"/>
          <p:nvPr/>
        </p:nvSpPr>
        <p:spPr>
          <a:xfrm>
            <a:off x="7619562" y="407182"/>
            <a:ext cx="4304508" cy="321059"/>
          </a:xfrm>
          <a:prstGeom prst="rect">
            <a:avLst/>
          </a:prstGeom>
          <a:noFill/>
        </p:spPr>
        <p:txBody>
          <a:bodyPr wrap="square" rtlCol="0">
            <a:spAutoFit/>
          </a:bodyPr>
          <a:lstStyle/>
          <a:p>
            <a:pPr algn="ctr"/>
            <a:r>
              <a:rPr lang="en-GB" sz="1500" dirty="0">
                <a:solidFill>
                  <a:schemeClr val="accent1">
                    <a:lumMod val="75000"/>
                  </a:schemeClr>
                </a:solidFill>
                <a:latin typeface="Arial" panose="020B0604020202020204" pitchFamily="34" charset="0"/>
                <a:cs typeface="Arial" panose="020B0604020202020204" pitchFamily="34" charset="0"/>
              </a:rPr>
              <a:t>Index of Multiple Deprivation, 2019, </a:t>
            </a:r>
            <a:r>
              <a:rPr lang="en-GB" sz="1500">
                <a:solidFill>
                  <a:schemeClr val="accent1">
                    <a:lumMod val="75000"/>
                  </a:schemeClr>
                </a:solidFill>
                <a:latin typeface="Arial" panose="020B0604020202020204" pitchFamily="34" charset="0"/>
                <a:cs typeface="Arial" panose="020B0604020202020204" pitchFamily="34" charset="0"/>
              </a:rPr>
              <a:t>by </a:t>
            </a:r>
            <a:r>
              <a:rPr lang="en-GB" sz="1500" smtClean="0">
                <a:solidFill>
                  <a:schemeClr val="accent1">
                    <a:lumMod val="75000"/>
                  </a:schemeClr>
                </a:solidFill>
                <a:latin typeface="Arial" panose="020B0604020202020204" pitchFamily="34" charset="0"/>
                <a:cs typeface="Arial" panose="020B0604020202020204" pitchFamily="34" charset="0"/>
              </a:rPr>
              <a:t>LSOA</a:t>
            </a:r>
            <a:endParaRPr lang="en-GB" sz="1500" dirty="0">
              <a:solidFill>
                <a:schemeClr val="accent1">
                  <a:lumMod val="75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630526" y="477520"/>
            <a:ext cx="6238875" cy="37147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09483" y="838389"/>
            <a:ext cx="3959604" cy="5595474"/>
          </a:xfrm>
          <a:prstGeom prst="rect">
            <a:avLst/>
          </a:prstGeom>
        </p:spPr>
      </p:pic>
    </p:spTree>
    <p:extLst>
      <p:ext uri="{BB962C8B-B14F-4D97-AF65-F5344CB8AC3E}">
        <p14:creationId xmlns:p14="http://schemas.microsoft.com/office/powerpoint/2010/main" val="2866681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006a_a75 xmlns="f13cdf73-8515-4377-9b85-8071d18a76e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0DE7796992A641A6F4091CC004417B" ma:contentTypeVersion="9" ma:contentTypeDescription="Create a new document." ma:contentTypeScope="" ma:versionID="39e0e6d30d4a0ed340c5b0e41515685b">
  <xsd:schema xmlns:xsd="http://www.w3.org/2001/XMLSchema" xmlns:xs="http://www.w3.org/2001/XMLSchema" xmlns:p="http://schemas.microsoft.com/office/2006/metadata/properties" xmlns:ns2="f13cdf73-8515-4377-9b85-8071d18a76e2" xmlns:ns3="8f0e4762-0647-4515-854e-54c39e301341" targetNamespace="http://schemas.microsoft.com/office/2006/metadata/properties" ma:root="true" ma:fieldsID="90fadeecdc6ab34c9d98e6e24bddb53b" ns2:_="" ns3:_="">
    <xsd:import namespace="f13cdf73-8515-4377-9b85-8071d18a76e2"/>
    <xsd:import namespace="8f0e4762-0647-4515-854e-54c39e301341"/>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_x006a_a75" minOccurs="0"/>
                <xsd:element ref="ns2:MediaServiceEventHashCode" minOccurs="0"/>
                <xsd:element ref="ns2:MediaServiceGenerationTim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cdf73-8515-4377-9b85-8071d18a76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_x006a_a75" ma:index="13" nillable="true" ma:displayName="Description" ma:internalName="_x006a_a75">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0e4762-0647-4515-854e-54c39e30134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94C5A9-118A-4B38-A8B5-F90A80DE09E0}">
  <ds:schemaRefs>
    <ds:schemaRef ds:uri="http://schemas.microsoft.com/office/2006/documentManagement/types"/>
    <ds:schemaRef ds:uri="f13cdf73-8515-4377-9b85-8071d18a76e2"/>
    <ds:schemaRef ds:uri="http://www.w3.org/XML/1998/namespace"/>
    <ds:schemaRef ds:uri="http://schemas.openxmlformats.org/package/2006/metadata/core-properties"/>
    <ds:schemaRef ds:uri="http://schemas.microsoft.com/office/2006/metadata/properties"/>
    <ds:schemaRef ds:uri="http://purl.org/dc/terms/"/>
    <ds:schemaRef ds:uri="http://schemas.microsoft.com/office/infopath/2007/PartnerControls"/>
    <ds:schemaRef ds:uri="8f0e4762-0647-4515-854e-54c39e301341"/>
    <ds:schemaRef ds:uri="http://purl.org/dc/dcmitype/"/>
    <ds:schemaRef ds:uri="http://purl.org/dc/elements/1.1/"/>
  </ds:schemaRefs>
</ds:datastoreItem>
</file>

<file path=customXml/itemProps2.xml><?xml version="1.0" encoding="utf-8"?>
<ds:datastoreItem xmlns:ds="http://schemas.openxmlformats.org/officeDocument/2006/customXml" ds:itemID="{91ACF7D2-77CD-4A8E-8C72-3B3A41AD0A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3cdf73-8515-4377-9b85-8071d18a76e2"/>
    <ds:schemaRef ds:uri="8f0e4762-0647-4515-854e-54c39e3013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F6AF54-8FE6-46FD-807D-7A01CD2D44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5559</TotalTime>
  <Words>2588</Words>
  <Application>Microsoft Office PowerPoint</Application>
  <PresentationFormat>Widescreen</PresentationFormat>
  <Paragraphs>624</Paragraphs>
  <Slides>33</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Arial (Headings)</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Cambridgeshire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Whyman Helen</dc:creator>
  <cp:lastModifiedBy>Robson Andrew</cp:lastModifiedBy>
  <cp:revision>475</cp:revision>
  <cp:lastPrinted>2019-07-04T07:21:22Z</cp:lastPrinted>
  <dcterms:created xsi:type="dcterms:W3CDTF">2019-01-15T15:07:08Z</dcterms:created>
  <dcterms:modified xsi:type="dcterms:W3CDTF">2020-01-24T15:02:25Z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0x010100900DE7796992A641A6F4091CC004417B</vt:lpwstr>
  </property>
</Properties>
</file>