
<file path=[Content_Types].xml><?xml version="1.0" encoding="utf-8"?>
<Types xmlns="http://schemas.openxmlformats.org/package/2006/content-types">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7"/>
  </p:notesMasterIdLst>
  <p:sldIdLst>
    <p:sldId id="298" r:id="rId2"/>
    <p:sldId id="308" r:id="rId3"/>
    <p:sldId id="296" r:id="rId4"/>
    <p:sldId id="305" r:id="rId5"/>
    <p:sldId id="309" r:id="rId6"/>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768"/>
      </p:cViewPr>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tockChart>
        <c:ser>
          <c:idx val="0"/>
          <c:order val="0"/>
          <c:tx>
            <c:strRef>
              <c:f>Sheet1!$B$1</c:f>
              <c:strCache>
                <c:ptCount val="1"/>
                <c:pt idx="0">
                  <c:v>Post-engagement</c:v>
                </c:pt>
              </c:strCache>
            </c:strRef>
          </c:tx>
          <c:spPr>
            <a:ln w="19050" cap="rnd">
              <a:noFill/>
              <a:round/>
            </a:ln>
            <a:effectLst/>
          </c:spPr>
          <c:marker>
            <c:symbol val="none"/>
          </c:marker>
          <c:cat>
            <c:strRef>
              <c:f>Sheet1!$A$2:$A$11</c:f>
              <c:strCache>
                <c:ptCount val="10"/>
                <c:pt idx="0">
                  <c:v>Stress</c:v>
                </c:pt>
                <c:pt idx="1">
                  <c:v>Change</c:v>
                </c:pt>
                <c:pt idx="2">
                  <c:v>Workconf</c:v>
                </c:pt>
                <c:pt idx="3">
                  <c:v>Endsmeet</c:v>
                </c:pt>
                <c:pt idx="4">
                  <c:v>Budget</c:v>
                </c:pt>
                <c:pt idx="5">
                  <c:v>Selfdev</c:v>
                </c:pt>
                <c:pt idx="6">
                  <c:v>Gethelp</c:v>
                </c:pt>
                <c:pt idx="7">
                  <c:v>Netuse</c:v>
                </c:pt>
                <c:pt idx="8">
                  <c:v>Getdeals</c:v>
                </c:pt>
                <c:pt idx="9">
                  <c:v>Banking</c:v>
                </c:pt>
              </c:strCache>
            </c:strRef>
          </c:cat>
          <c:val>
            <c:numRef>
              <c:f>Sheet1!$B$2:$B$11</c:f>
              <c:numCache>
                <c:formatCode>General</c:formatCode>
                <c:ptCount val="10"/>
                <c:pt idx="0">
                  <c:v>4.7</c:v>
                </c:pt>
                <c:pt idx="1">
                  <c:v>4.7</c:v>
                </c:pt>
                <c:pt idx="2">
                  <c:v>4.7</c:v>
                </c:pt>
                <c:pt idx="3">
                  <c:v>5.3</c:v>
                </c:pt>
                <c:pt idx="4">
                  <c:v>5.3</c:v>
                </c:pt>
                <c:pt idx="5">
                  <c:v>5</c:v>
                </c:pt>
                <c:pt idx="6">
                  <c:v>5.6</c:v>
                </c:pt>
                <c:pt idx="7">
                  <c:v>5.0999999999999996</c:v>
                </c:pt>
                <c:pt idx="8">
                  <c:v>5.7</c:v>
                </c:pt>
                <c:pt idx="9">
                  <c:v>5.9</c:v>
                </c:pt>
              </c:numCache>
            </c:numRef>
          </c:val>
          <c:smooth val="0"/>
          <c:extLst>
            <c:ext xmlns:c16="http://schemas.microsoft.com/office/drawing/2014/chart" uri="{C3380CC4-5D6E-409C-BE32-E72D297353CC}">
              <c16:uniqueId val="{00000000-7DC9-4B1F-A69E-E07A9E8EB44E}"/>
            </c:ext>
          </c:extLst>
        </c:ser>
        <c:ser>
          <c:idx val="1"/>
          <c:order val="1"/>
          <c:tx>
            <c:strRef>
              <c:f>Sheet1!$C$1</c:f>
              <c:strCache>
                <c:ptCount val="1"/>
                <c:pt idx="0">
                  <c:v>Entry</c:v>
                </c:pt>
              </c:strCache>
            </c:strRef>
          </c:tx>
          <c:spPr>
            <a:ln w="19050" cap="rnd">
              <a:noFill/>
              <a:round/>
            </a:ln>
            <a:effectLst/>
          </c:spPr>
          <c:marker>
            <c:symbol val="none"/>
          </c:marker>
          <c:cat>
            <c:strRef>
              <c:f>Sheet1!$A$2:$A$11</c:f>
              <c:strCache>
                <c:ptCount val="10"/>
                <c:pt idx="0">
                  <c:v>Stress</c:v>
                </c:pt>
                <c:pt idx="1">
                  <c:v>Change</c:v>
                </c:pt>
                <c:pt idx="2">
                  <c:v>Workconf</c:v>
                </c:pt>
                <c:pt idx="3">
                  <c:v>Endsmeet</c:v>
                </c:pt>
                <c:pt idx="4">
                  <c:v>Budget</c:v>
                </c:pt>
                <c:pt idx="5">
                  <c:v>Selfdev</c:v>
                </c:pt>
                <c:pt idx="6">
                  <c:v>Gethelp</c:v>
                </c:pt>
                <c:pt idx="7">
                  <c:v>Netuse</c:v>
                </c:pt>
                <c:pt idx="8">
                  <c:v>Getdeals</c:v>
                </c:pt>
                <c:pt idx="9">
                  <c:v>Banking</c:v>
                </c:pt>
              </c:strCache>
            </c:strRef>
          </c:cat>
          <c:val>
            <c:numRef>
              <c:f>Sheet1!$C$2:$C$11</c:f>
              <c:numCache>
                <c:formatCode>0.0</c:formatCode>
                <c:ptCount val="10"/>
                <c:pt idx="0">
                  <c:v>2.1</c:v>
                </c:pt>
                <c:pt idx="1">
                  <c:v>2.5</c:v>
                </c:pt>
                <c:pt idx="2">
                  <c:v>2.7</c:v>
                </c:pt>
                <c:pt idx="3">
                  <c:v>2.8</c:v>
                </c:pt>
                <c:pt idx="4">
                  <c:v>3</c:v>
                </c:pt>
                <c:pt idx="5">
                  <c:v>3</c:v>
                </c:pt>
                <c:pt idx="6">
                  <c:v>3.1</c:v>
                </c:pt>
                <c:pt idx="7">
                  <c:v>3.2</c:v>
                </c:pt>
                <c:pt idx="8">
                  <c:v>4</c:v>
                </c:pt>
                <c:pt idx="9">
                  <c:v>4.3</c:v>
                </c:pt>
              </c:numCache>
            </c:numRef>
          </c:val>
          <c:smooth val="0"/>
          <c:extLst>
            <c:ext xmlns:c16="http://schemas.microsoft.com/office/drawing/2014/chart" uri="{C3380CC4-5D6E-409C-BE32-E72D297353CC}">
              <c16:uniqueId val="{00000001-7DC9-4B1F-A69E-E07A9E8EB44E}"/>
            </c:ext>
          </c:extLst>
        </c:ser>
        <c:dLbls>
          <c:showLegendKey val="0"/>
          <c:showVal val="0"/>
          <c:showCatName val="0"/>
          <c:showSerName val="0"/>
          <c:showPercent val="0"/>
          <c:showBubbleSize val="0"/>
        </c:dLbls>
        <c:hiLowLines>
          <c:spPr>
            <a:ln w="66675" cap="flat" cmpd="sng" algn="ctr">
              <a:solidFill>
                <a:schemeClr val="accent1"/>
              </a:solidFill>
              <a:round/>
              <a:headEnd type="triangle" w="lg" len="lg"/>
              <a:tailEnd type="none" w="sm" len="sm"/>
            </a:ln>
            <a:effectLst/>
          </c:spPr>
        </c:hiLowLines>
        <c:axId val="931725775"/>
        <c:axId val="765927999"/>
      </c:stockChart>
      <c:catAx>
        <c:axId val="931725775"/>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700" b="0" i="0" u="none" strike="noStrike" kern="1200" baseline="0">
                <a:solidFill>
                  <a:schemeClr val="tx1">
                    <a:lumMod val="65000"/>
                    <a:lumOff val="35000"/>
                  </a:schemeClr>
                </a:solidFill>
                <a:latin typeface="+mn-lt"/>
                <a:ea typeface="+mn-ea"/>
                <a:cs typeface="+mn-cs"/>
              </a:defRPr>
            </a:pPr>
            <a:endParaRPr lang="en-US"/>
          </a:p>
        </c:txPr>
        <c:crossAx val="765927999"/>
        <c:crosses val="autoZero"/>
        <c:auto val="1"/>
        <c:lblAlgn val="ctr"/>
        <c:lblOffset val="100"/>
        <c:noMultiLvlLbl val="0"/>
      </c:catAx>
      <c:valAx>
        <c:axId val="765927999"/>
        <c:scaling>
          <c:orientation val="minMax"/>
        </c:scaling>
        <c:delete val="0"/>
        <c:axPos val="l"/>
        <c:majorGridlines>
          <c:spPr>
            <a:ln w="22225" cap="flat" cmpd="sng" algn="ctr">
              <a:solidFill>
                <a:schemeClr val="tx1">
                  <a:lumMod val="15000"/>
                  <a:lumOff val="85000"/>
                </a:schemeClr>
              </a:solidFill>
              <a:prstDash val="dash"/>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931725775"/>
        <c:crosses val="autoZero"/>
        <c:crossBetween val="between"/>
      </c:valAx>
      <c:spPr>
        <a:noFill/>
        <a:ln>
          <a:solidFill>
            <a:schemeClr val="accent1"/>
          </a:solid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Bottom Box</c:v>
                </c:pt>
              </c:strCache>
            </c:strRef>
          </c:tx>
          <c:spPr>
            <a:solidFill>
              <a:srgbClr val="FF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STRESS</c:v>
                </c:pt>
                <c:pt idx="1">
                  <c:v>ENDSMEET</c:v>
                </c:pt>
                <c:pt idx="2">
                  <c:v>CHANGE</c:v>
                </c:pt>
                <c:pt idx="3">
                  <c:v>WORKCONF</c:v>
                </c:pt>
                <c:pt idx="4">
                  <c:v>BUDGETING</c:v>
                </c:pt>
                <c:pt idx="5">
                  <c:v>NETUSE</c:v>
                </c:pt>
                <c:pt idx="6">
                  <c:v>SELFDEV</c:v>
                </c:pt>
                <c:pt idx="7">
                  <c:v>GETHELP</c:v>
                </c:pt>
                <c:pt idx="8">
                  <c:v>BANKING</c:v>
                </c:pt>
                <c:pt idx="9">
                  <c:v>GETDEALS</c:v>
                </c:pt>
              </c:strCache>
            </c:strRef>
          </c:cat>
          <c:val>
            <c:numRef>
              <c:f>Sheet1!$B$2:$B$11</c:f>
              <c:numCache>
                <c:formatCode>0%</c:formatCode>
                <c:ptCount val="10"/>
                <c:pt idx="0">
                  <c:v>-0.48</c:v>
                </c:pt>
                <c:pt idx="1">
                  <c:v>-0.3</c:v>
                </c:pt>
                <c:pt idx="2">
                  <c:v>-0.28999999999999998</c:v>
                </c:pt>
                <c:pt idx="3">
                  <c:v>-0.27</c:v>
                </c:pt>
                <c:pt idx="4">
                  <c:v>-0.27</c:v>
                </c:pt>
                <c:pt idx="5">
                  <c:v>-0.27</c:v>
                </c:pt>
                <c:pt idx="6">
                  <c:v>-0.22</c:v>
                </c:pt>
                <c:pt idx="7">
                  <c:v>-0.2</c:v>
                </c:pt>
                <c:pt idx="8">
                  <c:v>-0.16</c:v>
                </c:pt>
                <c:pt idx="9">
                  <c:v>-0.12</c:v>
                </c:pt>
              </c:numCache>
            </c:numRef>
          </c:val>
          <c:extLst>
            <c:ext xmlns:c16="http://schemas.microsoft.com/office/drawing/2014/chart" uri="{C3380CC4-5D6E-409C-BE32-E72D297353CC}">
              <c16:uniqueId val="{00000000-AB94-4230-ADF5-C422936719EB}"/>
            </c:ext>
          </c:extLst>
        </c:ser>
        <c:ser>
          <c:idx val="1"/>
          <c:order val="1"/>
          <c:tx>
            <c:strRef>
              <c:f>Sheet1!$C$1</c:f>
              <c:strCache>
                <c:ptCount val="1"/>
                <c:pt idx="0">
                  <c:v>Top Box</c:v>
                </c:pt>
              </c:strCache>
            </c:strRef>
          </c:tx>
          <c:spPr>
            <a:solidFill>
              <a:srgbClr val="00B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STRESS</c:v>
                </c:pt>
                <c:pt idx="1">
                  <c:v>ENDSMEET</c:v>
                </c:pt>
                <c:pt idx="2">
                  <c:v>CHANGE</c:v>
                </c:pt>
                <c:pt idx="3">
                  <c:v>WORKCONF</c:v>
                </c:pt>
                <c:pt idx="4">
                  <c:v>BUDGETING</c:v>
                </c:pt>
                <c:pt idx="5">
                  <c:v>NETUSE</c:v>
                </c:pt>
                <c:pt idx="6">
                  <c:v>SELFDEV</c:v>
                </c:pt>
                <c:pt idx="7">
                  <c:v>GETHELP</c:v>
                </c:pt>
                <c:pt idx="8">
                  <c:v>BANKING</c:v>
                </c:pt>
                <c:pt idx="9">
                  <c:v>GETDEALS</c:v>
                </c:pt>
              </c:strCache>
            </c:strRef>
          </c:cat>
          <c:val>
            <c:numRef>
              <c:f>Sheet1!$C$2:$C$11</c:f>
              <c:numCache>
                <c:formatCode>0%</c:formatCode>
                <c:ptCount val="10"/>
                <c:pt idx="0">
                  <c:v>0.13</c:v>
                </c:pt>
                <c:pt idx="1">
                  <c:v>0.25</c:v>
                </c:pt>
                <c:pt idx="2">
                  <c:v>0.14000000000000001</c:v>
                </c:pt>
                <c:pt idx="3">
                  <c:v>0.2</c:v>
                </c:pt>
                <c:pt idx="4">
                  <c:v>0.23</c:v>
                </c:pt>
                <c:pt idx="5">
                  <c:v>0.26</c:v>
                </c:pt>
                <c:pt idx="6">
                  <c:v>0.21</c:v>
                </c:pt>
                <c:pt idx="7">
                  <c:v>0.32</c:v>
                </c:pt>
                <c:pt idx="8">
                  <c:v>0.49</c:v>
                </c:pt>
                <c:pt idx="9">
                  <c:v>0.32</c:v>
                </c:pt>
              </c:numCache>
            </c:numRef>
          </c:val>
          <c:extLst>
            <c:ext xmlns:c16="http://schemas.microsoft.com/office/drawing/2014/chart" uri="{C3380CC4-5D6E-409C-BE32-E72D297353CC}">
              <c16:uniqueId val="{00000001-AB94-4230-ADF5-C422936719EB}"/>
            </c:ext>
          </c:extLst>
        </c:ser>
        <c:dLbls>
          <c:showLegendKey val="0"/>
          <c:showVal val="0"/>
          <c:showCatName val="0"/>
          <c:showSerName val="0"/>
          <c:showPercent val="0"/>
          <c:showBubbleSize val="0"/>
        </c:dLbls>
        <c:gapWidth val="219"/>
        <c:overlap val="-27"/>
        <c:axId val="105719679"/>
        <c:axId val="2134023711"/>
      </c:barChart>
      <c:catAx>
        <c:axId val="10571967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accent1">
                    <a:lumMod val="50000"/>
                  </a:schemeClr>
                </a:solidFill>
                <a:latin typeface="+mn-lt"/>
                <a:ea typeface="+mn-ea"/>
                <a:cs typeface="+mn-cs"/>
              </a:defRPr>
            </a:pPr>
            <a:endParaRPr lang="en-US"/>
          </a:p>
        </c:txPr>
        <c:crossAx val="2134023711"/>
        <c:crosses val="autoZero"/>
        <c:auto val="1"/>
        <c:lblAlgn val="ctr"/>
        <c:lblOffset val="100"/>
        <c:noMultiLvlLbl val="0"/>
      </c:catAx>
      <c:valAx>
        <c:axId val="2134023711"/>
        <c:scaling>
          <c:orientation val="minMax"/>
        </c:scaling>
        <c:delete val="1"/>
        <c:axPos val="l"/>
        <c:numFmt formatCode="0%" sourceLinked="1"/>
        <c:majorTickMark val="none"/>
        <c:minorTickMark val="none"/>
        <c:tickLblPos val="nextTo"/>
        <c:crossAx val="10571967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All</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5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Responsiveness</c:v>
                </c:pt>
                <c:pt idx="1">
                  <c:v>Empathy</c:v>
                </c:pt>
                <c:pt idx="2">
                  <c:v>Tangibles</c:v>
                </c:pt>
                <c:pt idx="3">
                  <c:v>Assurance</c:v>
                </c:pt>
                <c:pt idx="4">
                  <c:v>Reliability</c:v>
                </c:pt>
              </c:strCache>
            </c:strRef>
          </c:cat>
          <c:val>
            <c:numRef>
              <c:f>Sheet1!$B$2:$B$6</c:f>
              <c:numCache>
                <c:formatCode>0%</c:formatCode>
                <c:ptCount val="5"/>
                <c:pt idx="0">
                  <c:v>0.37</c:v>
                </c:pt>
                <c:pt idx="1">
                  <c:v>0.47</c:v>
                </c:pt>
                <c:pt idx="2">
                  <c:v>0.4</c:v>
                </c:pt>
                <c:pt idx="3">
                  <c:v>0.37</c:v>
                </c:pt>
                <c:pt idx="4">
                  <c:v>0</c:v>
                </c:pt>
              </c:numCache>
            </c:numRef>
          </c:val>
          <c:extLst>
            <c:ext xmlns:c16="http://schemas.microsoft.com/office/drawing/2014/chart" uri="{C3380CC4-5D6E-409C-BE32-E72D297353CC}">
              <c16:uniqueId val="{00000000-BAF6-4869-B0FE-9B805DB0BAD8}"/>
            </c:ext>
          </c:extLst>
        </c:ser>
        <c:dLbls>
          <c:showLegendKey val="0"/>
          <c:showVal val="0"/>
          <c:showCatName val="0"/>
          <c:showSerName val="0"/>
          <c:showPercent val="0"/>
          <c:showBubbleSize val="0"/>
        </c:dLbls>
        <c:gapWidth val="182"/>
        <c:axId val="187907696"/>
        <c:axId val="262909184"/>
      </c:barChart>
      <c:catAx>
        <c:axId val="18790769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62909184"/>
        <c:crosses val="autoZero"/>
        <c:auto val="1"/>
        <c:lblAlgn val="ctr"/>
        <c:lblOffset val="100"/>
        <c:noMultiLvlLbl val="0"/>
      </c:catAx>
      <c:valAx>
        <c:axId val="262909184"/>
        <c:scaling>
          <c:orientation val="minMax"/>
        </c:scaling>
        <c:delete val="1"/>
        <c:axPos val="b"/>
        <c:numFmt formatCode="0%" sourceLinked="1"/>
        <c:majorTickMark val="none"/>
        <c:minorTickMark val="none"/>
        <c:tickLblPos val="nextTo"/>
        <c:crossAx val="18790769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2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0.18176</cdr:x>
      <cdr:y>0.09626</cdr:y>
    </cdr:from>
    <cdr:to>
      <cdr:x>0.85808</cdr:x>
      <cdr:y>0.1668</cdr:y>
    </cdr:to>
    <cdr:sp macro="" textlink="">
      <cdr:nvSpPr>
        <cdr:cNvPr id="2" name="TextBox 1">
          <a:extLst xmlns:a="http://schemas.openxmlformats.org/drawingml/2006/main">
            <a:ext uri="{FF2B5EF4-FFF2-40B4-BE49-F238E27FC236}">
              <a16:creationId xmlns:a16="http://schemas.microsoft.com/office/drawing/2014/main" id="{EBA1680B-F2C4-4865-BD37-EC407A4800F0}"/>
            </a:ext>
          </a:extLst>
        </cdr:cNvPr>
        <cdr:cNvSpPr txBox="1"/>
      </cdr:nvSpPr>
      <cdr:spPr>
        <a:xfrm xmlns:a="http://schemas.openxmlformats.org/drawingml/2006/main">
          <a:off x="1593893" y="329326"/>
          <a:ext cx="5930887" cy="241322"/>
        </a:xfrm>
        <a:prstGeom xmlns:a="http://schemas.openxmlformats.org/drawingml/2006/main" prst="rect">
          <a:avLst/>
        </a:prstGeom>
        <a:ln xmlns:a="http://schemas.openxmlformats.org/drawingml/2006/main">
          <a:solidFill>
            <a:schemeClr val="accent1"/>
          </a:solidFill>
        </a:ln>
      </cdr:spPr>
      <cdr:txBody>
        <a:bodyPr xmlns:a="http://schemas.openxmlformats.org/drawingml/2006/main" vertOverflow="clip" wrap="square" rtlCol="0"/>
        <a:lstStyle xmlns:a="http://schemas.openxmlformats.org/drawingml/2006/main"/>
        <a:p xmlns:a="http://schemas.openxmlformats.org/drawingml/2006/main">
          <a:r>
            <a:rPr lang="en-GB" sz="1100" dirty="0"/>
            <a:t>Participants did not particularly mention this aspect – possibly it is a ‘given’? </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3FDD44B8-FBBB-4CDB-9A6E-9E84AB512943}" type="datetimeFigureOut">
              <a:rPr lang="en-GB" smtClean="0"/>
              <a:t>23/01/2020</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EB8C58FE-35A6-4ADB-9EF5-1D6F9180F5BE}" type="slidenum">
              <a:rPr lang="en-GB" smtClean="0"/>
              <a:t>‹#›</a:t>
            </a:fld>
            <a:endParaRPr lang="en-GB"/>
          </a:p>
        </p:txBody>
      </p:sp>
    </p:spTree>
    <p:extLst>
      <p:ext uri="{BB962C8B-B14F-4D97-AF65-F5344CB8AC3E}">
        <p14:creationId xmlns:p14="http://schemas.microsoft.com/office/powerpoint/2010/main" val="32321673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D49D59-086D-4078-8F1A-AE563691423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763E287-FF4B-4E49-BF52-AC4F30BC6ED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E835131-4F39-4A52-A7FC-FCF36E489DC1}"/>
              </a:ext>
            </a:extLst>
          </p:cNvPr>
          <p:cNvSpPr>
            <a:spLocks noGrp="1"/>
          </p:cNvSpPr>
          <p:nvPr>
            <p:ph type="dt" sz="half" idx="10"/>
          </p:nvPr>
        </p:nvSpPr>
        <p:spPr/>
        <p:txBody>
          <a:bodyPr/>
          <a:lstStyle/>
          <a:p>
            <a:fld id="{9B60216F-53CB-4583-8149-A47AB03760CF}" type="datetime1">
              <a:rPr lang="en-GB" smtClean="0"/>
              <a:t>23/01/2020</a:t>
            </a:fld>
            <a:endParaRPr lang="en-GB"/>
          </a:p>
        </p:txBody>
      </p:sp>
      <p:sp>
        <p:nvSpPr>
          <p:cNvPr id="5" name="Footer Placeholder 4">
            <a:extLst>
              <a:ext uri="{FF2B5EF4-FFF2-40B4-BE49-F238E27FC236}">
                <a16:creationId xmlns:a16="http://schemas.microsoft.com/office/drawing/2014/main" id="{B9B4E0A1-F48E-4DA7-BF01-1D26D8439A5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6D54E87-BCB7-4CFA-A008-9735E0BF87E0}"/>
              </a:ext>
            </a:extLst>
          </p:cNvPr>
          <p:cNvSpPr>
            <a:spLocks noGrp="1"/>
          </p:cNvSpPr>
          <p:nvPr>
            <p:ph type="sldNum" sz="quarter" idx="12"/>
          </p:nvPr>
        </p:nvSpPr>
        <p:spPr/>
        <p:txBody>
          <a:bodyPr/>
          <a:lstStyle/>
          <a:p>
            <a:fld id="{2727E93D-1484-44CB-AE19-2BBD1D200922}" type="slidenum">
              <a:rPr lang="en-GB" smtClean="0"/>
              <a:t>‹#›</a:t>
            </a:fld>
            <a:endParaRPr lang="en-GB"/>
          </a:p>
        </p:txBody>
      </p:sp>
    </p:spTree>
    <p:extLst>
      <p:ext uri="{BB962C8B-B14F-4D97-AF65-F5344CB8AC3E}">
        <p14:creationId xmlns:p14="http://schemas.microsoft.com/office/powerpoint/2010/main" val="38404361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68CEB4-5E33-4EC1-A48D-255191C1E6A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C7D4346-65AF-4C51-9776-234BEEF90F0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BDCED08-8EFC-4DE9-91EA-6728318B8C80}"/>
              </a:ext>
            </a:extLst>
          </p:cNvPr>
          <p:cNvSpPr>
            <a:spLocks noGrp="1"/>
          </p:cNvSpPr>
          <p:nvPr>
            <p:ph type="dt" sz="half" idx="10"/>
          </p:nvPr>
        </p:nvSpPr>
        <p:spPr/>
        <p:txBody>
          <a:bodyPr/>
          <a:lstStyle/>
          <a:p>
            <a:fld id="{5C28FB84-C78E-4C38-9B03-B37358E5780E}" type="datetime1">
              <a:rPr lang="en-GB" smtClean="0"/>
              <a:t>23/01/2020</a:t>
            </a:fld>
            <a:endParaRPr lang="en-GB"/>
          </a:p>
        </p:txBody>
      </p:sp>
      <p:sp>
        <p:nvSpPr>
          <p:cNvPr id="5" name="Footer Placeholder 4">
            <a:extLst>
              <a:ext uri="{FF2B5EF4-FFF2-40B4-BE49-F238E27FC236}">
                <a16:creationId xmlns:a16="http://schemas.microsoft.com/office/drawing/2014/main" id="{9FAC4D58-77B9-4693-BA4D-5A06C079198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32BC4CE-4E0A-44C3-BF5F-D7AC1F46D215}"/>
              </a:ext>
            </a:extLst>
          </p:cNvPr>
          <p:cNvSpPr>
            <a:spLocks noGrp="1"/>
          </p:cNvSpPr>
          <p:nvPr>
            <p:ph type="sldNum" sz="quarter" idx="12"/>
          </p:nvPr>
        </p:nvSpPr>
        <p:spPr/>
        <p:txBody>
          <a:bodyPr/>
          <a:lstStyle/>
          <a:p>
            <a:fld id="{2727E93D-1484-44CB-AE19-2BBD1D200922}" type="slidenum">
              <a:rPr lang="en-GB" smtClean="0"/>
              <a:t>‹#›</a:t>
            </a:fld>
            <a:endParaRPr lang="en-GB"/>
          </a:p>
        </p:txBody>
      </p:sp>
    </p:spTree>
    <p:extLst>
      <p:ext uri="{BB962C8B-B14F-4D97-AF65-F5344CB8AC3E}">
        <p14:creationId xmlns:p14="http://schemas.microsoft.com/office/powerpoint/2010/main" val="13689484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4E91EB6-74AA-4FCA-92C6-838987A0A3B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71A9625-F873-471A-BF12-F5EC9D6D957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66C221C-084D-4A77-9963-C704BA012F5C}"/>
              </a:ext>
            </a:extLst>
          </p:cNvPr>
          <p:cNvSpPr>
            <a:spLocks noGrp="1"/>
          </p:cNvSpPr>
          <p:nvPr>
            <p:ph type="dt" sz="half" idx="10"/>
          </p:nvPr>
        </p:nvSpPr>
        <p:spPr/>
        <p:txBody>
          <a:bodyPr/>
          <a:lstStyle/>
          <a:p>
            <a:fld id="{97130643-0A8D-4C53-B19A-1404DC52DF7F}" type="datetime1">
              <a:rPr lang="en-GB" smtClean="0"/>
              <a:t>23/01/2020</a:t>
            </a:fld>
            <a:endParaRPr lang="en-GB"/>
          </a:p>
        </p:txBody>
      </p:sp>
      <p:sp>
        <p:nvSpPr>
          <p:cNvPr id="5" name="Footer Placeholder 4">
            <a:extLst>
              <a:ext uri="{FF2B5EF4-FFF2-40B4-BE49-F238E27FC236}">
                <a16:creationId xmlns:a16="http://schemas.microsoft.com/office/drawing/2014/main" id="{70CE4271-1B47-437F-BB7C-F60DA0B56CD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B9FDEB6-5165-4858-B6C3-CC8E25853F37}"/>
              </a:ext>
            </a:extLst>
          </p:cNvPr>
          <p:cNvSpPr>
            <a:spLocks noGrp="1"/>
          </p:cNvSpPr>
          <p:nvPr>
            <p:ph type="sldNum" sz="quarter" idx="12"/>
          </p:nvPr>
        </p:nvSpPr>
        <p:spPr/>
        <p:txBody>
          <a:bodyPr/>
          <a:lstStyle/>
          <a:p>
            <a:fld id="{2727E93D-1484-44CB-AE19-2BBD1D200922}" type="slidenum">
              <a:rPr lang="en-GB" smtClean="0"/>
              <a:t>‹#›</a:t>
            </a:fld>
            <a:endParaRPr lang="en-GB"/>
          </a:p>
        </p:txBody>
      </p:sp>
    </p:spTree>
    <p:extLst>
      <p:ext uri="{BB962C8B-B14F-4D97-AF65-F5344CB8AC3E}">
        <p14:creationId xmlns:p14="http://schemas.microsoft.com/office/powerpoint/2010/main" val="695369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82C162-C964-41DD-A948-F9867C7C3C7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8B7AB83-1BB9-4597-AF8C-9B557449515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2627D63-6BD5-4414-AB6D-DAB8222F9581}"/>
              </a:ext>
            </a:extLst>
          </p:cNvPr>
          <p:cNvSpPr>
            <a:spLocks noGrp="1"/>
          </p:cNvSpPr>
          <p:nvPr>
            <p:ph type="dt" sz="half" idx="10"/>
          </p:nvPr>
        </p:nvSpPr>
        <p:spPr/>
        <p:txBody>
          <a:bodyPr/>
          <a:lstStyle/>
          <a:p>
            <a:fld id="{CD26D6C8-7633-4C3B-8A0B-773612D890EE}" type="datetime1">
              <a:rPr lang="en-GB" smtClean="0"/>
              <a:t>23/01/2020</a:t>
            </a:fld>
            <a:endParaRPr lang="en-GB"/>
          </a:p>
        </p:txBody>
      </p:sp>
      <p:sp>
        <p:nvSpPr>
          <p:cNvPr id="5" name="Footer Placeholder 4">
            <a:extLst>
              <a:ext uri="{FF2B5EF4-FFF2-40B4-BE49-F238E27FC236}">
                <a16:creationId xmlns:a16="http://schemas.microsoft.com/office/drawing/2014/main" id="{D85E65EB-DEC8-4640-BAE8-6C1A397FC85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DAB1A27-9435-47DE-97A0-E4A16DA44722}"/>
              </a:ext>
            </a:extLst>
          </p:cNvPr>
          <p:cNvSpPr>
            <a:spLocks noGrp="1"/>
          </p:cNvSpPr>
          <p:nvPr>
            <p:ph type="sldNum" sz="quarter" idx="12"/>
          </p:nvPr>
        </p:nvSpPr>
        <p:spPr/>
        <p:txBody>
          <a:bodyPr/>
          <a:lstStyle/>
          <a:p>
            <a:fld id="{2727E93D-1484-44CB-AE19-2BBD1D200922}" type="slidenum">
              <a:rPr lang="en-GB" smtClean="0"/>
              <a:t>‹#›</a:t>
            </a:fld>
            <a:endParaRPr lang="en-GB"/>
          </a:p>
        </p:txBody>
      </p:sp>
    </p:spTree>
    <p:extLst>
      <p:ext uri="{BB962C8B-B14F-4D97-AF65-F5344CB8AC3E}">
        <p14:creationId xmlns:p14="http://schemas.microsoft.com/office/powerpoint/2010/main" val="14482335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31D886-62B4-4E45-9C31-ED8BE50314E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C969E7A-F9DF-4B8D-BF5F-46F0AB1B95C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BA8B05D-303A-46F8-8EC5-7F114C7DC132}"/>
              </a:ext>
            </a:extLst>
          </p:cNvPr>
          <p:cNvSpPr>
            <a:spLocks noGrp="1"/>
          </p:cNvSpPr>
          <p:nvPr>
            <p:ph type="dt" sz="half" idx="10"/>
          </p:nvPr>
        </p:nvSpPr>
        <p:spPr/>
        <p:txBody>
          <a:bodyPr/>
          <a:lstStyle/>
          <a:p>
            <a:fld id="{0FAD3EF0-9631-4A01-BDAE-B0D6B982A846}" type="datetime1">
              <a:rPr lang="en-GB" smtClean="0"/>
              <a:t>23/01/2020</a:t>
            </a:fld>
            <a:endParaRPr lang="en-GB"/>
          </a:p>
        </p:txBody>
      </p:sp>
      <p:sp>
        <p:nvSpPr>
          <p:cNvPr id="5" name="Footer Placeholder 4">
            <a:extLst>
              <a:ext uri="{FF2B5EF4-FFF2-40B4-BE49-F238E27FC236}">
                <a16:creationId xmlns:a16="http://schemas.microsoft.com/office/drawing/2014/main" id="{B02A000E-B2E3-4DFC-9C7C-97A3B9D90D5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6FD2ED4-0FD9-4CDB-802C-E919F2FAE9D0}"/>
              </a:ext>
            </a:extLst>
          </p:cNvPr>
          <p:cNvSpPr>
            <a:spLocks noGrp="1"/>
          </p:cNvSpPr>
          <p:nvPr>
            <p:ph type="sldNum" sz="quarter" idx="12"/>
          </p:nvPr>
        </p:nvSpPr>
        <p:spPr/>
        <p:txBody>
          <a:bodyPr/>
          <a:lstStyle/>
          <a:p>
            <a:fld id="{2727E93D-1484-44CB-AE19-2BBD1D200922}" type="slidenum">
              <a:rPr lang="en-GB" smtClean="0"/>
              <a:t>‹#›</a:t>
            </a:fld>
            <a:endParaRPr lang="en-GB"/>
          </a:p>
        </p:txBody>
      </p:sp>
    </p:spTree>
    <p:extLst>
      <p:ext uri="{BB962C8B-B14F-4D97-AF65-F5344CB8AC3E}">
        <p14:creationId xmlns:p14="http://schemas.microsoft.com/office/powerpoint/2010/main" val="1399723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AC01F-1CE7-4786-AD35-5ED34205ACC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F490154-868C-4857-89DE-3F3AE89DDAE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955E710-76DB-441A-8859-DD989651D1A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30C5B44-54AB-495B-A4C7-71236AF85F83}"/>
              </a:ext>
            </a:extLst>
          </p:cNvPr>
          <p:cNvSpPr>
            <a:spLocks noGrp="1"/>
          </p:cNvSpPr>
          <p:nvPr>
            <p:ph type="dt" sz="half" idx="10"/>
          </p:nvPr>
        </p:nvSpPr>
        <p:spPr/>
        <p:txBody>
          <a:bodyPr/>
          <a:lstStyle/>
          <a:p>
            <a:fld id="{E141A3C0-8373-474C-A953-EC6A3A08BC91}" type="datetime1">
              <a:rPr lang="en-GB" smtClean="0"/>
              <a:t>23/01/2020</a:t>
            </a:fld>
            <a:endParaRPr lang="en-GB"/>
          </a:p>
        </p:txBody>
      </p:sp>
      <p:sp>
        <p:nvSpPr>
          <p:cNvPr id="6" name="Footer Placeholder 5">
            <a:extLst>
              <a:ext uri="{FF2B5EF4-FFF2-40B4-BE49-F238E27FC236}">
                <a16:creationId xmlns:a16="http://schemas.microsoft.com/office/drawing/2014/main" id="{B3F29FE5-32FD-45B4-9380-FC749BE0E8A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347DEDC-D7A5-45C8-8CF7-A1D1BE3F5AD1}"/>
              </a:ext>
            </a:extLst>
          </p:cNvPr>
          <p:cNvSpPr>
            <a:spLocks noGrp="1"/>
          </p:cNvSpPr>
          <p:nvPr>
            <p:ph type="sldNum" sz="quarter" idx="12"/>
          </p:nvPr>
        </p:nvSpPr>
        <p:spPr/>
        <p:txBody>
          <a:bodyPr/>
          <a:lstStyle/>
          <a:p>
            <a:fld id="{2727E93D-1484-44CB-AE19-2BBD1D200922}" type="slidenum">
              <a:rPr lang="en-GB" smtClean="0"/>
              <a:t>‹#›</a:t>
            </a:fld>
            <a:endParaRPr lang="en-GB"/>
          </a:p>
        </p:txBody>
      </p:sp>
    </p:spTree>
    <p:extLst>
      <p:ext uri="{BB962C8B-B14F-4D97-AF65-F5344CB8AC3E}">
        <p14:creationId xmlns:p14="http://schemas.microsoft.com/office/powerpoint/2010/main" val="3022002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22635C-924B-4C3E-A70C-380591F9A5C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B247A88-6183-4060-AE87-E4E36143D5F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F3C652A-87C7-4EF5-ACDF-7D3B1997C99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0D48DA2-97D3-4E16-8C87-41B04254358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5010792-EF3A-44A1-AA6C-A4CA6DED1FB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6655192-653B-4DF6-858B-D151795F5406}"/>
              </a:ext>
            </a:extLst>
          </p:cNvPr>
          <p:cNvSpPr>
            <a:spLocks noGrp="1"/>
          </p:cNvSpPr>
          <p:nvPr>
            <p:ph type="dt" sz="half" idx="10"/>
          </p:nvPr>
        </p:nvSpPr>
        <p:spPr/>
        <p:txBody>
          <a:bodyPr/>
          <a:lstStyle/>
          <a:p>
            <a:fld id="{2F736323-EA95-4CCD-B8F3-15A657E273FE}" type="datetime1">
              <a:rPr lang="en-GB" smtClean="0"/>
              <a:t>23/01/2020</a:t>
            </a:fld>
            <a:endParaRPr lang="en-GB"/>
          </a:p>
        </p:txBody>
      </p:sp>
      <p:sp>
        <p:nvSpPr>
          <p:cNvPr id="8" name="Footer Placeholder 7">
            <a:extLst>
              <a:ext uri="{FF2B5EF4-FFF2-40B4-BE49-F238E27FC236}">
                <a16:creationId xmlns:a16="http://schemas.microsoft.com/office/drawing/2014/main" id="{9BA6754F-52DE-47A6-89E7-0307EA86E51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67DA1950-3A66-4B6F-B39E-CC5988DFA611}"/>
              </a:ext>
            </a:extLst>
          </p:cNvPr>
          <p:cNvSpPr>
            <a:spLocks noGrp="1"/>
          </p:cNvSpPr>
          <p:nvPr>
            <p:ph type="sldNum" sz="quarter" idx="12"/>
          </p:nvPr>
        </p:nvSpPr>
        <p:spPr/>
        <p:txBody>
          <a:bodyPr/>
          <a:lstStyle/>
          <a:p>
            <a:fld id="{2727E93D-1484-44CB-AE19-2BBD1D200922}" type="slidenum">
              <a:rPr lang="en-GB" smtClean="0"/>
              <a:t>‹#›</a:t>
            </a:fld>
            <a:endParaRPr lang="en-GB"/>
          </a:p>
        </p:txBody>
      </p:sp>
    </p:spTree>
    <p:extLst>
      <p:ext uri="{BB962C8B-B14F-4D97-AF65-F5344CB8AC3E}">
        <p14:creationId xmlns:p14="http://schemas.microsoft.com/office/powerpoint/2010/main" val="14168626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99289-348A-42DF-925E-2326F5188B6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7227641-B57F-4CE2-96B8-1F496C6123FB}"/>
              </a:ext>
            </a:extLst>
          </p:cNvPr>
          <p:cNvSpPr>
            <a:spLocks noGrp="1"/>
          </p:cNvSpPr>
          <p:nvPr>
            <p:ph type="dt" sz="half" idx="10"/>
          </p:nvPr>
        </p:nvSpPr>
        <p:spPr/>
        <p:txBody>
          <a:bodyPr/>
          <a:lstStyle/>
          <a:p>
            <a:fld id="{CB339B16-2176-4EC3-8A0E-AE8E25AC6ED6}" type="datetime1">
              <a:rPr lang="en-GB" smtClean="0"/>
              <a:t>23/01/2020</a:t>
            </a:fld>
            <a:endParaRPr lang="en-GB"/>
          </a:p>
        </p:txBody>
      </p:sp>
      <p:sp>
        <p:nvSpPr>
          <p:cNvPr id="4" name="Footer Placeholder 3">
            <a:extLst>
              <a:ext uri="{FF2B5EF4-FFF2-40B4-BE49-F238E27FC236}">
                <a16:creationId xmlns:a16="http://schemas.microsoft.com/office/drawing/2014/main" id="{91A16015-AD09-47D9-8A06-04E351BF360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8376DF07-533C-483B-A454-EDC0AFB3040A}"/>
              </a:ext>
            </a:extLst>
          </p:cNvPr>
          <p:cNvSpPr>
            <a:spLocks noGrp="1"/>
          </p:cNvSpPr>
          <p:nvPr>
            <p:ph type="sldNum" sz="quarter" idx="12"/>
          </p:nvPr>
        </p:nvSpPr>
        <p:spPr/>
        <p:txBody>
          <a:bodyPr/>
          <a:lstStyle/>
          <a:p>
            <a:fld id="{2727E93D-1484-44CB-AE19-2BBD1D200922}" type="slidenum">
              <a:rPr lang="en-GB" smtClean="0"/>
              <a:t>‹#›</a:t>
            </a:fld>
            <a:endParaRPr lang="en-GB"/>
          </a:p>
        </p:txBody>
      </p:sp>
    </p:spTree>
    <p:extLst>
      <p:ext uri="{BB962C8B-B14F-4D97-AF65-F5344CB8AC3E}">
        <p14:creationId xmlns:p14="http://schemas.microsoft.com/office/powerpoint/2010/main" val="5987287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8B8C600-ED61-444E-88FF-888D4A9718C6}"/>
              </a:ext>
            </a:extLst>
          </p:cNvPr>
          <p:cNvSpPr>
            <a:spLocks noGrp="1"/>
          </p:cNvSpPr>
          <p:nvPr>
            <p:ph type="dt" sz="half" idx="10"/>
          </p:nvPr>
        </p:nvSpPr>
        <p:spPr/>
        <p:txBody>
          <a:bodyPr/>
          <a:lstStyle/>
          <a:p>
            <a:fld id="{F7F22E28-1817-4312-92C8-7E03FC1F2FE4}" type="datetime1">
              <a:rPr lang="en-GB" smtClean="0"/>
              <a:t>23/01/2020</a:t>
            </a:fld>
            <a:endParaRPr lang="en-GB"/>
          </a:p>
        </p:txBody>
      </p:sp>
      <p:sp>
        <p:nvSpPr>
          <p:cNvPr id="3" name="Footer Placeholder 2">
            <a:extLst>
              <a:ext uri="{FF2B5EF4-FFF2-40B4-BE49-F238E27FC236}">
                <a16:creationId xmlns:a16="http://schemas.microsoft.com/office/drawing/2014/main" id="{58D37FEE-07EB-446B-A73F-D6786A5D99BF}"/>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5492DBA-3661-4B87-BB89-11A10D70CECD}"/>
              </a:ext>
            </a:extLst>
          </p:cNvPr>
          <p:cNvSpPr>
            <a:spLocks noGrp="1"/>
          </p:cNvSpPr>
          <p:nvPr>
            <p:ph type="sldNum" sz="quarter" idx="12"/>
          </p:nvPr>
        </p:nvSpPr>
        <p:spPr/>
        <p:txBody>
          <a:bodyPr/>
          <a:lstStyle/>
          <a:p>
            <a:fld id="{2727E93D-1484-44CB-AE19-2BBD1D200922}" type="slidenum">
              <a:rPr lang="en-GB" smtClean="0"/>
              <a:t>‹#›</a:t>
            </a:fld>
            <a:endParaRPr lang="en-GB"/>
          </a:p>
        </p:txBody>
      </p:sp>
    </p:spTree>
    <p:extLst>
      <p:ext uri="{BB962C8B-B14F-4D97-AF65-F5344CB8AC3E}">
        <p14:creationId xmlns:p14="http://schemas.microsoft.com/office/powerpoint/2010/main" val="40222281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74252-90F9-454F-91FE-07B5A7FEC53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63B8B5F-E62A-4E5E-A475-DCE0A2FFD2B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D5FA664-D8AD-4520-BBE1-C5A44E19E7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9124227-97DF-42CE-A960-F4E9F7861388}"/>
              </a:ext>
            </a:extLst>
          </p:cNvPr>
          <p:cNvSpPr>
            <a:spLocks noGrp="1"/>
          </p:cNvSpPr>
          <p:nvPr>
            <p:ph type="dt" sz="half" idx="10"/>
          </p:nvPr>
        </p:nvSpPr>
        <p:spPr/>
        <p:txBody>
          <a:bodyPr/>
          <a:lstStyle/>
          <a:p>
            <a:fld id="{6C6BCCDF-7E5F-4831-9AC1-15895D4A74FD}" type="datetime1">
              <a:rPr lang="en-GB" smtClean="0"/>
              <a:t>23/01/2020</a:t>
            </a:fld>
            <a:endParaRPr lang="en-GB"/>
          </a:p>
        </p:txBody>
      </p:sp>
      <p:sp>
        <p:nvSpPr>
          <p:cNvPr id="6" name="Footer Placeholder 5">
            <a:extLst>
              <a:ext uri="{FF2B5EF4-FFF2-40B4-BE49-F238E27FC236}">
                <a16:creationId xmlns:a16="http://schemas.microsoft.com/office/drawing/2014/main" id="{E98CF851-7594-4A32-80F1-0809835913A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306003F-E69A-4DD9-8747-629D2D76B2FE}"/>
              </a:ext>
            </a:extLst>
          </p:cNvPr>
          <p:cNvSpPr>
            <a:spLocks noGrp="1"/>
          </p:cNvSpPr>
          <p:nvPr>
            <p:ph type="sldNum" sz="quarter" idx="12"/>
          </p:nvPr>
        </p:nvSpPr>
        <p:spPr/>
        <p:txBody>
          <a:bodyPr/>
          <a:lstStyle/>
          <a:p>
            <a:fld id="{2727E93D-1484-44CB-AE19-2BBD1D200922}" type="slidenum">
              <a:rPr lang="en-GB" smtClean="0"/>
              <a:t>‹#›</a:t>
            </a:fld>
            <a:endParaRPr lang="en-GB"/>
          </a:p>
        </p:txBody>
      </p:sp>
    </p:spTree>
    <p:extLst>
      <p:ext uri="{BB962C8B-B14F-4D97-AF65-F5344CB8AC3E}">
        <p14:creationId xmlns:p14="http://schemas.microsoft.com/office/powerpoint/2010/main" val="12645662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4166E2-2A9E-424A-AEFC-5CD8CBABC29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018A9F7-329D-4787-A99B-30319E06CE2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DA5B929-2EFB-41F6-8D06-0B64CF7A8F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301F94B-30C1-49C9-86F3-E3F0BD8E6401}"/>
              </a:ext>
            </a:extLst>
          </p:cNvPr>
          <p:cNvSpPr>
            <a:spLocks noGrp="1"/>
          </p:cNvSpPr>
          <p:nvPr>
            <p:ph type="dt" sz="half" idx="10"/>
          </p:nvPr>
        </p:nvSpPr>
        <p:spPr/>
        <p:txBody>
          <a:bodyPr/>
          <a:lstStyle/>
          <a:p>
            <a:fld id="{D5506AF5-DA19-4D0F-B448-8AF873F28D7B}" type="datetime1">
              <a:rPr lang="en-GB" smtClean="0"/>
              <a:t>23/01/2020</a:t>
            </a:fld>
            <a:endParaRPr lang="en-GB"/>
          </a:p>
        </p:txBody>
      </p:sp>
      <p:sp>
        <p:nvSpPr>
          <p:cNvPr id="6" name="Footer Placeholder 5">
            <a:extLst>
              <a:ext uri="{FF2B5EF4-FFF2-40B4-BE49-F238E27FC236}">
                <a16:creationId xmlns:a16="http://schemas.microsoft.com/office/drawing/2014/main" id="{5DC7F006-7F3F-4712-ACA0-4987A5C7A7F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8CACE6D-B30A-4E02-873E-7255163B8B8C}"/>
              </a:ext>
            </a:extLst>
          </p:cNvPr>
          <p:cNvSpPr>
            <a:spLocks noGrp="1"/>
          </p:cNvSpPr>
          <p:nvPr>
            <p:ph type="sldNum" sz="quarter" idx="12"/>
          </p:nvPr>
        </p:nvSpPr>
        <p:spPr/>
        <p:txBody>
          <a:bodyPr/>
          <a:lstStyle/>
          <a:p>
            <a:fld id="{2727E93D-1484-44CB-AE19-2BBD1D200922}" type="slidenum">
              <a:rPr lang="en-GB" smtClean="0"/>
              <a:t>‹#›</a:t>
            </a:fld>
            <a:endParaRPr lang="en-GB"/>
          </a:p>
        </p:txBody>
      </p:sp>
    </p:spTree>
    <p:extLst>
      <p:ext uri="{BB962C8B-B14F-4D97-AF65-F5344CB8AC3E}">
        <p14:creationId xmlns:p14="http://schemas.microsoft.com/office/powerpoint/2010/main" val="13952518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3FC18C3-FB4F-40C0-807E-DD7DF9FA928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663B14F-50F8-4C86-9B5A-2C509A0AFFA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89C9855-5C07-4CE2-8A81-54748E95ABF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F75E89-B0D4-493A-934C-4206E76F5CEC}" type="datetime1">
              <a:rPr lang="en-GB" smtClean="0"/>
              <a:t>23/01/2020</a:t>
            </a:fld>
            <a:endParaRPr lang="en-GB"/>
          </a:p>
        </p:txBody>
      </p:sp>
      <p:sp>
        <p:nvSpPr>
          <p:cNvPr id="5" name="Footer Placeholder 4">
            <a:extLst>
              <a:ext uri="{FF2B5EF4-FFF2-40B4-BE49-F238E27FC236}">
                <a16:creationId xmlns:a16="http://schemas.microsoft.com/office/drawing/2014/main" id="{ED8C4DB2-7A6E-4135-AD81-B4C8AAAEA86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558AE784-27C5-449E-B046-00ED91C217A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27E93D-1484-44CB-AE19-2BBD1D200922}" type="slidenum">
              <a:rPr lang="en-GB" smtClean="0"/>
              <a:t>‹#›</a:t>
            </a:fld>
            <a:endParaRPr lang="en-GB"/>
          </a:p>
        </p:txBody>
      </p:sp>
    </p:spTree>
    <p:extLst>
      <p:ext uri="{BB962C8B-B14F-4D97-AF65-F5344CB8AC3E}">
        <p14:creationId xmlns:p14="http://schemas.microsoft.com/office/powerpoint/2010/main" val="18868505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3BA144-F7EA-4E98-89A8-A40FB49AF520}"/>
              </a:ext>
            </a:extLst>
          </p:cNvPr>
          <p:cNvSpPr>
            <a:spLocks noGrp="1"/>
          </p:cNvSpPr>
          <p:nvPr>
            <p:ph type="ctrTitle"/>
          </p:nvPr>
        </p:nvSpPr>
        <p:spPr/>
        <p:txBody>
          <a:bodyPr/>
          <a:lstStyle/>
          <a:p>
            <a:endParaRPr lang="en-GB" dirty="0"/>
          </a:p>
        </p:txBody>
      </p:sp>
      <p:sp>
        <p:nvSpPr>
          <p:cNvPr id="3" name="Subtitle 2">
            <a:extLst>
              <a:ext uri="{FF2B5EF4-FFF2-40B4-BE49-F238E27FC236}">
                <a16:creationId xmlns:a16="http://schemas.microsoft.com/office/drawing/2014/main" id="{52387252-72FA-4BE2-AF11-3CD9F8BF9615}"/>
              </a:ext>
            </a:extLst>
          </p:cNvPr>
          <p:cNvSpPr>
            <a:spLocks noGrp="1"/>
          </p:cNvSpPr>
          <p:nvPr>
            <p:ph type="subTitle" idx="1"/>
          </p:nvPr>
        </p:nvSpPr>
        <p:spPr>
          <a:xfrm>
            <a:off x="1524000" y="4182155"/>
            <a:ext cx="9144000" cy="1655762"/>
          </a:xfrm>
        </p:spPr>
        <p:txBody>
          <a:bodyPr/>
          <a:lstStyle/>
          <a:p>
            <a:r>
              <a:rPr lang="en-GB" sz="3200" dirty="0">
                <a:solidFill>
                  <a:schemeClr val="accent1">
                    <a:lumMod val="75000"/>
                  </a:schemeClr>
                </a:solidFill>
              </a:rPr>
              <a:t>NEW HORIZONS</a:t>
            </a:r>
            <a:br>
              <a:rPr lang="en-GB" sz="1700" dirty="0">
                <a:solidFill>
                  <a:schemeClr val="accent1">
                    <a:lumMod val="75000"/>
                  </a:schemeClr>
                </a:solidFill>
              </a:rPr>
            </a:br>
            <a:r>
              <a:rPr lang="en-GB" dirty="0">
                <a:solidFill>
                  <a:schemeClr val="accent1">
                    <a:lumMod val="75000"/>
                  </a:schemeClr>
                </a:solidFill>
              </a:rPr>
              <a:t>Feedback from MOW Evaluation Tool: Oct 16-Sep 19</a:t>
            </a:r>
          </a:p>
          <a:p>
            <a:r>
              <a:rPr lang="en-GB" dirty="0">
                <a:solidFill>
                  <a:schemeClr val="accent1">
                    <a:lumMod val="75000"/>
                  </a:schemeClr>
                </a:solidFill>
              </a:rPr>
              <a:t>Evaluation Form Feedback: Oct16-Oct 19</a:t>
            </a:r>
            <a:endParaRPr lang="en-GB" dirty="0"/>
          </a:p>
        </p:txBody>
      </p:sp>
      <p:pic>
        <p:nvPicPr>
          <p:cNvPr id="5" name="Picture 4">
            <a:extLst>
              <a:ext uri="{FF2B5EF4-FFF2-40B4-BE49-F238E27FC236}">
                <a16:creationId xmlns:a16="http://schemas.microsoft.com/office/drawing/2014/main" id="{3655399F-E953-4F83-865F-EC6C643598D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3286" y="857702"/>
            <a:ext cx="11691257" cy="2652261"/>
          </a:xfrm>
          <a:prstGeom prst="rect">
            <a:avLst/>
          </a:prstGeom>
          <a:solidFill>
            <a:schemeClr val="bg1"/>
          </a:solidFill>
        </p:spPr>
      </p:pic>
      <p:sp>
        <p:nvSpPr>
          <p:cNvPr id="6" name="Rectangle 5">
            <a:extLst>
              <a:ext uri="{FF2B5EF4-FFF2-40B4-BE49-F238E27FC236}">
                <a16:creationId xmlns:a16="http://schemas.microsoft.com/office/drawing/2014/main" id="{F31834CD-8C94-472E-99E7-058628061B09}"/>
              </a:ext>
            </a:extLst>
          </p:cNvPr>
          <p:cNvSpPr/>
          <p:nvPr/>
        </p:nvSpPr>
        <p:spPr>
          <a:xfrm>
            <a:off x="3178628" y="5735637"/>
            <a:ext cx="6096000" cy="830997"/>
          </a:xfrm>
          <a:prstGeom prst="rect">
            <a:avLst/>
          </a:prstGeom>
        </p:spPr>
        <p:txBody>
          <a:bodyPr>
            <a:spAutoFit/>
          </a:bodyPr>
          <a:lstStyle/>
          <a:p>
            <a:pPr algn="ctr"/>
            <a:r>
              <a:rPr lang="en-GB" sz="1600" dirty="0">
                <a:solidFill>
                  <a:schemeClr val="accent1">
                    <a:lumMod val="75000"/>
                  </a:schemeClr>
                </a:solidFill>
              </a:rPr>
              <a:t>Prepared by: Ann Grimsdale</a:t>
            </a:r>
          </a:p>
          <a:p>
            <a:pPr algn="ctr"/>
            <a:r>
              <a:rPr lang="en-GB" sz="1600" dirty="0">
                <a:solidFill>
                  <a:schemeClr val="accent1">
                    <a:lumMod val="75000"/>
                  </a:schemeClr>
                </a:solidFill>
              </a:rPr>
              <a:t>New Horizons Project Officer, CHS Group</a:t>
            </a:r>
          </a:p>
          <a:p>
            <a:pPr algn="ctr"/>
            <a:r>
              <a:rPr lang="en-GB" sz="1600" dirty="0">
                <a:solidFill>
                  <a:schemeClr val="accent1">
                    <a:lumMod val="75000"/>
                  </a:schemeClr>
                </a:solidFill>
              </a:rPr>
              <a:t>December 2019</a:t>
            </a:r>
          </a:p>
        </p:txBody>
      </p:sp>
    </p:spTree>
    <p:extLst>
      <p:ext uri="{BB962C8B-B14F-4D97-AF65-F5344CB8AC3E}">
        <p14:creationId xmlns:p14="http://schemas.microsoft.com/office/powerpoint/2010/main" val="1021911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2703E2-2E91-4032-94C4-16532516EBA5}"/>
              </a:ext>
            </a:extLst>
          </p:cNvPr>
          <p:cNvSpPr>
            <a:spLocks noGrp="1"/>
          </p:cNvSpPr>
          <p:nvPr>
            <p:ph type="title"/>
          </p:nvPr>
        </p:nvSpPr>
        <p:spPr>
          <a:xfrm>
            <a:off x="513443" y="133015"/>
            <a:ext cx="1854200" cy="1104650"/>
          </a:xfrm>
          <a:ln>
            <a:solidFill>
              <a:schemeClr val="accent1">
                <a:lumMod val="75000"/>
              </a:schemeClr>
            </a:solidFill>
          </a:ln>
        </p:spPr>
        <p:txBody>
          <a:bodyPr>
            <a:noAutofit/>
          </a:bodyPr>
          <a:lstStyle/>
          <a:p>
            <a:r>
              <a:rPr lang="en-GB" sz="2800" b="1" dirty="0">
                <a:solidFill>
                  <a:schemeClr val="accent1">
                    <a:lumMod val="75000"/>
                  </a:schemeClr>
                </a:solidFill>
              </a:rPr>
              <a:t>Mean Score </a:t>
            </a:r>
            <a:br>
              <a:rPr lang="en-GB" sz="2800" b="1" dirty="0">
                <a:solidFill>
                  <a:schemeClr val="accent1">
                    <a:lumMod val="75000"/>
                  </a:schemeClr>
                </a:solidFill>
              </a:rPr>
            </a:br>
            <a:r>
              <a:rPr lang="en-GB" sz="2800" b="1" dirty="0">
                <a:solidFill>
                  <a:schemeClr val="accent1">
                    <a:lumMod val="75000"/>
                  </a:schemeClr>
                </a:solidFill>
              </a:rPr>
              <a:t>changes</a:t>
            </a:r>
          </a:p>
        </p:txBody>
      </p:sp>
      <p:sp>
        <p:nvSpPr>
          <p:cNvPr id="4" name="Slide Number Placeholder 3">
            <a:extLst>
              <a:ext uri="{FF2B5EF4-FFF2-40B4-BE49-F238E27FC236}">
                <a16:creationId xmlns:a16="http://schemas.microsoft.com/office/drawing/2014/main" id="{9B5A6274-3906-4413-9EA5-6AC0F1054740}"/>
              </a:ext>
            </a:extLst>
          </p:cNvPr>
          <p:cNvSpPr>
            <a:spLocks noGrp="1"/>
          </p:cNvSpPr>
          <p:nvPr>
            <p:ph type="sldNum" sz="quarter" idx="12"/>
          </p:nvPr>
        </p:nvSpPr>
        <p:spPr/>
        <p:txBody>
          <a:bodyPr/>
          <a:lstStyle/>
          <a:p>
            <a:fld id="{2727E93D-1484-44CB-AE19-2BBD1D200922}" type="slidenum">
              <a:rPr lang="en-GB" smtClean="0"/>
              <a:t>2</a:t>
            </a:fld>
            <a:endParaRPr lang="en-GB"/>
          </a:p>
        </p:txBody>
      </p:sp>
      <p:graphicFrame>
        <p:nvGraphicFramePr>
          <p:cNvPr id="8" name="Chart 7">
            <a:extLst>
              <a:ext uri="{FF2B5EF4-FFF2-40B4-BE49-F238E27FC236}">
                <a16:creationId xmlns:a16="http://schemas.microsoft.com/office/drawing/2014/main" id="{FE61F345-49CD-4DE5-9652-C7F3FA8A653F}"/>
              </a:ext>
            </a:extLst>
          </p:cNvPr>
          <p:cNvGraphicFramePr/>
          <p:nvPr/>
        </p:nvGraphicFramePr>
        <p:xfrm>
          <a:off x="1130300" y="2628835"/>
          <a:ext cx="10560957" cy="3956050"/>
        </p:xfrm>
        <a:graphic>
          <a:graphicData uri="http://schemas.openxmlformats.org/drawingml/2006/chart">
            <c:chart xmlns:c="http://schemas.openxmlformats.org/drawingml/2006/chart" xmlns:r="http://schemas.openxmlformats.org/officeDocument/2006/relationships" r:id="rId2"/>
          </a:graphicData>
        </a:graphic>
      </p:graphicFrame>
      <p:sp>
        <p:nvSpPr>
          <p:cNvPr id="16" name="TextBox 15">
            <a:extLst>
              <a:ext uri="{FF2B5EF4-FFF2-40B4-BE49-F238E27FC236}">
                <a16:creationId xmlns:a16="http://schemas.microsoft.com/office/drawing/2014/main" id="{50B1ACAD-C99F-4F1D-BA1B-B47711A7E73B}"/>
              </a:ext>
            </a:extLst>
          </p:cNvPr>
          <p:cNvSpPr txBox="1"/>
          <p:nvPr/>
        </p:nvSpPr>
        <p:spPr>
          <a:xfrm>
            <a:off x="500743" y="1434859"/>
            <a:ext cx="11386457" cy="1169551"/>
          </a:xfrm>
          <a:prstGeom prst="rect">
            <a:avLst/>
          </a:prstGeom>
          <a:noFill/>
          <a:ln>
            <a:solidFill>
              <a:schemeClr val="accent1"/>
            </a:solidFill>
          </a:ln>
        </p:spPr>
        <p:txBody>
          <a:bodyPr wrap="square" rtlCol="0">
            <a:spAutoFit/>
          </a:bodyPr>
          <a:lstStyle/>
          <a:p>
            <a:r>
              <a:rPr lang="en-GB" sz="1400" dirty="0">
                <a:solidFill>
                  <a:schemeClr val="accent1">
                    <a:lumMod val="75000"/>
                  </a:schemeClr>
                </a:solidFill>
              </a:rPr>
              <a:t>This slide shows the changes in mean scores, from enrolment to engagement with New Horizons, for each MOW variable. It is organised from the lowest mean score on entry to the highest. The relatively strongest increases are for </a:t>
            </a:r>
            <a:r>
              <a:rPr lang="en-GB" sz="1400" b="1" dirty="0">
                <a:solidFill>
                  <a:schemeClr val="accent1">
                    <a:lumMod val="75000"/>
                  </a:schemeClr>
                </a:solidFill>
              </a:rPr>
              <a:t>stress</a:t>
            </a:r>
            <a:r>
              <a:rPr lang="en-GB" sz="1400" dirty="0">
                <a:solidFill>
                  <a:schemeClr val="accent1">
                    <a:lumMod val="75000"/>
                  </a:schemeClr>
                </a:solidFill>
              </a:rPr>
              <a:t>, </a:t>
            </a:r>
            <a:r>
              <a:rPr lang="en-GB" sz="1400" b="1" dirty="0">
                <a:solidFill>
                  <a:schemeClr val="accent1">
                    <a:lumMod val="75000"/>
                  </a:schemeClr>
                </a:solidFill>
              </a:rPr>
              <a:t>meeting monthly costs </a:t>
            </a:r>
            <a:r>
              <a:rPr lang="en-GB" sz="1400" dirty="0">
                <a:solidFill>
                  <a:schemeClr val="accent1">
                    <a:lumMod val="75000"/>
                  </a:schemeClr>
                </a:solidFill>
              </a:rPr>
              <a:t>(</a:t>
            </a:r>
            <a:r>
              <a:rPr lang="en-GB" sz="1400" dirty="0" err="1">
                <a:solidFill>
                  <a:schemeClr val="accent1">
                    <a:lumMod val="75000"/>
                  </a:schemeClr>
                </a:solidFill>
              </a:rPr>
              <a:t>endsmeet</a:t>
            </a:r>
            <a:r>
              <a:rPr lang="en-GB" sz="1400" dirty="0">
                <a:solidFill>
                  <a:schemeClr val="accent1">
                    <a:lumMod val="75000"/>
                  </a:schemeClr>
                </a:solidFill>
              </a:rPr>
              <a:t>), and </a:t>
            </a:r>
            <a:r>
              <a:rPr lang="en-GB" sz="1400" b="1" dirty="0">
                <a:solidFill>
                  <a:schemeClr val="accent1">
                    <a:lumMod val="75000"/>
                  </a:schemeClr>
                </a:solidFill>
              </a:rPr>
              <a:t>getting help and advice</a:t>
            </a:r>
            <a:r>
              <a:rPr lang="en-GB" sz="1400" dirty="0">
                <a:solidFill>
                  <a:schemeClr val="accent1">
                    <a:lumMod val="75000"/>
                  </a:schemeClr>
                </a:solidFill>
              </a:rPr>
              <a:t>. It also shows that even those which started </a:t>
            </a:r>
            <a:r>
              <a:rPr lang="en-GB" sz="1400" u="sng" dirty="0">
                <a:solidFill>
                  <a:schemeClr val="accent1">
                    <a:lumMod val="75000"/>
                  </a:schemeClr>
                </a:solidFill>
              </a:rPr>
              <a:t>most strongly </a:t>
            </a:r>
            <a:r>
              <a:rPr lang="en-GB" sz="1400" dirty="0">
                <a:solidFill>
                  <a:schemeClr val="accent1">
                    <a:lumMod val="75000"/>
                  </a:schemeClr>
                </a:solidFill>
              </a:rPr>
              <a:t>(getting deals, and banking) record uplifts which help them to land in ‘strongly’ green territory post engagement. That said, there is still headroom for all of these measures to improve further (and it will be interesting to discover what happens over time once participants leave the project). </a:t>
            </a:r>
          </a:p>
        </p:txBody>
      </p:sp>
      <p:sp>
        <p:nvSpPr>
          <p:cNvPr id="7" name="Rectangle: Rounded Corners 6">
            <a:extLst>
              <a:ext uri="{FF2B5EF4-FFF2-40B4-BE49-F238E27FC236}">
                <a16:creationId xmlns:a16="http://schemas.microsoft.com/office/drawing/2014/main" id="{0C735388-6B65-4D83-8922-4DA22A42FD7D}"/>
              </a:ext>
            </a:extLst>
          </p:cNvPr>
          <p:cNvSpPr/>
          <p:nvPr/>
        </p:nvSpPr>
        <p:spPr>
          <a:xfrm>
            <a:off x="500743" y="2683203"/>
            <a:ext cx="508000" cy="260070"/>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Rounded Corners 8">
            <a:extLst>
              <a:ext uri="{FF2B5EF4-FFF2-40B4-BE49-F238E27FC236}">
                <a16:creationId xmlns:a16="http://schemas.microsoft.com/office/drawing/2014/main" id="{D4942C22-C691-4AC2-9B42-1D8F917A1A71}"/>
              </a:ext>
            </a:extLst>
          </p:cNvPr>
          <p:cNvSpPr/>
          <p:nvPr/>
        </p:nvSpPr>
        <p:spPr>
          <a:xfrm>
            <a:off x="513443" y="3133277"/>
            <a:ext cx="508000" cy="260070"/>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Rounded Corners 9">
            <a:extLst>
              <a:ext uri="{FF2B5EF4-FFF2-40B4-BE49-F238E27FC236}">
                <a16:creationId xmlns:a16="http://schemas.microsoft.com/office/drawing/2014/main" id="{06237D9C-34E2-4EB1-868F-D99061C4FD27}"/>
              </a:ext>
            </a:extLst>
          </p:cNvPr>
          <p:cNvSpPr/>
          <p:nvPr/>
        </p:nvSpPr>
        <p:spPr>
          <a:xfrm>
            <a:off x="513443" y="3618396"/>
            <a:ext cx="508000" cy="260070"/>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Rounded Corners 10">
            <a:extLst>
              <a:ext uri="{FF2B5EF4-FFF2-40B4-BE49-F238E27FC236}">
                <a16:creationId xmlns:a16="http://schemas.microsoft.com/office/drawing/2014/main" id="{A2F85F01-DC4B-4373-A15C-A90AFD9FBCE3}"/>
              </a:ext>
            </a:extLst>
          </p:cNvPr>
          <p:cNvSpPr/>
          <p:nvPr/>
        </p:nvSpPr>
        <p:spPr>
          <a:xfrm>
            <a:off x="500743" y="4096595"/>
            <a:ext cx="508000" cy="26007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Rounded Corners 11">
            <a:extLst>
              <a:ext uri="{FF2B5EF4-FFF2-40B4-BE49-F238E27FC236}">
                <a16:creationId xmlns:a16="http://schemas.microsoft.com/office/drawing/2014/main" id="{E4A01057-85BF-4509-9B98-E7D7BBDFDDAD}"/>
              </a:ext>
            </a:extLst>
          </p:cNvPr>
          <p:cNvSpPr/>
          <p:nvPr/>
        </p:nvSpPr>
        <p:spPr>
          <a:xfrm>
            <a:off x="500743" y="4553795"/>
            <a:ext cx="508000" cy="26007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Rounded Corners 12">
            <a:extLst>
              <a:ext uri="{FF2B5EF4-FFF2-40B4-BE49-F238E27FC236}">
                <a16:creationId xmlns:a16="http://schemas.microsoft.com/office/drawing/2014/main" id="{C2DF4682-6103-4028-8434-A94B62AEA67E}"/>
              </a:ext>
            </a:extLst>
          </p:cNvPr>
          <p:cNvSpPr/>
          <p:nvPr/>
        </p:nvSpPr>
        <p:spPr>
          <a:xfrm>
            <a:off x="513443" y="5045269"/>
            <a:ext cx="508000" cy="260070"/>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Rounded Corners 13">
            <a:extLst>
              <a:ext uri="{FF2B5EF4-FFF2-40B4-BE49-F238E27FC236}">
                <a16:creationId xmlns:a16="http://schemas.microsoft.com/office/drawing/2014/main" id="{309E019D-316E-42DB-8646-BCDAC349B7FE}"/>
              </a:ext>
            </a:extLst>
          </p:cNvPr>
          <p:cNvSpPr/>
          <p:nvPr/>
        </p:nvSpPr>
        <p:spPr>
          <a:xfrm>
            <a:off x="513443" y="5508825"/>
            <a:ext cx="508000" cy="26007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Box 16">
            <a:extLst>
              <a:ext uri="{FF2B5EF4-FFF2-40B4-BE49-F238E27FC236}">
                <a16:creationId xmlns:a16="http://schemas.microsoft.com/office/drawing/2014/main" id="{1B248ED2-0865-47C8-8176-9E77D6C0A7E9}"/>
              </a:ext>
            </a:extLst>
          </p:cNvPr>
          <p:cNvSpPr txBox="1"/>
          <p:nvPr/>
        </p:nvSpPr>
        <p:spPr>
          <a:xfrm>
            <a:off x="317500" y="6472143"/>
            <a:ext cx="7444931" cy="246221"/>
          </a:xfrm>
          <a:prstGeom prst="rect">
            <a:avLst/>
          </a:prstGeom>
          <a:noFill/>
          <a:ln>
            <a:solidFill>
              <a:schemeClr val="accent1"/>
            </a:solidFill>
          </a:ln>
        </p:spPr>
        <p:txBody>
          <a:bodyPr wrap="square" rtlCol="0">
            <a:spAutoFit/>
          </a:bodyPr>
          <a:lstStyle/>
          <a:p>
            <a:r>
              <a:rPr lang="en-GB" sz="1000" dirty="0"/>
              <a:t>Base: Engagers (approx. 190).  Entry Mean score and Latest Mean Score.   1=This causes me problems, 4=I am not sure, 7=I am good at this</a:t>
            </a:r>
          </a:p>
        </p:txBody>
      </p:sp>
      <p:pic>
        <p:nvPicPr>
          <p:cNvPr id="18" name="Picture 17">
            <a:extLst>
              <a:ext uri="{FF2B5EF4-FFF2-40B4-BE49-F238E27FC236}">
                <a16:creationId xmlns:a16="http://schemas.microsoft.com/office/drawing/2014/main" id="{310BFB29-451C-4F28-B940-68FD12B1FC0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64213" y="-260139"/>
            <a:ext cx="9105273" cy="1943100"/>
          </a:xfrm>
          <a:prstGeom prst="rect">
            <a:avLst/>
          </a:prstGeom>
        </p:spPr>
      </p:pic>
    </p:spTree>
    <p:extLst>
      <p:ext uri="{BB962C8B-B14F-4D97-AF65-F5344CB8AC3E}">
        <p14:creationId xmlns:p14="http://schemas.microsoft.com/office/powerpoint/2010/main" val="19743577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2703E2-2E91-4032-94C4-16532516EBA5}"/>
              </a:ext>
            </a:extLst>
          </p:cNvPr>
          <p:cNvSpPr>
            <a:spLocks noGrp="1"/>
          </p:cNvSpPr>
          <p:nvPr>
            <p:ph type="title"/>
          </p:nvPr>
        </p:nvSpPr>
        <p:spPr>
          <a:xfrm>
            <a:off x="323850" y="353080"/>
            <a:ext cx="3028950" cy="1243263"/>
          </a:xfrm>
          <a:ln>
            <a:solidFill>
              <a:schemeClr val="accent1">
                <a:lumMod val="75000"/>
              </a:schemeClr>
            </a:solidFill>
          </a:ln>
        </p:spPr>
        <p:txBody>
          <a:bodyPr>
            <a:normAutofit/>
          </a:bodyPr>
          <a:lstStyle/>
          <a:p>
            <a:pPr>
              <a:lnSpc>
                <a:spcPct val="50000"/>
              </a:lnSpc>
            </a:pPr>
            <a:r>
              <a:rPr lang="en-GB" b="1" dirty="0">
                <a:solidFill>
                  <a:schemeClr val="accent1">
                    <a:lumMod val="75000"/>
                  </a:schemeClr>
                </a:solidFill>
              </a:rPr>
              <a:t>Margin comparisons</a:t>
            </a:r>
            <a:br>
              <a:rPr lang="en-GB" dirty="0">
                <a:solidFill>
                  <a:schemeClr val="accent1">
                    <a:lumMod val="75000"/>
                  </a:schemeClr>
                </a:solidFill>
              </a:rPr>
            </a:br>
            <a:endParaRPr lang="en-GB" sz="2700" dirty="0">
              <a:solidFill>
                <a:schemeClr val="accent1">
                  <a:lumMod val="75000"/>
                </a:schemeClr>
              </a:solidFill>
            </a:endParaRPr>
          </a:p>
        </p:txBody>
      </p:sp>
      <p:sp>
        <p:nvSpPr>
          <p:cNvPr id="4" name="Slide Number Placeholder 3">
            <a:extLst>
              <a:ext uri="{FF2B5EF4-FFF2-40B4-BE49-F238E27FC236}">
                <a16:creationId xmlns:a16="http://schemas.microsoft.com/office/drawing/2014/main" id="{9B5A6274-3906-4413-9EA5-6AC0F1054740}"/>
              </a:ext>
            </a:extLst>
          </p:cNvPr>
          <p:cNvSpPr>
            <a:spLocks noGrp="1"/>
          </p:cNvSpPr>
          <p:nvPr>
            <p:ph type="sldNum" sz="quarter" idx="12"/>
          </p:nvPr>
        </p:nvSpPr>
        <p:spPr/>
        <p:txBody>
          <a:bodyPr/>
          <a:lstStyle/>
          <a:p>
            <a:fld id="{2727E93D-1484-44CB-AE19-2BBD1D200922}" type="slidenum">
              <a:rPr lang="en-GB" smtClean="0"/>
              <a:t>3</a:t>
            </a:fld>
            <a:endParaRPr lang="en-GB" dirty="0"/>
          </a:p>
        </p:txBody>
      </p:sp>
      <p:sp>
        <p:nvSpPr>
          <p:cNvPr id="11" name="TextBox 10">
            <a:extLst>
              <a:ext uri="{FF2B5EF4-FFF2-40B4-BE49-F238E27FC236}">
                <a16:creationId xmlns:a16="http://schemas.microsoft.com/office/drawing/2014/main" id="{47E6E22C-37E6-4F0D-BACB-55D8933278BF}"/>
              </a:ext>
            </a:extLst>
          </p:cNvPr>
          <p:cNvSpPr txBox="1"/>
          <p:nvPr/>
        </p:nvSpPr>
        <p:spPr>
          <a:xfrm>
            <a:off x="377825" y="1757571"/>
            <a:ext cx="11490325" cy="646331"/>
          </a:xfrm>
          <a:prstGeom prst="rect">
            <a:avLst/>
          </a:prstGeom>
          <a:noFill/>
          <a:ln>
            <a:solidFill>
              <a:schemeClr val="accent1">
                <a:lumMod val="75000"/>
              </a:schemeClr>
            </a:solidFill>
          </a:ln>
        </p:spPr>
        <p:txBody>
          <a:bodyPr wrap="square" rtlCol="0">
            <a:spAutoFit/>
          </a:bodyPr>
          <a:lstStyle/>
          <a:p>
            <a:r>
              <a:rPr lang="en-GB" dirty="0">
                <a:solidFill>
                  <a:schemeClr val="accent1">
                    <a:lumMod val="75000"/>
                  </a:schemeClr>
                </a:solidFill>
              </a:rPr>
              <a:t>This chart compares the percentage stating they are at the </a:t>
            </a:r>
            <a:r>
              <a:rPr lang="en-GB" b="1" dirty="0">
                <a:solidFill>
                  <a:schemeClr val="accent1">
                    <a:lumMod val="75000"/>
                  </a:schemeClr>
                </a:solidFill>
              </a:rPr>
              <a:t>very lowest rung </a:t>
            </a:r>
            <a:r>
              <a:rPr lang="en-GB" dirty="0">
                <a:solidFill>
                  <a:schemeClr val="accent1">
                    <a:lumMod val="75000"/>
                  </a:schemeClr>
                </a:solidFill>
              </a:rPr>
              <a:t>of the MOW ladder at the outset of the project with the percentage claiming the </a:t>
            </a:r>
            <a:r>
              <a:rPr lang="en-GB" b="1" dirty="0">
                <a:solidFill>
                  <a:schemeClr val="accent1">
                    <a:lumMod val="75000"/>
                  </a:schemeClr>
                </a:solidFill>
              </a:rPr>
              <a:t>very top box </a:t>
            </a:r>
            <a:r>
              <a:rPr lang="en-GB" dirty="0">
                <a:solidFill>
                  <a:schemeClr val="accent1">
                    <a:lumMod val="75000"/>
                  </a:schemeClr>
                </a:solidFill>
              </a:rPr>
              <a:t>of the MOW ladder, post engagement. </a:t>
            </a:r>
          </a:p>
        </p:txBody>
      </p:sp>
      <p:sp>
        <p:nvSpPr>
          <p:cNvPr id="22" name="TextBox 21">
            <a:extLst>
              <a:ext uri="{FF2B5EF4-FFF2-40B4-BE49-F238E27FC236}">
                <a16:creationId xmlns:a16="http://schemas.microsoft.com/office/drawing/2014/main" id="{4EACC999-AAB8-4212-A8EC-65554DA834F4}"/>
              </a:ext>
            </a:extLst>
          </p:cNvPr>
          <p:cNvSpPr txBox="1"/>
          <p:nvPr/>
        </p:nvSpPr>
        <p:spPr>
          <a:xfrm>
            <a:off x="184150" y="6480615"/>
            <a:ext cx="3536950" cy="246221"/>
          </a:xfrm>
          <a:prstGeom prst="rect">
            <a:avLst/>
          </a:prstGeom>
          <a:noFill/>
          <a:ln>
            <a:solidFill>
              <a:schemeClr val="accent1"/>
            </a:solidFill>
          </a:ln>
        </p:spPr>
        <p:txBody>
          <a:bodyPr wrap="square" rtlCol="0">
            <a:spAutoFit/>
          </a:bodyPr>
          <a:lstStyle/>
          <a:p>
            <a:r>
              <a:rPr lang="en-GB" sz="1000" dirty="0"/>
              <a:t>Base: ALL entry (approx. 450).  ENGAGERS post (approx. 190).  </a:t>
            </a:r>
          </a:p>
        </p:txBody>
      </p:sp>
      <p:graphicFrame>
        <p:nvGraphicFramePr>
          <p:cNvPr id="19" name="Content Placeholder 18">
            <a:extLst>
              <a:ext uri="{FF2B5EF4-FFF2-40B4-BE49-F238E27FC236}">
                <a16:creationId xmlns:a16="http://schemas.microsoft.com/office/drawing/2014/main" id="{91FBC1F2-C85B-445B-97B2-F63252FC3F37}"/>
              </a:ext>
            </a:extLst>
          </p:cNvPr>
          <p:cNvGraphicFramePr>
            <a:graphicFrameLocks noGrp="1"/>
          </p:cNvGraphicFramePr>
          <p:nvPr>
            <p:ph idx="1"/>
            <p:extLst>
              <p:ext uri="{D42A27DB-BD31-4B8C-83A1-F6EECF244321}">
                <p14:modId xmlns:p14="http://schemas.microsoft.com/office/powerpoint/2010/main" val="3431930756"/>
              </p:ext>
            </p:extLst>
          </p:nvPr>
        </p:nvGraphicFramePr>
        <p:xfrm>
          <a:off x="517525" y="2413000"/>
          <a:ext cx="11296650" cy="4445000"/>
        </p:xfrm>
        <a:graphic>
          <a:graphicData uri="http://schemas.openxmlformats.org/drawingml/2006/chart">
            <c:chart xmlns:c="http://schemas.openxmlformats.org/drawingml/2006/chart" xmlns:r="http://schemas.openxmlformats.org/officeDocument/2006/relationships" r:id="rId2"/>
          </a:graphicData>
        </a:graphic>
      </p:graphicFrame>
      <p:pic>
        <p:nvPicPr>
          <p:cNvPr id="8" name="Picture 7">
            <a:extLst>
              <a:ext uri="{FF2B5EF4-FFF2-40B4-BE49-F238E27FC236}">
                <a16:creationId xmlns:a16="http://schemas.microsoft.com/office/drawing/2014/main" id="{C32248A1-E4CA-4BCB-AAE1-9C51236B3D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65813" y="-202893"/>
            <a:ext cx="9105273" cy="1943100"/>
          </a:xfrm>
          <a:prstGeom prst="rect">
            <a:avLst/>
          </a:prstGeom>
        </p:spPr>
      </p:pic>
    </p:spTree>
    <p:extLst>
      <p:ext uri="{BB962C8B-B14F-4D97-AF65-F5344CB8AC3E}">
        <p14:creationId xmlns:p14="http://schemas.microsoft.com/office/powerpoint/2010/main" val="37138841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2703E2-2E91-4032-94C4-16532516EBA5}"/>
              </a:ext>
            </a:extLst>
          </p:cNvPr>
          <p:cNvSpPr>
            <a:spLocks noGrp="1"/>
          </p:cNvSpPr>
          <p:nvPr>
            <p:ph type="title"/>
          </p:nvPr>
        </p:nvSpPr>
        <p:spPr>
          <a:xfrm>
            <a:off x="323850" y="190500"/>
            <a:ext cx="1860550" cy="1077218"/>
          </a:xfrm>
          <a:ln>
            <a:solidFill>
              <a:schemeClr val="accent1">
                <a:lumMod val="75000"/>
              </a:schemeClr>
            </a:solidFill>
          </a:ln>
        </p:spPr>
        <p:txBody>
          <a:bodyPr>
            <a:noAutofit/>
          </a:bodyPr>
          <a:lstStyle/>
          <a:p>
            <a:pPr>
              <a:lnSpc>
                <a:spcPct val="100000"/>
              </a:lnSpc>
            </a:pPr>
            <a:r>
              <a:rPr lang="en-GB" sz="4000" b="1" dirty="0">
                <a:solidFill>
                  <a:schemeClr val="accent1">
                    <a:lumMod val="75000"/>
                  </a:schemeClr>
                </a:solidFill>
              </a:rPr>
              <a:t>Enjoyed most</a:t>
            </a:r>
          </a:p>
        </p:txBody>
      </p:sp>
      <p:sp>
        <p:nvSpPr>
          <p:cNvPr id="4" name="Slide Number Placeholder 3">
            <a:extLst>
              <a:ext uri="{FF2B5EF4-FFF2-40B4-BE49-F238E27FC236}">
                <a16:creationId xmlns:a16="http://schemas.microsoft.com/office/drawing/2014/main" id="{9B5A6274-3906-4413-9EA5-6AC0F1054740}"/>
              </a:ext>
            </a:extLst>
          </p:cNvPr>
          <p:cNvSpPr>
            <a:spLocks noGrp="1"/>
          </p:cNvSpPr>
          <p:nvPr>
            <p:ph type="sldNum" sz="quarter" idx="12"/>
          </p:nvPr>
        </p:nvSpPr>
        <p:spPr/>
        <p:txBody>
          <a:bodyPr/>
          <a:lstStyle/>
          <a:p>
            <a:fld id="{2727E93D-1484-44CB-AE19-2BBD1D200922}" type="slidenum">
              <a:rPr lang="en-GB" smtClean="0"/>
              <a:t>4</a:t>
            </a:fld>
            <a:endParaRPr lang="en-GB" dirty="0"/>
          </a:p>
        </p:txBody>
      </p:sp>
      <p:sp>
        <p:nvSpPr>
          <p:cNvPr id="11" name="TextBox 10">
            <a:extLst>
              <a:ext uri="{FF2B5EF4-FFF2-40B4-BE49-F238E27FC236}">
                <a16:creationId xmlns:a16="http://schemas.microsoft.com/office/drawing/2014/main" id="{47E6E22C-37E6-4F0D-BACB-55D8933278BF}"/>
              </a:ext>
            </a:extLst>
          </p:cNvPr>
          <p:cNvSpPr txBox="1"/>
          <p:nvPr/>
        </p:nvSpPr>
        <p:spPr>
          <a:xfrm>
            <a:off x="323850" y="1383447"/>
            <a:ext cx="11490325" cy="1477328"/>
          </a:xfrm>
          <a:prstGeom prst="rect">
            <a:avLst/>
          </a:prstGeom>
          <a:noFill/>
          <a:ln>
            <a:solidFill>
              <a:schemeClr val="accent1">
                <a:lumMod val="75000"/>
              </a:schemeClr>
            </a:solidFill>
          </a:ln>
        </p:spPr>
        <p:txBody>
          <a:bodyPr wrap="square" rtlCol="0">
            <a:spAutoFit/>
          </a:bodyPr>
          <a:lstStyle/>
          <a:p>
            <a:r>
              <a:rPr lang="en-GB" dirty="0">
                <a:solidFill>
                  <a:schemeClr val="accent1">
                    <a:lumMod val="75000"/>
                  </a:schemeClr>
                </a:solidFill>
              </a:rPr>
              <a:t>This chart uses the SERVQUAL RATER framework for analysis of service dimensions. It breaks down the quality of service into 5 key dimensions (Reliability, Assurance, Tangibles, Empathy, Responsiveness) and shows the key themes emerging from participants’ comments </a:t>
            </a:r>
            <a:r>
              <a:rPr lang="en-GB" sz="1200" dirty="0">
                <a:solidFill>
                  <a:schemeClr val="accent1">
                    <a:lumMod val="75000"/>
                  </a:schemeClr>
                </a:solidFill>
              </a:rPr>
              <a:t>(in response to the question, What did you enjoy most about working with the Coach?)</a:t>
            </a:r>
            <a:r>
              <a:rPr lang="en-GB" sz="1600" dirty="0">
                <a:solidFill>
                  <a:schemeClr val="accent1">
                    <a:lumMod val="75000"/>
                  </a:schemeClr>
                </a:solidFill>
              </a:rPr>
              <a:t>. </a:t>
            </a:r>
            <a:r>
              <a:rPr lang="en-GB" dirty="0">
                <a:solidFill>
                  <a:schemeClr val="accent1">
                    <a:lumMod val="75000"/>
                  </a:schemeClr>
                </a:solidFill>
              </a:rPr>
              <a:t>As may be seen, </a:t>
            </a:r>
            <a:r>
              <a:rPr lang="en-GB" b="1" dirty="0">
                <a:solidFill>
                  <a:schemeClr val="accent1">
                    <a:lumMod val="75000"/>
                  </a:schemeClr>
                </a:solidFill>
              </a:rPr>
              <a:t>the way in which the coaches work </a:t>
            </a:r>
            <a:r>
              <a:rPr lang="en-GB" dirty="0">
                <a:solidFill>
                  <a:schemeClr val="accent1">
                    <a:lumMod val="75000"/>
                  </a:schemeClr>
                </a:solidFill>
              </a:rPr>
              <a:t>(caring and helpful) is just as important as </a:t>
            </a:r>
            <a:r>
              <a:rPr lang="en-GB" b="1" dirty="0">
                <a:solidFill>
                  <a:schemeClr val="accent1">
                    <a:lumMod val="75000"/>
                  </a:schemeClr>
                </a:solidFill>
              </a:rPr>
              <a:t>their ability to find solutions and impart knowledge </a:t>
            </a:r>
            <a:r>
              <a:rPr lang="en-GB" dirty="0">
                <a:solidFill>
                  <a:schemeClr val="accent1">
                    <a:lumMod val="75000"/>
                  </a:schemeClr>
                </a:solidFill>
              </a:rPr>
              <a:t>to New Horizons’ clients. </a:t>
            </a:r>
          </a:p>
        </p:txBody>
      </p:sp>
      <p:sp>
        <p:nvSpPr>
          <p:cNvPr id="22" name="TextBox 21">
            <a:extLst>
              <a:ext uri="{FF2B5EF4-FFF2-40B4-BE49-F238E27FC236}">
                <a16:creationId xmlns:a16="http://schemas.microsoft.com/office/drawing/2014/main" id="{4EACC999-AAB8-4212-A8EC-65554DA834F4}"/>
              </a:ext>
            </a:extLst>
          </p:cNvPr>
          <p:cNvSpPr txBox="1"/>
          <p:nvPr/>
        </p:nvSpPr>
        <p:spPr>
          <a:xfrm>
            <a:off x="184150" y="6480615"/>
            <a:ext cx="3689350" cy="246221"/>
          </a:xfrm>
          <a:prstGeom prst="rect">
            <a:avLst/>
          </a:prstGeom>
          <a:noFill/>
          <a:ln>
            <a:solidFill>
              <a:schemeClr val="accent1"/>
            </a:solidFill>
          </a:ln>
        </p:spPr>
        <p:txBody>
          <a:bodyPr wrap="square" rtlCol="0">
            <a:spAutoFit/>
          </a:bodyPr>
          <a:lstStyle/>
          <a:p>
            <a:r>
              <a:rPr lang="en-GB" sz="1000" dirty="0"/>
              <a:t>Base: ALL completing Exit Evaluation Form (approx. 199 by Oct 19)  </a:t>
            </a:r>
          </a:p>
        </p:txBody>
      </p:sp>
      <p:graphicFrame>
        <p:nvGraphicFramePr>
          <p:cNvPr id="7" name="Content Placeholder 6">
            <a:extLst>
              <a:ext uri="{FF2B5EF4-FFF2-40B4-BE49-F238E27FC236}">
                <a16:creationId xmlns:a16="http://schemas.microsoft.com/office/drawing/2014/main" id="{7BD224B5-E0CD-441C-815C-E6F01724B1F3}"/>
              </a:ext>
            </a:extLst>
          </p:cNvPr>
          <p:cNvGraphicFramePr>
            <a:graphicFrameLocks noGrp="1"/>
          </p:cNvGraphicFramePr>
          <p:nvPr>
            <p:ph idx="1"/>
            <p:extLst>
              <p:ext uri="{D42A27DB-BD31-4B8C-83A1-F6EECF244321}">
                <p14:modId xmlns:p14="http://schemas.microsoft.com/office/powerpoint/2010/main" val="3896003987"/>
              </p:ext>
            </p:extLst>
          </p:nvPr>
        </p:nvGraphicFramePr>
        <p:xfrm>
          <a:off x="184150" y="2755899"/>
          <a:ext cx="8769350" cy="3421063"/>
        </p:xfrm>
        <a:graphic>
          <a:graphicData uri="http://schemas.openxmlformats.org/drawingml/2006/chart">
            <c:chart xmlns:c="http://schemas.openxmlformats.org/drawingml/2006/chart" xmlns:r="http://schemas.openxmlformats.org/officeDocument/2006/relationships" r:id="rId2"/>
          </a:graphicData>
        </a:graphic>
      </p:graphicFrame>
      <p:sp>
        <p:nvSpPr>
          <p:cNvPr id="8" name="Rectangle 7">
            <a:extLst>
              <a:ext uri="{FF2B5EF4-FFF2-40B4-BE49-F238E27FC236}">
                <a16:creationId xmlns:a16="http://schemas.microsoft.com/office/drawing/2014/main" id="{4A4D5064-27F5-4FB7-AF38-F9820FF6EEA4}"/>
              </a:ext>
            </a:extLst>
          </p:cNvPr>
          <p:cNvSpPr/>
          <p:nvPr/>
        </p:nvSpPr>
        <p:spPr>
          <a:xfrm>
            <a:off x="4102100" y="6475254"/>
            <a:ext cx="4953000" cy="246221"/>
          </a:xfrm>
          <a:prstGeom prst="rect">
            <a:avLst/>
          </a:prstGeom>
          <a:ln>
            <a:solidFill>
              <a:schemeClr val="accent1"/>
            </a:solidFill>
          </a:ln>
        </p:spPr>
        <p:txBody>
          <a:bodyPr wrap="square">
            <a:spAutoFit/>
          </a:bodyPr>
          <a:lstStyle/>
          <a:p>
            <a:r>
              <a:rPr lang="en-GB" sz="1000" dirty="0">
                <a:solidFill>
                  <a:srgbClr val="212121"/>
                </a:solidFill>
              </a:rPr>
              <a:t>Parasuraman, A., Zeithaml, V. A., &amp; Berry, L. L. (1985). </a:t>
            </a:r>
            <a:r>
              <a:rPr lang="en-GB" sz="1000" i="1" dirty="0">
                <a:solidFill>
                  <a:srgbClr val="212121"/>
                </a:solidFill>
              </a:rPr>
              <a:t>A conceptual model of service quality </a:t>
            </a:r>
            <a:endParaRPr lang="en-GB" sz="1000" dirty="0"/>
          </a:p>
        </p:txBody>
      </p:sp>
      <p:sp>
        <p:nvSpPr>
          <p:cNvPr id="13" name="TextBox 1">
            <a:extLst>
              <a:ext uri="{FF2B5EF4-FFF2-40B4-BE49-F238E27FC236}">
                <a16:creationId xmlns:a16="http://schemas.microsoft.com/office/drawing/2014/main" id="{49EFB8C5-6D99-4871-9CE7-99ABC9673243}"/>
              </a:ext>
            </a:extLst>
          </p:cNvPr>
          <p:cNvSpPr txBox="1"/>
          <p:nvPr/>
        </p:nvSpPr>
        <p:spPr>
          <a:xfrm>
            <a:off x="7416849" y="3618711"/>
            <a:ext cx="4430712" cy="365125"/>
          </a:xfrm>
          <a:prstGeom prst="rect">
            <a:avLst/>
          </a:prstGeom>
          <a:ln>
            <a:solidFill>
              <a:schemeClr val="accent1"/>
            </a:solidFill>
          </a:ln>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GB" sz="1100" dirty="0"/>
              <a:t>Main themes: Coach understanding, knowledgeable, explained things well, gave me confidence</a:t>
            </a:r>
          </a:p>
        </p:txBody>
      </p:sp>
      <p:sp>
        <p:nvSpPr>
          <p:cNvPr id="14" name="TextBox 1">
            <a:extLst>
              <a:ext uri="{FF2B5EF4-FFF2-40B4-BE49-F238E27FC236}">
                <a16:creationId xmlns:a16="http://schemas.microsoft.com/office/drawing/2014/main" id="{C0ABF253-3463-4027-9942-C65C0991A231}"/>
              </a:ext>
            </a:extLst>
          </p:cNvPr>
          <p:cNvSpPr txBox="1"/>
          <p:nvPr/>
        </p:nvSpPr>
        <p:spPr>
          <a:xfrm>
            <a:off x="7823200" y="4269707"/>
            <a:ext cx="4184650" cy="365125"/>
          </a:xfrm>
          <a:prstGeom prst="rect">
            <a:avLst/>
          </a:prstGeom>
          <a:ln>
            <a:solidFill>
              <a:schemeClr val="accent1"/>
            </a:solidFill>
          </a:ln>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GB" sz="1100" dirty="0"/>
              <a:t>Main themes: Sorted out debt/got DRO/grants/sorted out paperwork/ budget/how to use computer</a:t>
            </a:r>
          </a:p>
        </p:txBody>
      </p:sp>
      <p:sp>
        <p:nvSpPr>
          <p:cNvPr id="15" name="TextBox 1">
            <a:extLst>
              <a:ext uri="{FF2B5EF4-FFF2-40B4-BE49-F238E27FC236}">
                <a16:creationId xmlns:a16="http://schemas.microsoft.com/office/drawing/2014/main" id="{E71B4AFA-835A-4683-BA31-0084F6789BBA}"/>
              </a:ext>
            </a:extLst>
          </p:cNvPr>
          <p:cNvSpPr txBox="1"/>
          <p:nvPr/>
        </p:nvSpPr>
        <p:spPr>
          <a:xfrm>
            <a:off x="8863013" y="4907088"/>
            <a:ext cx="3041650" cy="365125"/>
          </a:xfrm>
          <a:prstGeom prst="rect">
            <a:avLst/>
          </a:prstGeom>
          <a:ln>
            <a:solidFill>
              <a:schemeClr val="accent1"/>
            </a:solidFill>
          </a:ln>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GB" sz="1100" dirty="0"/>
              <a:t>Main themes: Coach caring/didn’t judge/</a:t>
            </a:r>
            <a:br>
              <a:rPr lang="en-GB" sz="1100" dirty="0"/>
            </a:br>
            <a:r>
              <a:rPr lang="en-GB" sz="1100" dirty="0"/>
              <a:t>felt listened to/friendly &amp; caring </a:t>
            </a:r>
          </a:p>
        </p:txBody>
      </p:sp>
      <p:sp>
        <p:nvSpPr>
          <p:cNvPr id="16" name="TextBox 1">
            <a:extLst>
              <a:ext uri="{FF2B5EF4-FFF2-40B4-BE49-F238E27FC236}">
                <a16:creationId xmlns:a16="http://schemas.microsoft.com/office/drawing/2014/main" id="{DEA25D04-8704-4BCF-95DA-0DD246223AD7}"/>
              </a:ext>
            </a:extLst>
          </p:cNvPr>
          <p:cNvSpPr txBox="1"/>
          <p:nvPr/>
        </p:nvSpPr>
        <p:spPr>
          <a:xfrm>
            <a:off x="7416849" y="5544469"/>
            <a:ext cx="4184650" cy="365125"/>
          </a:xfrm>
          <a:prstGeom prst="rect">
            <a:avLst/>
          </a:prstGeom>
          <a:ln>
            <a:solidFill>
              <a:schemeClr val="accent1"/>
            </a:solidFill>
          </a:ln>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GB" sz="1100" dirty="0"/>
              <a:t>Main themes: Coach helpful/whatever help I needed/very supportive/ always there for me</a:t>
            </a:r>
          </a:p>
        </p:txBody>
      </p:sp>
      <p:pic>
        <p:nvPicPr>
          <p:cNvPr id="17" name="Picture 16">
            <a:extLst>
              <a:ext uri="{FF2B5EF4-FFF2-40B4-BE49-F238E27FC236}">
                <a16:creationId xmlns:a16="http://schemas.microsoft.com/office/drawing/2014/main" id="{C8A43AAF-60B3-468F-9347-ACF912F3ECF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64213" y="-260139"/>
            <a:ext cx="9105273" cy="1943100"/>
          </a:xfrm>
          <a:prstGeom prst="rect">
            <a:avLst/>
          </a:prstGeom>
        </p:spPr>
      </p:pic>
    </p:spTree>
    <p:extLst>
      <p:ext uri="{BB962C8B-B14F-4D97-AF65-F5344CB8AC3E}">
        <p14:creationId xmlns:p14="http://schemas.microsoft.com/office/powerpoint/2010/main" val="32884755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2703E2-2E91-4032-94C4-16532516EBA5}"/>
              </a:ext>
            </a:extLst>
          </p:cNvPr>
          <p:cNvSpPr>
            <a:spLocks noGrp="1"/>
          </p:cNvSpPr>
          <p:nvPr>
            <p:ph type="title"/>
          </p:nvPr>
        </p:nvSpPr>
        <p:spPr>
          <a:xfrm>
            <a:off x="323850" y="190500"/>
            <a:ext cx="2736850" cy="1077218"/>
          </a:xfrm>
          <a:ln>
            <a:solidFill>
              <a:schemeClr val="accent1">
                <a:lumMod val="75000"/>
              </a:schemeClr>
            </a:solidFill>
          </a:ln>
        </p:spPr>
        <p:txBody>
          <a:bodyPr>
            <a:normAutofit fontScale="90000"/>
          </a:bodyPr>
          <a:lstStyle/>
          <a:p>
            <a:pPr>
              <a:lnSpc>
                <a:spcPct val="100000"/>
              </a:lnSpc>
            </a:pPr>
            <a:r>
              <a:rPr lang="en-GB" sz="4000" b="1" dirty="0">
                <a:solidFill>
                  <a:schemeClr val="accent1">
                    <a:lumMod val="75000"/>
                  </a:schemeClr>
                </a:solidFill>
              </a:rPr>
              <a:t>Enjoyed most</a:t>
            </a:r>
            <a:br>
              <a:rPr lang="en-GB" b="1" dirty="0">
                <a:solidFill>
                  <a:schemeClr val="accent1">
                    <a:lumMod val="75000"/>
                  </a:schemeClr>
                </a:solidFill>
              </a:rPr>
            </a:br>
            <a:r>
              <a:rPr lang="en-GB" sz="2700" b="1" dirty="0">
                <a:solidFill>
                  <a:schemeClr val="accent1">
                    <a:lumMod val="75000"/>
                  </a:schemeClr>
                </a:solidFill>
              </a:rPr>
              <a:t>Some verbatims</a:t>
            </a:r>
          </a:p>
        </p:txBody>
      </p:sp>
      <p:sp>
        <p:nvSpPr>
          <p:cNvPr id="4" name="Slide Number Placeholder 3">
            <a:extLst>
              <a:ext uri="{FF2B5EF4-FFF2-40B4-BE49-F238E27FC236}">
                <a16:creationId xmlns:a16="http://schemas.microsoft.com/office/drawing/2014/main" id="{9B5A6274-3906-4413-9EA5-6AC0F1054740}"/>
              </a:ext>
            </a:extLst>
          </p:cNvPr>
          <p:cNvSpPr>
            <a:spLocks noGrp="1"/>
          </p:cNvSpPr>
          <p:nvPr>
            <p:ph type="sldNum" sz="quarter" idx="12"/>
          </p:nvPr>
        </p:nvSpPr>
        <p:spPr/>
        <p:txBody>
          <a:bodyPr/>
          <a:lstStyle/>
          <a:p>
            <a:fld id="{2727E93D-1484-44CB-AE19-2BBD1D200922}" type="slidenum">
              <a:rPr lang="en-GB" smtClean="0"/>
              <a:t>5</a:t>
            </a:fld>
            <a:endParaRPr lang="en-GB" dirty="0"/>
          </a:p>
        </p:txBody>
      </p:sp>
      <p:sp>
        <p:nvSpPr>
          <p:cNvPr id="22" name="TextBox 21">
            <a:extLst>
              <a:ext uri="{FF2B5EF4-FFF2-40B4-BE49-F238E27FC236}">
                <a16:creationId xmlns:a16="http://schemas.microsoft.com/office/drawing/2014/main" id="{4EACC999-AAB8-4212-A8EC-65554DA834F4}"/>
              </a:ext>
            </a:extLst>
          </p:cNvPr>
          <p:cNvSpPr txBox="1"/>
          <p:nvPr/>
        </p:nvSpPr>
        <p:spPr>
          <a:xfrm>
            <a:off x="184150" y="6480615"/>
            <a:ext cx="3689350" cy="246221"/>
          </a:xfrm>
          <a:prstGeom prst="rect">
            <a:avLst/>
          </a:prstGeom>
          <a:noFill/>
          <a:ln>
            <a:solidFill>
              <a:schemeClr val="accent1"/>
            </a:solidFill>
          </a:ln>
        </p:spPr>
        <p:txBody>
          <a:bodyPr wrap="square" rtlCol="0">
            <a:spAutoFit/>
          </a:bodyPr>
          <a:lstStyle/>
          <a:p>
            <a:r>
              <a:rPr lang="en-GB" sz="1000" dirty="0"/>
              <a:t>Base: ALL completing Exit Evaluation Form (approx. 199 by Oct 19)  </a:t>
            </a:r>
          </a:p>
        </p:txBody>
      </p:sp>
      <p:sp>
        <p:nvSpPr>
          <p:cNvPr id="6" name="Speech Bubble: Rectangle with Corners Rounded 5">
            <a:extLst>
              <a:ext uri="{FF2B5EF4-FFF2-40B4-BE49-F238E27FC236}">
                <a16:creationId xmlns:a16="http://schemas.microsoft.com/office/drawing/2014/main" id="{3C6F4ADD-E695-4B87-BD99-4A0F551AB463}"/>
              </a:ext>
            </a:extLst>
          </p:cNvPr>
          <p:cNvSpPr/>
          <p:nvPr/>
        </p:nvSpPr>
        <p:spPr>
          <a:xfrm>
            <a:off x="184150" y="3034029"/>
            <a:ext cx="3689350" cy="980188"/>
          </a:xfrm>
          <a:prstGeom prst="wedgeRoundRectCallou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i="1">
                <a:solidFill>
                  <a:srgbClr val="000000"/>
                </a:solidFill>
                <a:latin typeface="Calibri" panose="020F0502020204030204" pitchFamily="34" charset="0"/>
              </a:rPr>
              <a:t>I enjoyed being able to find out things I didn't know about and having the stress and worry taken from me.</a:t>
            </a:r>
            <a:r>
              <a:rPr lang="en-GB" sz="1400" i="1"/>
              <a:t> </a:t>
            </a:r>
            <a:endParaRPr lang="en-GB" sz="1400" i="1" dirty="0">
              <a:solidFill>
                <a:schemeClr val="tx1"/>
              </a:solidFill>
            </a:endParaRPr>
          </a:p>
        </p:txBody>
      </p:sp>
      <p:sp>
        <p:nvSpPr>
          <p:cNvPr id="17" name="Speech Bubble: Rectangle with Corners Rounded 16">
            <a:extLst>
              <a:ext uri="{FF2B5EF4-FFF2-40B4-BE49-F238E27FC236}">
                <a16:creationId xmlns:a16="http://schemas.microsoft.com/office/drawing/2014/main" id="{B1F4BBB1-4B7D-4402-B870-DC53A3AEBB0E}"/>
              </a:ext>
            </a:extLst>
          </p:cNvPr>
          <p:cNvSpPr/>
          <p:nvPr/>
        </p:nvSpPr>
        <p:spPr>
          <a:xfrm>
            <a:off x="412750" y="1454152"/>
            <a:ext cx="3232150" cy="980188"/>
          </a:xfrm>
          <a:prstGeom prst="wedgeRoundRectCallou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i="1" dirty="0">
                <a:solidFill>
                  <a:srgbClr val="000000"/>
                </a:solidFill>
                <a:latin typeface="Calibri" panose="020F0502020204030204" pitchFamily="34" charset="0"/>
              </a:rPr>
              <a:t>Friendly, relaxed, informative talk with concerns to improve my development.</a:t>
            </a:r>
            <a:r>
              <a:rPr lang="en-GB" sz="1400" i="1" dirty="0"/>
              <a:t> </a:t>
            </a:r>
            <a:endParaRPr lang="en-GB" sz="1400" i="1" dirty="0">
              <a:solidFill>
                <a:schemeClr val="tx1"/>
              </a:solidFill>
            </a:endParaRPr>
          </a:p>
        </p:txBody>
      </p:sp>
      <p:sp>
        <p:nvSpPr>
          <p:cNvPr id="19" name="Speech Bubble: Rectangle with Corners Rounded 18">
            <a:extLst>
              <a:ext uri="{FF2B5EF4-FFF2-40B4-BE49-F238E27FC236}">
                <a16:creationId xmlns:a16="http://schemas.microsoft.com/office/drawing/2014/main" id="{98230735-27FA-4CB0-AF2D-C7B4A40E4F7B}"/>
              </a:ext>
            </a:extLst>
          </p:cNvPr>
          <p:cNvSpPr/>
          <p:nvPr/>
        </p:nvSpPr>
        <p:spPr>
          <a:xfrm>
            <a:off x="423662" y="4515423"/>
            <a:ext cx="3219450" cy="1328106"/>
          </a:xfrm>
          <a:prstGeom prst="wedgeRoundRectCallou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i="1" dirty="0">
                <a:solidFill>
                  <a:srgbClr val="000000"/>
                </a:solidFill>
                <a:latin typeface="Calibri" panose="020F0502020204030204" pitchFamily="34" charset="0"/>
              </a:rPr>
              <a:t>My coach was so helpful and understanding. I enjoyed the confidence that she instilled in me, to do new things and be more persistent.</a:t>
            </a:r>
            <a:r>
              <a:rPr lang="en-GB" sz="1400" i="1" dirty="0"/>
              <a:t> </a:t>
            </a:r>
            <a:endParaRPr lang="en-GB" sz="1400" i="1" dirty="0">
              <a:solidFill>
                <a:schemeClr val="tx1"/>
              </a:solidFill>
            </a:endParaRPr>
          </a:p>
        </p:txBody>
      </p:sp>
      <p:sp>
        <p:nvSpPr>
          <p:cNvPr id="20" name="Speech Bubble: Rectangle with Corners Rounded 19">
            <a:extLst>
              <a:ext uri="{FF2B5EF4-FFF2-40B4-BE49-F238E27FC236}">
                <a16:creationId xmlns:a16="http://schemas.microsoft.com/office/drawing/2014/main" id="{D03AE16F-9F41-4A69-9A86-9BC0C59BA590}"/>
              </a:ext>
            </a:extLst>
          </p:cNvPr>
          <p:cNvSpPr/>
          <p:nvPr/>
        </p:nvSpPr>
        <p:spPr>
          <a:xfrm>
            <a:off x="4026058" y="4025329"/>
            <a:ext cx="3445784" cy="980188"/>
          </a:xfrm>
          <a:prstGeom prst="wedgeRoundRectCallou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i="1" dirty="0">
                <a:solidFill>
                  <a:srgbClr val="000000"/>
                </a:solidFill>
                <a:latin typeface="Calibri" panose="020F0502020204030204" pitchFamily="34" charset="0"/>
              </a:rPr>
              <a:t>Having things explained to me so that I was able to understand. Helped  and supported me and built up my confidence.</a:t>
            </a:r>
            <a:r>
              <a:rPr lang="en-GB" sz="1400" i="1" dirty="0"/>
              <a:t> </a:t>
            </a:r>
            <a:endParaRPr lang="en-GB" sz="1400" i="1" dirty="0">
              <a:solidFill>
                <a:schemeClr val="tx1"/>
              </a:solidFill>
            </a:endParaRPr>
          </a:p>
        </p:txBody>
      </p:sp>
      <p:sp>
        <p:nvSpPr>
          <p:cNvPr id="21" name="Speech Bubble: Rectangle with Corners Rounded 20">
            <a:extLst>
              <a:ext uri="{FF2B5EF4-FFF2-40B4-BE49-F238E27FC236}">
                <a16:creationId xmlns:a16="http://schemas.microsoft.com/office/drawing/2014/main" id="{DFCDFDBF-B000-4A0C-8E27-66DC5B38D47E}"/>
              </a:ext>
            </a:extLst>
          </p:cNvPr>
          <p:cNvSpPr/>
          <p:nvPr/>
        </p:nvSpPr>
        <p:spPr>
          <a:xfrm>
            <a:off x="4064000" y="1618109"/>
            <a:ext cx="3937000" cy="980188"/>
          </a:xfrm>
          <a:prstGeom prst="wedgeRoundRectCallou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i="1" dirty="0">
                <a:solidFill>
                  <a:srgbClr val="000000"/>
                </a:solidFill>
                <a:latin typeface="Calibri" panose="020F0502020204030204" pitchFamily="34" charset="0"/>
              </a:rPr>
              <a:t>I got a push to push myself to build my confidence on contacting my service providers etc and sort out my debts.</a:t>
            </a:r>
            <a:r>
              <a:rPr lang="en-GB" sz="1400" i="1" dirty="0"/>
              <a:t> </a:t>
            </a:r>
            <a:endParaRPr lang="en-GB" sz="1400" i="1" dirty="0">
              <a:solidFill>
                <a:schemeClr val="tx1"/>
              </a:solidFill>
            </a:endParaRPr>
          </a:p>
        </p:txBody>
      </p:sp>
      <p:sp>
        <p:nvSpPr>
          <p:cNvPr id="23" name="Speech Bubble: Rectangle with Corners Rounded 22">
            <a:extLst>
              <a:ext uri="{FF2B5EF4-FFF2-40B4-BE49-F238E27FC236}">
                <a16:creationId xmlns:a16="http://schemas.microsoft.com/office/drawing/2014/main" id="{D0795FF9-F9A0-4ABB-9299-6884BB384F7A}"/>
              </a:ext>
            </a:extLst>
          </p:cNvPr>
          <p:cNvSpPr/>
          <p:nvPr/>
        </p:nvSpPr>
        <p:spPr>
          <a:xfrm>
            <a:off x="8105243" y="2978104"/>
            <a:ext cx="3585295" cy="597375"/>
          </a:xfrm>
          <a:prstGeom prst="wedgeRoundRectCallou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i="1">
                <a:solidFill>
                  <a:srgbClr val="000000"/>
                </a:solidFill>
                <a:latin typeface="Calibri" panose="020F0502020204030204" pitchFamily="34" charset="0"/>
              </a:rPr>
              <a:t>Very knowledgeable, helped explain tasks, etc.</a:t>
            </a:r>
            <a:r>
              <a:rPr lang="en-GB" sz="1400" i="1"/>
              <a:t> </a:t>
            </a:r>
            <a:endParaRPr lang="en-GB" sz="1400" i="1" dirty="0">
              <a:solidFill>
                <a:schemeClr val="tx1"/>
              </a:solidFill>
            </a:endParaRPr>
          </a:p>
        </p:txBody>
      </p:sp>
      <p:sp>
        <p:nvSpPr>
          <p:cNvPr id="24" name="Speech Bubble: Rectangle with Corners Rounded 23">
            <a:extLst>
              <a:ext uri="{FF2B5EF4-FFF2-40B4-BE49-F238E27FC236}">
                <a16:creationId xmlns:a16="http://schemas.microsoft.com/office/drawing/2014/main" id="{7428D4BB-4169-479A-8C20-297DD37A3C6B}"/>
              </a:ext>
            </a:extLst>
          </p:cNvPr>
          <p:cNvSpPr/>
          <p:nvPr/>
        </p:nvSpPr>
        <p:spPr>
          <a:xfrm>
            <a:off x="8413750" y="1454152"/>
            <a:ext cx="3536229" cy="1168400"/>
          </a:xfrm>
          <a:prstGeom prst="wedgeRoundRectCallou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i="1" dirty="0">
                <a:solidFill>
                  <a:srgbClr val="000000"/>
                </a:solidFill>
                <a:latin typeface="Calibri" panose="020F0502020204030204" pitchFamily="34" charset="0"/>
              </a:rPr>
              <a:t>When I started I didn't want to face up to my situation. Building trust with my coach and addressing issues has improved my life.</a:t>
            </a:r>
            <a:r>
              <a:rPr lang="en-GB" sz="1400" i="1" dirty="0"/>
              <a:t> </a:t>
            </a:r>
            <a:endParaRPr lang="en-GB" sz="1400" i="1" dirty="0">
              <a:solidFill>
                <a:schemeClr val="tx1"/>
              </a:solidFill>
            </a:endParaRPr>
          </a:p>
        </p:txBody>
      </p:sp>
      <p:sp>
        <p:nvSpPr>
          <p:cNvPr id="13" name="Speech Bubble: Rectangle with Corners Rounded 12">
            <a:extLst>
              <a:ext uri="{FF2B5EF4-FFF2-40B4-BE49-F238E27FC236}">
                <a16:creationId xmlns:a16="http://schemas.microsoft.com/office/drawing/2014/main" id="{8FCF840C-134D-4418-8E26-EA6FEBFF6FE6}"/>
              </a:ext>
            </a:extLst>
          </p:cNvPr>
          <p:cNvSpPr/>
          <p:nvPr/>
        </p:nvSpPr>
        <p:spPr>
          <a:xfrm>
            <a:off x="4026058" y="5264149"/>
            <a:ext cx="3585295" cy="1168400"/>
          </a:xfrm>
          <a:prstGeom prst="wedgeRoundRectCallou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i="1" dirty="0">
                <a:solidFill>
                  <a:srgbClr val="000000"/>
                </a:solidFill>
                <a:latin typeface="Calibri" panose="020F0502020204030204" pitchFamily="34" charset="0"/>
              </a:rPr>
              <a:t>Learning new things, how to use wi-fi, using credit card in safe way, buying things online and the Coach has been wonderful.</a:t>
            </a:r>
            <a:r>
              <a:rPr lang="en-GB" sz="1400" i="1" dirty="0"/>
              <a:t> </a:t>
            </a:r>
            <a:endParaRPr lang="en-GB" sz="1400" i="1" dirty="0">
              <a:solidFill>
                <a:schemeClr val="tx1"/>
              </a:solidFill>
            </a:endParaRPr>
          </a:p>
        </p:txBody>
      </p:sp>
      <p:sp>
        <p:nvSpPr>
          <p:cNvPr id="14" name="Speech Bubble: Rectangle with Corners Rounded 13">
            <a:extLst>
              <a:ext uri="{FF2B5EF4-FFF2-40B4-BE49-F238E27FC236}">
                <a16:creationId xmlns:a16="http://schemas.microsoft.com/office/drawing/2014/main" id="{68A3CA5C-4600-4D83-B1E1-EC311A4E1843}"/>
              </a:ext>
            </a:extLst>
          </p:cNvPr>
          <p:cNvSpPr/>
          <p:nvPr/>
        </p:nvSpPr>
        <p:spPr>
          <a:xfrm>
            <a:off x="4292600" y="3153220"/>
            <a:ext cx="3346452" cy="597375"/>
          </a:xfrm>
          <a:prstGeom prst="wedgeRoundRectCallou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i="1" dirty="0">
                <a:solidFill>
                  <a:srgbClr val="000000"/>
                </a:solidFill>
                <a:latin typeface="Calibri" panose="020F0502020204030204" pitchFamily="34" charset="0"/>
              </a:rPr>
              <a:t>Calm, no judgement, not rushed, felt safe</a:t>
            </a:r>
            <a:r>
              <a:rPr lang="en-GB" sz="1400" i="1" dirty="0"/>
              <a:t> </a:t>
            </a:r>
            <a:endParaRPr lang="en-GB" sz="1400" i="1" dirty="0">
              <a:solidFill>
                <a:schemeClr val="tx1"/>
              </a:solidFill>
            </a:endParaRPr>
          </a:p>
        </p:txBody>
      </p:sp>
      <p:sp>
        <p:nvSpPr>
          <p:cNvPr id="15" name="Speech Bubble: Rectangle with Corners Rounded 14">
            <a:extLst>
              <a:ext uri="{FF2B5EF4-FFF2-40B4-BE49-F238E27FC236}">
                <a16:creationId xmlns:a16="http://schemas.microsoft.com/office/drawing/2014/main" id="{89577683-6E23-48F3-88AE-97DDB257E4C2}"/>
              </a:ext>
            </a:extLst>
          </p:cNvPr>
          <p:cNvSpPr/>
          <p:nvPr/>
        </p:nvSpPr>
        <p:spPr>
          <a:xfrm>
            <a:off x="8017594" y="3925254"/>
            <a:ext cx="3750744" cy="1077218"/>
          </a:xfrm>
          <a:prstGeom prst="wedgeRoundRectCallou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i="1" dirty="0">
                <a:solidFill>
                  <a:srgbClr val="000000"/>
                </a:solidFill>
                <a:latin typeface="Calibri" panose="020F0502020204030204" pitchFamily="34" charset="0"/>
              </a:rPr>
              <a:t>The Coach was warm and welcoming and a lot more understanding than I'd expected of my situation.</a:t>
            </a:r>
            <a:r>
              <a:rPr lang="en-GB" sz="1400" i="1" dirty="0"/>
              <a:t> </a:t>
            </a:r>
            <a:endParaRPr lang="en-GB" sz="1400" i="1" dirty="0">
              <a:solidFill>
                <a:schemeClr val="tx1"/>
              </a:solidFill>
            </a:endParaRPr>
          </a:p>
        </p:txBody>
      </p:sp>
      <p:sp>
        <p:nvSpPr>
          <p:cNvPr id="16" name="Speech Bubble: Rectangle with Corners Rounded 15">
            <a:extLst>
              <a:ext uri="{FF2B5EF4-FFF2-40B4-BE49-F238E27FC236}">
                <a16:creationId xmlns:a16="http://schemas.microsoft.com/office/drawing/2014/main" id="{9CC9A7CE-F5FD-4024-9A7C-98EE667E817B}"/>
              </a:ext>
            </a:extLst>
          </p:cNvPr>
          <p:cNvSpPr/>
          <p:nvPr/>
        </p:nvSpPr>
        <p:spPr>
          <a:xfrm>
            <a:off x="8068931" y="5304920"/>
            <a:ext cx="3750744" cy="1077218"/>
          </a:xfrm>
          <a:prstGeom prst="wedgeRoundRectCallou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i="1" dirty="0">
                <a:solidFill>
                  <a:srgbClr val="000000"/>
                </a:solidFill>
                <a:latin typeface="Calibri" panose="020F0502020204030204" pitchFamily="34" charset="0"/>
              </a:rPr>
              <a:t>Because it was one to one in my own home - with an understanding person who helped me to access services which could help me</a:t>
            </a:r>
            <a:r>
              <a:rPr lang="en-GB" sz="1400" i="1" dirty="0"/>
              <a:t> </a:t>
            </a:r>
            <a:endParaRPr lang="en-GB" sz="1400" i="1" dirty="0">
              <a:solidFill>
                <a:schemeClr val="tx1"/>
              </a:solidFill>
            </a:endParaRPr>
          </a:p>
        </p:txBody>
      </p:sp>
      <p:pic>
        <p:nvPicPr>
          <p:cNvPr id="25" name="Picture 24">
            <a:extLst>
              <a:ext uri="{FF2B5EF4-FFF2-40B4-BE49-F238E27FC236}">
                <a16:creationId xmlns:a16="http://schemas.microsoft.com/office/drawing/2014/main" id="{6656AF5D-0775-47C3-9763-143C924D78F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64213" y="-260139"/>
            <a:ext cx="9105273" cy="1943100"/>
          </a:xfrm>
          <a:prstGeom prst="rect">
            <a:avLst/>
          </a:prstGeom>
        </p:spPr>
      </p:pic>
    </p:spTree>
    <p:extLst>
      <p:ext uri="{BB962C8B-B14F-4D97-AF65-F5344CB8AC3E}">
        <p14:creationId xmlns:p14="http://schemas.microsoft.com/office/powerpoint/2010/main" val="26996483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944</TotalTime>
  <Words>692</Words>
  <Application>Microsoft Office PowerPoint</Application>
  <PresentationFormat>Widescreen</PresentationFormat>
  <Paragraphs>37</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Mean Score  changes</vt:lpstr>
      <vt:lpstr>Margin comparisons </vt:lpstr>
      <vt:lpstr>Enjoyed most</vt:lpstr>
      <vt:lpstr>Enjoyed most Some verbatims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HORIZONS Impact analysis from MOW Feedback Tool : Oct 16-Sep 19</dc:title>
  <dc:creator>Ann Grimsdale</dc:creator>
  <cp:lastModifiedBy>Sue Reynolds</cp:lastModifiedBy>
  <cp:revision>153</cp:revision>
  <cp:lastPrinted>2019-12-04T14:24:48Z</cp:lastPrinted>
  <dcterms:created xsi:type="dcterms:W3CDTF">2019-10-14T13:14:12Z</dcterms:created>
  <dcterms:modified xsi:type="dcterms:W3CDTF">2020-01-23T07:13:43Z</dcterms:modified>
</cp:coreProperties>
</file>