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7" r:id="rId5"/>
    <p:sldId id="292" r:id="rId6"/>
    <p:sldId id="258" r:id="rId7"/>
    <p:sldId id="260" r:id="rId8"/>
    <p:sldId id="282" r:id="rId9"/>
    <p:sldId id="293" r:id="rId10"/>
    <p:sldId id="261" r:id="rId11"/>
    <p:sldId id="263" r:id="rId12"/>
    <p:sldId id="262" r:id="rId13"/>
    <p:sldId id="270" r:id="rId14"/>
    <p:sldId id="269" r:id="rId15"/>
    <p:sldId id="271" r:id="rId16"/>
    <p:sldId id="272" r:id="rId17"/>
    <p:sldId id="265" r:id="rId18"/>
    <p:sldId id="273" r:id="rId19"/>
    <p:sldId id="264" r:id="rId20"/>
    <p:sldId id="266" r:id="rId21"/>
    <p:sldId id="267" r:id="rId22"/>
    <p:sldId id="268" r:id="rId23"/>
    <p:sldId id="277" r:id="rId24"/>
    <p:sldId id="283" r:id="rId25"/>
    <p:sldId id="287" r:id="rId26"/>
    <p:sldId id="288" r:id="rId27"/>
    <p:sldId id="286" r:id="rId28"/>
    <p:sldId id="278" r:id="rId29"/>
    <p:sldId id="279" r:id="rId30"/>
    <p:sldId id="275" r:id="rId31"/>
    <p:sldId id="276" r:id="rId32"/>
    <p:sldId id="295" r:id="rId33"/>
    <p:sldId id="290" r:id="rId34"/>
    <p:sldId id="294" r:id="rId35"/>
    <p:sldId id="285" r:id="rId36"/>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1F2"/>
    <a:srgbClr val="EBF1FF"/>
    <a:srgbClr val="2E75B6"/>
    <a:srgbClr val="F7F9FF"/>
    <a:srgbClr val="C7DDF1"/>
    <a:srgbClr val="DFE7F5"/>
    <a:srgbClr val="EFF5FB"/>
    <a:srgbClr val="E1E1E1"/>
    <a:srgbClr val="F0F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54" autoAdjust="0"/>
    <p:restoredTop sz="94660"/>
  </p:normalViewPr>
  <p:slideViewPr>
    <p:cSldViewPr snapToGrid="0">
      <p:cViewPr varScale="1">
        <p:scale>
          <a:sx n="88" d="100"/>
          <a:sy n="88" d="100"/>
        </p:scale>
        <p:origin x="701"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3D7451D7-2EA8-4FF7-B662-8F28256B097A}" type="datetimeFigureOut">
              <a:rPr lang="en-GB" smtClean="0"/>
              <a:t>05/12/2019</a:t>
            </a:fld>
            <a:endParaRPr lang="en-GB"/>
          </a:p>
        </p:txBody>
      </p:sp>
      <p:sp>
        <p:nvSpPr>
          <p:cNvPr id="4" name="Footer Placeholder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B6A56AE6-FF1C-4754-A77A-EAD59379A0D2}" type="slidenum">
              <a:rPr lang="en-GB" smtClean="0"/>
              <a:t>‹#›</a:t>
            </a:fld>
            <a:endParaRPr lang="en-GB"/>
          </a:p>
        </p:txBody>
      </p:sp>
    </p:spTree>
    <p:extLst>
      <p:ext uri="{BB962C8B-B14F-4D97-AF65-F5344CB8AC3E}">
        <p14:creationId xmlns:p14="http://schemas.microsoft.com/office/powerpoint/2010/main" val="231346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6F4B6CE-75B7-4240-B9F8-2C023477DFB8}" type="datetimeFigureOut">
              <a:rPr lang="en-GB" smtClean="0"/>
              <a:t>05/12/2019</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5A8E0146-D998-449C-A1BA-A878C8DA818C}" type="slidenum">
              <a:rPr lang="en-GB" smtClean="0"/>
              <a:t>‹#›</a:t>
            </a:fld>
            <a:endParaRPr lang="en-GB" dirty="0"/>
          </a:p>
        </p:txBody>
      </p:sp>
    </p:spTree>
    <p:extLst>
      <p:ext uri="{BB962C8B-B14F-4D97-AF65-F5344CB8AC3E}">
        <p14:creationId xmlns:p14="http://schemas.microsoft.com/office/powerpoint/2010/main" val="101119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4</a:t>
            </a:fld>
            <a:endParaRPr lang="en-GB" dirty="0"/>
          </a:p>
        </p:txBody>
      </p:sp>
    </p:spTree>
    <p:extLst>
      <p:ext uri="{BB962C8B-B14F-4D97-AF65-F5344CB8AC3E}">
        <p14:creationId xmlns:p14="http://schemas.microsoft.com/office/powerpoint/2010/main" val="400523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14</a:t>
            </a:fld>
            <a:endParaRPr lang="en-GB" dirty="0"/>
          </a:p>
        </p:txBody>
      </p:sp>
    </p:spTree>
    <p:extLst>
      <p:ext uri="{BB962C8B-B14F-4D97-AF65-F5344CB8AC3E}">
        <p14:creationId xmlns:p14="http://schemas.microsoft.com/office/powerpoint/2010/main" val="3746280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16</a:t>
            </a:fld>
            <a:endParaRPr lang="en-GB" dirty="0"/>
          </a:p>
        </p:txBody>
      </p:sp>
    </p:spTree>
    <p:extLst>
      <p:ext uri="{BB962C8B-B14F-4D97-AF65-F5344CB8AC3E}">
        <p14:creationId xmlns:p14="http://schemas.microsoft.com/office/powerpoint/2010/main" val="152682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17</a:t>
            </a:fld>
            <a:endParaRPr lang="en-GB" dirty="0"/>
          </a:p>
        </p:txBody>
      </p:sp>
    </p:spTree>
    <p:extLst>
      <p:ext uri="{BB962C8B-B14F-4D97-AF65-F5344CB8AC3E}">
        <p14:creationId xmlns:p14="http://schemas.microsoft.com/office/powerpoint/2010/main" val="3974901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18</a:t>
            </a:fld>
            <a:endParaRPr lang="en-GB" dirty="0"/>
          </a:p>
        </p:txBody>
      </p:sp>
    </p:spTree>
    <p:extLst>
      <p:ext uri="{BB962C8B-B14F-4D97-AF65-F5344CB8AC3E}">
        <p14:creationId xmlns:p14="http://schemas.microsoft.com/office/powerpoint/2010/main" val="1337622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19</a:t>
            </a:fld>
            <a:endParaRPr lang="en-GB" dirty="0"/>
          </a:p>
        </p:txBody>
      </p:sp>
    </p:spTree>
    <p:extLst>
      <p:ext uri="{BB962C8B-B14F-4D97-AF65-F5344CB8AC3E}">
        <p14:creationId xmlns:p14="http://schemas.microsoft.com/office/powerpoint/2010/main" val="3981496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22</a:t>
            </a:fld>
            <a:endParaRPr lang="en-GB"/>
          </a:p>
        </p:txBody>
      </p:sp>
    </p:spTree>
    <p:extLst>
      <p:ext uri="{BB962C8B-B14F-4D97-AF65-F5344CB8AC3E}">
        <p14:creationId xmlns:p14="http://schemas.microsoft.com/office/powerpoint/2010/main" val="215706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23</a:t>
            </a:fld>
            <a:endParaRPr lang="en-GB"/>
          </a:p>
        </p:txBody>
      </p:sp>
    </p:spTree>
    <p:extLst>
      <p:ext uri="{BB962C8B-B14F-4D97-AF65-F5344CB8AC3E}">
        <p14:creationId xmlns:p14="http://schemas.microsoft.com/office/powerpoint/2010/main" val="1894469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773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104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05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5</a:t>
            </a:fld>
            <a:endParaRPr lang="en-GB" dirty="0"/>
          </a:p>
        </p:txBody>
      </p:sp>
    </p:spTree>
    <p:extLst>
      <p:ext uri="{BB962C8B-B14F-4D97-AF65-F5344CB8AC3E}">
        <p14:creationId xmlns:p14="http://schemas.microsoft.com/office/powerpoint/2010/main" val="2105751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32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30</a:t>
            </a:fld>
            <a:endParaRPr lang="en-GB"/>
          </a:p>
        </p:txBody>
      </p:sp>
    </p:spTree>
    <p:extLst>
      <p:ext uri="{BB962C8B-B14F-4D97-AF65-F5344CB8AC3E}">
        <p14:creationId xmlns:p14="http://schemas.microsoft.com/office/powerpoint/2010/main" val="2113817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060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0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6</a:t>
            </a:fld>
            <a:endParaRPr lang="en-GB" dirty="0"/>
          </a:p>
        </p:txBody>
      </p:sp>
    </p:spTree>
    <p:extLst>
      <p:ext uri="{BB962C8B-B14F-4D97-AF65-F5344CB8AC3E}">
        <p14:creationId xmlns:p14="http://schemas.microsoft.com/office/powerpoint/2010/main" val="3850565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7</a:t>
            </a:fld>
            <a:endParaRPr lang="en-GB" dirty="0"/>
          </a:p>
        </p:txBody>
      </p:sp>
    </p:spTree>
    <p:extLst>
      <p:ext uri="{BB962C8B-B14F-4D97-AF65-F5344CB8AC3E}">
        <p14:creationId xmlns:p14="http://schemas.microsoft.com/office/powerpoint/2010/main" val="246247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8</a:t>
            </a:fld>
            <a:endParaRPr lang="en-GB" dirty="0"/>
          </a:p>
        </p:txBody>
      </p:sp>
    </p:spTree>
    <p:extLst>
      <p:ext uri="{BB962C8B-B14F-4D97-AF65-F5344CB8AC3E}">
        <p14:creationId xmlns:p14="http://schemas.microsoft.com/office/powerpoint/2010/main" val="2923086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9</a:t>
            </a:fld>
            <a:endParaRPr lang="en-GB" dirty="0"/>
          </a:p>
        </p:txBody>
      </p:sp>
    </p:spTree>
    <p:extLst>
      <p:ext uri="{BB962C8B-B14F-4D97-AF65-F5344CB8AC3E}">
        <p14:creationId xmlns:p14="http://schemas.microsoft.com/office/powerpoint/2010/main" val="191574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10</a:t>
            </a:fld>
            <a:endParaRPr lang="en-GB" dirty="0"/>
          </a:p>
        </p:txBody>
      </p:sp>
    </p:spTree>
    <p:extLst>
      <p:ext uri="{BB962C8B-B14F-4D97-AF65-F5344CB8AC3E}">
        <p14:creationId xmlns:p14="http://schemas.microsoft.com/office/powerpoint/2010/main" val="140599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11</a:t>
            </a:fld>
            <a:endParaRPr lang="en-GB" dirty="0"/>
          </a:p>
        </p:txBody>
      </p:sp>
    </p:spTree>
    <p:extLst>
      <p:ext uri="{BB962C8B-B14F-4D97-AF65-F5344CB8AC3E}">
        <p14:creationId xmlns:p14="http://schemas.microsoft.com/office/powerpoint/2010/main" val="2302921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12</a:t>
            </a:fld>
            <a:endParaRPr lang="en-GB" dirty="0"/>
          </a:p>
        </p:txBody>
      </p:sp>
    </p:spTree>
    <p:extLst>
      <p:ext uri="{BB962C8B-B14F-4D97-AF65-F5344CB8AC3E}">
        <p14:creationId xmlns:p14="http://schemas.microsoft.com/office/powerpoint/2010/main" val="373546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649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917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5296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2"/>
          <p:cNvSpPr>
            <a:spLocks noGrp="1"/>
          </p:cNvSpPr>
          <p:nvPr>
            <p:ph type="body" sz="quarter" idx="14" hasCustomPrompt="1"/>
          </p:nvPr>
        </p:nvSpPr>
        <p:spPr>
          <a:xfrm>
            <a:off x="145576" y="572860"/>
            <a:ext cx="11891413" cy="578079"/>
          </a:xfrm>
          <a:prstGeom prst="rect">
            <a:avLst/>
          </a:prstGeom>
        </p:spPr>
        <p:txBody>
          <a:bodyPr/>
          <a:lstStyle>
            <a:lvl1pPr marL="0" indent="0" algn="ctr">
              <a:buNone/>
              <a:defRPr sz="2000" b="1">
                <a:solidFill>
                  <a:schemeClr val="accent1"/>
                </a:solidFill>
                <a:latin typeface="Arial (Headings)"/>
              </a:defRPr>
            </a:lvl1pPr>
          </a:lstStyle>
          <a:p>
            <a:pPr lvl="0"/>
            <a:r>
              <a:rPr lang="en-US"/>
              <a:t>Title</a:t>
            </a:r>
            <a:endParaRPr lang="en-GB"/>
          </a:p>
        </p:txBody>
      </p:sp>
      <p:sp>
        <p:nvSpPr>
          <p:cNvPr id="7" name="Slide Number Placeholder 5"/>
          <p:cNvSpPr>
            <a:spLocks noGrp="1"/>
          </p:cNvSpPr>
          <p:nvPr>
            <p:ph type="sldNum" sz="quarter" idx="4"/>
          </p:nvPr>
        </p:nvSpPr>
        <p:spPr>
          <a:xfrm>
            <a:off x="9208881" y="6488601"/>
            <a:ext cx="2828107" cy="218918"/>
          </a:xfrm>
          <a:prstGeom prst="rect">
            <a:avLst/>
          </a:prstGeom>
        </p:spPr>
        <p:txBody>
          <a:bodyPr lIns="90818" tIns="45409" rIns="90818" bIns="45409"/>
          <a:lstStyle>
            <a:lvl1pPr algn="r">
              <a:defRPr sz="1000" b="0" i="0">
                <a:solidFill>
                  <a:schemeClr val="tx1"/>
                </a:solidFill>
                <a:latin typeface="Arial"/>
                <a:cs typeface="Arial"/>
              </a:defRPr>
            </a:lvl1pPr>
          </a:lstStyle>
          <a:p>
            <a:pPr defTabSz="908182"/>
            <a:fld id="{87DADF28-5588-485E-81E7-6B9A2B6E3B3C}" type="slidenum">
              <a:rPr lang="en-GB" smtClean="0">
                <a:solidFill>
                  <a:prstClr val="black"/>
                </a:solidFill>
              </a:rPr>
              <a:pPr defTabSz="908182"/>
              <a:t>‹#›</a:t>
            </a:fld>
            <a:endParaRPr lang="en-GB">
              <a:solidFill>
                <a:prstClr val="black"/>
              </a:solidFill>
            </a:endParaRPr>
          </a:p>
        </p:txBody>
      </p:sp>
    </p:spTree>
    <p:extLst>
      <p:ext uri="{BB962C8B-B14F-4D97-AF65-F5344CB8AC3E}">
        <p14:creationId xmlns:p14="http://schemas.microsoft.com/office/powerpoint/2010/main" val="370428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69608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1957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5967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2849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57525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00111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83427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76107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038-765E-4A35-9291-688DFA1C4CE5}" type="datetimeFigureOut">
              <a:rPr lang="en-GB" smtClean="0"/>
              <a:t>05/12/2019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B91E9-87EB-461F-B0CD-2A123CF379A1}" type="slidenum">
              <a:rPr lang="en-GB" smtClean="0"/>
              <a:t>‹#›</a:t>
            </a:fld>
            <a:endParaRPr lang="en-GB" dirty="0"/>
          </a:p>
        </p:txBody>
      </p:sp>
    </p:spTree>
    <p:extLst>
      <p:ext uri="{BB962C8B-B14F-4D97-AF65-F5344CB8AC3E}">
        <p14:creationId xmlns:p14="http://schemas.microsoft.com/office/powerpoint/2010/main" val="116647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9.emf"/><Relationship Id="rId4" Type="http://schemas.openxmlformats.org/officeDocument/2006/relationships/image" Target="../media/image38.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760" y="1259093"/>
            <a:ext cx="10482230" cy="4708981"/>
          </a:xfrm>
          <a:prstGeom prst="rect">
            <a:avLst/>
          </a:prstGeom>
          <a:noFill/>
          <a:ln>
            <a:noFill/>
          </a:ln>
        </p:spPr>
        <p:txBody>
          <a:bodyPr wrap="square" rtlCol="0">
            <a:spAutoFit/>
          </a:bodyPr>
          <a:lstStyle/>
          <a:p>
            <a:pPr algn="ctr"/>
            <a:r>
              <a:rPr lang="en-GB" sz="5000" dirty="0">
                <a:solidFill>
                  <a:schemeClr val="accent1">
                    <a:lumMod val="75000"/>
                  </a:schemeClr>
                </a:solidFill>
                <a:latin typeface="Arial" panose="020B0604020202020204" pitchFamily="34" charset="0"/>
                <a:cs typeface="Arial" panose="020B0604020202020204" pitchFamily="34" charset="0"/>
              </a:rPr>
              <a:t>South Peterborough PCN</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Data pack</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November 2019</a:t>
            </a:r>
          </a:p>
          <a:p>
            <a:pPr algn="ctr"/>
            <a:endParaRPr lang="en-GB" sz="5000" dirty="0">
              <a:solidFill>
                <a:srgbClr val="FF0000"/>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397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43809906"/>
              </p:ext>
            </p:extLst>
          </p:nvPr>
        </p:nvGraphicFramePr>
        <p:xfrm>
          <a:off x="0" y="0"/>
          <a:ext cx="12192000" cy="68894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Self-</a:t>
                      </a:r>
                      <a:r>
                        <a:rPr lang="en-GB" baseline="0" dirty="0">
                          <a:latin typeface="Arial" panose="020B0604020202020204" pitchFamily="34" charset="0"/>
                          <a:cs typeface="Arial" panose="020B0604020202020204" pitchFamily="34" charset="0"/>
                        </a:rPr>
                        <a:t>reported limiting long-term illness and general health status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7132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a:solidFill>
                            <a:schemeClr val="accent1">
                              <a:lumMod val="75000"/>
                            </a:schemeClr>
                          </a:solidFill>
                          <a:latin typeface="Arial" panose="020B0604020202020204" pitchFamily="34" charset="0"/>
                          <a:cs typeface="Arial" panose="020B0604020202020204" pitchFamily="34" charset="0"/>
                        </a:rPr>
                        <a:t> that the</a:t>
                      </a:r>
                      <a:r>
                        <a:rPr lang="en-GB" sz="1600" dirty="0">
                          <a:solidFill>
                            <a:schemeClr val="accent1">
                              <a:lumMod val="75000"/>
                            </a:schemeClr>
                          </a:solidFill>
                          <a:latin typeface="Arial" panose="020B0604020202020204" pitchFamily="34" charset="0"/>
                          <a:cs typeface="Arial" panose="020B0604020202020204" pitchFamily="34" charset="0"/>
                        </a:rPr>
                        <a:t> proportion</a:t>
                      </a:r>
                      <a:r>
                        <a:rPr lang="en-GB" sz="1600" baseline="0" dirty="0">
                          <a:solidFill>
                            <a:schemeClr val="accent1">
                              <a:lumMod val="75000"/>
                            </a:schemeClr>
                          </a:solidFill>
                          <a:latin typeface="Arial" panose="020B0604020202020204" pitchFamily="34" charset="0"/>
                          <a:cs typeface="Arial" panose="020B0604020202020204" pitchFamily="34" charset="0"/>
                        </a:rPr>
                        <a:t> of people that reported that they had a long-term activity-limiting illness</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in the 2011 Census was statistically similar to the North Alliance average.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t>
                      </a:r>
                      <a:r>
                        <a:rPr lang="en-GB" sz="1600" dirty="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a:solidFill>
                            <a:schemeClr val="accent1">
                              <a:lumMod val="75000"/>
                            </a:schemeClr>
                          </a:solidFill>
                          <a:latin typeface="Arial" panose="020B0604020202020204" pitchFamily="34" charset="0"/>
                          <a:cs typeface="Arial" panose="020B0604020202020204" pitchFamily="34" charset="0"/>
                        </a:rPr>
                        <a:t> that the</a:t>
                      </a:r>
                      <a:r>
                        <a:rPr lang="en-GB" sz="1600" dirty="0">
                          <a:solidFill>
                            <a:schemeClr val="accent1">
                              <a:lumMod val="75000"/>
                            </a:schemeClr>
                          </a:solidFill>
                          <a:latin typeface="Arial" panose="020B0604020202020204" pitchFamily="34" charset="0"/>
                          <a:cs typeface="Arial" panose="020B0604020202020204" pitchFamily="34" charset="0"/>
                        </a:rPr>
                        <a:t> proportion</a:t>
                      </a:r>
                      <a:r>
                        <a:rPr lang="en-GB" sz="1600" baseline="0" dirty="0">
                          <a:solidFill>
                            <a:schemeClr val="accent1">
                              <a:lumMod val="75000"/>
                            </a:schemeClr>
                          </a:solidFill>
                          <a:latin typeface="Arial" panose="020B0604020202020204" pitchFamily="34" charset="0"/>
                          <a:cs typeface="Arial" panose="020B0604020202020204" pitchFamily="34" charset="0"/>
                        </a:rPr>
                        <a:t> of people that reported that they were in good or very good health</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in the 2011 Census was statistically similar to the North Alliance average.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C&amp;P PHI from Census 2011, NOMIS and patients registered at a GP Practice by LSOA, July 2018, NHS Digital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3"/>
          <a:stretch>
            <a:fillRect/>
          </a:stretch>
        </p:blipFill>
        <p:spPr>
          <a:xfrm>
            <a:off x="69569" y="6065505"/>
            <a:ext cx="12052861" cy="298350"/>
          </a:xfrm>
          <a:prstGeom prst="rect">
            <a:avLst/>
          </a:prstGeom>
        </p:spPr>
      </p:pic>
      <p:pic>
        <p:nvPicPr>
          <p:cNvPr id="3" name="Picture 2"/>
          <p:cNvPicPr>
            <a:picLocks noChangeAspect="1"/>
          </p:cNvPicPr>
          <p:nvPr/>
        </p:nvPicPr>
        <p:blipFill>
          <a:blip r:embed="rId4"/>
          <a:stretch>
            <a:fillRect/>
          </a:stretch>
        </p:blipFill>
        <p:spPr>
          <a:xfrm>
            <a:off x="495796" y="564711"/>
            <a:ext cx="5166000" cy="2351505"/>
          </a:xfrm>
          <a:prstGeom prst="rect">
            <a:avLst/>
          </a:prstGeom>
        </p:spPr>
      </p:pic>
    </p:spTree>
    <p:extLst>
      <p:ext uri="{BB962C8B-B14F-4D97-AF65-F5344CB8AC3E}">
        <p14:creationId xmlns:p14="http://schemas.microsoft.com/office/powerpoint/2010/main" val="1536078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55015577"/>
              </p:ext>
            </p:extLst>
          </p:nvPr>
        </p:nvGraphicFramePr>
        <p:xfrm>
          <a:off x="0" y="0"/>
          <a:ext cx="12192000" cy="684784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9246">
                <a:tc>
                  <a:txBody>
                    <a:bodyPr/>
                    <a:lstStyle/>
                    <a:p>
                      <a:r>
                        <a:rPr lang="en-GB" dirty="0">
                          <a:latin typeface="Arial" panose="020B0604020202020204" pitchFamily="34" charset="0"/>
                          <a:cs typeface="Arial" panose="020B0604020202020204" pitchFamily="34" charset="0"/>
                        </a:rPr>
                        <a:t>Life expectancy</a:t>
                      </a:r>
                    </a:p>
                  </a:txBody>
                  <a:tcPr>
                    <a:solidFill>
                      <a:schemeClr val="accent1">
                        <a:lumMod val="75000"/>
                      </a:schemeClr>
                    </a:solidFill>
                  </a:tcPr>
                </a:tc>
                <a:extLst>
                  <a:ext uri="{0D108BD9-81ED-4DB2-BD59-A6C34878D82A}">
                    <a16:rowId xmlns:a16="http://schemas.microsoft.com/office/drawing/2014/main" val="10000"/>
                  </a:ext>
                </a:extLst>
              </a:tr>
              <a:tr h="557515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1">
                              <a:lumMod val="75000"/>
                            </a:schemeClr>
                          </a:solidFill>
                          <a:latin typeface="Arial" panose="020B0604020202020204" pitchFamily="34" charset="0"/>
                          <a:cs typeface="Arial" panose="020B0604020202020204" pitchFamily="34" charset="0"/>
                        </a:rPr>
                        <a:t>Male and female </a:t>
                      </a:r>
                      <a:r>
                        <a:rPr lang="en-GB" sz="1600" baseline="0" dirty="0">
                          <a:solidFill>
                            <a:schemeClr val="accent1">
                              <a:lumMod val="75000"/>
                            </a:schemeClr>
                          </a:solidFill>
                          <a:latin typeface="Arial" panose="020B0604020202020204" pitchFamily="34" charset="0"/>
                          <a:cs typeface="Arial" panose="020B0604020202020204" pitchFamily="34" charset="0"/>
                        </a:rPr>
                        <a:t>l</a:t>
                      </a:r>
                      <a:r>
                        <a:rPr lang="en-GB" sz="1600" dirty="0">
                          <a:solidFill>
                            <a:schemeClr val="accent1">
                              <a:lumMod val="75000"/>
                            </a:schemeClr>
                          </a:solidFill>
                          <a:latin typeface="Arial" panose="020B0604020202020204" pitchFamily="34" charset="0"/>
                          <a:cs typeface="Arial" panose="020B0604020202020204" pitchFamily="34" charset="0"/>
                        </a:rPr>
                        <a:t>ife expectancy</a:t>
                      </a:r>
                      <a:r>
                        <a:rPr lang="en-GB" sz="1600" baseline="0" dirty="0">
                          <a:solidFill>
                            <a:schemeClr val="accent1">
                              <a:lumMod val="75000"/>
                            </a:schemeClr>
                          </a:solidFill>
                          <a:latin typeface="Arial" panose="020B0604020202020204" pitchFamily="34" charset="0"/>
                          <a:cs typeface="Arial" panose="020B0604020202020204" pitchFamily="34" charset="0"/>
                        </a:rPr>
                        <a:t> in South Peterborough PCN is statistically significantly higher than the North Alliance.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accent1">
                              <a:lumMod val="75000"/>
                            </a:schemeClr>
                          </a:solidFill>
                          <a:latin typeface="Arial" panose="020B0604020202020204" pitchFamily="34" charset="0"/>
                          <a:cs typeface="Arial" panose="020B0604020202020204" pitchFamily="34" charset="0"/>
                        </a:rPr>
                        <a:t>North Alliance male and female life expectancy is statistically significantly lower than the CCG.</a:t>
                      </a: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598791">
                <a:tc>
                  <a:txBody>
                    <a:bodyPr/>
                    <a:lstStyle/>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derived from</a:t>
                      </a:r>
                      <a:r>
                        <a:rPr lang="en-GB" sz="1000" b="1" kern="120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NHS Digital Civil Registration data and GP registered population data 2013</a:t>
                      </a:r>
                      <a:r>
                        <a:rPr lang="en-GB" sz="1000" kern="1200" baseline="0" dirty="0">
                          <a:solidFill>
                            <a:schemeClr val="bg1"/>
                          </a:solidFill>
                          <a:latin typeface="Arial" panose="020B0604020202020204" pitchFamily="34" charset="0"/>
                          <a:ea typeface="+mn-ea"/>
                          <a:cs typeface="Arial" panose="020B0604020202020204" pitchFamily="34" charset="0"/>
                        </a:rPr>
                        <a:t> – 2017</a:t>
                      </a:r>
                    </a:p>
                    <a:p>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28611" y="6083977"/>
            <a:ext cx="11679741" cy="289114"/>
          </a:xfrm>
          <a:prstGeom prst="rect">
            <a:avLst/>
          </a:prstGeom>
        </p:spPr>
      </p:pic>
      <p:pic>
        <p:nvPicPr>
          <p:cNvPr id="4" name="Picture 3"/>
          <p:cNvPicPr>
            <a:picLocks noChangeAspect="1"/>
          </p:cNvPicPr>
          <p:nvPr/>
        </p:nvPicPr>
        <p:blipFill>
          <a:blip r:embed="rId4"/>
          <a:stretch>
            <a:fillRect/>
          </a:stretch>
        </p:blipFill>
        <p:spPr>
          <a:xfrm>
            <a:off x="474284" y="479439"/>
            <a:ext cx="5153025" cy="3952875"/>
          </a:xfrm>
          <a:prstGeom prst="rect">
            <a:avLst/>
          </a:prstGeom>
        </p:spPr>
      </p:pic>
    </p:spTree>
    <p:extLst>
      <p:ext uri="{BB962C8B-B14F-4D97-AF65-F5344CB8AC3E}">
        <p14:creationId xmlns:p14="http://schemas.microsoft.com/office/powerpoint/2010/main" val="1732916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89033456"/>
              </p:ext>
            </p:extLst>
          </p:nvPr>
        </p:nvGraphicFramePr>
        <p:xfrm>
          <a:off x="0" y="0"/>
          <a:ext cx="12192000" cy="687140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65376">
                <a:tc>
                  <a:txBody>
                    <a:bodyPr/>
                    <a:lstStyle/>
                    <a:p>
                      <a:r>
                        <a:rPr lang="en-GB" dirty="0">
                          <a:latin typeface="Arial" panose="020B0604020202020204" pitchFamily="34" charset="0"/>
                          <a:cs typeface="Arial" panose="020B0604020202020204" pitchFamily="34" charset="0"/>
                        </a:rPr>
                        <a:t>Mortality – all</a:t>
                      </a:r>
                      <a:r>
                        <a:rPr lang="en-GB" baseline="0" dirty="0">
                          <a:latin typeface="Arial" panose="020B0604020202020204" pitchFamily="34" charset="0"/>
                          <a:cs typeface="Arial" panose="020B0604020202020204" pitchFamily="34" charset="0"/>
                        </a:rPr>
                        <a:t> causes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17158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There have been on average 489 deaths a year in South Peterborough PCN, approximately a third are in people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aged under 75 year olds.</a:t>
                      </a:r>
                    </a:p>
                    <a:p>
                      <a:pPr marL="0" indent="0" algn="ctr">
                        <a:buFont typeface="Arial" panose="020B0604020202020204" pitchFamily="34" charset="0"/>
                        <a:buNone/>
                      </a:pPr>
                      <a:endParaRPr lang="en-GB" sz="10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All-age and premature all cause mortality rates for the PCN are statistically significantly lower than the rates for the North Alliance</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221037">
                <a:tc>
                  <a:txBody>
                    <a:bodyPr/>
                    <a:lstStyle/>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r>
                        <a:rPr lang="en-GB" sz="1000" kern="1200" dirty="0">
                          <a:solidFill>
                            <a:schemeClr val="bg1"/>
                          </a:solidFill>
                          <a:latin typeface="Arial" panose="020B0604020202020204" pitchFamily="34" charset="0"/>
                          <a:ea typeface="+mn-ea"/>
                          <a:cs typeface="Arial" panose="020B0604020202020204" pitchFamily="34" charset="0"/>
                        </a:rPr>
                        <a:t>DASR</a:t>
                      </a:r>
                      <a:r>
                        <a:rPr lang="en-GB" sz="1000" kern="1200" baseline="0" dirty="0">
                          <a:solidFill>
                            <a:schemeClr val="bg1"/>
                          </a:solidFill>
                          <a:latin typeface="Arial" panose="020B0604020202020204" pitchFamily="34" charset="0"/>
                          <a:ea typeface="+mn-ea"/>
                          <a:cs typeface="Arial" panose="020B0604020202020204" pitchFamily="34" charset="0"/>
                        </a:rPr>
                        <a:t> = directly age standardised rate per 100,000 population </a:t>
                      </a:r>
                    </a:p>
                    <a:p>
                      <a:endParaRPr lang="en-GB" sz="500" kern="1200" dirty="0">
                        <a:solidFill>
                          <a:schemeClr val="bg1"/>
                        </a:solidFill>
                        <a:latin typeface="Arial" panose="020B0604020202020204" pitchFamily="34" charset="0"/>
                        <a:ea typeface="+mn-ea"/>
                        <a:cs typeface="Arial" panose="020B0604020202020204" pitchFamily="34" charset="0"/>
                      </a:endParaRPr>
                    </a:p>
                    <a:p>
                      <a:pPr algn="l"/>
                      <a:r>
                        <a:rPr lang="en-GB" sz="1000" kern="1200" dirty="0">
                          <a:solidFill>
                            <a:schemeClr val="bg1"/>
                          </a:solidFill>
                          <a:latin typeface="Arial" panose="020B0604020202020204" pitchFamily="34" charset="0"/>
                          <a:ea typeface="+mn-ea"/>
                          <a:cs typeface="Arial" panose="020B0604020202020204" pitchFamily="34" charset="0"/>
                        </a:rPr>
                        <a:t>Source: C&amp;P PHI, from NHS Digital Civil Registration Data and NHS Digital GP registered population data, 2014-2018  </a:t>
                      </a:r>
                      <a:r>
                        <a:rPr lang="en-GB" sz="1000" kern="1200" baseline="0" dirty="0">
                          <a:solidFill>
                            <a:schemeClr val="bg1"/>
                          </a:solidFill>
                          <a:latin typeface="Arial" panose="020B0604020202020204" pitchFamily="34" charset="0"/>
                          <a:ea typeface="+mn-ea"/>
                          <a:cs typeface="Arial" panose="020B0604020202020204" pitchFamily="34" charset="0"/>
                        </a:rPr>
                        <a:t>    </a:t>
                      </a:r>
                    </a:p>
                    <a:p>
                      <a:pPr algn="l"/>
                      <a:r>
                        <a:rPr lang="en-GB" sz="1000" kern="1200" baseline="0" dirty="0">
                          <a:solidFill>
                            <a:schemeClr val="bg1"/>
                          </a:solidFill>
                          <a:latin typeface="Arial" panose="020B0604020202020204" pitchFamily="34" charset="0"/>
                          <a:ea typeface="+mn-ea"/>
                          <a:cs typeface="Arial" panose="020B0604020202020204" pitchFamily="34" charset="0"/>
                        </a:rPr>
                        <a:t>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35453" y="5822958"/>
            <a:ext cx="11680948" cy="347502"/>
          </a:xfrm>
          <a:prstGeom prst="rect">
            <a:avLst/>
          </a:prstGeom>
        </p:spPr>
      </p:pic>
      <p:pic>
        <p:nvPicPr>
          <p:cNvPr id="3" name="Picture 2"/>
          <p:cNvPicPr>
            <a:picLocks noChangeAspect="1"/>
          </p:cNvPicPr>
          <p:nvPr/>
        </p:nvPicPr>
        <p:blipFill>
          <a:blip r:embed="rId4"/>
          <a:stretch>
            <a:fillRect/>
          </a:stretch>
        </p:blipFill>
        <p:spPr>
          <a:xfrm>
            <a:off x="328000" y="591619"/>
            <a:ext cx="6238800" cy="3366843"/>
          </a:xfrm>
          <a:prstGeom prst="rect">
            <a:avLst/>
          </a:prstGeom>
        </p:spPr>
      </p:pic>
    </p:spTree>
    <p:extLst>
      <p:ext uri="{BB962C8B-B14F-4D97-AF65-F5344CB8AC3E}">
        <p14:creationId xmlns:p14="http://schemas.microsoft.com/office/powerpoint/2010/main" val="207605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Selected lifestyle behaviour risk factors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951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41959206"/>
              </p:ext>
            </p:extLst>
          </p:nvPr>
        </p:nvGraphicFramePr>
        <p:xfrm>
          <a:off x="0" y="0"/>
          <a:ext cx="12192000" cy="684784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29297">
                <a:tc>
                  <a:txBody>
                    <a:bodyPr/>
                    <a:lstStyle/>
                    <a:p>
                      <a:r>
                        <a:rPr lang="en-GB" dirty="0">
                          <a:latin typeface="Arial" panose="020B0604020202020204" pitchFamily="34" charset="0"/>
                          <a:cs typeface="Arial" panose="020B0604020202020204" pitchFamily="34" charset="0"/>
                        </a:rPr>
                        <a:t>Risk</a:t>
                      </a:r>
                      <a:r>
                        <a:rPr lang="en-GB" baseline="0" dirty="0">
                          <a:latin typeface="Arial" panose="020B0604020202020204" pitchFamily="34" charset="0"/>
                          <a:cs typeface="Arial" panose="020B0604020202020204" pitchFamily="34" charset="0"/>
                        </a:rPr>
                        <a:t> factors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6030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Recorded</a:t>
                      </a:r>
                      <a:r>
                        <a:rPr lang="en-GB" sz="1600" baseline="0" dirty="0">
                          <a:solidFill>
                            <a:schemeClr val="accent1">
                              <a:lumMod val="75000"/>
                            </a:schemeClr>
                          </a:solidFill>
                          <a:latin typeface="Arial" panose="020B0604020202020204" pitchFamily="34" charset="0"/>
                          <a:cs typeface="Arial" panose="020B0604020202020204" pitchFamily="34" charset="0"/>
                        </a:rPr>
                        <a:t> prevalence of obesity is statistically significantly lower in South Peterborough PCN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compared to the average for North Alliance.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Estimated smoking prevalence is statistically significantly lower in South Peterborough PCN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compared to the average for North Alliance.</a:t>
                      </a:r>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Obesity</a:t>
                      </a:r>
                      <a:r>
                        <a:rPr lang="en-GB" sz="1000" kern="1200" baseline="0" dirty="0">
                          <a:solidFill>
                            <a:schemeClr val="bg1"/>
                          </a:solidFill>
                          <a:latin typeface="Arial" panose="020B0604020202020204" pitchFamily="34" charset="0"/>
                          <a:ea typeface="+mn-ea"/>
                          <a:cs typeface="Arial" panose="020B0604020202020204" pitchFamily="34" charset="0"/>
                        </a:rPr>
                        <a:t> - </a:t>
                      </a:r>
                      <a:r>
                        <a:rPr lang="en-GB" sz="1000" kern="1200" dirty="0">
                          <a:solidFill>
                            <a:schemeClr val="bg1"/>
                          </a:solidFill>
                          <a:latin typeface="Arial" panose="020B0604020202020204" pitchFamily="34" charset="0"/>
                          <a:ea typeface="+mn-ea"/>
                          <a:cs typeface="Arial" panose="020B0604020202020204" pitchFamily="34" charset="0"/>
                        </a:rPr>
                        <a:t>C&amp;P PHI derived from NHS Digital QOF data for 2017/18;</a:t>
                      </a:r>
                      <a:r>
                        <a:rPr lang="en-GB" sz="1000" kern="1200" baseline="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Estimated</a:t>
                      </a:r>
                      <a:r>
                        <a:rPr lang="en-GB" sz="1000" kern="1200" baseline="0" dirty="0">
                          <a:solidFill>
                            <a:schemeClr val="bg1"/>
                          </a:solidFill>
                          <a:latin typeface="Arial" panose="020B0604020202020204" pitchFamily="34" charset="0"/>
                          <a:ea typeface="+mn-ea"/>
                          <a:cs typeface="Arial" panose="020B0604020202020204" pitchFamily="34" charset="0"/>
                        </a:rPr>
                        <a:t> smoking - C&amp;P PHI derived from the QOF based smoking prevalence estimate from the Public Health England (PHE) National General Practice Profiles at  https://fingertips.phe.org.uk/profile/general-practice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26217" y="5841431"/>
            <a:ext cx="11680948" cy="347502"/>
          </a:xfrm>
          <a:prstGeom prst="rect">
            <a:avLst/>
          </a:prstGeom>
        </p:spPr>
      </p:pic>
      <p:pic>
        <p:nvPicPr>
          <p:cNvPr id="4" name="Picture 3"/>
          <p:cNvPicPr>
            <a:picLocks noChangeAspect="1"/>
          </p:cNvPicPr>
          <p:nvPr/>
        </p:nvPicPr>
        <p:blipFill>
          <a:blip r:embed="rId4"/>
          <a:stretch>
            <a:fillRect/>
          </a:stretch>
        </p:blipFill>
        <p:spPr>
          <a:xfrm>
            <a:off x="529336" y="565559"/>
            <a:ext cx="5760000" cy="3355630"/>
          </a:xfrm>
          <a:prstGeom prst="rect">
            <a:avLst/>
          </a:prstGeom>
        </p:spPr>
      </p:pic>
    </p:spTree>
    <p:extLst>
      <p:ext uri="{BB962C8B-B14F-4D97-AF65-F5344CB8AC3E}">
        <p14:creationId xmlns:p14="http://schemas.microsoft.com/office/powerpoint/2010/main" val="426639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Prevalence and mortality from principal diseases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9553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47179437"/>
              </p:ext>
            </p:extLst>
          </p:nvPr>
        </p:nvGraphicFramePr>
        <p:xfrm>
          <a:off x="0" y="2"/>
          <a:ext cx="12168000" cy="6857998"/>
        </p:xfrm>
        <a:graphic>
          <a:graphicData uri="http://schemas.openxmlformats.org/drawingml/2006/table">
            <a:tbl>
              <a:tblPr firstRow="1" bandRow="1">
                <a:tableStyleId>{5C22544A-7EE6-4342-B048-85BDC9FD1C3A}</a:tableStyleId>
              </a:tblPr>
              <a:tblGrid>
                <a:gridCol w="12168000">
                  <a:extLst>
                    <a:ext uri="{9D8B030D-6E8A-4147-A177-3AD203B41FA5}">
                      <a16:colId xmlns:a16="http://schemas.microsoft.com/office/drawing/2014/main" val="20000"/>
                    </a:ext>
                  </a:extLst>
                </a:gridCol>
              </a:tblGrid>
              <a:tr h="370515">
                <a:tc>
                  <a:txBody>
                    <a:bodyPr/>
                    <a:lstStyle/>
                    <a:p>
                      <a:r>
                        <a:rPr lang="en-GB" dirty="0">
                          <a:latin typeface="Arial" panose="020B0604020202020204" pitchFamily="34" charset="0"/>
                          <a:cs typeface="Arial" panose="020B0604020202020204" pitchFamily="34" charset="0"/>
                        </a:rPr>
                        <a:t>Circulatory</a:t>
                      </a:r>
                      <a:r>
                        <a:rPr lang="en-GB" baseline="0" dirty="0">
                          <a:latin typeface="Arial" panose="020B0604020202020204" pitchFamily="34" charset="0"/>
                          <a:cs typeface="Arial" panose="020B0604020202020204" pitchFamily="34" charset="0"/>
                        </a:rPr>
                        <a:t>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3345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PCN</a:t>
                      </a:r>
                      <a:r>
                        <a:rPr lang="en-GB" sz="1600" baseline="0" dirty="0">
                          <a:solidFill>
                            <a:schemeClr val="accent1">
                              <a:lumMod val="75000"/>
                            </a:schemeClr>
                          </a:solidFill>
                          <a:latin typeface="Arial" panose="020B0604020202020204" pitchFamily="34" charset="0"/>
                          <a:cs typeface="Arial" panose="020B0604020202020204" pitchFamily="34" charset="0"/>
                        </a:rPr>
                        <a:t> level </a:t>
                      </a:r>
                      <a:r>
                        <a:rPr lang="en-GB" sz="1600" dirty="0">
                          <a:solidFill>
                            <a:schemeClr val="accent1">
                              <a:lumMod val="75000"/>
                            </a:schemeClr>
                          </a:solidFill>
                          <a:latin typeface="Arial" panose="020B0604020202020204" pitchFamily="34" charset="0"/>
                          <a:cs typeface="Arial" panose="020B0604020202020204" pitchFamily="34" charset="0"/>
                        </a:rPr>
                        <a:t>prevalence rates of CHD</a:t>
                      </a:r>
                      <a:r>
                        <a:rPr lang="en-GB" sz="1600" baseline="0" dirty="0">
                          <a:solidFill>
                            <a:schemeClr val="accent1">
                              <a:lumMod val="75000"/>
                            </a:schemeClr>
                          </a:solidFill>
                          <a:latin typeface="Arial" panose="020B0604020202020204" pitchFamily="34" charset="0"/>
                          <a:cs typeface="Arial" panose="020B0604020202020204" pitchFamily="34" charset="0"/>
                        </a:rPr>
                        <a:t> and stroke are statistically similar when compared to North Alliance but with variation across practices.  Hypertension prevalence for the PCN is statistically significantly higher than North Alliance.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The PCN circulatory disease all-age mortality rates is statistically significantly lower than North Alliance and the circulatory disease premature rate is statistically similar to 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254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69635" y="5793052"/>
            <a:ext cx="11680948" cy="347502"/>
          </a:xfrm>
          <a:prstGeom prst="rect">
            <a:avLst/>
          </a:prstGeom>
        </p:spPr>
      </p:pic>
      <p:pic>
        <p:nvPicPr>
          <p:cNvPr id="3" name="Picture 2"/>
          <p:cNvPicPr>
            <a:picLocks noChangeAspect="1"/>
          </p:cNvPicPr>
          <p:nvPr/>
        </p:nvPicPr>
        <p:blipFill>
          <a:blip r:embed="rId4"/>
          <a:stretch>
            <a:fillRect/>
          </a:stretch>
        </p:blipFill>
        <p:spPr>
          <a:xfrm>
            <a:off x="471639" y="422945"/>
            <a:ext cx="10800000" cy="3329938"/>
          </a:xfrm>
          <a:prstGeom prst="rect">
            <a:avLst/>
          </a:prstGeom>
        </p:spPr>
      </p:pic>
    </p:spTree>
    <p:extLst>
      <p:ext uri="{BB962C8B-B14F-4D97-AF65-F5344CB8AC3E}">
        <p14:creationId xmlns:p14="http://schemas.microsoft.com/office/powerpoint/2010/main" val="1342324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0730917"/>
              </p:ext>
            </p:extLst>
          </p:nvPr>
        </p:nvGraphicFramePr>
        <p:xfrm>
          <a:off x="29183" y="0"/>
          <a:ext cx="12192000" cy="68386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92658">
                <a:tc>
                  <a:txBody>
                    <a:bodyPr/>
                    <a:lstStyle/>
                    <a:p>
                      <a:r>
                        <a:rPr lang="en-GB" dirty="0">
                          <a:latin typeface="Arial" panose="020B0604020202020204" pitchFamily="34" charset="0"/>
                          <a:cs typeface="Arial" panose="020B0604020202020204" pitchFamily="34" charset="0"/>
                        </a:rPr>
                        <a:t>R</a:t>
                      </a:r>
                      <a:r>
                        <a:rPr lang="en-GB" baseline="0" dirty="0">
                          <a:latin typeface="Arial" panose="020B0604020202020204" pitchFamily="34" charset="0"/>
                          <a:cs typeface="Arial" panose="020B0604020202020204" pitchFamily="34" charset="0"/>
                        </a:rPr>
                        <a:t>espiratory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770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Asthma</a:t>
                      </a:r>
                      <a:r>
                        <a:rPr lang="en-GB" sz="1600" baseline="0" dirty="0">
                          <a:solidFill>
                            <a:schemeClr val="accent1">
                              <a:lumMod val="75000"/>
                            </a:schemeClr>
                          </a:solidFill>
                          <a:latin typeface="Arial" panose="020B0604020202020204" pitchFamily="34" charset="0"/>
                          <a:cs typeface="Arial" panose="020B0604020202020204" pitchFamily="34" charset="0"/>
                        </a:rPr>
                        <a:t> prevalence is statistically significantly lower compared to the North Alliance.</a:t>
                      </a:r>
                    </a:p>
                    <a:p>
                      <a:pPr marL="0" indent="0" algn="ctr">
                        <a:buFont typeface="Arial" panose="020B0604020202020204" pitchFamily="34" charset="0"/>
                        <a:buNone/>
                      </a:pPr>
                      <a:endParaRPr lang="en-GB" sz="8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COPD prevalence is statistically similar to the North Alliance at PCN level.</a:t>
                      </a:r>
                    </a:p>
                    <a:p>
                      <a:pPr marL="0" indent="0" algn="ctr">
                        <a:buFont typeface="Arial" panose="020B0604020202020204" pitchFamily="34" charset="0"/>
                        <a:buNone/>
                      </a:pPr>
                      <a:endParaRPr lang="en-GB" sz="8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The PCN mortality</a:t>
                      </a:r>
                      <a:r>
                        <a:rPr lang="en-GB" sz="1600" baseline="0" dirty="0">
                          <a:solidFill>
                            <a:schemeClr val="accent1">
                              <a:lumMod val="75000"/>
                            </a:schemeClr>
                          </a:solidFill>
                          <a:latin typeface="Arial" panose="020B0604020202020204" pitchFamily="34" charset="0"/>
                          <a:cs typeface="Arial" panose="020B0604020202020204" pitchFamily="34" charset="0"/>
                        </a:rPr>
                        <a:t> rate for respiratory diseases, for people of all ages, is statistically significantly lower than North Alliance.</a:t>
                      </a:r>
                    </a:p>
                    <a:p>
                      <a:pPr marL="0" indent="0" algn="ctr">
                        <a:buFont typeface="Arial" panose="020B0604020202020204" pitchFamily="34" charset="0"/>
                        <a:buNone/>
                      </a:pPr>
                      <a:endParaRPr lang="en-GB" sz="8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The PCN mortality</a:t>
                      </a:r>
                      <a:r>
                        <a:rPr lang="en-GB" sz="1600" baseline="0" dirty="0">
                          <a:solidFill>
                            <a:schemeClr val="accent1">
                              <a:lumMod val="75000"/>
                            </a:schemeClr>
                          </a:solidFill>
                          <a:latin typeface="Arial" panose="020B0604020202020204" pitchFamily="34" charset="0"/>
                          <a:cs typeface="Arial" panose="020B0604020202020204" pitchFamily="34" charset="0"/>
                        </a:rPr>
                        <a:t> rate for respiratory diseases, for people aged under 75, is statistically similar to the North Alliance.</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35453" y="5869140"/>
            <a:ext cx="11680948" cy="347502"/>
          </a:xfrm>
          <a:prstGeom prst="rect">
            <a:avLst/>
          </a:prstGeom>
        </p:spPr>
      </p:pic>
      <p:pic>
        <p:nvPicPr>
          <p:cNvPr id="4" name="Picture 3"/>
          <p:cNvPicPr>
            <a:picLocks noChangeAspect="1"/>
          </p:cNvPicPr>
          <p:nvPr/>
        </p:nvPicPr>
        <p:blipFill>
          <a:blip r:embed="rId4"/>
          <a:stretch>
            <a:fillRect/>
          </a:stretch>
        </p:blipFill>
        <p:spPr>
          <a:xfrm>
            <a:off x="844794" y="490058"/>
            <a:ext cx="9720000" cy="3554743"/>
          </a:xfrm>
          <a:prstGeom prst="rect">
            <a:avLst/>
          </a:prstGeom>
        </p:spPr>
      </p:pic>
    </p:spTree>
    <p:extLst>
      <p:ext uri="{BB962C8B-B14F-4D97-AF65-F5344CB8AC3E}">
        <p14:creationId xmlns:p14="http://schemas.microsoft.com/office/powerpoint/2010/main" val="132796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39712788"/>
              </p:ext>
            </p:extLst>
          </p:nvPr>
        </p:nvGraphicFramePr>
        <p:xfrm>
          <a:off x="-1" y="2"/>
          <a:ext cx="12192000" cy="685799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67393">
                <a:tc>
                  <a:txBody>
                    <a:bodyPr/>
                    <a:lstStyle/>
                    <a:p>
                      <a:r>
                        <a:rPr lang="en-GB" baseline="0" dirty="0">
                          <a:latin typeface="Arial" panose="020B0604020202020204" pitchFamily="34" charset="0"/>
                          <a:cs typeface="Arial" panose="020B0604020202020204" pitchFamily="34" charset="0"/>
                        </a:rPr>
                        <a:t>Long term conditions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80275">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PCN level Diabetes</a:t>
                      </a:r>
                      <a:r>
                        <a:rPr lang="en-GB" sz="1600" baseline="0" dirty="0">
                          <a:solidFill>
                            <a:schemeClr val="accent1">
                              <a:lumMod val="75000"/>
                            </a:schemeClr>
                          </a:solidFill>
                          <a:latin typeface="Arial" panose="020B0604020202020204" pitchFamily="34" charset="0"/>
                          <a:cs typeface="Arial" panose="020B0604020202020204" pitchFamily="34" charset="0"/>
                        </a:rPr>
                        <a:t> prevalence is statistically similar to the North Alliance.  Cancer prevalence for the PCN is statistically significantly higher than the North Alliance average, with variation across practices.</a:t>
                      </a:r>
                    </a:p>
                    <a:p>
                      <a:pPr marL="0" indent="0" algn="ctr">
                        <a:buFont typeface="Arial" panose="020B0604020202020204" pitchFamily="34" charset="0"/>
                        <a:buNone/>
                      </a:pPr>
                      <a:endParaRPr lang="en-GB" sz="8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The PCN has a statistically significantly lower all-age cancer mortality </a:t>
                      </a:r>
                      <a:r>
                        <a:rPr lang="en-GB" sz="1600" baseline="0" dirty="0" smtClean="0">
                          <a:solidFill>
                            <a:schemeClr val="accent1">
                              <a:lumMod val="75000"/>
                            </a:schemeClr>
                          </a:solidFill>
                          <a:latin typeface="Arial" panose="020B0604020202020204" pitchFamily="34" charset="0"/>
                          <a:cs typeface="Arial" panose="020B0604020202020204" pitchFamily="34" charset="0"/>
                        </a:rPr>
                        <a:t>rate </a:t>
                      </a:r>
                      <a:r>
                        <a:rPr lang="en-GB" sz="1600" baseline="0" dirty="0">
                          <a:solidFill>
                            <a:schemeClr val="accent1">
                              <a:lumMod val="75000"/>
                            </a:schemeClr>
                          </a:solidFill>
                          <a:latin typeface="Arial" panose="020B0604020202020204" pitchFamily="34" charset="0"/>
                          <a:cs typeface="Arial" panose="020B0604020202020204" pitchFamily="34" charset="0"/>
                        </a:rPr>
                        <a:t>and a statistically similar</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premature cancer mortality rate compared to the North Alliance.</a:t>
                      </a: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10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77578" y="6017600"/>
            <a:ext cx="11680948" cy="347502"/>
          </a:xfrm>
          <a:prstGeom prst="rect">
            <a:avLst/>
          </a:prstGeom>
        </p:spPr>
      </p:pic>
      <p:pic>
        <p:nvPicPr>
          <p:cNvPr id="4" name="Picture 3"/>
          <p:cNvPicPr>
            <a:picLocks noChangeAspect="1"/>
          </p:cNvPicPr>
          <p:nvPr/>
        </p:nvPicPr>
        <p:blipFill>
          <a:blip r:embed="rId4"/>
          <a:stretch>
            <a:fillRect/>
          </a:stretch>
        </p:blipFill>
        <p:spPr>
          <a:xfrm>
            <a:off x="849164" y="515225"/>
            <a:ext cx="9720000" cy="3554743"/>
          </a:xfrm>
          <a:prstGeom prst="rect">
            <a:avLst/>
          </a:prstGeom>
        </p:spPr>
      </p:pic>
    </p:spTree>
    <p:extLst>
      <p:ext uri="{BB962C8B-B14F-4D97-AF65-F5344CB8AC3E}">
        <p14:creationId xmlns:p14="http://schemas.microsoft.com/office/powerpoint/2010/main" val="1169706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44287402"/>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0658">
                <a:tc>
                  <a:txBody>
                    <a:bodyPr/>
                    <a:lstStyle/>
                    <a:p>
                      <a:r>
                        <a:rPr lang="en-GB" dirty="0">
                          <a:latin typeface="Arial" panose="020B0604020202020204" pitchFamily="34" charset="0"/>
                          <a:cs typeface="Arial" panose="020B0604020202020204" pitchFamily="34" charset="0"/>
                        </a:rPr>
                        <a:t>Mental health, dementia</a:t>
                      </a:r>
                      <a:r>
                        <a:rPr lang="en-GB" baseline="0" dirty="0">
                          <a:latin typeface="Arial" panose="020B0604020202020204" pitchFamily="34" charset="0"/>
                          <a:cs typeface="Arial" panose="020B0604020202020204" pitchFamily="34" charset="0"/>
                        </a:rPr>
                        <a:t> and learning disability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795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PCN level prevalence rates of severe mental illness, depression and dementia are statistically similar to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the North Alliance average. </a:t>
                      </a:r>
                    </a:p>
                    <a:p>
                      <a:pPr marL="0" indent="0" algn="ctr">
                        <a:buFont typeface="Arial" panose="020B0604020202020204" pitchFamily="34" charset="0"/>
                        <a:buNone/>
                      </a:pPr>
                      <a:endParaRPr lang="en-GB" sz="10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The PCN has a statistically significantly low learning disability prevalence compared to the North Alliance.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67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Pr</a:t>
                      </a:r>
                      <a:r>
                        <a:rPr lang="en-GB" sz="1000" kern="1200" baseline="0" dirty="0">
                          <a:solidFill>
                            <a:schemeClr val="bg1"/>
                          </a:solidFill>
                          <a:latin typeface="Arial" panose="020B0604020202020204" pitchFamily="34" charset="0"/>
                          <a:ea typeface="+mn-ea"/>
                          <a:cs typeface="Arial" panose="020B0604020202020204" pitchFamily="34" charset="0"/>
                        </a:rPr>
                        <a:t>evalence (recorded) - C&amp;P PHI from QOF, NHS Digital, 2017/18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70799" y="5804485"/>
            <a:ext cx="11680948" cy="347502"/>
          </a:xfrm>
          <a:prstGeom prst="rect">
            <a:avLst/>
          </a:prstGeom>
        </p:spPr>
      </p:pic>
      <p:pic>
        <p:nvPicPr>
          <p:cNvPr id="3" name="Picture 2"/>
          <p:cNvPicPr>
            <a:picLocks noChangeAspect="1"/>
          </p:cNvPicPr>
          <p:nvPr/>
        </p:nvPicPr>
        <p:blipFill>
          <a:blip r:embed="rId4"/>
          <a:stretch>
            <a:fillRect/>
          </a:stretch>
        </p:blipFill>
        <p:spPr>
          <a:xfrm>
            <a:off x="1139798" y="534990"/>
            <a:ext cx="9761401" cy="3559800"/>
          </a:xfrm>
          <a:prstGeom prst="rect">
            <a:avLst/>
          </a:prstGeom>
        </p:spPr>
      </p:pic>
    </p:spTree>
    <p:extLst>
      <p:ext uri="{BB962C8B-B14F-4D97-AF65-F5344CB8AC3E}">
        <p14:creationId xmlns:p14="http://schemas.microsoft.com/office/powerpoint/2010/main" val="20144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72466916"/>
              </p:ext>
            </p:extLst>
          </p:nvPr>
        </p:nvGraphicFramePr>
        <p:xfrm>
          <a:off x="0" y="3"/>
          <a:ext cx="12192002" cy="6894084"/>
        </p:xfrm>
        <a:graphic>
          <a:graphicData uri="http://schemas.openxmlformats.org/drawingml/2006/table">
            <a:tbl>
              <a:tblPr firstRow="1" bandRow="1">
                <a:tableStyleId>{5C22544A-7EE6-4342-B048-85BDC9FD1C3A}</a:tableStyleId>
              </a:tblPr>
              <a:tblGrid>
                <a:gridCol w="6010382">
                  <a:extLst>
                    <a:ext uri="{9D8B030D-6E8A-4147-A177-3AD203B41FA5}">
                      <a16:colId xmlns:a16="http://schemas.microsoft.com/office/drawing/2014/main" val="20000"/>
                    </a:ext>
                  </a:extLst>
                </a:gridCol>
                <a:gridCol w="6181620">
                  <a:extLst>
                    <a:ext uri="{9D8B030D-6E8A-4147-A177-3AD203B41FA5}">
                      <a16:colId xmlns:a16="http://schemas.microsoft.com/office/drawing/2014/main" val="20001"/>
                    </a:ext>
                  </a:extLst>
                </a:gridCol>
              </a:tblGrid>
              <a:tr h="389051">
                <a:tc>
                  <a:txBody>
                    <a:bodyPr/>
                    <a:lstStyle/>
                    <a:p>
                      <a:pPr marL="0" marR="0" lvl="0" indent="0" algn="l"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r>
                        <a:rPr lang="en-GB" sz="1600" b="1" i="0" dirty="0">
                          <a:solidFill>
                            <a:schemeClr val="bg1"/>
                          </a:solidFill>
                          <a:latin typeface="Arial" panose="020B0604020202020204" pitchFamily="34" charset="0"/>
                          <a:cs typeface="Arial" panose="020B0604020202020204" pitchFamily="34" charset="0"/>
                        </a:rPr>
                        <a:t>South Peterborough PCN</a:t>
                      </a:r>
                      <a:r>
                        <a:rPr lang="en-GB" sz="1600" b="1" i="0" baseline="0" dirty="0">
                          <a:solidFill>
                            <a:schemeClr val="bg1"/>
                          </a:solidFill>
                          <a:latin typeface="Arial" panose="020B0604020202020204" pitchFamily="34" charset="0"/>
                          <a:cs typeface="Arial" panose="020B0604020202020204" pitchFamily="34" charset="0"/>
                        </a:rPr>
                        <a:t> – summary</a:t>
                      </a:r>
                      <a:endParaRPr lang="en-GB" sz="1600" b="0" i="0" baseline="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r"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endParaRPr lang="en-GB" sz="1600" b="1" i="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6133608">
                <a:tc>
                  <a:txBody>
                    <a:bodyPr/>
                    <a:lstStyle/>
                    <a:p>
                      <a:pPr marL="285750" indent="-285750">
                        <a:lnSpc>
                          <a:spcPct val="114000"/>
                        </a:lnSpc>
                        <a:buSzPct val="150000"/>
                        <a:buFont typeface="Arial" panose="020B0604020202020204" pitchFamily="34" charset="0"/>
                        <a:buChar char="•"/>
                      </a:pPr>
                      <a:r>
                        <a:rPr lang="en-GB" sz="1500" b="0" i="0" baseline="0" dirty="0">
                          <a:solidFill>
                            <a:schemeClr val="accent1">
                              <a:lumMod val="75000"/>
                            </a:schemeClr>
                          </a:solidFill>
                          <a:latin typeface="Arial" panose="020B0604020202020204" pitchFamily="34" charset="0"/>
                          <a:cs typeface="Arial" panose="020B0604020202020204" pitchFamily="34" charset="0"/>
                        </a:rPr>
                        <a:t>There are just over 67,000 people registered with practices in South Peterborough PCN, with a higher proportion of people aged 65 and over, compared to the North Alliance, CCG and England.  The population is estimated to increase by 5.8% between 2019 and 2026, and then stabilise to 2036</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South Peterborough PCN has a higher proportion of population from the White British ethnic group and lower proportions from Mixed, Black and Asian ethnic origins compared to the North Alliance, CCG and England averages.</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Relative deprivation for South Peterborough PCN overall is lower than for the North Alliance and England. Approximately 14% of children and 11% of older people live in poverty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It is estimated that on average there are 676 births a year in the PCN. Birth rates are statistically significantly higher than the North Alliance rate.  Low birth weight births in South Peterborough PCN are statistically similar to the average for the North Alliance.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It is estimated that male and female life expectancy in South Peterborough PCN is statistically significantly higher than the North Alliance at around 82.1 years and 85.3 years respectively.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Recorded obesity in adults is statistically significantly lower than the North Alliance.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1500" b="0" i="0" baseline="0" dirty="0">
                        <a:solidFill>
                          <a:schemeClr val="accent1">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It is estimated that 15.8% of adults smoke, which is statistically significantly lower than the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Estimates</a:t>
                      </a:r>
                      <a:r>
                        <a:rPr lang="en-GB" sz="1500" b="0" i="0" dirty="0">
                          <a:solidFill>
                            <a:schemeClr val="accent1">
                              <a:lumMod val="75000"/>
                            </a:schemeClr>
                          </a:solidFill>
                          <a:latin typeface="Arial" panose="020B0604020202020204" pitchFamily="34" charset="0"/>
                          <a:cs typeface="Arial" panose="020B0604020202020204" pitchFamily="34" charset="0"/>
                        </a:rPr>
                        <a:t> of people reporting long-term</a:t>
                      </a:r>
                      <a:r>
                        <a:rPr lang="en-GB" sz="1500" b="0" i="0" baseline="0" dirty="0">
                          <a:solidFill>
                            <a:schemeClr val="accent1">
                              <a:lumMod val="75000"/>
                            </a:schemeClr>
                          </a:solidFill>
                          <a:latin typeface="Arial" panose="020B0604020202020204" pitchFamily="34" charset="0"/>
                          <a:cs typeface="Arial" panose="020B0604020202020204" pitchFamily="34" charset="0"/>
                        </a:rPr>
                        <a:t> activity-limiting illness and </a:t>
                      </a: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being in Good or Very Good health are statistically similar to the  averages for the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On average there are around 490 deaths a year in the PCN, with around a third of these in people aged under 75 years </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statistically significantly high recorded prevalence of  hypertension and cancer compared to the North Alliance averages.   The PCN has statistically significantly low recorded prevalence of asthma and learning disability.</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All-age, all cause mortality rates for the PCN are statistically significantly lower than the rates for the North Alliance.  </a:t>
                      </a:r>
                      <a:endParaRPr lang="en-GB" sz="400" b="0" i="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South Peterborough PCN has statistically significantly lower children’s social care rates than the North Alliance averages.</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South Peterborough PCN has a statistically significantly lower overall rate of adult social care when compared to the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South Peterborough PCN has statistically significantly higher rates of first outpatient attendances and follow up outpatient attendances than the North Alliance rates.</a:t>
                      </a: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10001"/>
                  </a:ext>
                </a:extLst>
              </a:tr>
              <a:tr h="335338">
                <a:tc>
                  <a:txBody>
                    <a:bodyPr/>
                    <a:lstStyle/>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1500" b="0" i="0" baseline="0" dirty="0">
                        <a:solidFill>
                          <a:schemeClr val="accent1">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262947155"/>
                  </a:ext>
                </a:extLst>
              </a:tr>
            </a:tbl>
          </a:graphicData>
        </a:graphic>
      </p:graphicFrame>
    </p:spTree>
    <p:extLst>
      <p:ext uri="{BB962C8B-B14F-4D97-AF65-F5344CB8AC3E}">
        <p14:creationId xmlns:p14="http://schemas.microsoft.com/office/powerpoint/2010/main" val="3428809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Service provision and utilisation</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335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PCN </a:t>
            </a:r>
            <a:r>
              <a:rPr lang="en-GB" sz="6000" noProof="0" dirty="0">
                <a:solidFill>
                  <a:srgbClr val="5B9BD5">
                    <a:lumMod val="75000"/>
                  </a:srgbClr>
                </a:solidFill>
                <a:latin typeface="Arial" panose="020B0604020202020204" pitchFamily="34" charset="0"/>
                <a:cs typeface="Arial" panose="020B0604020202020204" pitchFamily="34" charset="0"/>
              </a:rPr>
              <a:t>w</a:t>
            </a: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orkforce</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64501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extLst>
              <p:ext uri="{D42A27DB-BD31-4B8C-83A1-F6EECF244321}">
                <p14:modId xmlns:p14="http://schemas.microsoft.com/office/powerpoint/2010/main" val="3452085158"/>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the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3946A475-5E7B-4D9A-B76A-4D01230393C0}"/>
              </a:ext>
            </a:extLst>
          </p:cNvPr>
          <p:cNvSpPr txBox="1"/>
          <p:nvPr/>
        </p:nvSpPr>
        <p:spPr>
          <a:xfrm>
            <a:off x="-31899" y="6131913"/>
            <a:ext cx="6329917" cy="600164"/>
          </a:xfrm>
          <a:prstGeom prst="rect">
            <a:avLst/>
          </a:prstGeom>
          <a:noFill/>
        </p:spPr>
        <p:txBody>
          <a:bodyPr wrap="square" rtlCol="0">
            <a:spAutoFit/>
          </a:bodyPr>
          <a:lstStyle/>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r>
              <a:rPr lang="en-GB" sz="1100" dirty="0">
                <a:solidFill>
                  <a:schemeClr val="bg1"/>
                </a:solidFill>
                <a:latin typeface="Arial" panose="020B0604020202020204" pitchFamily="34" charset="0"/>
                <a:cs typeface="Arial" panose="020B0604020202020204" pitchFamily="34" charset="0"/>
              </a:rPr>
              <a:t>Data Sources: Local Authority Data extract; </a:t>
            </a:r>
            <a:r>
              <a:rPr lang="en-GB" sz="1100" dirty="0" smtClean="0">
                <a:solidFill>
                  <a:schemeClr val="bg1"/>
                </a:solidFill>
                <a:latin typeface="Arial" panose="020B0604020202020204" pitchFamily="34" charset="0"/>
                <a:cs typeface="Arial" panose="020B0604020202020204" pitchFamily="34" charset="0"/>
              </a:rPr>
              <a:t>PCN </a:t>
            </a:r>
            <a:r>
              <a:rPr lang="en-GB" sz="1100" dirty="0">
                <a:solidFill>
                  <a:schemeClr val="bg1"/>
                </a:solidFill>
                <a:latin typeface="Arial" panose="020B0604020202020204" pitchFamily="34" charset="0"/>
                <a:cs typeface="Arial" panose="020B0604020202020204" pitchFamily="34" charset="0"/>
              </a:rPr>
              <a:t>Practice data; CPFT data extract</a:t>
            </a:r>
          </a:p>
        </p:txBody>
      </p:sp>
      <p:sp>
        <p:nvSpPr>
          <p:cNvPr id="4" name="Rectangle 3">
            <a:extLst>
              <a:ext uri="{FF2B5EF4-FFF2-40B4-BE49-F238E27FC236}">
                <a16:creationId xmlns:a16="http://schemas.microsoft.com/office/drawing/2014/main" id="{32CCB70E-25CC-4FD1-96B5-5E3E6847D0E0}"/>
              </a:ext>
            </a:extLst>
          </p:cNvPr>
          <p:cNvSpPr/>
          <p:nvPr/>
        </p:nvSpPr>
        <p:spPr>
          <a:xfrm>
            <a:off x="2804719" y="4141969"/>
            <a:ext cx="6582562"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rgbClr val="2E75B6"/>
                </a:solidFill>
                <a:latin typeface="Arial" panose="020B0604020202020204" pitchFamily="34" charset="0"/>
                <a:cs typeface="Arial" panose="020B0604020202020204" pitchFamily="34" charset="0"/>
              </a:rPr>
              <a:t>201 staff are employed through South Peterborough PCN’s </a:t>
            </a:r>
            <a:r>
              <a:rPr lang="en-GB" sz="1400" dirty="0" smtClean="0">
                <a:solidFill>
                  <a:srgbClr val="2E75B6"/>
                </a:solidFill>
                <a:latin typeface="Arial" panose="020B0604020202020204" pitchFamily="34" charset="0"/>
                <a:cs typeface="Arial" panose="020B0604020202020204" pitchFamily="34" charset="0"/>
              </a:rPr>
              <a:t>Practices, the </a:t>
            </a:r>
            <a:r>
              <a:rPr lang="en-GB" sz="1400" dirty="0">
                <a:solidFill>
                  <a:srgbClr val="2E75B6"/>
                </a:solidFill>
                <a:latin typeface="Arial" panose="020B0604020202020204" pitchFamily="34" charset="0"/>
                <a:cs typeface="Arial" panose="020B0604020202020204" pitchFamily="34" charset="0"/>
              </a:rPr>
              <a:t>majority of which will be directly in contact with patients.</a:t>
            </a:r>
          </a:p>
          <a:p>
            <a:pPr algn="ctr"/>
            <a:endParaRPr lang="en-US" sz="1400" dirty="0">
              <a:solidFill>
                <a:srgbClr val="2E75B6"/>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8E3705B-8B81-403B-BA5C-8DE29BB208EA}"/>
              </a:ext>
            </a:extLst>
          </p:cNvPr>
          <p:cNvSpPr txBox="1"/>
          <p:nvPr/>
        </p:nvSpPr>
        <p:spPr>
          <a:xfrm>
            <a:off x="2365696" y="665338"/>
            <a:ext cx="7460604" cy="338554"/>
          </a:xfrm>
          <a:prstGeom prst="rect">
            <a:avLst/>
          </a:prstGeom>
          <a:noFill/>
        </p:spPr>
        <p:txBody>
          <a:bodyPr wrap="square" rtlCol="0">
            <a:spAutoFit/>
          </a:bodyPr>
          <a:lstStyle/>
          <a:p>
            <a:pPr algn="ctr"/>
            <a:r>
              <a:rPr lang="en-GB" sz="1600" b="1" dirty="0">
                <a:solidFill>
                  <a:srgbClr val="2E75B6"/>
                </a:solidFill>
                <a:latin typeface="Arial" panose="020B0604020202020204" pitchFamily="34" charset="0"/>
                <a:cs typeface="Arial" panose="020B0604020202020204" pitchFamily="34" charset="0"/>
              </a:rPr>
              <a:t>Patients receive health care from a range of individuals and organisations</a:t>
            </a:r>
          </a:p>
        </p:txBody>
      </p:sp>
      <p:pic>
        <p:nvPicPr>
          <p:cNvPr id="6" name="Picture 5">
            <a:extLst>
              <a:ext uri="{FF2B5EF4-FFF2-40B4-BE49-F238E27FC236}">
                <a16:creationId xmlns:a16="http://schemas.microsoft.com/office/drawing/2014/main" id="{D490E055-B3A8-4FB4-BA88-F8F276A43F7B}"/>
              </a:ext>
            </a:extLst>
          </p:cNvPr>
          <p:cNvPicPr>
            <a:picLocks noChangeAspect="1"/>
          </p:cNvPicPr>
          <p:nvPr/>
        </p:nvPicPr>
        <p:blipFill>
          <a:blip r:embed="rId3"/>
          <a:stretch>
            <a:fillRect/>
          </a:stretch>
        </p:blipFill>
        <p:spPr>
          <a:xfrm>
            <a:off x="3892752" y="1743305"/>
            <a:ext cx="4406489" cy="1967028"/>
          </a:xfrm>
          <a:prstGeom prst="rect">
            <a:avLst/>
          </a:prstGeom>
        </p:spPr>
      </p:pic>
    </p:spTree>
    <p:extLst>
      <p:ext uri="{BB962C8B-B14F-4D97-AF65-F5344CB8AC3E}">
        <p14:creationId xmlns:p14="http://schemas.microsoft.com/office/powerpoint/2010/main" val="2192332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extLst>
              <p:ext uri="{D42A27DB-BD31-4B8C-83A1-F6EECF244321}">
                <p14:modId xmlns:p14="http://schemas.microsoft.com/office/powerpoint/2010/main" val="774944213"/>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the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3946A475-5E7B-4D9A-B76A-4D01230393C0}"/>
              </a:ext>
            </a:extLst>
          </p:cNvPr>
          <p:cNvSpPr txBox="1"/>
          <p:nvPr/>
        </p:nvSpPr>
        <p:spPr>
          <a:xfrm>
            <a:off x="-31899" y="6131913"/>
            <a:ext cx="6329917" cy="600164"/>
          </a:xfrm>
          <a:prstGeom prst="rect">
            <a:avLst/>
          </a:prstGeom>
          <a:noFill/>
        </p:spPr>
        <p:txBody>
          <a:bodyPr wrap="square" rtlCol="0">
            <a:spAutoFit/>
          </a:bodyPr>
          <a:lstStyle/>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r>
              <a:rPr lang="en-GB" sz="1100" dirty="0">
                <a:solidFill>
                  <a:schemeClr val="bg1"/>
                </a:solidFill>
                <a:latin typeface="Arial" panose="020B0604020202020204" pitchFamily="34" charset="0"/>
                <a:cs typeface="Arial" panose="020B0604020202020204" pitchFamily="34" charset="0"/>
              </a:rPr>
              <a:t>Data Sources: Local Authority Data extract; </a:t>
            </a:r>
            <a:r>
              <a:rPr lang="en-GB" sz="1100" dirty="0" smtClean="0">
                <a:solidFill>
                  <a:schemeClr val="bg1"/>
                </a:solidFill>
                <a:latin typeface="Arial" panose="020B0604020202020204" pitchFamily="34" charset="0"/>
                <a:cs typeface="Arial" panose="020B0604020202020204" pitchFamily="34" charset="0"/>
              </a:rPr>
              <a:t>PCN </a:t>
            </a:r>
            <a:r>
              <a:rPr lang="en-GB" sz="1100" dirty="0">
                <a:solidFill>
                  <a:schemeClr val="bg1"/>
                </a:solidFill>
                <a:latin typeface="Arial" panose="020B0604020202020204" pitchFamily="34" charset="0"/>
                <a:cs typeface="Arial" panose="020B0604020202020204" pitchFamily="34" charset="0"/>
              </a:rPr>
              <a:t>Practice data; CPFT data extract</a:t>
            </a:r>
          </a:p>
        </p:txBody>
      </p:sp>
      <p:sp>
        <p:nvSpPr>
          <p:cNvPr id="5" name="TextBox 4">
            <a:extLst>
              <a:ext uri="{FF2B5EF4-FFF2-40B4-BE49-F238E27FC236}">
                <a16:creationId xmlns:a16="http://schemas.microsoft.com/office/drawing/2014/main" id="{E3C1A040-F32E-4882-8C65-ADA1FD127569}"/>
              </a:ext>
            </a:extLst>
          </p:cNvPr>
          <p:cNvSpPr txBox="1"/>
          <p:nvPr/>
        </p:nvSpPr>
        <p:spPr>
          <a:xfrm>
            <a:off x="1846555" y="4474126"/>
            <a:ext cx="8498890" cy="954107"/>
          </a:xfrm>
          <a:prstGeom prst="rect">
            <a:avLst/>
          </a:prstGeom>
          <a:noFill/>
        </p:spPr>
        <p:txBody>
          <a:bodyPr wrap="square" rtlCol="0" anchor="t">
            <a:spAutoFit/>
          </a:bodyPr>
          <a:lstStyle/>
          <a:p>
            <a:pPr algn="ctr"/>
            <a:r>
              <a:rPr lang="en-GB" sz="1400" dirty="0">
                <a:solidFill>
                  <a:srgbClr val="2E75B6"/>
                </a:solidFill>
                <a:latin typeface="Arial"/>
                <a:cs typeface="Arial"/>
              </a:rPr>
              <a:t>There are currently 51,922 patients under CPFT caseload across the services listed.  Caseloads rates for South Peterborough PCN are generally higher compared to the rest of Cambridgeshire and Peterborough. Additional patients will be inpatients in rehab wards and part of the multi-disciplinary team caseload. New Queen Street Surgery has the highest number of caseloads for South Peterborough PCN.</a:t>
            </a:r>
          </a:p>
        </p:txBody>
      </p:sp>
      <p:sp>
        <p:nvSpPr>
          <p:cNvPr id="7" name="TextBox 6">
            <a:extLst>
              <a:ext uri="{FF2B5EF4-FFF2-40B4-BE49-F238E27FC236}">
                <a16:creationId xmlns:a16="http://schemas.microsoft.com/office/drawing/2014/main" id="{C6E1C13F-C7D7-4522-8013-FB67DA759E8F}"/>
              </a:ext>
            </a:extLst>
          </p:cNvPr>
          <p:cNvSpPr txBox="1"/>
          <p:nvPr/>
        </p:nvSpPr>
        <p:spPr>
          <a:xfrm>
            <a:off x="2365698" y="530214"/>
            <a:ext cx="7460604" cy="338554"/>
          </a:xfrm>
          <a:prstGeom prst="rect">
            <a:avLst/>
          </a:prstGeom>
          <a:noFill/>
        </p:spPr>
        <p:txBody>
          <a:bodyPr wrap="square" rtlCol="0">
            <a:spAutoFit/>
          </a:bodyPr>
          <a:lstStyle/>
          <a:p>
            <a:pPr algn="ctr"/>
            <a:r>
              <a:rPr lang="en-GB" sz="1600" b="1" dirty="0">
                <a:solidFill>
                  <a:srgbClr val="2E75B6"/>
                </a:solidFill>
                <a:latin typeface="Arial" panose="020B0604020202020204" pitchFamily="34" charset="0"/>
                <a:cs typeface="Arial" panose="020B0604020202020204" pitchFamily="34" charset="0"/>
              </a:rPr>
              <a:t>Patients receive health care from a range of individuals and organisations</a:t>
            </a:r>
          </a:p>
        </p:txBody>
      </p:sp>
      <p:pic>
        <p:nvPicPr>
          <p:cNvPr id="2" name="Picture 1"/>
          <p:cNvPicPr>
            <a:picLocks noChangeAspect="1"/>
          </p:cNvPicPr>
          <p:nvPr/>
        </p:nvPicPr>
        <p:blipFill>
          <a:blip r:embed="rId3"/>
          <a:stretch>
            <a:fillRect/>
          </a:stretch>
        </p:blipFill>
        <p:spPr>
          <a:xfrm>
            <a:off x="2105025" y="965186"/>
            <a:ext cx="7981950" cy="3209925"/>
          </a:xfrm>
          <a:prstGeom prst="rect">
            <a:avLst/>
          </a:prstGeom>
        </p:spPr>
      </p:pic>
    </p:spTree>
    <p:extLst>
      <p:ext uri="{BB962C8B-B14F-4D97-AF65-F5344CB8AC3E}">
        <p14:creationId xmlns:p14="http://schemas.microsoft.com/office/powerpoint/2010/main" val="2372333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Social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63710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3849890"/>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1311">
                <a:tc>
                  <a:txBody>
                    <a:bodyPr/>
                    <a:lstStyle/>
                    <a:p>
                      <a:r>
                        <a:rPr lang="en-GB" dirty="0">
                          <a:latin typeface="Arial" panose="020B0604020202020204" pitchFamily="34" charset="0"/>
                          <a:cs typeface="Arial" panose="020B0604020202020204" pitchFamily="34" charset="0"/>
                        </a:rPr>
                        <a:t>Children’s Social Care</a:t>
                      </a:r>
                    </a:p>
                  </a:txBody>
                  <a:tcPr>
                    <a:solidFill>
                      <a:schemeClr val="accent1">
                        <a:lumMod val="75000"/>
                      </a:schemeClr>
                    </a:solidFill>
                  </a:tcPr>
                </a:tc>
                <a:extLst>
                  <a:ext uri="{0D108BD9-81ED-4DB2-BD59-A6C34878D82A}">
                    <a16:rowId xmlns:a16="http://schemas.microsoft.com/office/drawing/2014/main" val="10000"/>
                  </a:ext>
                </a:extLst>
              </a:tr>
              <a:tr h="5411721">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South Peterborough PCN has statistically significantly lower children’s social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care usage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rates than the North Alliance averages.</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North Alliance has statistically significantly higher children’s social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care usage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rates than the CCG average.</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07745" y="5970740"/>
            <a:ext cx="11680948" cy="347502"/>
          </a:xfrm>
          <a:prstGeom prst="rect">
            <a:avLst/>
          </a:prstGeom>
        </p:spPr>
      </p:pic>
      <p:pic>
        <p:nvPicPr>
          <p:cNvPr id="5" name="Picture 4"/>
          <p:cNvPicPr>
            <a:picLocks noChangeAspect="1"/>
          </p:cNvPicPr>
          <p:nvPr/>
        </p:nvPicPr>
        <p:blipFill>
          <a:blip r:embed="rId4"/>
          <a:stretch>
            <a:fillRect/>
          </a:stretch>
        </p:blipFill>
        <p:spPr>
          <a:xfrm>
            <a:off x="819280" y="609563"/>
            <a:ext cx="9496425" cy="2381250"/>
          </a:xfrm>
          <a:prstGeom prst="rect">
            <a:avLst/>
          </a:prstGeom>
        </p:spPr>
      </p:pic>
    </p:spTree>
    <p:extLst>
      <p:ext uri="{BB962C8B-B14F-4D97-AF65-F5344CB8AC3E}">
        <p14:creationId xmlns:p14="http://schemas.microsoft.com/office/powerpoint/2010/main" val="3075452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69143066"/>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4221">
                <a:tc>
                  <a:txBody>
                    <a:bodyPr/>
                    <a:lstStyle/>
                    <a:p>
                      <a:r>
                        <a:rPr lang="en-GB" dirty="0">
                          <a:latin typeface="Arial" panose="020B0604020202020204" pitchFamily="34" charset="0"/>
                          <a:cs typeface="Arial" panose="020B0604020202020204" pitchFamily="34" charset="0"/>
                        </a:rPr>
                        <a:t>Adult Social Care</a:t>
                      </a:r>
                    </a:p>
                  </a:txBody>
                  <a:tcPr>
                    <a:solidFill>
                      <a:schemeClr val="accent1">
                        <a:lumMod val="75000"/>
                      </a:schemeClr>
                    </a:solidFill>
                  </a:tcPr>
                </a:tc>
                <a:extLst>
                  <a:ext uri="{0D108BD9-81ED-4DB2-BD59-A6C34878D82A}">
                    <a16:rowId xmlns:a16="http://schemas.microsoft.com/office/drawing/2014/main" val="10000"/>
                  </a:ext>
                </a:extLst>
              </a:tr>
              <a:tr h="5409290">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South Peterborough PCN has a statistically significantly lower overall rate of adult social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care usage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when compared to the North Alliance.</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North Alliance has a statistically significantly higher overall rate of adult social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care usage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when compared with the CCG average.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3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16980" y="5961504"/>
            <a:ext cx="11680948" cy="347502"/>
          </a:xfrm>
          <a:prstGeom prst="rect">
            <a:avLst/>
          </a:prstGeom>
        </p:spPr>
      </p:pic>
      <p:pic>
        <p:nvPicPr>
          <p:cNvPr id="4" name="Picture 3"/>
          <p:cNvPicPr>
            <a:picLocks noChangeAspect="1"/>
          </p:cNvPicPr>
          <p:nvPr/>
        </p:nvPicPr>
        <p:blipFill>
          <a:blip r:embed="rId4"/>
          <a:stretch>
            <a:fillRect/>
          </a:stretch>
        </p:blipFill>
        <p:spPr>
          <a:xfrm>
            <a:off x="156000" y="619666"/>
            <a:ext cx="11880000" cy="1744932"/>
          </a:xfrm>
          <a:prstGeom prst="rect">
            <a:avLst/>
          </a:prstGeom>
        </p:spPr>
      </p:pic>
    </p:spTree>
    <p:extLst>
      <p:ext uri="{BB962C8B-B14F-4D97-AF65-F5344CB8AC3E}">
        <p14:creationId xmlns:p14="http://schemas.microsoft.com/office/powerpoint/2010/main" val="1336416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Secondary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28116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18535491"/>
              </p:ext>
            </p:extLst>
          </p:nvPr>
        </p:nvGraphicFramePr>
        <p:xfrm>
          <a:off x="0" y="10888"/>
          <a:ext cx="12192000" cy="687750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32890">
                <a:tc>
                  <a:txBody>
                    <a:bodyPr/>
                    <a:lstStyle/>
                    <a:p>
                      <a:r>
                        <a:rPr lang="en-GB" dirty="0">
                          <a:latin typeface="Arial" panose="020B0604020202020204" pitchFamily="34" charset="0"/>
                          <a:cs typeface="Arial" panose="020B0604020202020204" pitchFamily="34" charset="0"/>
                        </a:rPr>
                        <a:t>Secondary Care Services</a:t>
                      </a:r>
                    </a:p>
                  </a:txBody>
                  <a:tcPr>
                    <a:solidFill>
                      <a:schemeClr val="accent1">
                        <a:lumMod val="75000"/>
                      </a:schemeClr>
                    </a:solidFill>
                  </a:tcPr>
                </a:tc>
                <a:extLst>
                  <a:ext uri="{0D108BD9-81ED-4DB2-BD59-A6C34878D82A}">
                    <a16:rowId xmlns:a16="http://schemas.microsoft.com/office/drawing/2014/main" val="10000"/>
                  </a:ext>
                </a:extLst>
              </a:tr>
              <a:tr h="500027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a:solidFill>
                            <a:schemeClr val="accent1">
                              <a:lumMod val="75000"/>
                            </a:schemeClr>
                          </a:solidFill>
                          <a:latin typeface="Arial" panose="020B0604020202020204" pitchFamily="34" charset="0"/>
                          <a:ea typeface="+mn-ea"/>
                          <a:cs typeface="Arial" panose="020B0604020202020204" pitchFamily="34" charset="0"/>
                        </a:rPr>
                        <a:t>    The secondary care service rates for the Old </a:t>
                      </a:r>
                      <a:r>
                        <a:rPr lang="en-GB" sz="1200" kern="1200" baseline="0" dirty="0" err="1">
                          <a:solidFill>
                            <a:schemeClr val="accent1">
                              <a:lumMod val="75000"/>
                            </a:schemeClr>
                          </a:solidFill>
                          <a:latin typeface="Arial" panose="020B0604020202020204" pitchFamily="34" charset="0"/>
                          <a:ea typeface="+mn-ea"/>
                          <a:cs typeface="Arial" panose="020B0604020202020204" pitchFamily="34" charset="0"/>
                        </a:rPr>
                        <a:t>Fletton</a:t>
                      </a:r>
                      <a:r>
                        <a:rPr lang="en-GB" sz="1200" kern="1200" baseline="0" dirty="0">
                          <a:solidFill>
                            <a:schemeClr val="accent1">
                              <a:lumMod val="75000"/>
                            </a:schemeClr>
                          </a:solidFill>
                          <a:latin typeface="Arial" panose="020B0604020202020204" pitchFamily="34" charset="0"/>
                          <a:ea typeface="+mn-ea"/>
                          <a:cs typeface="Arial" panose="020B0604020202020204" pitchFamily="34" charset="0"/>
                        </a:rPr>
                        <a:t> Surgery are statistically significantly higher than the South Peterborough PCN rates;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a:solidFill>
                            <a:schemeClr val="accent1">
                              <a:lumMod val="75000"/>
                            </a:schemeClr>
                          </a:solidFill>
                          <a:latin typeface="Arial" panose="020B0604020202020204" pitchFamily="34" charset="0"/>
                          <a:ea typeface="+mn-ea"/>
                          <a:cs typeface="Arial" panose="020B0604020202020204" pitchFamily="34" charset="0"/>
                        </a:rPr>
                        <a:t>with the exception of the emergency admissions for ACS conditions rate, which is statistically similar to the PCN.  The first outpatient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a:solidFill>
                            <a:schemeClr val="accent1">
                              <a:lumMod val="75000"/>
                            </a:schemeClr>
                          </a:solidFill>
                          <a:latin typeface="Arial" panose="020B0604020202020204" pitchFamily="34" charset="0"/>
                          <a:ea typeface="+mn-ea"/>
                          <a:cs typeface="Arial" panose="020B0604020202020204" pitchFamily="34" charset="0"/>
                        </a:rPr>
                        <a:t>attendances rate for the </a:t>
                      </a:r>
                      <a:r>
                        <a:rPr lang="en-GB" sz="1200" kern="1200" baseline="0" dirty="0" err="1">
                          <a:solidFill>
                            <a:schemeClr val="accent1">
                              <a:lumMod val="75000"/>
                            </a:schemeClr>
                          </a:solidFill>
                          <a:latin typeface="Arial" panose="020B0604020202020204" pitchFamily="34" charset="0"/>
                          <a:ea typeface="+mn-ea"/>
                          <a:cs typeface="Arial" panose="020B0604020202020204" pitchFamily="34" charset="0"/>
                        </a:rPr>
                        <a:t>Yaxley</a:t>
                      </a:r>
                      <a:r>
                        <a:rPr lang="en-GB" sz="1200" kern="1200" baseline="0" dirty="0">
                          <a:solidFill>
                            <a:schemeClr val="accent1">
                              <a:lumMod val="75000"/>
                            </a:schemeClr>
                          </a:solidFill>
                          <a:latin typeface="Arial" panose="020B0604020202020204" pitchFamily="34" charset="0"/>
                          <a:ea typeface="+mn-ea"/>
                          <a:cs typeface="Arial" panose="020B0604020202020204" pitchFamily="34" charset="0"/>
                        </a:rPr>
                        <a:t> Group Practice is statistically significantly higher than the PCN average.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a:solidFill>
                            <a:schemeClr val="accent1">
                              <a:lumMod val="75000"/>
                            </a:schemeClr>
                          </a:solidFill>
                          <a:latin typeface="Arial" panose="020B0604020202020204" pitchFamily="34" charset="0"/>
                          <a:ea typeface="+mn-ea"/>
                          <a:cs typeface="Arial" panose="020B0604020202020204" pitchFamily="34" charset="0"/>
                        </a:rPr>
                        <a:t>South Peterborough PCN has statistically significantly higher rates of first outpatient attendances and follow up outpatient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a:solidFill>
                            <a:schemeClr val="accent1">
                              <a:lumMod val="75000"/>
                            </a:schemeClr>
                          </a:solidFill>
                          <a:latin typeface="Arial" panose="020B0604020202020204" pitchFamily="34" charset="0"/>
                          <a:ea typeface="+mn-ea"/>
                          <a:cs typeface="Arial" panose="020B0604020202020204" pitchFamily="34" charset="0"/>
                        </a:rPr>
                        <a:t>attendances than the North Alliance rates.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a:solidFill>
                            <a:schemeClr val="accent1">
                              <a:lumMod val="75000"/>
                            </a:schemeClr>
                          </a:solidFill>
                          <a:latin typeface="Arial" panose="020B0604020202020204" pitchFamily="34" charset="0"/>
                          <a:ea typeface="+mn-ea"/>
                          <a:cs typeface="Arial" panose="020B0604020202020204" pitchFamily="34" charset="0"/>
                        </a:rPr>
                        <a:t>North Alliance has statistically significantly high rates of secondary care use compared with the CCG average.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r>
                        <a:rPr lang="en-GB" sz="1200" dirty="0">
                          <a:solidFill>
                            <a:schemeClr val="accent1">
                              <a:lumMod val="75000"/>
                            </a:schemeClr>
                          </a:solidFill>
                          <a:latin typeface="Arial"/>
                          <a:cs typeface="Arial"/>
                        </a:rPr>
                        <a:t>Ophthalmology and Trauma &amp; Orthopaedics account for the most outpatient attendances. This was the case for both 17/18 and 18/19. Together they make up 25% of the activity for 18/19.</a:t>
                      </a:r>
                      <a:r>
                        <a:rPr lang="en-US" sz="1200" dirty="0">
                          <a:solidFill>
                            <a:schemeClr val="accent1">
                              <a:lumMod val="75000"/>
                            </a:schemeClr>
                          </a:solidFill>
                          <a:latin typeface="Arial"/>
                          <a:cs typeface="Arial"/>
                        </a:rPr>
                        <a:t> 21% of first outpatient attendances are hearing and sight related.</a:t>
                      </a:r>
                    </a:p>
                    <a:p>
                      <a:pPr algn="ctr"/>
                      <a:endParaRPr lang="en-US" sz="1000" dirty="0">
                        <a:solidFill>
                          <a:schemeClr val="accent1">
                            <a:lumMod val="75000"/>
                          </a:schemeClr>
                        </a:solidFill>
                        <a:latin typeface="Arial" panose="020B0604020202020204" pitchFamily="34" charset="0"/>
                        <a:cs typeface="Arial" panose="020B0604020202020204" pitchFamily="34" charset="0"/>
                      </a:endParaRPr>
                    </a:p>
                    <a:p>
                      <a:pPr algn="ctr"/>
                      <a:r>
                        <a:rPr lang="en-GB" sz="1200" dirty="0">
                          <a:solidFill>
                            <a:schemeClr val="accent1">
                              <a:lumMod val="75000"/>
                            </a:schemeClr>
                          </a:solidFill>
                          <a:latin typeface="Arial"/>
                          <a:cs typeface="Arial"/>
                        </a:rPr>
                        <a:t>The most common elective admissions are for General Surgery, Gastroenterology and Trauma &amp; Orthopaedics related conditions.</a:t>
                      </a:r>
                      <a:endParaRPr lang="en-GB" sz="12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17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 Cambridgeshire and Peterborough “Practice </a:t>
                      </a:r>
                      <a:r>
                        <a:rPr lang="en-GB" sz="1000" kern="1200" baseline="0" dirty="0" err="1" smtClean="0">
                          <a:solidFill>
                            <a:schemeClr val="bg1"/>
                          </a:solidFill>
                          <a:latin typeface="Arial" panose="020B0604020202020204" pitchFamily="34" charset="0"/>
                          <a:ea typeface="+mn-ea"/>
                          <a:cs typeface="Arial" panose="020B0604020202020204" pitchFamily="34" charset="0"/>
                        </a:rPr>
                        <a:t>Benchmarker</a:t>
                      </a:r>
                      <a:r>
                        <a:rPr lang="en-GB" sz="1000" kern="1200" baseline="0" dirty="0" smtClean="0">
                          <a:solidFill>
                            <a:schemeClr val="bg1"/>
                          </a:solidFill>
                          <a:latin typeface="Arial" panose="020B0604020202020204" pitchFamily="34" charset="0"/>
                          <a:ea typeface="+mn-ea"/>
                          <a:cs typeface="Arial" panose="020B0604020202020204" pitchFamily="34" charset="0"/>
                        </a:rPr>
                        <a:t>”</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16981" y="5915322"/>
            <a:ext cx="11680948" cy="347502"/>
          </a:xfrm>
          <a:prstGeom prst="rect">
            <a:avLst/>
          </a:prstGeom>
        </p:spPr>
      </p:pic>
      <p:pic>
        <p:nvPicPr>
          <p:cNvPr id="3" name="Picture 2"/>
          <p:cNvPicPr>
            <a:picLocks noChangeAspect="1"/>
          </p:cNvPicPr>
          <p:nvPr/>
        </p:nvPicPr>
        <p:blipFill>
          <a:blip r:embed="rId4"/>
          <a:stretch>
            <a:fillRect/>
          </a:stretch>
        </p:blipFill>
        <p:spPr>
          <a:xfrm>
            <a:off x="156000" y="496217"/>
            <a:ext cx="11880000" cy="3030240"/>
          </a:xfrm>
          <a:prstGeom prst="rect">
            <a:avLst/>
          </a:prstGeom>
        </p:spPr>
      </p:pic>
    </p:spTree>
    <p:extLst>
      <p:ext uri="{BB962C8B-B14F-4D97-AF65-F5344CB8AC3E}">
        <p14:creationId xmlns:p14="http://schemas.microsoft.com/office/powerpoint/2010/main" val="3254197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50591973"/>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605">
                <a:tc>
                  <a:txBody>
                    <a:bodyPr/>
                    <a:lstStyle/>
                    <a:p>
                      <a:r>
                        <a:rPr lang="en-GB" dirty="0">
                          <a:latin typeface="Arial" panose="020B0604020202020204" pitchFamily="34" charset="0"/>
                          <a:cs typeface="Arial" panose="020B0604020202020204" pitchFamily="34" charset="0"/>
                        </a:rPr>
                        <a:t>Disease Specific Emergency Hospital Admission Rates</a:t>
                      </a:r>
                    </a:p>
                  </a:txBody>
                  <a:tcPr>
                    <a:solidFill>
                      <a:schemeClr val="accent1">
                        <a:lumMod val="75000"/>
                      </a:schemeClr>
                    </a:solidFill>
                  </a:tcPr>
                </a:tc>
                <a:extLst>
                  <a:ext uri="{0D108BD9-81ED-4DB2-BD59-A6C34878D82A}">
                    <a16:rowId xmlns:a16="http://schemas.microsoft.com/office/drawing/2014/main" val="10000"/>
                  </a:ext>
                </a:extLst>
              </a:tr>
              <a:tr h="528749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The PCN emergency hospital admission rates shown are statistically similar to the North Alliance average, except for respiratory disease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admission rates which are statistically significantly lower than North Alliance.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accent1">
                              <a:lumMod val="75000"/>
                            </a:schemeClr>
                          </a:solidFill>
                          <a:latin typeface="Arial"/>
                          <a:cs typeface="Arial"/>
                        </a:rPr>
                        <a:t>For South Peterborough PCN there were 5,650 emergency admissions during 2018/19. Just 1 of the 5 practices had a higher admission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accent1">
                              <a:lumMod val="75000"/>
                            </a:schemeClr>
                          </a:solidFill>
                          <a:latin typeface="Arial"/>
                          <a:cs typeface="Arial"/>
                        </a:rPr>
                        <a:t>rate than </a:t>
                      </a:r>
                      <a:r>
                        <a:rPr lang="en-US" sz="1400" dirty="0">
                          <a:solidFill>
                            <a:srgbClr val="2E75B6"/>
                          </a:solidFill>
                          <a:latin typeface="Arial"/>
                          <a:cs typeface="Arial"/>
                        </a:rPr>
                        <a:t>Cambridgeshire and Peterborough</a:t>
                      </a:r>
                      <a:r>
                        <a:rPr lang="en-US" sz="1400" dirty="0">
                          <a:solidFill>
                            <a:schemeClr val="accent1">
                              <a:lumMod val="75000"/>
                            </a:schemeClr>
                          </a:solidFill>
                          <a:latin typeface="Arial"/>
                          <a:cs typeface="Arial"/>
                        </a:rPr>
                        <a:t>. </a:t>
                      </a:r>
                      <a:r>
                        <a:rPr lang="en-GB" sz="1400" dirty="0">
                          <a:solidFill>
                            <a:schemeClr val="accent1">
                              <a:lumMod val="75000"/>
                            </a:schemeClr>
                          </a:solidFill>
                          <a:latin typeface="Arial"/>
                          <a:cs typeface="Arial"/>
                        </a:rPr>
                        <a:t>The majority of emergency admissions were for Paediatric Medicine, General</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chemeClr val="accent1">
                              <a:lumMod val="75000"/>
                            </a:schemeClr>
                          </a:solidFill>
                          <a:latin typeface="Arial"/>
                          <a:cs typeface="Arial"/>
                        </a:rPr>
                        <a:t>Medicine and Geriatric Medicine. The fourth highest number of emergency admissions were related to Nephrology</a:t>
                      </a:r>
                      <a:r>
                        <a:rPr lang="en-GB" sz="1400" dirty="0">
                          <a:latin typeface="Arial"/>
                          <a:cs typeface="Arial"/>
                        </a:rPr>
                        <a: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1179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 Cambridgeshire and Peterborough “All Trusts 18/19”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16981" y="5915322"/>
            <a:ext cx="11680948" cy="347502"/>
          </a:xfrm>
          <a:prstGeom prst="rect">
            <a:avLst/>
          </a:prstGeom>
        </p:spPr>
      </p:pic>
      <p:pic>
        <p:nvPicPr>
          <p:cNvPr id="4" name="Picture 3"/>
          <p:cNvPicPr>
            <a:picLocks noChangeAspect="1"/>
          </p:cNvPicPr>
          <p:nvPr/>
        </p:nvPicPr>
        <p:blipFill>
          <a:blip r:embed="rId4"/>
          <a:stretch>
            <a:fillRect/>
          </a:stretch>
        </p:blipFill>
        <p:spPr>
          <a:xfrm>
            <a:off x="261937" y="581854"/>
            <a:ext cx="11668125" cy="2381250"/>
          </a:xfrm>
          <a:prstGeom prst="rect">
            <a:avLst/>
          </a:prstGeom>
        </p:spPr>
      </p:pic>
    </p:spTree>
    <p:extLst>
      <p:ext uri="{BB962C8B-B14F-4D97-AF65-F5344CB8AC3E}">
        <p14:creationId xmlns:p14="http://schemas.microsoft.com/office/powerpoint/2010/main" val="265684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Demography and key population characteristics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02710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F33A3141-5383-4ACD-BE1F-24DCAFFB622D}"/>
              </a:ext>
            </a:extLst>
          </p:cNvPr>
          <p:cNvGraphicFramePr>
            <a:graphicFrameLocks noGrp="1"/>
          </p:cNvGraphicFramePr>
          <p:nvPr>
            <p:extLst>
              <p:ext uri="{D42A27DB-BD31-4B8C-83A1-F6EECF244321}">
                <p14:modId xmlns:p14="http://schemas.microsoft.com/office/powerpoint/2010/main" val="3485518580"/>
              </p:ext>
            </p:extLst>
          </p:nvPr>
        </p:nvGraphicFramePr>
        <p:xfrm>
          <a:off x="0" y="0"/>
          <a:ext cx="12192000" cy="6857999"/>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dirty="0">
                          <a:solidFill>
                            <a:schemeClr val="bg1"/>
                          </a:solidFill>
                          <a:latin typeface="Arial"/>
                          <a:cs typeface="Arial"/>
                        </a:rPr>
                        <a:t>Potentially Avoidable Hospital Admissions</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2148DCD8-1568-4E8C-B512-75AB270901AB}"/>
              </a:ext>
            </a:extLst>
          </p:cNvPr>
          <p:cNvSpPr txBox="1"/>
          <p:nvPr/>
        </p:nvSpPr>
        <p:spPr>
          <a:xfrm>
            <a:off x="-3857" y="6168008"/>
            <a:ext cx="4727576" cy="600164"/>
          </a:xfrm>
          <a:prstGeom prst="rect">
            <a:avLst/>
          </a:prstGeom>
          <a:noFill/>
        </p:spPr>
        <p:txBody>
          <a:bodyPr wrap="none" rtlCol="0" anchor="t">
            <a:spAutoFit/>
          </a:bodyPr>
          <a:lstStyle/>
          <a:p>
            <a:endParaRPr lang="en-GB" sz="1100" dirty="0">
              <a:solidFill>
                <a:schemeClr val="bg1"/>
              </a:solidFill>
              <a:latin typeface="Arial"/>
              <a:cs typeface="Arial"/>
            </a:endParaRPr>
          </a:p>
          <a:p>
            <a:endParaRPr lang="en-GB" sz="1100" dirty="0">
              <a:solidFill>
                <a:schemeClr val="bg1"/>
              </a:solidFill>
              <a:latin typeface="Arial"/>
              <a:cs typeface="Arial"/>
            </a:endParaRPr>
          </a:p>
          <a:p>
            <a:r>
              <a:rPr lang="en-GB" sz="1100" dirty="0">
                <a:solidFill>
                  <a:schemeClr val="bg1"/>
                </a:solidFill>
                <a:latin typeface="Arial"/>
                <a:cs typeface="Arial"/>
              </a:rPr>
              <a:t>Data Source: Cambridgeshire and Peterborough “Practice </a:t>
            </a:r>
            <a:r>
              <a:rPr lang="en-GB" sz="1100" dirty="0" err="1">
                <a:solidFill>
                  <a:schemeClr val="bg1"/>
                </a:solidFill>
                <a:latin typeface="Arial"/>
                <a:cs typeface="Arial"/>
              </a:rPr>
              <a:t>Benchmarker</a:t>
            </a:r>
            <a:r>
              <a:rPr lang="en-GB" sz="1100" dirty="0">
                <a:solidFill>
                  <a:schemeClr val="bg1"/>
                </a:solidFill>
                <a:latin typeface="Arial"/>
                <a:cs typeface="Arial"/>
              </a:rPr>
              <a:t>”</a:t>
            </a:r>
          </a:p>
        </p:txBody>
      </p:sp>
      <p:sp>
        <p:nvSpPr>
          <p:cNvPr id="13" name="TextBox 12">
            <a:extLst>
              <a:ext uri="{FF2B5EF4-FFF2-40B4-BE49-F238E27FC236}">
                <a16:creationId xmlns:a16="http://schemas.microsoft.com/office/drawing/2014/main" id="{6EEFA2FF-F5EE-47A6-9535-7E86B516C034}"/>
              </a:ext>
            </a:extLst>
          </p:cNvPr>
          <p:cNvSpPr txBox="1"/>
          <p:nvPr/>
        </p:nvSpPr>
        <p:spPr>
          <a:xfrm>
            <a:off x="1883593" y="4594450"/>
            <a:ext cx="8424812" cy="461665"/>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a:p>
            <a:pPr algn="ctr"/>
            <a:endParaRPr lang="en-GB" sz="1200" dirty="0">
              <a:latin typeface="Arial"/>
              <a:cs typeface="Arial"/>
            </a:endParaRPr>
          </a:p>
        </p:txBody>
      </p:sp>
      <p:sp>
        <p:nvSpPr>
          <p:cNvPr id="5" name="TextBox 4">
            <a:extLst>
              <a:ext uri="{FF2B5EF4-FFF2-40B4-BE49-F238E27FC236}">
                <a16:creationId xmlns:a16="http://schemas.microsoft.com/office/drawing/2014/main" id="{21E325BD-86D1-405C-9190-ECAD8C3A73F3}"/>
              </a:ext>
            </a:extLst>
          </p:cNvPr>
          <p:cNvSpPr txBox="1"/>
          <p:nvPr/>
        </p:nvSpPr>
        <p:spPr>
          <a:xfrm>
            <a:off x="1862885" y="429487"/>
            <a:ext cx="8466228" cy="830997"/>
          </a:xfrm>
          <a:prstGeom prst="rect">
            <a:avLst/>
          </a:prstGeom>
          <a:noFill/>
        </p:spPr>
        <p:txBody>
          <a:bodyPr wrap="square" rtlCol="0" anchor="t">
            <a:spAutoFit/>
          </a:bodyPr>
          <a:lstStyle/>
          <a:p>
            <a:pPr algn="ctr"/>
            <a:r>
              <a:rPr lang="en-GB" sz="1600" b="1" dirty="0">
                <a:solidFill>
                  <a:schemeClr val="accent1">
                    <a:lumMod val="75000"/>
                  </a:schemeClr>
                </a:solidFill>
                <a:latin typeface="Arial"/>
                <a:cs typeface="Arial"/>
              </a:rPr>
              <a:t>Having the second largest over 75’s population for Cambridgeshire and Peterborough has contributed to South Peterborough PCN having a high number of potentially avoidable admissions.</a:t>
            </a:r>
          </a:p>
        </p:txBody>
      </p:sp>
      <p:sp>
        <p:nvSpPr>
          <p:cNvPr id="6" name="TextBox 5">
            <a:extLst>
              <a:ext uri="{FF2B5EF4-FFF2-40B4-BE49-F238E27FC236}">
                <a16:creationId xmlns:a16="http://schemas.microsoft.com/office/drawing/2014/main" id="{B7D9121D-14FB-4343-915C-7E569BF38A58}"/>
              </a:ext>
            </a:extLst>
          </p:cNvPr>
          <p:cNvSpPr txBox="1"/>
          <p:nvPr/>
        </p:nvSpPr>
        <p:spPr>
          <a:xfrm>
            <a:off x="858471" y="4898430"/>
            <a:ext cx="10475056" cy="1384995"/>
          </a:xfrm>
          <a:prstGeom prst="rect">
            <a:avLst/>
          </a:prstGeom>
          <a:noFill/>
        </p:spPr>
        <p:txBody>
          <a:bodyPr wrap="square" rtlCol="0">
            <a:spAutoFit/>
          </a:bodyPr>
          <a:lstStyle/>
          <a:p>
            <a:pPr algn="ctr"/>
            <a:r>
              <a:rPr lang="en-GB" sz="1200" dirty="0">
                <a:solidFill>
                  <a:schemeClr val="accent1">
                    <a:lumMod val="75000"/>
                  </a:schemeClr>
                </a:solidFill>
                <a:latin typeface="Arial"/>
                <a:cs typeface="Arial"/>
              </a:rPr>
              <a:t>There are more potentially avoidable emergency admissions for South Peterborough PCN. Although there was a 6% increase for these across Cambridgeshire and Peterborough, ACSC admissions for South Peterborough PCN increased by 9%.</a:t>
            </a:r>
          </a:p>
          <a:p>
            <a:pPr algn="ctr"/>
            <a:endParaRPr lang="en-US" sz="1200" dirty="0">
              <a:solidFill>
                <a:schemeClr val="accent1">
                  <a:lumMod val="75000"/>
                </a:schemeClr>
              </a:solidFill>
              <a:latin typeface="Arial"/>
              <a:cs typeface="Arial"/>
            </a:endParaRPr>
          </a:p>
          <a:p>
            <a:pPr algn="ctr"/>
            <a:r>
              <a:rPr lang="en-US" sz="1200" dirty="0">
                <a:solidFill>
                  <a:schemeClr val="accent1">
                    <a:lumMod val="75000"/>
                  </a:schemeClr>
                </a:solidFill>
                <a:latin typeface="Arial"/>
                <a:cs typeface="Arial"/>
              </a:rPr>
              <a:t>Pyelonephritis and kidney/urinary tract infections </a:t>
            </a:r>
            <a:r>
              <a:rPr lang="en-GB" sz="1200" dirty="0">
                <a:solidFill>
                  <a:schemeClr val="accent1">
                    <a:lumMod val="75000"/>
                  </a:schemeClr>
                </a:solidFill>
                <a:latin typeface="Arial"/>
                <a:cs typeface="Arial"/>
              </a:rPr>
              <a:t>and COPD were most common for the higher age bands.</a:t>
            </a:r>
          </a:p>
          <a:p>
            <a:pPr algn="ctr"/>
            <a:endParaRPr lang="en-US" sz="1200" dirty="0">
              <a:solidFill>
                <a:schemeClr val="accent1">
                  <a:lumMod val="75000"/>
                </a:schemeClr>
              </a:solidFill>
              <a:latin typeface="Arial"/>
              <a:cs typeface="Arial"/>
            </a:endParaRPr>
          </a:p>
          <a:p>
            <a:pPr algn="ctr"/>
            <a:r>
              <a:rPr lang="en-US" sz="1200" dirty="0">
                <a:solidFill>
                  <a:schemeClr val="accent1">
                    <a:lumMod val="75000"/>
                  </a:schemeClr>
                </a:solidFill>
                <a:latin typeface="Arial"/>
                <a:cs typeface="Arial"/>
              </a:rPr>
              <a:t>Pyelonephritis and kidney/urinary tract infections are also common </a:t>
            </a:r>
            <a:r>
              <a:rPr lang="en-GB" sz="1200" dirty="0">
                <a:solidFill>
                  <a:schemeClr val="accent1">
                    <a:lumMod val="75000"/>
                  </a:schemeClr>
                </a:solidFill>
                <a:latin typeface="Arial"/>
                <a:cs typeface="Arial"/>
              </a:rPr>
              <a:t>for the younger age bracket as well as Cellulitis and Dehydration/Gastroenteritis.</a:t>
            </a:r>
          </a:p>
          <a:p>
            <a:pPr algn="ctr"/>
            <a:endParaRPr lang="en-GB" sz="1200" dirty="0">
              <a:latin typeface="Arial"/>
              <a:cs typeface="Arial"/>
            </a:endParaRPr>
          </a:p>
        </p:txBody>
      </p:sp>
      <p:pic>
        <p:nvPicPr>
          <p:cNvPr id="7" name="Picture 6">
            <a:extLst>
              <a:ext uri="{FF2B5EF4-FFF2-40B4-BE49-F238E27FC236}">
                <a16:creationId xmlns:a16="http://schemas.microsoft.com/office/drawing/2014/main" id="{0EE4AAD8-0C5E-4679-8654-97A2DBAEDF5B}"/>
              </a:ext>
            </a:extLst>
          </p:cNvPr>
          <p:cNvPicPr>
            <a:picLocks noChangeAspect="1"/>
          </p:cNvPicPr>
          <p:nvPr/>
        </p:nvPicPr>
        <p:blipFill>
          <a:blip r:embed="rId3"/>
          <a:stretch>
            <a:fillRect/>
          </a:stretch>
        </p:blipFill>
        <p:spPr>
          <a:xfrm>
            <a:off x="2423605" y="1661034"/>
            <a:ext cx="7344790" cy="3322860"/>
          </a:xfrm>
          <a:prstGeom prst="rect">
            <a:avLst/>
          </a:prstGeom>
        </p:spPr>
      </p:pic>
      <p:sp>
        <p:nvSpPr>
          <p:cNvPr id="8" name="Rectangle 7">
            <a:extLst>
              <a:ext uri="{FF2B5EF4-FFF2-40B4-BE49-F238E27FC236}">
                <a16:creationId xmlns:a16="http://schemas.microsoft.com/office/drawing/2014/main" id="{7C77BF9D-379D-46C6-A45A-5DC3A3D3E0DD}"/>
              </a:ext>
            </a:extLst>
          </p:cNvPr>
          <p:cNvSpPr/>
          <p:nvPr/>
        </p:nvSpPr>
        <p:spPr>
          <a:xfrm>
            <a:off x="3310131" y="1320182"/>
            <a:ext cx="5571736" cy="305794"/>
          </a:xfrm>
          <a:prstGeom prst="rect">
            <a:avLst/>
          </a:prstGeom>
          <a:solidFill>
            <a:srgbClr val="2E75B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50" b="1" dirty="0">
                <a:solidFill>
                  <a:schemeClr val="bg1"/>
                </a:solidFill>
              </a:rPr>
              <a:t>Selected Ambulatory Care Sensitive Conditions NEL admissions in 2018/19 by age</a:t>
            </a:r>
          </a:p>
        </p:txBody>
      </p:sp>
    </p:spTree>
    <p:extLst>
      <p:ext uri="{BB962C8B-B14F-4D97-AF65-F5344CB8AC3E}">
        <p14:creationId xmlns:p14="http://schemas.microsoft.com/office/powerpoint/2010/main" val="888320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885"/>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r>
                        <a:rPr lang="en-GB" dirty="0">
                          <a:latin typeface="Arial" panose="020B0604020202020204" pitchFamily="34" charset="0"/>
                          <a:cs typeface="Arial" panose="020B0604020202020204" pitchFamily="34" charset="0"/>
                        </a:rPr>
                        <a:t>Glossary of key methods and terms</a:t>
                      </a: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To assess statistical significance, 95% confidence intervals are calculated which provide a measure of uncertainty around the calculated value which arises due to random variation.  If the confidence interval for a value excludes the value for the relevant benchmark, the difference between the local value and the benchmark is said to be ‘statistically significant’.</a:t>
                      </a: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 following hierarchy</a:t>
                      </a:r>
                      <a:r>
                        <a:rPr lang="en-GB" sz="1400" b="0" baseline="0" dirty="0">
                          <a:solidFill>
                            <a:schemeClr val="accent1">
                              <a:lumMod val="75000"/>
                            </a:schemeClr>
                          </a:solidFill>
                          <a:latin typeface="Arial" panose="020B0604020202020204" pitchFamily="34" charset="0"/>
                          <a:cs typeface="Arial" panose="020B0604020202020204" pitchFamily="34" charset="0"/>
                        </a:rPr>
                        <a:t> of b</a:t>
                      </a:r>
                      <a:r>
                        <a:rPr lang="en-GB" sz="1400" b="0" dirty="0">
                          <a:solidFill>
                            <a:schemeClr val="accent1">
                              <a:lumMod val="75000"/>
                            </a:schemeClr>
                          </a:solidFill>
                          <a:latin typeface="Arial" panose="020B0604020202020204" pitchFamily="34" charset="0"/>
                          <a:cs typeface="Arial" panose="020B0604020202020204" pitchFamily="34" charset="0"/>
                        </a:rPr>
                        <a:t>enchmarks has been used in this profile:</a:t>
                      </a:r>
                      <a:r>
                        <a:rPr lang="en-GB" sz="1400" b="0" baseline="0" dirty="0">
                          <a:solidFill>
                            <a:schemeClr val="accent1">
                              <a:lumMod val="75000"/>
                            </a:schemeClr>
                          </a:solidFill>
                          <a:latin typeface="Arial" panose="020B0604020202020204" pitchFamily="34" charset="0"/>
                          <a:cs typeface="Arial" panose="020B0604020202020204" pitchFamily="34" charset="0"/>
                        </a:rPr>
                        <a:t> practice to PCN; PCN to Alliance; Alliance to CCG and CCG to England.  </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a:t>
                      </a:r>
                      <a:r>
                        <a:rPr lang="en-GB" sz="1400" b="0" baseline="0" dirty="0">
                          <a:solidFill>
                            <a:schemeClr val="accent1">
                              <a:lumMod val="75000"/>
                            </a:schemeClr>
                          </a:solidFill>
                          <a:latin typeface="Arial" panose="020B0604020202020204" pitchFamily="34" charset="0"/>
                          <a:cs typeface="Arial" panose="020B0604020202020204" pitchFamily="34" charset="0"/>
                        </a:rPr>
                        <a:t> most commonly used </a:t>
                      </a:r>
                      <a:r>
                        <a:rPr lang="en-GB" sz="1400" b="0" dirty="0">
                          <a:solidFill>
                            <a:schemeClr val="accent1">
                              <a:lumMod val="75000"/>
                            </a:schemeClr>
                          </a:solidFill>
                          <a:latin typeface="Arial" panose="020B0604020202020204" pitchFamily="34" charset="0"/>
                          <a:cs typeface="Arial" panose="020B0604020202020204" pitchFamily="34" charset="0"/>
                        </a:rPr>
                        <a:t>RAG-rating in this profile:</a:t>
                      </a:r>
                    </a:p>
                    <a:p>
                      <a:endParaRPr lang="en-GB" sz="14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Exceptions to this are life</a:t>
                      </a:r>
                      <a:r>
                        <a:rPr lang="en-GB" sz="1400" b="0" baseline="0" dirty="0">
                          <a:solidFill>
                            <a:schemeClr val="accent1">
                              <a:lumMod val="75000"/>
                            </a:schemeClr>
                          </a:solidFill>
                          <a:latin typeface="Arial" panose="020B0604020202020204" pitchFamily="34" charset="0"/>
                          <a:cs typeface="Arial" panose="020B0604020202020204" pitchFamily="34" charset="0"/>
                        </a:rPr>
                        <a:t> expectancy 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And self-reported limiting long-term illness and general health status </a:t>
                      </a:r>
                      <a:r>
                        <a:rPr lang="en-GB" sz="1400" b="0" baseline="0" dirty="0">
                          <a:solidFill>
                            <a:schemeClr val="accent1">
                              <a:lumMod val="75000"/>
                            </a:schemeClr>
                          </a:solidFill>
                          <a:latin typeface="Arial" panose="020B0604020202020204" pitchFamily="34" charset="0"/>
                          <a:cs typeface="Arial" panose="020B0604020202020204" pitchFamily="34" charset="0"/>
                        </a:rPr>
                        <a:t>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DASR = directly age standardised rate per 100,000 population </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C&amp;P PHI = Cambridgeshire and Peterborough Public Health Intelligence</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QOF = Quality Outcomes Framework. Prevalence data are not available by age i.e. it is not age weighted so differences may be explained by differing age structures.</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92280" y="2229598"/>
            <a:ext cx="10171047" cy="252000"/>
          </a:xfrm>
          <a:prstGeom prst="rect">
            <a:avLst/>
          </a:prstGeom>
        </p:spPr>
      </p:pic>
      <p:pic>
        <p:nvPicPr>
          <p:cNvPr id="6" name="Picture 5"/>
          <p:cNvPicPr>
            <a:picLocks noChangeAspect="1"/>
          </p:cNvPicPr>
          <p:nvPr/>
        </p:nvPicPr>
        <p:blipFill>
          <a:blip r:embed="rId4"/>
          <a:stretch>
            <a:fillRect/>
          </a:stretch>
        </p:blipFill>
        <p:spPr>
          <a:xfrm>
            <a:off x="92280" y="2918288"/>
            <a:ext cx="10171047" cy="252000"/>
          </a:xfrm>
          <a:prstGeom prst="rect">
            <a:avLst/>
          </a:prstGeom>
        </p:spPr>
      </p:pic>
      <p:pic>
        <p:nvPicPr>
          <p:cNvPr id="7" name="Picture 6"/>
          <p:cNvPicPr>
            <a:picLocks noChangeAspect="1"/>
          </p:cNvPicPr>
          <p:nvPr/>
        </p:nvPicPr>
        <p:blipFill>
          <a:blip r:embed="rId5"/>
          <a:stretch>
            <a:fillRect/>
          </a:stretch>
        </p:blipFill>
        <p:spPr>
          <a:xfrm>
            <a:off x="92280" y="3650004"/>
            <a:ext cx="10171047" cy="252000"/>
          </a:xfrm>
          <a:prstGeom prst="rect">
            <a:avLst/>
          </a:prstGeom>
        </p:spPr>
      </p:pic>
    </p:spTree>
    <p:extLst>
      <p:ext uri="{BB962C8B-B14F-4D97-AF65-F5344CB8AC3E}">
        <p14:creationId xmlns:p14="http://schemas.microsoft.com/office/powerpoint/2010/main" val="809887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886087"/>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1496291" y="1597891"/>
            <a:ext cx="8913091" cy="3231654"/>
          </a:xfrm>
          <a:prstGeom prst="rect">
            <a:avLst/>
          </a:prstGeom>
          <a:noFill/>
        </p:spPr>
        <p:txBody>
          <a:bodyPr wrap="square" rtlCol="0">
            <a:spAutoFit/>
          </a:bodyPr>
          <a:lstStyle/>
          <a:p>
            <a:pPr algn="ctr"/>
            <a:r>
              <a:rPr lang="en-GB" sz="2000" b="1" dirty="0">
                <a:solidFill>
                  <a:schemeClr val="accent1">
                    <a:lumMod val="75000"/>
                  </a:schemeClr>
                </a:solidFill>
                <a:latin typeface="Arial" panose="020B0604020202020204" pitchFamily="34" charset="0"/>
                <a:cs typeface="Arial" panose="020B0604020202020204" pitchFamily="34" charset="0"/>
              </a:rPr>
              <a:t>Produced by:</a:t>
            </a:r>
          </a:p>
          <a:p>
            <a:pPr algn="ctr"/>
            <a:r>
              <a:rPr lang="en-GB" sz="2000" b="1" dirty="0">
                <a:solidFill>
                  <a:schemeClr val="accent1">
                    <a:lumMod val="75000"/>
                  </a:schemeClr>
                </a:solidFill>
                <a:latin typeface="Arial" panose="020B0604020202020204" pitchFamily="34" charset="0"/>
                <a:cs typeface="Arial" panose="020B0604020202020204" pitchFamily="34" charset="0"/>
              </a:rPr>
              <a:t>Cambridgeshire and Peterborough Public Health Intelligence Team</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Contact:</a:t>
            </a:r>
          </a:p>
          <a:p>
            <a:pPr algn="ctr"/>
            <a:r>
              <a:rPr lang="en-GB" sz="2000" b="1" dirty="0">
                <a:solidFill>
                  <a:schemeClr val="accent1">
                    <a:lumMod val="75000"/>
                  </a:schemeClr>
                </a:solidFill>
                <a:latin typeface="Arial" panose="020B0604020202020204" pitchFamily="34" charset="0"/>
                <a:cs typeface="Arial" panose="020B0604020202020204" pitchFamily="34" charset="0"/>
              </a:rPr>
              <a:t>PHI-team@Cambridgeshire.gov.uk </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Date updated:</a:t>
            </a:r>
          </a:p>
          <a:p>
            <a:pPr algn="ctr"/>
            <a:r>
              <a:rPr lang="en-GB" sz="2000" b="1" dirty="0">
                <a:solidFill>
                  <a:schemeClr val="accent1">
                    <a:lumMod val="75000"/>
                  </a:schemeClr>
                </a:solidFill>
                <a:latin typeface="Arial" panose="020B0604020202020204" pitchFamily="34" charset="0"/>
                <a:cs typeface="Arial" panose="020B0604020202020204" pitchFamily="34" charset="0"/>
              </a:rPr>
              <a:t>29</a:t>
            </a:r>
            <a:r>
              <a:rPr lang="en-GB" sz="2000" b="1" baseline="30000" dirty="0">
                <a:solidFill>
                  <a:schemeClr val="accent1">
                    <a:lumMod val="75000"/>
                  </a:schemeClr>
                </a:solidFill>
                <a:latin typeface="Arial" panose="020B0604020202020204" pitchFamily="34" charset="0"/>
                <a:cs typeface="Arial" panose="020B0604020202020204" pitchFamily="34" charset="0"/>
              </a:rPr>
              <a:t>th</a:t>
            </a:r>
            <a:r>
              <a:rPr lang="en-GB" sz="2000" b="1" dirty="0">
                <a:solidFill>
                  <a:schemeClr val="accent1">
                    <a:lumMod val="75000"/>
                  </a:schemeClr>
                </a:solidFill>
                <a:latin typeface="Arial" panose="020B0604020202020204" pitchFamily="34" charset="0"/>
                <a:cs typeface="Arial" panose="020B0604020202020204" pitchFamily="34" charset="0"/>
              </a:rPr>
              <a:t> November 2019</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endParaRPr lang="en-GB" sz="2400" b="1" dirty="0">
              <a:solidFill>
                <a:schemeClr val="accent1">
                  <a:lumMod val="75000"/>
                </a:schemeClr>
              </a:solidFill>
            </a:endParaRPr>
          </a:p>
        </p:txBody>
      </p:sp>
    </p:spTree>
    <p:extLst>
      <p:ext uri="{BB962C8B-B14F-4D97-AF65-F5344CB8AC3E}">
        <p14:creationId xmlns:p14="http://schemas.microsoft.com/office/powerpoint/2010/main" val="363570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36625997"/>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dirty="0">
                          <a:latin typeface="Arial" panose="020B0604020202020204" pitchFamily="34" charset="0"/>
                          <a:cs typeface="Arial" panose="020B0604020202020204" pitchFamily="34" charset="0"/>
                        </a:rPr>
                        <a:t>GP</a:t>
                      </a:r>
                      <a:r>
                        <a:rPr lang="en-GB" baseline="0" dirty="0">
                          <a:latin typeface="Arial" panose="020B0604020202020204" pitchFamily="34" charset="0"/>
                          <a:cs typeface="Arial" panose="020B0604020202020204" pitchFamily="34" charset="0"/>
                        </a:rPr>
                        <a:t> registered population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pPr algn="ct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South Peterborough PCN has a higher proportion of people aged 65 and over compared with North Alliance, CCG and England.</a:t>
                      </a:r>
                    </a:p>
                    <a:p>
                      <a:pPr algn="ctr"/>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56000" y="537889"/>
            <a:ext cx="11880000" cy="3845549"/>
          </a:xfrm>
          <a:prstGeom prst="rect">
            <a:avLst/>
          </a:prstGeom>
        </p:spPr>
      </p:pic>
    </p:spTree>
    <p:extLst>
      <p:ext uri="{BB962C8B-B14F-4D97-AF65-F5344CB8AC3E}">
        <p14:creationId xmlns:p14="http://schemas.microsoft.com/office/powerpoint/2010/main" val="65902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19197665"/>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baseline="0" dirty="0">
                          <a:latin typeface="Arial" panose="020B0604020202020204" pitchFamily="34" charset="0"/>
                          <a:cs typeface="Arial" panose="020B0604020202020204" pitchFamily="34" charset="0"/>
                        </a:rPr>
                        <a:t>Population forecasts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r>
                        <a:rPr lang="en-GB" sz="1600" kern="1200" dirty="0">
                          <a:solidFill>
                            <a:schemeClr val="accent1">
                              <a:lumMod val="75000"/>
                            </a:schemeClr>
                          </a:solidFill>
                          <a:latin typeface="Arial" panose="020B0604020202020204" pitchFamily="34" charset="0"/>
                          <a:ea typeface="+mn-ea"/>
                          <a:cs typeface="Arial" panose="020B0604020202020204" pitchFamily="34" charset="0"/>
                        </a:rPr>
                        <a:t>The population of South Peterborough PCN is forecast</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to grow at a slower rate than the CCG as whole.  </a:t>
                      </a:r>
                    </a:p>
                    <a:p>
                      <a:pPr algn="ct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The population is expected to increase by 5.8% between 2019 and 2026 and then stabilise to 2036.</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56000" y="650569"/>
            <a:ext cx="11880000" cy="2213166"/>
          </a:xfrm>
          <a:prstGeom prst="rect">
            <a:avLst/>
          </a:prstGeom>
        </p:spPr>
      </p:pic>
    </p:spTree>
    <p:extLst>
      <p:ext uri="{BB962C8B-B14F-4D97-AF65-F5344CB8AC3E}">
        <p14:creationId xmlns:p14="http://schemas.microsoft.com/office/powerpoint/2010/main" val="20764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10674027"/>
              </p:ext>
            </p:extLst>
          </p:nvPr>
        </p:nvGraphicFramePr>
        <p:xfrm>
          <a:off x="0" y="-11580"/>
          <a:ext cx="12192000" cy="68695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68878">
                <a:tc>
                  <a:txBody>
                    <a:bodyPr/>
                    <a:lstStyle/>
                    <a:p>
                      <a:r>
                        <a:rPr lang="en-GB" dirty="0">
                          <a:latin typeface="Arial" panose="020B0604020202020204" pitchFamily="34" charset="0"/>
                          <a:cs typeface="Arial" panose="020B0604020202020204" pitchFamily="34" charset="0"/>
                        </a:rPr>
                        <a:t>Population distribution </a:t>
                      </a:r>
                    </a:p>
                  </a:txBody>
                  <a:tcPr>
                    <a:solidFill>
                      <a:srgbClr val="2E75B6"/>
                    </a:solidFill>
                  </a:tcPr>
                </a:tc>
                <a:extLst>
                  <a:ext uri="{0D108BD9-81ED-4DB2-BD59-A6C34878D82A}">
                    <a16:rowId xmlns:a16="http://schemas.microsoft.com/office/drawing/2014/main" val="10000"/>
                  </a:ext>
                </a:extLst>
              </a:tr>
              <a:tr h="625123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7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9463">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kern="1200" dirty="0">
                          <a:solidFill>
                            <a:schemeClr val="bg1"/>
                          </a:solidFill>
                          <a:latin typeface="Arial" panose="020B0604020202020204" pitchFamily="34" charset="0"/>
                          <a:ea typeface="+mn-ea"/>
                          <a:cs typeface="Arial" panose="020B0604020202020204" pitchFamily="34" charset="0"/>
                        </a:rPr>
                        <a:t> GP registered population data by</a:t>
                      </a:r>
                      <a:r>
                        <a:rPr lang="en-GB" sz="1000" kern="1200" baseline="0" dirty="0">
                          <a:solidFill>
                            <a:schemeClr val="bg1"/>
                          </a:solidFill>
                          <a:latin typeface="Arial" panose="020B0604020202020204" pitchFamily="34" charset="0"/>
                          <a:ea typeface="+mn-ea"/>
                          <a:cs typeface="Arial" panose="020B0604020202020204" pitchFamily="34" charset="0"/>
                        </a:rPr>
                        <a:t> Lower Super Output Area, April 19, NHS Digital</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5355771" y="1047650"/>
            <a:ext cx="1314784"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Population </a:t>
            </a:r>
          </a:p>
          <a:p>
            <a:pPr algn="ctr"/>
            <a:r>
              <a:rPr lang="en-GB" sz="1600" b="1" dirty="0">
                <a:solidFill>
                  <a:schemeClr val="accent1">
                    <a:lumMod val="75000"/>
                  </a:schemeClr>
                </a:solidFill>
                <a:latin typeface="Arial" panose="020B0604020202020204" pitchFamily="34" charset="0"/>
                <a:cs typeface="Arial" panose="020B0604020202020204" pitchFamily="34" charset="0"/>
              </a:rPr>
              <a:t>distribution</a:t>
            </a:r>
          </a:p>
        </p:txBody>
      </p:sp>
      <p:cxnSp>
        <p:nvCxnSpPr>
          <p:cNvPr id="10" name="Straight Arrow Connector 9"/>
          <p:cNvCxnSpPr/>
          <p:nvPr/>
        </p:nvCxnSpPr>
        <p:spPr>
          <a:xfrm flipH="1">
            <a:off x="4646893" y="1340038"/>
            <a:ext cx="711203"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5853" y="2838434"/>
            <a:ext cx="1654619"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PCN dominant </a:t>
            </a:r>
          </a:p>
          <a:p>
            <a:pPr algn="ctr"/>
            <a:r>
              <a:rPr lang="en-GB" sz="1600" b="1" dirty="0">
                <a:solidFill>
                  <a:schemeClr val="accent1">
                    <a:lumMod val="75000"/>
                  </a:schemeClr>
                </a:solidFill>
                <a:latin typeface="Arial" panose="020B0604020202020204" pitchFamily="34" charset="0"/>
                <a:cs typeface="Arial" panose="020B0604020202020204" pitchFamily="34" charset="0"/>
              </a:rPr>
              <a:t>population</a:t>
            </a:r>
          </a:p>
        </p:txBody>
      </p:sp>
      <p:cxnSp>
        <p:nvCxnSpPr>
          <p:cNvPr id="12" name="Straight Arrow Connector 11"/>
          <p:cNvCxnSpPr/>
          <p:nvPr/>
        </p:nvCxnSpPr>
        <p:spPr>
          <a:xfrm flipV="1">
            <a:off x="6892313" y="3119609"/>
            <a:ext cx="645885" cy="1198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04" y="386807"/>
            <a:ext cx="4363785" cy="616663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5463" y="473021"/>
            <a:ext cx="4302776" cy="6080424"/>
          </a:xfrm>
          <a:prstGeom prst="rect">
            <a:avLst/>
          </a:prstGeom>
        </p:spPr>
      </p:pic>
    </p:spTree>
    <p:extLst>
      <p:ext uri="{BB962C8B-B14F-4D97-AF65-F5344CB8AC3E}">
        <p14:creationId xmlns:p14="http://schemas.microsoft.com/office/powerpoint/2010/main" val="254823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44415990"/>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Ethnicity</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accent1">
                              <a:lumMod val="75000"/>
                            </a:schemeClr>
                          </a:solidFill>
                          <a:latin typeface="Arial" panose="020B0604020202020204" pitchFamily="34" charset="0"/>
                          <a:cs typeface="Arial" panose="020B0604020202020204" pitchFamily="34" charset="0"/>
                        </a:rPr>
                        <a:t>South Peterborough PCN has a higher proportion of population from the </a:t>
                      </a:r>
                      <a:r>
                        <a:rPr lang="en-GB" sz="1600" b="1" baseline="0" dirty="0">
                          <a:solidFill>
                            <a:schemeClr val="accent1">
                              <a:lumMod val="75000"/>
                            </a:schemeClr>
                          </a:solidFill>
                          <a:latin typeface="Arial" panose="020B0604020202020204" pitchFamily="34" charset="0"/>
                          <a:cs typeface="Arial" panose="020B0604020202020204" pitchFamily="34" charset="0"/>
                        </a:rPr>
                        <a:t>White British </a:t>
                      </a:r>
                      <a:r>
                        <a:rPr lang="en-GB" sz="1600" baseline="0" dirty="0">
                          <a:solidFill>
                            <a:schemeClr val="accent1">
                              <a:lumMod val="75000"/>
                            </a:schemeClr>
                          </a:solidFill>
                          <a:latin typeface="Arial" panose="020B0604020202020204" pitchFamily="34" charset="0"/>
                          <a:cs typeface="Arial" panose="020B0604020202020204" pitchFamily="34" charset="0"/>
                        </a:rPr>
                        <a:t>ethnic group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accent1">
                              <a:lumMod val="75000"/>
                            </a:schemeClr>
                          </a:solidFill>
                          <a:latin typeface="Arial" panose="020B0604020202020204" pitchFamily="34" charset="0"/>
                          <a:cs typeface="Arial" panose="020B0604020202020204" pitchFamily="34" charset="0"/>
                        </a:rPr>
                        <a:t>lower proportions from </a:t>
                      </a:r>
                      <a:r>
                        <a:rPr lang="en-GB" sz="1600" b="1" baseline="0" dirty="0">
                          <a:solidFill>
                            <a:schemeClr val="accent1">
                              <a:lumMod val="75000"/>
                            </a:schemeClr>
                          </a:solidFill>
                          <a:latin typeface="Arial" panose="020B0604020202020204" pitchFamily="34" charset="0"/>
                          <a:cs typeface="Arial" panose="020B0604020202020204" pitchFamily="34" charset="0"/>
                        </a:rPr>
                        <a:t>Mixed, Black and Asian </a:t>
                      </a:r>
                      <a:r>
                        <a:rPr lang="en-GB" sz="1600" baseline="0" dirty="0">
                          <a:solidFill>
                            <a:schemeClr val="accent1">
                              <a:lumMod val="75000"/>
                            </a:schemeClr>
                          </a:solidFill>
                          <a:latin typeface="Arial" panose="020B0604020202020204" pitchFamily="34" charset="0"/>
                          <a:cs typeface="Arial" panose="020B0604020202020204" pitchFamily="34" charset="0"/>
                        </a:rPr>
                        <a:t>ethnic origins compared to the North Alliance,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accent1">
                              <a:lumMod val="75000"/>
                            </a:schemeClr>
                          </a:solidFill>
                          <a:latin typeface="Arial" panose="020B0604020202020204" pitchFamily="34" charset="0"/>
                          <a:cs typeface="Arial" panose="020B0604020202020204" pitchFamily="34" charset="0"/>
                        </a:rPr>
                        <a:t>CCG and England averages.</a:t>
                      </a:r>
                      <a:endParaRPr lang="en-GB" sz="1600" dirty="0">
                        <a:solidFill>
                          <a:schemeClr val="accent1">
                            <a:lumMod val="75000"/>
                          </a:schemeClr>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Census 2011 data applied to GP registered population using Census 2011 ethnic group proportions; England data from NOMIS (patients registered at a GP Practice by LSOA, July 2018, NHS Digital)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696000" y="645979"/>
            <a:ext cx="10800000" cy="2636789"/>
          </a:xfrm>
          <a:prstGeom prst="rect">
            <a:avLst/>
          </a:prstGeom>
        </p:spPr>
      </p:pic>
    </p:spTree>
    <p:extLst>
      <p:ext uri="{BB962C8B-B14F-4D97-AF65-F5344CB8AC3E}">
        <p14:creationId xmlns:p14="http://schemas.microsoft.com/office/powerpoint/2010/main" val="246283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12213164"/>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Deprivation</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Relative deprivation for South Peterborough PCN overall is lower than </a:t>
                      </a: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for the North Alliance, CCG and England.  Three practices have lower </a:t>
                      </a: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relative deprivation when compared to North Alliance, CCG and England.  </a:t>
                      </a: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Queen St has higher relative deprivation than the CCG average and Old </a:t>
                      </a:r>
                      <a:r>
                        <a:rPr lang="en-GB" sz="1600" kern="1200" baseline="0" dirty="0" err="1">
                          <a:solidFill>
                            <a:schemeClr val="accent1">
                              <a:lumMod val="75000"/>
                            </a:schemeClr>
                          </a:solidFill>
                          <a:latin typeface="Arial" panose="020B0604020202020204" pitchFamily="34" charset="0"/>
                          <a:ea typeface="+mn-ea"/>
                          <a:cs typeface="Arial" panose="020B0604020202020204" pitchFamily="34" charset="0"/>
                        </a:rPr>
                        <a:t>Fletton</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a:t>
                      </a: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higher than North Alliance, CCG and England.</a:t>
                      </a:r>
                    </a:p>
                    <a:p>
                      <a:pPr marL="0" lvl="0" indent="0" algn="l">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Approximately 14% of children and 11% of older people live in </a:t>
                      </a: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income deprived households in South Peterborough PCN; lower than the </a:t>
                      </a: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averages for North Alliance, CCG and England.</a:t>
                      </a: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derived from Indices of Multiple Deprivation 2019, MHCLG and GP registered population data for July 2018. </a:t>
                      </a:r>
                      <a:r>
                        <a:rPr lang="en-GB" sz="1000" kern="1200" baseline="0" dirty="0">
                          <a:solidFill>
                            <a:schemeClr val="bg1"/>
                          </a:solidFill>
                          <a:latin typeface="Arial" panose="020B0604020202020204" pitchFamily="34" charset="0"/>
                          <a:ea typeface="+mn-ea"/>
                          <a:cs typeface="Arial" panose="020B0604020202020204" pitchFamily="34" charset="0"/>
                        </a:rPr>
                        <a:t> Practice data from PHE Fingertips.</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7684917" y="515224"/>
            <a:ext cx="3984170" cy="307777"/>
          </a:xfrm>
          <a:prstGeom prst="rect">
            <a:avLst/>
          </a:prstGeom>
          <a:noFill/>
        </p:spPr>
        <p:txBody>
          <a:bodyPr wrap="square" rtlCol="0">
            <a:spAutoFit/>
          </a:bodyPr>
          <a:lstStyle/>
          <a:p>
            <a:pPr algn="ctr"/>
            <a:r>
              <a:rPr lang="en-GB" sz="1400" dirty="0">
                <a:solidFill>
                  <a:schemeClr val="accent1">
                    <a:lumMod val="75000"/>
                  </a:schemeClr>
                </a:solidFill>
                <a:latin typeface="Arial" panose="020B0604020202020204" pitchFamily="34" charset="0"/>
                <a:cs typeface="Arial" panose="020B0604020202020204" pitchFamily="34" charset="0"/>
              </a:rPr>
              <a:t>Index of Multiple Deprivation, 2019, by </a:t>
            </a:r>
            <a:r>
              <a:rPr lang="en-GB" sz="1400" dirty="0" smtClean="0">
                <a:solidFill>
                  <a:schemeClr val="accent1">
                    <a:lumMod val="75000"/>
                  </a:schemeClr>
                </a:solidFill>
                <a:latin typeface="Arial" panose="020B0604020202020204" pitchFamily="34" charset="0"/>
                <a:cs typeface="Arial" panose="020B0604020202020204" pitchFamily="34" charset="0"/>
              </a:rPr>
              <a:t>LSOA</a:t>
            </a:r>
            <a:endParaRPr lang="en-GB" sz="1400" dirty="0">
              <a:solidFill>
                <a:schemeClr val="accent1">
                  <a:lumMod val="7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66918" y="515224"/>
            <a:ext cx="5487930" cy="37535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2430" y="847928"/>
            <a:ext cx="3959604" cy="5595474"/>
          </a:xfrm>
          <a:prstGeom prst="rect">
            <a:avLst/>
          </a:prstGeom>
        </p:spPr>
      </p:pic>
    </p:spTree>
    <p:extLst>
      <p:ext uri="{BB962C8B-B14F-4D97-AF65-F5344CB8AC3E}">
        <p14:creationId xmlns:p14="http://schemas.microsoft.com/office/powerpoint/2010/main" val="286668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56275143"/>
              </p:ext>
            </p:extLst>
          </p:nvPr>
        </p:nvGraphicFramePr>
        <p:xfrm>
          <a:off x="0" y="6326"/>
          <a:ext cx="12192000" cy="688880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776">
                <a:tc>
                  <a:txBody>
                    <a:bodyPr/>
                    <a:lstStyle/>
                    <a:p>
                      <a:r>
                        <a:rPr lang="en-GB" dirty="0">
                          <a:latin typeface="Arial" panose="020B0604020202020204" pitchFamily="34" charset="0"/>
                          <a:cs typeface="Arial" panose="020B0604020202020204" pitchFamily="34" charset="0"/>
                        </a:rPr>
                        <a:t>Births</a:t>
                      </a:r>
                      <a:r>
                        <a:rPr lang="en-GB" baseline="0" dirty="0">
                          <a:latin typeface="Arial" panose="020B0604020202020204" pitchFamily="34" charset="0"/>
                          <a:cs typeface="Arial" panose="020B0604020202020204" pitchFamily="34" charset="0"/>
                        </a:rPr>
                        <a:t> and Fertility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57035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South Peterborough PCN birth rates</a:t>
                      </a:r>
                      <a:r>
                        <a:rPr lang="en-GB" sz="1600" baseline="0" dirty="0">
                          <a:solidFill>
                            <a:schemeClr val="accent1">
                              <a:lumMod val="75000"/>
                            </a:schemeClr>
                          </a:solidFill>
                          <a:latin typeface="Arial" panose="020B0604020202020204" pitchFamily="34" charset="0"/>
                          <a:cs typeface="Arial" panose="020B0604020202020204" pitchFamily="34" charset="0"/>
                        </a:rPr>
                        <a:t> are statistically significantly higher than </a:t>
                      </a:r>
                    </a:p>
                    <a:p>
                      <a:pPr marL="0" indent="0">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the North Alliance rate.</a:t>
                      </a:r>
                    </a:p>
                    <a:p>
                      <a:pPr marL="0" indent="0">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Low birth weight births in South Peterborough PCN are statistically similar </a:t>
                      </a:r>
                    </a:p>
                    <a:p>
                      <a:pPr marL="0" indent="0">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to the average for the North Alliance.</a:t>
                      </a:r>
                      <a:endParaRPr lang="en-GB"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937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Note:  Relates</a:t>
                      </a:r>
                      <a:r>
                        <a:rPr lang="en-GB" sz="1000" baseline="0" dirty="0">
                          <a:solidFill>
                            <a:schemeClr val="bg1"/>
                          </a:solidFill>
                          <a:latin typeface="Arial" panose="020B0604020202020204" pitchFamily="34" charset="0"/>
                          <a:cs typeface="Arial" panose="020B0604020202020204" pitchFamily="34" charset="0"/>
                        </a:rPr>
                        <a:t> to Cambridgeshire and Peterborough residents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on NHS Digital Civil Registration Data, 2014-2016 and patients registered at a GP Practice by LSOA, July 2018, NHS Digital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7752093" y="729724"/>
            <a:ext cx="4223292" cy="5133283"/>
          </a:xfrm>
          <a:prstGeom prst="rect">
            <a:avLst/>
          </a:prstGeom>
          <a:ln w="28575">
            <a:solidFill>
              <a:schemeClr val="accent1">
                <a:lumMod val="75000"/>
              </a:schemeClr>
            </a:solidFill>
          </a:ln>
        </p:spPr>
      </p:pic>
      <p:sp>
        <p:nvSpPr>
          <p:cNvPr id="5" name="Rectangle 4"/>
          <p:cNvSpPr/>
          <p:nvPr/>
        </p:nvSpPr>
        <p:spPr>
          <a:xfrm>
            <a:off x="7742610" y="360392"/>
            <a:ext cx="4223292" cy="369332"/>
          </a:xfrm>
          <a:prstGeom prst="rect">
            <a:avLst/>
          </a:prstGeom>
        </p:spPr>
        <p:txBody>
          <a:bodyPr wrap="square">
            <a:spAutoFit/>
          </a:bodyPr>
          <a:lstStyle/>
          <a:p>
            <a:pPr algn="ctr"/>
            <a:r>
              <a:rPr lang="en-GB" dirty="0">
                <a:solidFill>
                  <a:schemeClr val="accent1">
                    <a:lumMod val="75000"/>
                  </a:schemeClr>
                </a:solidFill>
                <a:latin typeface="Arial" panose="020B0604020202020204" pitchFamily="34" charset="0"/>
                <a:cs typeface="Arial" panose="020B0604020202020204" pitchFamily="34" charset="0"/>
              </a:rPr>
              <a:t>Birth r</a:t>
            </a:r>
            <a:r>
              <a:rPr lang="en-GB" baseline="0" dirty="0">
                <a:solidFill>
                  <a:schemeClr val="accent1">
                    <a:lumMod val="75000"/>
                  </a:schemeClr>
                </a:solidFill>
                <a:latin typeface="Arial" panose="020B0604020202020204" pitchFamily="34" charset="0"/>
                <a:cs typeface="Arial" panose="020B0604020202020204" pitchFamily="34" charset="0"/>
              </a:rPr>
              <a:t>ates by ward</a:t>
            </a:r>
            <a:endParaRPr lang="en-GB" dirty="0">
              <a:solidFill>
                <a:schemeClr val="accent1">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129310" y="6085941"/>
            <a:ext cx="11676812" cy="342567"/>
          </a:xfrm>
          <a:prstGeom prst="rect">
            <a:avLst/>
          </a:prstGeom>
        </p:spPr>
      </p:pic>
      <p:pic>
        <p:nvPicPr>
          <p:cNvPr id="7" name="Picture 6"/>
          <p:cNvPicPr>
            <a:picLocks noChangeAspect="1"/>
          </p:cNvPicPr>
          <p:nvPr/>
        </p:nvPicPr>
        <p:blipFill>
          <a:blip r:embed="rId5"/>
          <a:stretch>
            <a:fillRect/>
          </a:stretch>
        </p:blipFill>
        <p:spPr>
          <a:xfrm>
            <a:off x="552143" y="615892"/>
            <a:ext cx="5166000" cy="3533386"/>
          </a:xfrm>
          <a:prstGeom prst="rect">
            <a:avLst/>
          </a:prstGeom>
        </p:spPr>
      </p:pic>
    </p:spTree>
    <p:extLst>
      <p:ext uri="{BB962C8B-B14F-4D97-AF65-F5344CB8AC3E}">
        <p14:creationId xmlns:p14="http://schemas.microsoft.com/office/powerpoint/2010/main" val="1526845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6a_a75 xmlns="f13cdf73-8515-4377-9b85-8071d18a76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9" ma:contentTypeDescription="Create a new document." ma:contentTypeScope="" ma:versionID="39e0e6d30d4a0ed340c5b0e41515685b">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90fadeecdc6ab34c9d98e6e24bddb53b"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49086A-5361-4E3C-96D3-87B565DCD00E}">
  <ds:schemaRefs>
    <ds:schemaRef ds:uri="http://purl.org/dc/dcmitype/"/>
    <ds:schemaRef ds:uri="http://purl.org/dc/elements/1.1/"/>
    <ds:schemaRef ds:uri="http://schemas.microsoft.com/office/2006/documentManagement/types"/>
    <ds:schemaRef ds:uri="http://purl.org/dc/terms/"/>
    <ds:schemaRef ds:uri="8f0e4762-0647-4515-854e-54c39e301341"/>
    <ds:schemaRef ds:uri="f13cdf73-8515-4377-9b85-8071d18a76e2"/>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9B20DCF-855D-4BAA-97E0-4326AE3EF0F6}">
  <ds:schemaRefs>
    <ds:schemaRef ds:uri="http://schemas.microsoft.com/sharepoint/v3/contenttype/forms"/>
  </ds:schemaRefs>
</ds:datastoreItem>
</file>

<file path=customXml/itemProps3.xml><?xml version="1.0" encoding="utf-8"?>
<ds:datastoreItem xmlns:ds="http://schemas.openxmlformats.org/officeDocument/2006/customXml" ds:itemID="{CEAD1029-6D1F-44FB-90C1-7E7D0547CF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5424</TotalTime>
  <Words>2608</Words>
  <Application>Microsoft Office PowerPoint</Application>
  <PresentationFormat>Widescreen</PresentationFormat>
  <Paragraphs>609</Paragraphs>
  <Slides>32</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(Headings)</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Whyman Helen</dc:creator>
  <cp:lastModifiedBy>Robson Andrew</cp:lastModifiedBy>
  <cp:revision>477</cp:revision>
  <cp:lastPrinted>2019-07-04T07:21:22Z</cp:lastPrinted>
  <dcterms:created xsi:type="dcterms:W3CDTF">2019-01-15T15:07:08Z</dcterms:created>
  <dcterms:modified xsi:type="dcterms:W3CDTF">2019-12-05T16:20:32Z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