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7" r:id="rId5"/>
    <p:sldId id="291" r:id="rId6"/>
    <p:sldId id="258" r:id="rId7"/>
    <p:sldId id="260" r:id="rId8"/>
    <p:sldId id="282" r:id="rId9"/>
    <p:sldId id="292" r:id="rId10"/>
    <p:sldId id="261" r:id="rId11"/>
    <p:sldId id="263" r:id="rId12"/>
    <p:sldId id="262" r:id="rId13"/>
    <p:sldId id="270" r:id="rId14"/>
    <p:sldId id="269" r:id="rId15"/>
    <p:sldId id="271" r:id="rId16"/>
    <p:sldId id="272" r:id="rId17"/>
    <p:sldId id="265" r:id="rId18"/>
    <p:sldId id="273" r:id="rId19"/>
    <p:sldId id="264" r:id="rId20"/>
    <p:sldId id="266" r:id="rId21"/>
    <p:sldId id="267" r:id="rId22"/>
    <p:sldId id="268" r:id="rId23"/>
    <p:sldId id="277" r:id="rId24"/>
    <p:sldId id="286" r:id="rId25"/>
    <p:sldId id="278" r:id="rId26"/>
    <p:sldId id="279" r:id="rId27"/>
    <p:sldId id="275" r:id="rId28"/>
    <p:sldId id="276" r:id="rId29"/>
    <p:sldId id="293" r:id="rId30"/>
    <p:sldId id="295" r:id="rId31"/>
    <p:sldId id="294" r:id="rId32"/>
    <p:sldId id="285" r:id="rId33"/>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F7F9FF"/>
    <a:srgbClr val="C7DDF1"/>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660"/>
  </p:normalViewPr>
  <p:slideViewPr>
    <p:cSldViewPr snapToGrid="0">
      <p:cViewPr varScale="1">
        <p:scale>
          <a:sx n="73" d="100"/>
          <a:sy n="73" d="100"/>
        </p:scale>
        <p:origin x="74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06/12/2019</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06/12/2019</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4</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14</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16</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19</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73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04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052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067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600672-7E8A-40BE-966E-D67AC122C108}" type="slidenum">
              <a:rPr lang="en-GB" smtClean="0"/>
              <a:t>27</a:t>
            </a:fld>
            <a:endParaRPr lang="en-GB"/>
          </a:p>
        </p:txBody>
      </p:sp>
    </p:spTree>
    <p:extLst>
      <p:ext uri="{BB962C8B-B14F-4D97-AF65-F5344CB8AC3E}">
        <p14:creationId xmlns:p14="http://schemas.microsoft.com/office/powerpoint/2010/main" val="70446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210575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383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0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349345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10</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230292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373546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06/12/2019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06/12/2019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06/12/2019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2"/>
          <p:cNvSpPr>
            <a:spLocks noGrp="1"/>
          </p:cNvSpPr>
          <p:nvPr>
            <p:ph type="body" sz="quarter" idx="14" hasCustomPrompt="1"/>
          </p:nvPr>
        </p:nvSpPr>
        <p:spPr>
          <a:xfrm>
            <a:off x="145576" y="572860"/>
            <a:ext cx="11891413"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
        <p:nvSpPr>
          <p:cNvPr id="7"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a:solidFill>
                <a:prstClr val="black"/>
              </a:solidFill>
            </a:endParaRPr>
          </a:p>
        </p:txBody>
      </p:sp>
    </p:spTree>
    <p:extLst>
      <p:ext uri="{BB962C8B-B14F-4D97-AF65-F5344CB8AC3E}">
        <p14:creationId xmlns:p14="http://schemas.microsoft.com/office/powerpoint/2010/main" val="370428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06/12/2019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06/12/2019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06/12/2019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06/12/2019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06/12/2019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06/12/2019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06/12/2019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06/12/2019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06/12/2019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fingertips.phe.org.uk/profile/general-practic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7.emf"/><Relationship Id="rId4" Type="http://schemas.openxmlformats.org/officeDocument/2006/relationships/image" Target="../media/image36.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60" y="1259093"/>
            <a:ext cx="10482230" cy="4708981"/>
          </a:xfrm>
          <a:prstGeom prst="rect">
            <a:avLst/>
          </a:prstGeom>
          <a:noFill/>
          <a:ln>
            <a:noFill/>
          </a:ln>
        </p:spPr>
        <p:txBody>
          <a:bodyPr wrap="square" rtlCol="0">
            <a:spAutoFit/>
          </a:bodyPr>
          <a:lstStyle/>
          <a:p>
            <a:pPr algn="ctr"/>
            <a:r>
              <a:rPr lang="en-GB" sz="5000" dirty="0" smtClean="0">
                <a:solidFill>
                  <a:schemeClr val="accent1">
                    <a:lumMod val="75000"/>
                  </a:schemeClr>
                </a:solidFill>
                <a:latin typeface="Arial" panose="020B0604020202020204" pitchFamily="34" charset="0"/>
                <a:cs typeface="Arial" panose="020B0604020202020204" pitchFamily="34" charset="0"/>
              </a:rPr>
              <a:t>South Alliance</a:t>
            </a: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November 2019</a:t>
            </a:r>
          </a:p>
          <a:p>
            <a:pPr algn="ctr"/>
            <a:endParaRPr lang="en-GB" sz="5000" dirty="0">
              <a:solidFill>
                <a:srgbClr val="FF0000"/>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90707018"/>
              </p:ext>
            </p:extLst>
          </p:nvPr>
        </p:nvGraphicFramePr>
        <p:xfrm>
          <a:off x="0" y="0"/>
          <a:ext cx="12192000" cy="68894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Self-</a:t>
                      </a:r>
                      <a:r>
                        <a:rPr lang="en-GB" baseline="0" dirty="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7132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solidFill>
                            <a:schemeClr val="accent1">
                              <a:lumMod val="75000"/>
                            </a:schemeClr>
                          </a:solidFill>
                          <a:latin typeface="Arial" panose="020B0604020202020204" pitchFamily="34" charset="0"/>
                          <a:cs typeface="Arial" panose="020B0604020202020204" pitchFamily="34" charset="0"/>
                        </a:rPr>
                        <a:t>The proportion of the population reporting a long term activity limiting illness is statistically significantly lower in South Alliance than in the CCG. The proportion of people reporting Good or Very Good health is statistically significantly higher in South Alliance.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a:stretch>
            <a:fillRect/>
          </a:stretch>
        </p:blipFill>
        <p:spPr>
          <a:xfrm>
            <a:off x="69569" y="6065505"/>
            <a:ext cx="12052861" cy="298350"/>
          </a:xfrm>
          <a:prstGeom prst="rect">
            <a:avLst/>
          </a:prstGeom>
        </p:spPr>
      </p:pic>
      <p:pic>
        <p:nvPicPr>
          <p:cNvPr id="3" name="Picture 2"/>
          <p:cNvPicPr>
            <a:picLocks noChangeAspect="1"/>
          </p:cNvPicPr>
          <p:nvPr/>
        </p:nvPicPr>
        <p:blipFill>
          <a:blip r:embed="rId4"/>
          <a:stretch>
            <a:fillRect/>
          </a:stretch>
        </p:blipFill>
        <p:spPr>
          <a:xfrm>
            <a:off x="410634" y="517630"/>
            <a:ext cx="5226994" cy="4500000"/>
          </a:xfrm>
          <a:prstGeom prst="rect">
            <a:avLst/>
          </a:prstGeom>
        </p:spPr>
      </p:pic>
    </p:spTree>
    <p:extLst>
      <p:ext uri="{BB962C8B-B14F-4D97-AF65-F5344CB8AC3E}">
        <p14:creationId xmlns:p14="http://schemas.microsoft.com/office/powerpoint/2010/main" val="153607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0030603"/>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9246">
                <a:tc>
                  <a:txBody>
                    <a:bodyPr/>
                    <a:lstStyle/>
                    <a:p>
                      <a:r>
                        <a:rPr lang="en-GB" dirty="0">
                          <a:latin typeface="Arial" panose="020B0604020202020204" pitchFamily="34" charset="0"/>
                          <a:cs typeface="Arial" panose="020B0604020202020204" pitchFamily="34" charset="0"/>
                        </a:rPr>
                        <a:t>Life expectancy</a:t>
                      </a:r>
                    </a:p>
                  </a:txBody>
                  <a:tcPr>
                    <a:solidFill>
                      <a:schemeClr val="accent1">
                        <a:lumMod val="75000"/>
                      </a:schemeClr>
                    </a:solidFill>
                  </a:tcPr>
                </a:tc>
                <a:extLst>
                  <a:ext uri="{0D108BD9-81ED-4DB2-BD59-A6C34878D82A}">
                    <a16:rowId xmlns:a16="http://schemas.microsoft.com/office/drawing/2014/main" val="10000"/>
                  </a:ext>
                </a:extLst>
              </a:tr>
              <a:tr h="557515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Male and female life expectancies in South Alliance are statistically</a:t>
                      </a:r>
                      <a:r>
                        <a:rPr lang="en-GB" sz="1600" baseline="0" dirty="0" smtClean="0">
                          <a:solidFill>
                            <a:schemeClr val="accent1">
                              <a:lumMod val="75000"/>
                            </a:schemeClr>
                          </a:solidFill>
                          <a:latin typeface="Arial" panose="020B0604020202020204" pitchFamily="34" charset="0"/>
                          <a:cs typeface="Arial" panose="020B0604020202020204" pitchFamily="34" charset="0"/>
                        </a:rPr>
                        <a:t> significantly higher compared </a:t>
                      </a:r>
                      <a:r>
                        <a:rPr lang="en-GB" sz="1600" dirty="0" smtClean="0">
                          <a:solidFill>
                            <a:schemeClr val="accent1">
                              <a:lumMod val="75000"/>
                            </a:schemeClr>
                          </a:solidFill>
                          <a:latin typeface="Arial" panose="020B0604020202020204" pitchFamily="34" charset="0"/>
                          <a:cs typeface="Arial" panose="020B0604020202020204" pitchFamily="34" charset="0"/>
                        </a:rPr>
                        <a:t>to life expectancies </a:t>
                      </a: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for the CCG.</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598791">
                <a:tc>
                  <a:txBody>
                    <a:bodyPr/>
                    <a:lstStyle/>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NHS Digital Civil Registration data and GP registered population data 2013</a:t>
                      </a:r>
                      <a:r>
                        <a:rPr lang="en-GB" sz="1000" kern="1200" baseline="0" dirty="0">
                          <a:solidFill>
                            <a:schemeClr val="bg1"/>
                          </a:solidFill>
                          <a:latin typeface="Arial" panose="020B0604020202020204" pitchFamily="34" charset="0"/>
                          <a:ea typeface="+mn-ea"/>
                          <a:cs typeface="Arial" panose="020B0604020202020204" pitchFamily="34" charset="0"/>
                        </a:rPr>
                        <a:t> – 2017</a:t>
                      </a:r>
                    </a:p>
                    <a:p>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28611" y="6083977"/>
            <a:ext cx="11679741" cy="289114"/>
          </a:xfrm>
          <a:prstGeom prst="rect">
            <a:avLst/>
          </a:prstGeom>
        </p:spPr>
      </p:pic>
      <p:pic>
        <p:nvPicPr>
          <p:cNvPr id="3" name="Picture 2"/>
          <p:cNvPicPr>
            <a:picLocks noChangeAspect="1"/>
          </p:cNvPicPr>
          <p:nvPr/>
        </p:nvPicPr>
        <p:blipFill>
          <a:blip r:embed="rId4"/>
          <a:stretch>
            <a:fillRect/>
          </a:stretch>
        </p:blipFill>
        <p:spPr>
          <a:xfrm>
            <a:off x="558281" y="470217"/>
            <a:ext cx="5410200" cy="4657725"/>
          </a:xfrm>
          <a:prstGeom prst="rect">
            <a:avLst/>
          </a:prstGeom>
        </p:spPr>
      </p:pic>
    </p:spTree>
    <p:extLst>
      <p:ext uri="{BB962C8B-B14F-4D97-AF65-F5344CB8AC3E}">
        <p14:creationId xmlns:p14="http://schemas.microsoft.com/office/powerpoint/2010/main" val="173291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5660520"/>
              </p:ext>
            </p:extLst>
          </p:nvPr>
        </p:nvGraphicFramePr>
        <p:xfrm>
          <a:off x="0" y="0"/>
          <a:ext cx="12192000" cy="687140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65376">
                <a:tc>
                  <a:txBody>
                    <a:bodyPr/>
                    <a:lstStyle/>
                    <a:p>
                      <a:r>
                        <a:rPr lang="en-GB" dirty="0">
                          <a:latin typeface="Arial" panose="020B0604020202020204" pitchFamily="34" charset="0"/>
                          <a:cs typeface="Arial" panose="020B0604020202020204" pitchFamily="34" charset="0"/>
                        </a:rPr>
                        <a:t>Mortality – all</a:t>
                      </a:r>
                      <a:r>
                        <a:rPr lang="en-GB" baseline="0" dirty="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17158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i="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i="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i="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i="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i="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i="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i="0" baseline="0" dirty="0" smtClean="0">
                          <a:solidFill>
                            <a:schemeClr val="accent1">
                              <a:lumMod val="75000"/>
                            </a:schemeClr>
                          </a:solidFill>
                          <a:latin typeface="Arial" panose="020B0604020202020204" pitchFamily="34" charset="0"/>
                          <a:cs typeface="Arial" panose="020B0604020202020204" pitchFamily="34" charset="0"/>
                        </a:rPr>
                        <a:t>South Alliance has statistically significantly lower all-age and premature all cause mortality rates compared to the CCG.</a:t>
                      </a:r>
                      <a:endParaRPr lang="en-GB" sz="1600" dirty="0" smtClean="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21037">
                <a:tc>
                  <a:txBody>
                    <a:bodyPr/>
                    <a:lstStyle/>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r>
                        <a:rPr lang="en-GB" sz="1000" kern="1200" dirty="0">
                          <a:solidFill>
                            <a:schemeClr val="bg1"/>
                          </a:solidFill>
                          <a:latin typeface="Arial" panose="020B0604020202020204" pitchFamily="34" charset="0"/>
                          <a:ea typeface="+mn-ea"/>
                          <a:cs typeface="Arial" panose="020B0604020202020204" pitchFamily="34" charset="0"/>
                        </a:rPr>
                        <a:t>DASR</a:t>
                      </a:r>
                      <a:r>
                        <a:rPr lang="en-GB" sz="1000" kern="1200" baseline="0" dirty="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a:solidFill>
                          <a:schemeClr val="bg1"/>
                        </a:solidFill>
                        <a:latin typeface="Arial" panose="020B0604020202020204" pitchFamily="34" charset="0"/>
                        <a:ea typeface="+mn-ea"/>
                        <a:cs typeface="Arial" panose="020B0604020202020204" pitchFamily="34" charset="0"/>
                      </a:endParaRPr>
                    </a:p>
                    <a:p>
                      <a:pPr algn="l"/>
                      <a:r>
                        <a:rPr lang="en-GB" sz="1000" kern="1200" dirty="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2014-2018  </a:t>
                      </a:r>
                      <a:r>
                        <a:rPr lang="en-GB" sz="1000" kern="1200" baseline="0" dirty="0">
                          <a:solidFill>
                            <a:schemeClr val="bg1"/>
                          </a:solidFill>
                          <a:latin typeface="Arial" panose="020B0604020202020204" pitchFamily="34" charset="0"/>
                          <a:ea typeface="+mn-ea"/>
                          <a:cs typeface="Arial" panose="020B0604020202020204" pitchFamily="34" charset="0"/>
                        </a:rPr>
                        <a:t>    </a:t>
                      </a:r>
                    </a:p>
                    <a:p>
                      <a:pPr algn="l"/>
                      <a:r>
                        <a:rPr lang="en-GB" sz="1000" kern="1200" baseline="0" dirty="0">
                          <a:solidFill>
                            <a:schemeClr val="bg1"/>
                          </a:solidFill>
                          <a:latin typeface="Arial" panose="020B0604020202020204" pitchFamily="34" charset="0"/>
                          <a:ea typeface="+mn-ea"/>
                          <a:cs typeface="Arial" panose="020B0604020202020204" pitchFamily="34" charset="0"/>
                        </a:rPr>
                        <a:t>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35453" y="5822958"/>
            <a:ext cx="11680948" cy="347502"/>
          </a:xfrm>
          <a:prstGeom prst="rect">
            <a:avLst/>
          </a:prstGeom>
        </p:spPr>
      </p:pic>
      <p:pic>
        <p:nvPicPr>
          <p:cNvPr id="3" name="Picture 2"/>
          <p:cNvPicPr>
            <a:picLocks noChangeAspect="1"/>
          </p:cNvPicPr>
          <p:nvPr/>
        </p:nvPicPr>
        <p:blipFill>
          <a:blip r:embed="rId4"/>
          <a:stretch>
            <a:fillRect/>
          </a:stretch>
        </p:blipFill>
        <p:spPr>
          <a:xfrm>
            <a:off x="543984" y="541977"/>
            <a:ext cx="7032147" cy="4320000"/>
          </a:xfrm>
          <a:prstGeom prst="rect">
            <a:avLst/>
          </a:prstGeom>
        </p:spPr>
      </p:pic>
    </p:spTree>
    <p:extLst>
      <p:ext uri="{BB962C8B-B14F-4D97-AF65-F5344CB8AC3E}">
        <p14:creationId xmlns:p14="http://schemas.microsoft.com/office/powerpoint/2010/main" val="207605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Selected lifestyle behaviour risk factors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14740273"/>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a:latin typeface="Arial" panose="020B0604020202020204" pitchFamily="34" charset="0"/>
                          <a:cs typeface="Arial" panose="020B0604020202020204" pitchFamily="34" charset="0"/>
                        </a:rPr>
                        <a:t>Risk</a:t>
                      </a:r>
                      <a:r>
                        <a:rPr lang="en-GB" baseline="0" dirty="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6030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smtClean="0">
                          <a:solidFill>
                            <a:schemeClr val="accent1">
                              <a:lumMod val="75000"/>
                            </a:schemeClr>
                          </a:solidFill>
                          <a:latin typeface="Arial" panose="020B0604020202020204" pitchFamily="34" charset="0"/>
                          <a:cs typeface="Arial" panose="020B0604020202020204" pitchFamily="34" charset="0"/>
                        </a:rPr>
                        <a:t>Recorded</a:t>
                      </a:r>
                      <a:r>
                        <a:rPr lang="en-GB" sz="1600" baseline="0" dirty="0" smtClean="0">
                          <a:solidFill>
                            <a:schemeClr val="accent1">
                              <a:lumMod val="75000"/>
                            </a:schemeClr>
                          </a:solidFill>
                          <a:latin typeface="Arial" panose="020B0604020202020204" pitchFamily="34" charset="0"/>
                          <a:cs typeface="Arial" panose="020B0604020202020204" pitchFamily="34" charset="0"/>
                        </a:rPr>
                        <a:t> prevalence of obesity and estimated smoking prevalence are statistically significantly lower in South Alliance compared to the average for the CCG.</a:t>
                      </a: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Obesity</a:t>
                      </a:r>
                      <a:r>
                        <a:rPr lang="en-GB" sz="1000" kern="1200" baseline="0" dirty="0">
                          <a:solidFill>
                            <a:schemeClr val="bg1"/>
                          </a:solidFill>
                          <a:latin typeface="Arial" panose="020B0604020202020204" pitchFamily="34" charset="0"/>
                          <a:ea typeface="+mn-ea"/>
                          <a:cs typeface="Arial" panose="020B0604020202020204" pitchFamily="34" charset="0"/>
                        </a:rPr>
                        <a:t> - </a:t>
                      </a:r>
                      <a:r>
                        <a:rPr lang="en-GB" sz="1000" kern="1200" dirty="0">
                          <a:solidFill>
                            <a:schemeClr val="bg1"/>
                          </a:solidFill>
                          <a:latin typeface="Arial" panose="020B0604020202020204" pitchFamily="34" charset="0"/>
                          <a:ea typeface="+mn-ea"/>
                          <a:cs typeface="Arial" panose="020B0604020202020204" pitchFamily="34" charset="0"/>
                        </a:rPr>
                        <a:t>C&amp;P PHI derived from NHS Digital QOF data for 2017/18;</a:t>
                      </a:r>
                      <a:r>
                        <a:rPr lang="en-GB" sz="1000" kern="1200" baseline="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Estimated</a:t>
                      </a:r>
                      <a:r>
                        <a:rPr lang="en-GB" sz="1000" kern="1200" baseline="0" dirty="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a:t>
                      </a:r>
                      <a:r>
                        <a:rPr lang="en-GB" sz="1000" kern="1200" baseline="0" dirty="0">
                          <a:solidFill>
                            <a:schemeClr val="bg1"/>
                          </a:solidFill>
                          <a:latin typeface="Arial" panose="020B0604020202020204" pitchFamily="34" charset="0"/>
                          <a:ea typeface="+mn-ea"/>
                          <a:cs typeface="Arial" panose="020B0604020202020204" pitchFamily="34" charset="0"/>
                          <a:hlinkClick r:id="rId3"/>
                        </a:rPr>
                        <a:t>https://fingertips.phe.org.uk/profile/general-practice</a:t>
                      </a: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4"/>
          <a:stretch>
            <a:fillRect/>
          </a:stretch>
        </p:blipFill>
        <p:spPr>
          <a:xfrm>
            <a:off x="126216" y="5964261"/>
            <a:ext cx="11680948" cy="347502"/>
          </a:xfrm>
          <a:prstGeom prst="rect">
            <a:avLst/>
          </a:prstGeom>
        </p:spPr>
      </p:pic>
      <p:pic>
        <p:nvPicPr>
          <p:cNvPr id="3" name="Picture 2"/>
          <p:cNvPicPr>
            <a:picLocks noChangeAspect="1"/>
          </p:cNvPicPr>
          <p:nvPr/>
        </p:nvPicPr>
        <p:blipFill>
          <a:blip r:embed="rId5"/>
          <a:stretch>
            <a:fillRect/>
          </a:stretch>
        </p:blipFill>
        <p:spPr>
          <a:xfrm>
            <a:off x="367877" y="502880"/>
            <a:ext cx="6862069" cy="4500000"/>
          </a:xfrm>
          <a:prstGeom prst="rect">
            <a:avLst/>
          </a:prstGeom>
        </p:spPr>
      </p:pic>
    </p:spTree>
    <p:extLst>
      <p:ext uri="{BB962C8B-B14F-4D97-AF65-F5344CB8AC3E}">
        <p14:creationId xmlns:p14="http://schemas.microsoft.com/office/powerpoint/2010/main" val="426639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Prevalence and mortality from principal diseases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7907267"/>
              </p:ext>
            </p:extLst>
          </p:nvPr>
        </p:nvGraphicFramePr>
        <p:xfrm>
          <a:off x="0" y="2"/>
          <a:ext cx="12168000" cy="6857998"/>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370515">
                <a:tc>
                  <a:txBody>
                    <a:bodyPr/>
                    <a:lstStyle/>
                    <a:p>
                      <a:r>
                        <a:rPr lang="en-GB" dirty="0">
                          <a:latin typeface="Arial" panose="020B0604020202020204" pitchFamily="34" charset="0"/>
                          <a:cs typeface="Arial" panose="020B0604020202020204" pitchFamily="34" charset="0"/>
                        </a:rPr>
                        <a:t>Circulatory</a:t>
                      </a:r>
                      <a:r>
                        <a:rPr lang="en-GB" baseline="0" dirty="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3345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South Alliance prevalence rates for CHD</a:t>
                      </a:r>
                      <a:r>
                        <a:rPr lang="en-GB" sz="1600" baseline="0" dirty="0" smtClean="0">
                          <a:solidFill>
                            <a:schemeClr val="accent1">
                              <a:lumMod val="75000"/>
                            </a:schemeClr>
                          </a:solidFill>
                          <a:latin typeface="Arial" panose="020B0604020202020204" pitchFamily="34" charset="0"/>
                          <a:cs typeface="Arial" panose="020B0604020202020204" pitchFamily="34" charset="0"/>
                        </a:rPr>
                        <a:t>, hypertension and stroke are statistically significantly low compared to CCG.</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Circulatory disease all-age mortality rates are statistically similar to the CCG and premature mortality rates for circulatory disease are statistically significantly low compared to the CCG.</a:t>
                      </a: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54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69635" y="5793052"/>
            <a:ext cx="11680948" cy="347502"/>
          </a:xfrm>
          <a:prstGeom prst="rect">
            <a:avLst/>
          </a:prstGeom>
        </p:spPr>
      </p:pic>
      <p:pic>
        <p:nvPicPr>
          <p:cNvPr id="3" name="Picture 2"/>
          <p:cNvPicPr>
            <a:picLocks noChangeAspect="1"/>
          </p:cNvPicPr>
          <p:nvPr/>
        </p:nvPicPr>
        <p:blipFill>
          <a:blip r:embed="rId4"/>
          <a:stretch>
            <a:fillRect/>
          </a:stretch>
        </p:blipFill>
        <p:spPr>
          <a:xfrm>
            <a:off x="510540" y="509483"/>
            <a:ext cx="10800000" cy="3809189"/>
          </a:xfrm>
          <a:prstGeom prst="rect">
            <a:avLst/>
          </a:prstGeom>
        </p:spPr>
      </p:pic>
    </p:spTree>
    <p:extLst>
      <p:ext uri="{BB962C8B-B14F-4D97-AF65-F5344CB8AC3E}">
        <p14:creationId xmlns:p14="http://schemas.microsoft.com/office/powerpoint/2010/main" val="134232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52872270"/>
              </p:ext>
            </p:extLst>
          </p:nvPr>
        </p:nvGraphicFramePr>
        <p:xfrm>
          <a:off x="29183" y="0"/>
          <a:ext cx="12192000" cy="68386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a:latin typeface="Arial" panose="020B0604020202020204" pitchFamily="34" charset="0"/>
                          <a:cs typeface="Arial" panose="020B0604020202020204" pitchFamily="34" charset="0"/>
                        </a:rPr>
                        <a:t>R</a:t>
                      </a:r>
                      <a:r>
                        <a:rPr lang="en-GB" baseline="0" dirty="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770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South Alliance prevalence rates for Asthma </a:t>
                      </a:r>
                      <a:r>
                        <a:rPr lang="en-GB" sz="1600" baseline="0" dirty="0" smtClean="0">
                          <a:solidFill>
                            <a:schemeClr val="accent1">
                              <a:lumMod val="75000"/>
                            </a:schemeClr>
                          </a:solidFill>
                          <a:latin typeface="Arial" panose="020B0604020202020204" pitchFamily="34" charset="0"/>
                          <a:cs typeface="Arial" panose="020B0604020202020204" pitchFamily="34" charset="0"/>
                        </a:rPr>
                        <a:t>are statistically similar to the CCG and COPD prevalence is statistically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significantly lower than the CCG.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Respiratory disease all-age and premature mortality rates are statistically significantly low compared to the CCG.</a:t>
                      </a: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35453" y="5869140"/>
            <a:ext cx="11680948" cy="347502"/>
          </a:xfrm>
          <a:prstGeom prst="rect">
            <a:avLst/>
          </a:prstGeom>
        </p:spPr>
      </p:pic>
      <p:pic>
        <p:nvPicPr>
          <p:cNvPr id="4" name="Picture 3"/>
          <p:cNvPicPr>
            <a:picLocks noChangeAspect="1"/>
          </p:cNvPicPr>
          <p:nvPr/>
        </p:nvPicPr>
        <p:blipFill>
          <a:blip r:embed="rId4"/>
          <a:stretch>
            <a:fillRect/>
          </a:stretch>
        </p:blipFill>
        <p:spPr>
          <a:xfrm>
            <a:off x="1265183" y="448741"/>
            <a:ext cx="9720000" cy="4052588"/>
          </a:xfrm>
          <a:prstGeom prst="rect">
            <a:avLst/>
          </a:prstGeom>
        </p:spPr>
      </p:pic>
    </p:spTree>
    <p:extLst>
      <p:ext uri="{BB962C8B-B14F-4D97-AF65-F5344CB8AC3E}">
        <p14:creationId xmlns:p14="http://schemas.microsoft.com/office/powerpoint/2010/main" val="132796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2399563"/>
              </p:ext>
            </p:extLst>
          </p:nvPr>
        </p:nvGraphicFramePr>
        <p:xfrm>
          <a:off x="-1" y="2"/>
          <a:ext cx="12192000" cy="68579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7063">
                <a:tc>
                  <a:txBody>
                    <a:bodyPr/>
                    <a:lstStyle/>
                    <a:p>
                      <a:r>
                        <a:rPr lang="en-GB" baseline="0" dirty="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621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Diabetes prevalence rates are statistically significantly lower than the CCG, and cancer prevalence is statistically similar to the CCG.</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South Alliance all age and premature cancer mortality rates are statistically significantly lower the CCG.  </a:t>
                      </a: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94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44690" y="5841431"/>
            <a:ext cx="11680948" cy="347502"/>
          </a:xfrm>
          <a:prstGeom prst="rect">
            <a:avLst/>
          </a:prstGeom>
        </p:spPr>
      </p:pic>
      <p:pic>
        <p:nvPicPr>
          <p:cNvPr id="4" name="Picture 3"/>
          <p:cNvPicPr>
            <a:picLocks noChangeAspect="1"/>
          </p:cNvPicPr>
          <p:nvPr/>
        </p:nvPicPr>
        <p:blipFill>
          <a:blip r:embed="rId4"/>
          <a:stretch>
            <a:fillRect/>
          </a:stretch>
        </p:blipFill>
        <p:spPr>
          <a:xfrm>
            <a:off x="1052407" y="529519"/>
            <a:ext cx="9720000" cy="4052588"/>
          </a:xfrm>
          <a:prstGeom prst="rect">
            <a:avLst/>
          </a:prstGeom>
        </p:spPr>
      </p:pic>
    </p:spTree>
    <p:extLst>
      <p:ext uri="{BB962C8B-B14F-4D97-AF65-F5344CB8AC3E}">
        <p14:creationId xmlns:p14="http://schemas.microsoft.com/office/powerpoint/2010/main" val="1169706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5762341"/>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0658">
                <a:tc>
                  <a:txBody>
                    <a:bodyPr/>
                    <a:lstStyle/>
                    <a:p>
                      <a:r>
                        <a:rPr lang="en-GB" dirty="0">
                          <a:latin typeface="Arial" panose="020B0604020202020204" pitchFamily="34" charset="0"/>
                          <a:cs typeface="Arial" panose="020B0604020202020204" pitchFamily="34" charset="0"/>
                        </a:rPr>
                        <a:t>Mental health, dementia</a:t>
                      </a:r>
                      <a:r>
                        <a:rPr lang="en-GB" baseline="0" dirty="0">
                          <a:latin typeface="Arial" panose="020B0604020202020204" pitchFamily="34" charset="0"/>
                          <a:cs typeface="Arial" panose="020B0604020202020204" pitchFamily="34" charset="0"/>
                        </a:rPr>
                        <a:t> and learning disability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795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Serious mental illness prevalence in South Alliance is statistically significantly higher than the CCG average.</a:t>
                      </a: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Depression, dementia and learning disability prevalence is statistically significantly lower for the South Alliance overall when compared to the CCG average.</a:t>
                      </a:r>
                    </a:p>
                  </a:txBody>
                  <a:tcPr>
                    <a:solidFill>
                      <a:schemeClr val="bg1"/>
                    </a:solidFill>
                  </a:tcPr>
                </a:tc>
                <a:extLst>
                  <a:ext uri="{0D108BD9-81ED-4DB2-BD59-A6C34878D82A}">
                    <a16:rowId xmlns:a16="http://schemas.microsoft.com/office/drawing/2014/main" val="10001"/>
                  </a:ext>
                </a:extLst>
              </a:tr>
              <a:tr h="1167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Pr</a:t>
                      </a:r>
                      <a:r>
                        <a:rPr lang="en-GB" sz="1000" kern="1200" baseline="0" dirty="0">
                          <a:solidFill>
                            <a:schemeClr val="bg1"/>
                          </a:solidFill>
                          <a:latin typeface="Arial" panose="020B0604020202020204" pitchFamily="34" charset="0"/>
                          <a:ea typeface="+mn-ea"/>
                          <a:cs typeface="Arial" panose="020B0604020202020204" pitchFamily="34" charset="0"/>
                        </a:rPr>
                        <a:t>evalence (recorded) - C&amp;P PHI from QOF, NHS Digital, 2017/18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70799" y="5804485"/>
            <a:ext cx="11680948" cy="347502"/>
          </a:xfrm>
          <a:prstGeom prst="rect">
            <a:avLst/>
          </a:prstGeom>
        </p:spPr>
      </p:pic>
      <p:pic>
        <p:nvPicPr>
          <p:cNvPr id="3" name="Picture 2"/>
          <p:cNvPicPr>
            <a:picLocks noChangeAspect="1"/>
          </p:cNvPicPr>
          <p:nvPr/>
        </p:nvPicPr>
        <p:blipFill>
          <a:blip r:embed="rId4"/>
          <a:stretch>
            <a:fillRect/>
          </a:stretch>
        </p:blipFill>
        <p:spPr>
          <a:xfrm>
            <a:off x="1236000" y="523029"/>
            <a:ext cx="9720000" cy="4052588"/>
          </a:xfrm>
          <a:prstGeom prst="rect">
            <a:avLst/>
          </a:prstGeom>
        </p:spPr>
      </p:pic>
    </p:spTree>
    <p:extLst>
      <p:ext uri="{BB962C8B-B14F-4D97-AF65-F5344CB8AC3E}">
        <p14:creationId xmlns:p14="http://schemas.microsoft.com/office/powerpoint/2010/main" val="20144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2080310"/>
              </p:ext>
            </p:extLst>
          </p:nvPr>
        </p:nvGraphicFramePr>
        <p:xfrm>
          <a:off x="0" y="0"/>
          <a:ext cx="12192002" cy="6858000"/>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428550">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baseline="0" dirty="0" smtClean="0">
                          <a:solidFill>
                            <a:schemeClr val="bg1"/>
                          </a:solidFill>
                          <a:latin typeface="Arial" panose="020B0604020202020204" pitchFamily="34" charset="0"/>
                          <a:cs typeface="Arial" panose="020B0604020202020204" pitchFamily="34" charset="0"/>
                        </a:rPr>
                        <a:t>South Alliance </a:t>
                      </a:r>
                      <a:r>
                        <a:rPr lang="en-GB" sz="1600" b="1" i="0" baseline="0" dirty="0">
                          <a:solidFill>
                            <a:schemeClr val="bg1"/>
                          </a:solidFill>
                          <a:latin typeface="Arial" panose="020B0604020202020204" pitchFamily="34" charset="0"/>
                          <a:cs typeface="Arial" panose="020B0604020202020204" pitchFamily="34" charset="0"/>
                        </a:rPr>
                        <a:t>– summary</a:t>
                      </a:r>
                      <a:endParaRPr lang="en-GB" sz="1600" b="0" i="0" baseline="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429450">
                <a:tc>
                  <a:txBody>
                    <a:bodyPr/>
                    <a:lstStyle/>
                    <a:p>
                      <a:pPr marL="285750" indent="-285750">
                        <a:lnSpc>
                          <a:spcPct val="114000"/>
                        </a:lnSpc>
                        <a:buSzPct val="150000"/>
                        <a:buFont typeface="Arial" panose="020B0604020202020204" pitchFamily="34" charset="0"/>
                        <a:buChar cha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There are almost 416,000 people registered with South Alliance practices, with a higher proportion of the population aged between 16 and 64 compared to the CCG and England.  The population is estimated to increase by almost 10% between 2019 and 2026.</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South Alliance has slightly higher proportions of White Other, Mixed, Asian Chinese/Other and Other ethnic groups compared to the CCG and England.</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Relative deprivation is lower in the South Alliance compared to the CCG and England.  Approximately 9% of children and 10% 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The birth rate in South Alliance is statistically significantly lower than the average for the CCG.  The low birth weight proportion is statistically similar to the CCG.</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It is estimated that male life expectancy is around 82.3 years in the South Alliance and female life expectancy 85.1 years, both statistically significantly higher compared to the CCG.</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Recorded obesity prevalence and estimated smoking prevalence in adults are statistically significantly lower than the CCG average.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It is estimated that 6.4% of adults are obese and 13.3% of adults smoke.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Estimates</a:t>
                      </a:r>
                      <a:r>
                        <a:rPr lang="en-GB" sz="1500" b="0" i="0" dirty="0" smtClean="0">
                          <a:solidFill>
                            <a:schemeClr val="accent1">
                              <a:lumMod val="75000"/>
                            </a:schemeClr>
                          </a:solidFill>
                          <a:latin typeface="Arial" panose="020B0604020202020204" pitchFamily="34" charset="0"/>
                          <a:cs typeface="Arial" panose="020B0604020202020204" pitchFamily="34" charset="0"/>
                        </a:rPr>
                        <a:t> of people reporting long-term</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 activity-limiting illness and </a:t>
                      </a: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being in Good or Very Good health are statistically significantly better than the averages for the CCG.</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On average, there are almost 2,700 deaths a year in the South Alliance, with around a quarter of these in people aged under 75 years.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South Alliance has statistically significantly low recorded prevalence of CHD, hypertension, stroke, COPD and diabetes compared to the CCG averages</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South Alliance has statistically significantly lower all-age and premature all cause mortality rates compared to the CCG. All age and premature mortality rates for respiratory and cancer are statistically significantly lower than the CCG.  All age mortality rates for </a:t>
                      </a:r>
                      <a:r>
                        <a:rPr lang="en-GB" sz="1500" b="0" i="0" kern="1200" baseline="0" smtClean="0">
                          <a:solidFill>
                            <a:schemeClr val="accent1">
                              <a:lumMod val="75000"/>
                            </a:schemeClr>
                          </a:solidFill>
                          <a:latin typeface="Arial" panose="020B0604020202020204" pitchFamily="34" charset="0"/>
                          <a:ea typeface="+mn-ea"/>
                          <a:cs typeface="Arial" panose="020B0604020202020204" pitchFamily="34" charset="0"/>
                        </a:rPr>
                        <a:t>circulatory </a:t>
                      </a:r>
                      <a:r>
                        <a:rPr lang="en-GB" sz="1500" b="0" i="0" kern="1200" baseline="0" smtClean="0">
                          <a:solidFill>
                            <a:schemeClr val="accent1">
                              <a:lumMod val="75000"/>
                            </a:schemeClr>
                          </a:solidFill>
                          <a:latin typeface="Arial" panose="020B0604020202020204" pitchFamily="34" charset="0"/>
                          <a:ea typeface="+mn-ea"/>
                          <a:cs typeface="Arial" panose="020B0604020202020204" pitchFamily="34" charset="0"/>
                        </a:rPr>
                        <a:t>diseases are </a:t>
                      </a: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statistically similar to the CCG and premature circulatory mortality rates are statistically significantly lower.</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South Alliance has statistically significantly low rates of children’s and adult social care users compared to the CCG average.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South Alliance has statistically significantly low rates of secondary care use compared with the CCG average.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4637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Service provision and utilisation</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35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Social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63710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16587898"/>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1311">
                <a:tc>
                  <a:txBody>
                    <a:bodyPr/>
                    <a:lstStyle/>
                    <a:p>
                      <a:r>
                        <a:rPr lang="en-GB" dirty="0">
                          <a:latin typeface="Arial" panose="020B0604020202020204" pitchFamily="34" charset="0"/>
                          <a:cs typeface="Arial" panose="020B0604020202020204" pitchFamily="34" charset="0"/>
                        </a:rPr>
                        <a:t>Children’s Social Care</a:t>
                      </a:r>
                    </a:p>
                  </a:txBody>
                  <a:tcPr>
                    <a:solidFill>
                      <a:schemeClr val="accent1">
                        <a:lumMod val="75000"/>
                      </a:schemeClr>
                    </a:solidFill>
                  </a:tcPr>
                </a:tc>
                <a:extLst>
                  <a:ext uri="{0D108BD9-81ED-4DB2-BD59-A6C34878D82A}">
                    <a16:rowId xmlns:a16="http://schemas.microsoft.com/office/drawing/2014/main" val="10000"/>
                  </a:ext>
                </a:extLst>
              </a:tr>
              <a:tr h="5411721">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5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It is estimated that the South Alliance has statistically significantly low rates of social care involvement </a:t>
                      </a: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cases, early help cases and education, health and care plans compared to the CCG average.</a:t>
                      </a:r>
                    </a:p>
                  </a:txBody>
                  <a:tcPr>
                    <a:solidFill>
                      <a:schemeClr val="bg1"/>
                    </a:solidFill>
                  </a:tcPr>
                </a:tc>
                <a:extLst>
                  <a:ext uri="{0D108BD9-81ED-4DB2-BD59-A6C34878D82A}">
                    <a16:rowId xmlns:a16="http://schemas.microsoft.com/office/drawing/2014/main" val="10001"/>
                  </a:ext>
                </a:extLst>
              </a:tr>
              <a:tr h="106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07745" y="5970740"/>
            <a:ext cx="11680948" cy="347502"/>
          </a:xfrm>
          <a:prstGeom prst="rect">
            <a:avLst/>
          </a:prstGeom>
        </p:spPr>
      </p:pic>
      <p:pic>
        <p:nvPicPr>
          <p:cNvPr id="3" name="Picture 2"/>
          <p:cNvPicPr>
            <a:picLocks noChangeAspect="1"/>
          </p:cNvPicPr>
          <p:nvPr/>
        </p:nvPicPr>
        <p:blipFill>
          <a:blip r:embed="rId4"/>
          <a:stretch>
            <a:fillRect/>
          </a:stretch>
        </p:blipFill>
        <p:spPr>
          <a:xfrm>
            <a:off x="1476588" y="463444"/>
            <a:ext cx="9046380" cy="4320000"/>
          </a:xfrm>
          <a:prstGeom prst="rect">
            <a:avLst/>
          </a:prstGeom>
        </p:spPr>
      </p:pic>
    </p:spTree>
    <p:extLst>
      <p:ext uri="{BB962C8B-B14F-4D97-AF65-F5344CB8AC3E}">
        <p14:creationId xmlns:p14="http://schemas.microsoft.com/office/powerpoint/2010/main" val="3075452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191673"/>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4221">
                <a:tc>
                  <a:txBody>
                    <a:bodyPr/>
                    <a:lstStyle/>
                    <a:p>
                      <a:r>
                        <a:rPr lang="en-GB" dirty="0">
                          <a:latin typeface="Arial" panose="020B0604020202020204" pitchFamily="34" charset="0"/>
                          <a:cs typeface="Arial" panose="020B0604020202020204" pitchFamily="34" charset="0"/>
                        </a:rPr>
                        <a:t>Adult Social Care</a:t>
                      </a:r>
                    </a:p>
                  </a:txBody>
                  <a:tcPr>
                    <a:solidFill>
                      <a:schemeClr val="accent1">
                        <a:lumMod val="75000"/>
                      </a:schemeClr>
                    </a:solidFill>
                  </a:tcPr>
                </a:tc>
                <a:extLst>
                  <a:ext uri="{0D108BD9-81ED-4DB2-BD59-A6C34878D82A}">
                    <a16:rowId xmlns:a16="http://schemas.microsoft.com/office/drawing/2014/main" val="10000"/>
                  </a:ext>
                </a:extLst>
              </a:tr>
              <a:tr h="5409290">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South Alliance has statistically significantly low overall rates of adult social care use compared with the CCG average.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3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16980" y="5961504"/>
            <a:ext cx="11680948" cy="347502"/>
          </a:xfrm>
          <a:prstGeom prst="rect">
            <a:avLst/>
          </a:prstGeom>
        </p:spPr>
      </p:pic>
      <p:pic>
        <p:nvPicPr>
          <p:cNvPr id="4" name="Picture 3"/>
          <p:cNvPicPr>
            <a:picLocks noChangeAspect="1"/>
          </p:cNvPicPr>
          <p:nvPr/>
        </p:nvPicPr>
        <p:blipFill>
          <a:blip r:embed="rId4"/>
          <a:stretch>
            <a:fillRect/>
          </a:stretch>
        </p:blipFill>
        <p:spPr>
          <a:xfrm>
            <a:off x="156000" y="646323"/>
            <a:ext cx="11880000" cy="3401242"/>
          </a:xfrm>
          <a:prstGeom prst="rect">
            <a:avLst/>
          </a:prstGeom>
        </p:spPr>
      </p:pic>
    </p:spTree>
    <p:extLst>
      <p:ext uri="{BB962C8B-B14F-4D97-AF65-F5344CB8AC3E}">
        <p14:creationId xmlns:p14="http://schemas.microsoft.com/office/powerpoint/2010/main" val="1336416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Secondary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28116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12179732"/>
              </p:ext>
            </p:extLst>
          </p:nvPr>
        </p:nvGraphicFramePr>
        <p:xfrm>
          <a:off x="0" y="10888"/>
          <a:ext cx="12191999" cy="6847111"/>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20000"/>
                    </a:ext>
                  </a:extLst>
                </a:gridCol>
              </a:tblGrid>
              <a:tr h="367630">
                <a:tc>
                  <a:txBody>
                    <a:bodyPr/>
                    <a:lstStyle/>
                    <a:p>
                      <a:r>
                        <a:rPr lang="en-GB" dirty="0">
                          <a:latin typeface="Arial" panose="020B0604020202020204" pitchFamily="34" charset="0"/>
                          <a:cs typeface="Arial" panose="020B0604020202020204" pitchFamily="34" charset="0"/>
                        </a:rPr>
                        <a:t>Secondary Care Services</a:t>
                      </a:r>
                    </a:p>
                  </a:txBody>
                  <a:tcPr>
                    <a:solidFill>
                      <a:schemeClr val="accent1">
                        <a:lumMod val="75000"/>
                      </a:schemeClr>
                    </a:solidFill>
                  </a:tcPr>
                </a:tc>
                <a:extLst>
                  <a:ext uri="{0D108BD9-81ED-4DB2-BD59-A6C34878D82A}">
                    <a16:rowId xmlns:a16="http://schemas.microsoft.com/office/drawing/2014/main" val="10000"/>
                  </a:ext>
                </a:extLst>
              </a:tr>
              <a:tr h="568294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South Alliance has statistically significantly low rates of secondary care use compared with the CCG average</a:t>
                      </a:r>
                      <a:r>
                        <a:rPr lang="en-GB" sz="900" kern="1200" baseline="0" dirty="0" smtClean="0">
                          <a:solidFill>
                            <a:schemeClr val="accent1">
                              <a:lumMod val="75000"/>
                            </a:schemeClr>
                          </a:solidFill>
                          <a:latin typeface="Arial" panose="020B0604020202020204" pitchFamily="34" charset="0"/>
                          <a:ea typeface="+mn-ea"/>
                          <a:cs typeface="Arial" panose="020B0604020202020204" pitchFamily="34" charset="0"/>
                        </a:rPr>
                        <a:t>.</a:t>
                      </a:r>
                    </a:p>
                    <a:p>
                      <a:pPr marL="0" indent="0" algn="ctr">
                        <a:buFont typeface="Arial" panose="020B0604020202020204" pitchFamily="34" charset="0"/>
                        <a:buNone/>
                      </a:pPr>
                      <a:endParaRPr lang="en-GB" sz="9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96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“Practice </a:t>
                      </a:r>
                      <a:r>
                        <a:rPr lang="en-GB" sz="1000" kern="1200" baseline="0" dirty="0" err="1" smtClean="0">
                          <a:solidFill>
                            <a:schemeClr val="bg1"/>
                          </a:solidFill>
                          <a:latin typeface="Arial" panose="020B0604020202020204" pitchFamily="34" charset="0"/>
                          <a:ea typeface="+mn-ea"/>
                          <a:cs typeface="Arial" panose="020B0604020202020204" pitchFamily="34" charset="0"/>
                        </a:rPr>
                        <a:t>Benchmarker</a:t>
                      </a:r>
                      <a:r>
                        <a:rPr lang="en-GB" sz="1000" kern="1200" baseline="0" dirty="0" smtClean="0">
                          <a:solidFill>
                            <a:schemeClr val="bg1"/>
                          </a:solidFill>
                          <a:latin typeface="Arial" panose="020B0604020202020204" pitchFamily="34" charset="0"/>
                          <a:ea typeface="+mn-ea"/>
                          <a:cs typeface="Arial" panose="020B0604020202020204" pitchFamily="34" charset="0"/>
                        </a:rPr>
                        <a:t>”</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6088071"/>
            <a:ext cx="11680948" cy="347502"/>
          </a:xfrm>
          <a:prstGeom prst="rect">
            <a:avLst/>
          </a:prstGeom>
        </p:spPr>
      </p:pic>
      <p:pic>
        <p:nvPicPr>
          <p:cNvPr id="3" name="Picture 2"/>
          <p:cNvPicPr>
            <a:picLocks noChangeAspect="1"/>
          </p:cNvPicPr>
          <p:nvPr/>
        </p:nvPicPr>
        <p:blipFill>
          <a:blip r:embed="rId4"/>
          <a:stretch>
            <a:fillRect/>
          </a:stretch>
        </p:blipFill>
        <p:spPr>
          <a:xfrm>
            <a:off x="155999" y="626003"/>
            <a:ext cx="11880000" cy="3512286"/>
          </a:xfrm>
          <a:prstGeom prst="rect">
            <a:avLst/>
          </a:prstGeom>
        </p:spPr>
      </p:pic>
    </p:spTree>
    <p:extLst>
      <p:ext uri="{BB962C8B-B14F-4D97-AF65-F5344CB8AC3E}">
        <p14:creationId xmlns:p14="http://schemas.microsoft.com/office/powerpoint/2010/main" val="3254197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5257568"/>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Disease Specific Emergency Hospital Admission Rates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smtClean="0">
                          <a:solidFill>
                            <a:schemeClr val="accent1">
                              <a:lumMod val="75000"/>
                            </a:schemeClr>
                          </a:solidFill>
                          <a:latin typeface="Arial" panose="020B0604020202020204" pitchFamily="34" charset="0"/>
                          <a:cs typeface="Arial" panose="020B0604020202020204" pitchFamily="34" charset="0"/>
                        </a:rPr>
                        <a:t>South Alliance emergency admission rates for cancer are statistically significantly higher than the CCG average.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50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smtClean="0">
                          <a:solidFill>
                            <a:schemeClr val="accent1">
                              <a:lumMod val="75000"/>
                            </a:schemeClr>
                          </a:solidFill>
                          <a:latin typeface="Arial" panose="020B0604020202020204" pitchFamily="34" charset="0"/>
                          <a:cs typeface="Arial" panose="020B0604020202020204" pitchFamily="34" charset="0"/>
                        </a:rPr>
                        <a:t>South Alliance emergency admission rates for stroke are statistically similar compared to the CCG.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500" dirty="0" smtClean="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smtClean="0">
                          <a:solidFill>
                            <a:schemeClr val="accent1">
                              <a:lumMod val="75000"/>
                            </a:schemeClr>
                          </a:solidFill>
                          <a:latin typeface="Arial" panose="020B0604020202020204" pitchFamily="34" charset="0"/>
                          <a:cs typeface="Arial" panose="020B0604020202020204" pitchFamily="34" charset="0"/>
                        </a:rPr>
                        <a:t>South Alliance emergency admission rates for CHD and respiratory disease are statistically significantly lower than the CCG average.</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“All Trusts 18/19”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3" name="Picture 2"/>
          <p:cNvPicPr>
            <a:picLocks noChangeAspect="1"/>
          </p:cNvPicPr>
          <p:nvPr/>
        </p:nvPicPr>
        <p:blipFill>
          <a:blip r:embed="rId4"/>
          <a:stretch>
            <a:fillRect/>
          </a:stretch>
        </p:blipFill>
        <p:spPr>
          <a:xfrm>
            <a:off x="1236000" y="537948"/>
            <a:ext cx="9720000" cy="3796390"/>
          </a:xfrm>
          <a:prstGeom prst="rect">
            <a:avLst/>
          </a:prstGeom>
        </p:spPr>
      </p:pic>
    </p:spTree>
    <p:extLst>
      <p:ext uri="{BB962C8B-B14F-4D97-AF65-F5344CB8AC3E}">
        <p14:creationId xmlns:p14="http://schemas.microsoft.com/office/powerpoint/2010/main" val="4038488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3B355C3-09E0-4894-A063-324EA350F28A}"/>
              </a:ext>
            </a:extLst>
          </p:cNvPr>
          <p:cNvGraphicFramePr>
            <a:graphicFrameLocks noGrp="1"/>
          </p:cNvGraphicFramePr>
          <p:nvPr>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dirty="0">
                          <a:solidFill>
                            <a:schemeClr val="bg1"/>
                          </a:solidFill>
                          <a:latin typeface="Arial"/>
                          <a:cs typeface="Arial"/>
                        </a:rPr>
                        <a:t>Ambulatory Care Sensitive Conditions</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solidFill>
                            <a:schemeClr val="bg1"/>
                          </a:solidFill>
                          <a:latin typeface="Arial"/>
                          <a:cs typeface="Arial"/>
                        </a:rPr>
                        <a:t>Data Source: Cambridgeshire and Peterborough “Practice </a:t>
                      </a:r>
                      <a:r>
                        <a:rPr lang="en-GB" sz="1000" i="0" dirty="0" err="1">
                          <a:solidFill>
                            <a:schemeClr val="bg1"/>
                          </a:solidFill>
                          <a:latin typeface="Arial"/>
                          <a:cs typeface="Arial"/>
                        </a:rPr>
                        <a:t>Benchmarker</a:t>
                      </a:r>
                      <a:r>
                        <a:rPr lang="en-GB" sz="1000" i="0" dirty="0">
                          <a:solidFill>
                            <a:schemeClr val="bg1"/>
                          </a:solidFill>
                          <a:latin typeface="Arial"/>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14" name="TextBox 13">
            <a:extLst>
              <a:ext uri="{FF2B5EF4-FFF2-40B4-BE49-F238E27FC236}">
                <a16:creationId xmlns:a16="http://schemas.microsoft.com/office/drawing/2014/main" id="{2BE6858B-9AD1-49EC-8157-8798C81EF8A9}"/>
              </a:ext>
            </a:extLst>
          </p:cNvPr>
          <p:cNvSpPr txBox="1"/>
          <p:nvPr/>
        </p:nvSpPr>
        <p:spPr>
          <a:xfrm>
            <a:off x="-182880" y="409979"/>
            <a:ext cx="12545780" cy="338554"/>
          </a:xfrm>
          <a:prstGeom prst="rect">
            <a:avLst/>
          </a:prstGeom>
          <a:noFill/>
        </p:spPr>
        <p:txBody>
          <a:bodyPr wrap="square" rtlCol="0" anchor="t">
            <a:spAutoFit/>
          </a:bodyPr>
          <a:lstStyle/>
          <a:p>
            <a:pPr algn="ctr"/>
            <a:r>
              <a:rPr lang="en-US" sz="1600" b="1" dirty="0">
                <a:solidFill>
                  <a:srgbClr val="2E75B6"/>
                </a:solidFill>
                <a:latin typeface="Arial"/>
                <a:cs typeface="Arial"/>
              </a:rPr>
              <a:t>South Alliance Ambulatory Care Sensitive Conditions NEL Admissions for 18/19 by age</a:t>
            </a:r>
          </a:p>
        </p:txBody>
      </p:sp>
      <p:sp>
        <p:nvSpPr>
          <p:cNvPr id="11" name="Rectangle 10">
            <a:extLst>
              <a:ext uri="{FF2B5EF4-FFF2-40B4-BE49-F238E27FC236}">
                <a16:creationId xmlns:a16="http://schemas.microsoft.com/office/drawing/2014/main" id="{61D66C28-9819-451B-B1EB-C05F60DBFDB2}"/>
              </a:ext>
            </a:extLst>
          </p:cNvPr>
          <p:cNvSpPr/>
          <p:nvPr/>
        </p:nvSpPr>
        <p:spPr>
          <a:xfrm>
            <a:off x="879840" y="5065304"/>
            <a:ext cx="10420340"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2E75B6"/>
                </a:solidFill>
                <a:latin typeface="Arial"/>
                <a:cs typeface="Arial"/>
              </a:rPr>
              <a:t>The number of conditions not normally requiring admission saw a 3% (157) year on year increase for the South Alliance. </a:t>
            </a:r>
            <a:r>
              <a:rPr lang="en-GB" sz="1400" dirty="0">
                <a:solidFill>
                  <a:srgbClr val="2E75B6"/>
                </a:solidFill>
                <a:latin typeface="Arial"/>
                <a:cs typeface="Arial"/>
              </a:rPr>
              <a:t>Those aged over 65 account for the majority of the most common potentially preventable (ACSC) related admissions during 18/19.</a:t>
            </a:r>
          </a:p>
          <a:p>
            <a:pPr algn="ctr"/>
            <a:endParaRPr lang="en-US" sz="1000" dirty="0">
              <a:solidFill>
                <a:srgbClr val="2E75B6"/>
              </a:solidFill>
              <a:latin typeface="Arial" panose="020B0604020202020204" pitchFamily="34" charset="0"/>
              <a:cs typeface="Arial" panose="020B0604020202020204" pitchFamily="34" charset="0"/>
            </a:endParaRPr>
          </a:p>
          <a:p>
            <a:pPr algn="ctr"/>
            <a:r>
              <a:rPr lang="en-US" sz="1400" dirty="0">
                <a:solidFill>
                  <a:srgbClr val="2E75B6"/>
                </a:solidFill>
                <a:latin typeface="Arial"/>
                <a:cs typeface="Arial"/>
              </a:rPr>
              <a:t>Influenza/Pneumonia, Dehydration and Gastroenteritis, Pyelonephritis and kidney/urinary tract infections, Cellulitis, and ENT Infections </a:t>
            </a:r>
            <a:r>
              <a:rPr lang="en-GB" sz="1400" dirty="0">
                <a:solidFill>
                  <a:srgbClr val="2E75B6"/>
                </a:solidFill>
                <a:latin typeface="Arial"/>
                <a:cs typeface="Arial"/>
              </a:rPr>
              <a:t>were most common for the younger bracket.</a:t>
            </a:r>
          </a:p>
        </p:txBody>
      </p:sp>
      <p:pic>
        <p:nvPicPr>
          <p:cNvPr id="7" name="Picture 6">
            <a:extLst>
              <a:ext uri="{FF2B5EF4-FFF2-40B4-BE49-F238E27FC236}">
                <a16:creationId xmlns:a16="http://schemas.microsoft.com/office/drawing/2014/main" id="{607B0002-D4F2-4D50-8A92-00C8C39D71A9}"/>
              </a:ext>
            </a:extLst>
          </p:cNvPr>
          <p:cNvPicPr>
            <a:picLocks noChangeAspect="1"/>
          </p:cNvPicPr>
          <p:nvPr/>
        </p:nvPicPr>
        <p:blipFill>
          <a:blip r:embed="rId3"/>
          <a:stretch>
            <a:fillRect/>
          </a:stretch>
        </p:blipFill>
        <p:spPr>
          <a:xfrm>
            <a:off x="2081384" y="733785"/>
            <a:ext cx="8017252" cy="4367208"/>
          </a:xfrm>
          <a:prstGeom prst="rect">
            <a:avLst/>
          </a:prstGeom>
        </p:spPr>
      </p:pic>
    </p:spTree>
    <p:extLst>
      <p:ext uri="{BB962C8B-B14F-4D97-AF65-F5344CB8AC3E}">
        <p14:creationId xmlns:p14="http://schemas.microsoft.com/office/powerpoint/2010/main" val="192546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885"/>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r>
                        <a:rPr lang="en-GB" dirty="0">
                          <a:latin typeface="Arial" panose="020B0604020202020204" pitchFamily="34" charset="0"/>
                          <a:cs typeface="Arial" panose="020B0604020202020204" pitchFamily="34" charset="0"/>
                        </a:rPr>
                        <a:t>Glossary of key methods and terms</a:t>
                      </a: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To assess statistical significance, 95% confidence intervals are calculated which provide a measure of uncertainty around the calculated value which arises due to random variation.  If the confidence interval for a value excludes the value for the relevant benchmark, the difference between the local value and the benchmark is said to be ‘statistically significant’.</a:t>
                      </a: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 following hierarchy</a:t>
                      </a:r>
                      <a:r>
                        <a:rPr lang="en-GB" sz="1400" b="0" baseline="0" dirty="0">
                          <a:solidFill>
                            <a:schemeClr val="accent1">
                              <a:lumMod val="75000"/>
                            </a:schemeClr>
                          </a:solidFill>
                          <a:latin typeface="Arial" panose="020B0604020202020204" pitchFamily="34" charset="0"/>
                          <a:cs typeface="Arial" panose="020B0604020202020204" pitchFamily="34" charset="0"/>
                        </a:rPr>
                        <a:t> of b</a:t>
                      </a:r>
                      <a:r>
                        <a:rPr lang="en-GB" sz="1400" b="0" dirty="0">
                          <a:solidFill>
                            <a:schemeClr val="accent1">
                              <a:lumMod val="75000"/>
                            </a:schemeClr>
                          </a:solidFill>
                          <a:latin typeface="Arial" panose="020B0604020202020204" pitchFamily="34" charset="0"/>
                          <a:cs typeface="Arial" panose="020B0604020202020204" pitchFamily="34" charset="0"/>
                        </a:rPr>
                        <a:t>enchmarks has been used in this profile:</a:t>
                      </a:r>
                      <a:r>
                        <a:rPr lang="en-GB" sz="1400" b="0" baseline="0" dirty="0">
                          <a:solidFill>
                            <a:schemeClr val="accent1">
                              <a:lumMod val="75000"/>
                            </a:schemeClr>
                          </a:solidFill>
                          <a:latin typeface="Arial" panose="020B0604020202020204" pitchFamily="34" charset="0"/>
                          <a:cs typeface="Arial" panose="020B0604020202020204" pitchFamily="34" charset="0"/>
                        </a:rPr>
                        <a:t> practice to PCN; PCN to Alliance; Alliance to CCG and CCG to England.  </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a:t>
                      </a:r>
                      <a:r>
                        <a:rPr lang="en-GB" sz="1400" b="0" baseline="0" dirty="0">
                          <a:solidFill>
                            <a:schemeClr val="accent1">
                              <a:lumMod val="75000"/>
                            </a:schemeClr>
                          </a:solidFill>
                          <a:latin typeface="Arial" panose="020B0604020202020204" pitchFamily="34" charset="0"/>
                          <a:cs typeface="Arial" panose="020B0604020202020204" pitchFamily="34" charset="0"/>
                        </a:rPr>
                        <a:t> most commonly used </a:t>
                      </a:r>
                      <a:r>
                        <a:rPr lang="en-GB" sz="1400" b="0" dirty="0">
                          <a:solidFill>
                            <a:schemeClr val="accent1">
                              <a:lumMod val="75000"/>
                            </a:schemeClr>
                          </a:solidFill>
                          <a:latin typeface="Arial" panose="020B0604020202020204" pitchFamily="34" charset="0"/>
                          <a:cs typeface="Arial" panose="020B0604020202020204" pitchFamily="34" charset="0"/>
                        </a:rPr>
                        <a:t>RAG-rating in this profile:</a:t>
                      </a:r>
                    </a:p>
                    <a:p>
                      <a:endParaRPr lang="en-GB" sz="14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Exceptions to this are life</a:t>
                      </a:r>
                      <a:r>
                        <a:rPr lang="en-GB" sz="1400" b="0" baseline="0" dirty="0">
                          <a:solidFill>
                            <a:schemeClr val="accent1">
                              <a:lumMod val="75000"/>
                            </a:schemeClr>
                          </a:solidFill>
                          <a:latin typeface="Arial" panose="020B0604020202020204" pitchFamily="34" charset="0"/>
                          <a:cs typeface="Arial" panose="020B0604020202020204" pitchFamily="34" charset="0"/>
                        </a:rPr>
                        <a:t> expectancy 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And self-reported limiting long-term illness and general health status </a:t>
                      </a:r>
                      <a:r>
                        <a:rPr lang="en-GB" sz="1400" b="0" baseline="0" dirty="0">
                          <a:solidFill>
                            <a:schemeClr val="accent1">
                              <a:lumMod val="75000"/>
                            </a:schemeClr>
                          </a:solidFill>
                          <a:latin typeface="Arial" panose="020B0604020202020204" pitchFamily="34" charset="0"/>
                          <a:cs typeface="Arial" panose="020B0604020202020204" pitchFamily="34" charset="0"/>
                        </a:rPr>
                        <a:t>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DASR = directly age standardised rate per 100,000 population </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C&amp;P PHI = Cambridgeshire and Peterborough Public Health Intelligence</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QOF = Quality Outcomes Framework. Prevalence data are not available by age i.e. it is not age weighted so differences may be explained by differing age structures.</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92280" y="2229598"/>
            <a:ext cx="10171047" cy="252000"/>
          </a:xfrm>
          <a:prstGeom prst="rect">
            <a:avLst/>
          </a:prstGeom>
        </p:spPr>
      </p:pic>
      <p:pic>
        <p:nvPicPr>
          <p:cNvPr id="6" name="Picture 5"/>
          <p:cNvPicPr>
            <a:picLocks noChangeAspect="1"/>
          </p:cNvPicPr>
          <p:nvPr/>
        </p:nvPicPr>
        <p:blipFill>
          <a:blip r:embed="rId4"/>
          <a:stretch>
            <a:fillRect/>
          </a:stretch>
        </p:blipFill>
        <p:spPr>
          <a:xfrm>
            <a:off x="92280" y="2918288"/>
            <a:ext cx="10171047" cy="252000"/>
          </a:xfrm>
          <a:prstGeom prst="rect">
            <a:avLst/>
          </a:prstGeom>
        </p:spPr>
      </p:pic>
      <p:pic>
        <p:nvPicPr>
          <p:cNvPr id="7" name="Picture 6"/>
          <p:cNvPicPr>
            <a:picLocks noChangeAspect="1"/>
          </p:cNvPicPr>
          <p:nvPr/>
        </p:nvPicPr>
        <p:blipFill>
          <a:blip r:embed="rId5"/>
          <a:stretch>
            <a:fillRect/>
          </a:stretch>
        </p:blipFill>
        <p:spPr>
          <a:xfrm>
            <a:off x="92280" y="3650004"/>
            <a:ext cx="10171047" cy="252000"/>
          </a:xfrm>
          <a:prstGeom prst="rect">
            <a:avLst/>
          </a:prstGeom>
        </p:spPr>
      </p:pic>
    </p:spTree>
    <p:extLst>
      <p:ext uri="{BB962C8B-B14F-4D97-AF65-F5344CB8AC3E}">
        <p14:creationId xmlns:p14="http://schemas.microsoft.com/office/powerpoint/2010/main" val="180232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8608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1496291" y="1597891"/>
            <a:ext cx="8913091" cy="3231654"/>
          </a:xfrm>
          <a:prstGeom prst="rect">
            <a:avLst/>
          </a:prstGeom>
          <a:noFill/>
        </p:spPr>
        <p:txBody>
          <a:bodyPr wrap="square" rtlCol="0">
            <a:spAutoFit/>
          </a:bodyPr>
          <a:lstStyle/>
          <a:p>
            <a:pPr algn="ctr"/>
            <a:r>
              <a:rPr lang="en-GB" sz="2000" b="1" dirty="0">
                <a:solidFill>
                  <a:schemeClr val="accent1">
                    <a:lumMod val="75000"/>
                  </a:schemeClr>
                </a:solidFill>
                <a:latin typeface="Arial" panose="020B0604020202020204" pitchFamily="34" charset="0"/>
                <a:cs typeface="Arial" panose="020B0604020202020204" pitchFamily="34" charset="0"/>
              </a:rPr>
              <a:t>Produced by:</a:t>
            </a:r>
          </a:p>
          <a:p>
            <a:pPr algn="ctr"/>
            <a:r>
              <a:rPr lang="en-GB" sz="2000" b="1" dirty="0">
                <a:solidFill>
                  <a:schemeClr val="accent1">
                    <a:lumMod val="75000"/>
                  </a:schemeClr>
                </a:solidFill>
                <a:latin typeface="Arial" panose="020B0604020202020204" pitchFamily="34" charset="0"/>
                <a:cs typeface="Arial" panose="020B0604020202020204" pitchFamily="34" charset="0"/>
              </a:rPr>
              <a:t>Cambridgeshire and Peterborough Public Health Intelligence Team</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Contact:</a:t>
            </a:r>
          </a:p>
          <a:p>
            <a:pPr algn="ctr"/>
            <a:r>
              <a:rPr lang="en-GB" sz="2000" b="1" dirty="0">
                <a:solidFill>
                  <a:schemeClr val="accent1">
                    <a:lumMod val="75000"/>
                  </a:schemeClr>
                </a:solidFill>
                <a:latin typeface="Arial" panose="020B0604020202020204" pitchFamily="34" charset="0"/>
                <a:cs typeface="Arial" panose="020B0604020202020204" pitchFamily="34" charset="0"/>
              </a:rPr>
              <a:t>PHI-team@Cambridgeshire.gov.uk </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Date updated:</a:t>
            </a:r>
          </a:p>
          <a:p>
            <a:pPr algn="ctr"/>
            <a:r>
              <a:rPr lang="en-GB" sz="2000" b="1" dirty="0">
                <a:solidFill>
                  <a:schemeClr val="accent1">
                    <a:lumMod val="75000"/>
                  </a:schemeClr>
                </a:solidFill>
                <a:latin typeface="Arial" panose="020B0604020202020204" pitchFamily="34" charset="0"/>
                <a:cs typeface="Arial" panose="020B0604020202020204" pitchFamily="34" charset="0"/>
              </a:rPr>
              <a:t>29</a:t>
            </a:r>
            <a:r>
              <a:rPr lang="en-GB" sz="2000" b="1" baseline="30000" dirty="0">
                <a:solidFill>
                  <a:schemeClr val="accent1">
                    <a:lumMod val="75000"/>
                  </a:schemeClr>
                </a:solidFill>
                <a:latin typeface="Arial" panose="020B0604020202020204" pitchFamily="34" charset="0"/>
                <a:cs typeface="Arial" panose="020B0604020202020204" pitchFamily="34" charset="0"/>
              </a:rPr>
              <a:t>th</a:t>
            </a:r>
            <a:r>
              <a:rPr lang="en-GB" sz="2000" b="1" dirty="0">
                <a:solidFill>
                  <a:schemeClr val="accent1">
                    <a:lumMod val="75000"/>
                  </a:schemeClr>
                </a:solidFill>
                <a:latin typeface="Arial" panose="020B0604020202020204" pitchFamily="34" charset="0"/>
                <a:cs typeface="Arial" panose="020B0604020202020204" pitchFamily="34" charset="0"/>
              </a:rPr>
              <a:t> November 2019</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endParaRPr lang="en-GB" sz="2400" b="1" dirty="0">
              <a:solidFill>
                <a:schemeClr val="accent1">
                  <a:lumMod val="75000"/>
                </a:schemeClr>
              </a:solidFill>
            </a:endParaRPr>
          </a:p>
        </p:txBody>
      </p:sp>
    </p:spTree>
    <p:extLst>
      <p:ext uri="{BB962C8B-B14F-4D97-AF65-F5344CB8AC3E}">
        <p14:creationId xmlns:p14="http://schemas.microsoft.com/office/powerpoint/2010/main" val="363570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Demography and key population characteristics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222062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a:latin typeface="Arial" panose="020B0604020202020204" pitchFamily="34" charset="0"/>
                          <a:cs typeface="Arial" panose="020B0604020202020204" pitchFamily="34" charset="0"/>
                        </a:rPr>
                        <a:t>GP</a:t>
                      </a:r>
                      <a:r>
                        <a:rPr lang="en-GB" baseline="0" dirty="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GB" sz="1400" baseline="0" dirty="0" smtClean="0">
                          <a:solidFill>
                            <a:schemeClr val="accent1">
                              <a:lumMod val="75000"/>
                            </a:schemeClr>
                          </a:solidFill>
                          <a:latin typeface="Arial" panose="020B0604020202020204" pitchFamily="34" charset="0"/>
                          <a:cs typeface="Arial" panose="020B0604020202020204" pitchFamily="34" charset="0"/>
                        </a:rPr>
                        <a:t>South Alliance has lower proportions of people aged under 18 years and a higher proportion of people aged 16-64 years old</a:t>
                      </a:r>
                    </a:p>
                    <a:p>
                      <a:pPr algn="ctr"/>
                      <a:r>
                        <a:rPr lang="en-GB" sz="1400" baseline="0" dirty="0" smtClean="0">
                          <a:solidFill>
                            <a:schemeClr val="accent1">
                              <a:lumMod val="75000"/>
                            </a:schemeClr>
                          </a:solidFill>
                          <a:latin typeface="Arial" panose="020B0604020202020204" pitchFamily="34" charset="0"/>
                          <a:cs typeface="Arial" panose="020B0604020202020204" pitchFamily="34" charset="0"/>
                        </a:rPr>
                        <a:t>compared with the CCG as a whole and England</a:t>
                      </a:r>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696000" y="617855"/>
            <a:ext cx="10800000" cy="3995464"/>
          </a:xfrm>
          <a:prstGeom prst="rect">
            <a:avLst/>
          </a:prstGeom>
        </p:spPr>
      </p:pic>
    </p:spTree>
    <p:extLst>
      <p:ext uri="{BB962C8B-B14F-4D97-AF65-F5344CB8AC3E}">
        <p14:creationId xmlns:p14="http://schemas.microsoft.com/office/powerpoint/2010/main" val="65902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5528131"/>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a:latin typeface="Arial" panose="020B0604020202020204" pitchFamily="34" charset="0"/>
                          <a:cs typeface="Arial" panose="020B0604020202020204" pitchFamily="34" charset="0"/>
                        </a:rPr>
                        <a:t>Population forecasts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600" baseline="0" dirty="0" smtClean="0">
                          <a:solidFill>
                            <a:schemeClr val="accent1">
                              <a:lumMod val="75000"/>
                            </a:schemeClr>
                          </a:solidFill>
                          <a:latin typeface="Arial" panose="020B0604020202020204" pitchFamily="34" charset="0"/>
                          <a:cs typeface="Arial" panose="020B0604020202020204" pitchFamily="34" charset="0"/>
                        </a:rPr>
                        <a:t>The population of the South Alliance is forecast to grow at a slightly higher rate than the CCG as whole.  </a:t>
                      </a:r>
                    </a:p>
                    <a:p>
                      <a:pPr algn="ctr"/>
                      <a:r>
                        <a:rPr lang="en-GB" sz="1600" baseline="0" dirty="0" smtClean="0">
                          <a:solidFill>
                            <a:schemeClr val="accent1">
                              <a:lumMod val="75000"/>
                            </a:schemeClr>
                          </a:solidFill>
                          <a:latin typeface="Arial" panose="020B0604020202020204" pitchFamily="34" charset="0"/>
                          <a:cs typeface="Arial" panose="020B0604020202020204" pitchFamily="34" charset="0"/>
                        </a:rPr>
                        <a:t>The population is expected to increase by 9.8% between 2019 and 2026, compared with 9.1% for the CCG as a whole.</a:t>
                      </a: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696000" y="626003"/>
            <a:ext cx="10800000" cy="3979804"/>
          </a:xfrm>
          <a:prstGeom prst="rect">
            <a:avLst/>
          </a:prstGeom>
        </p:spPr>
      </p:pic>
    </p:spTree>
    <p:extLst>
      <p:ext uri="{BB962C8B-B14F-4D97-AF65-F5344CB8AC3E}">
        <p14:creationId xmlns:p14="http://schemas.microsoft.com/office/powerpoint/2010/main" val="20764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2569017"/>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a:latin typeface="Arial" panose="020B0604020202020204" pitchFamily="34" charset="0"/>
                          <a:cs typeface="Arial" panose="020B0604020202020204" pitchFamily="34" charset="0"/>
                        </a:rPr>
                        <a:t>Population distribution </a:t>
                      </a: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7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kern="1200" dirty="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p>
          <a:p>
            <a:pPr algn="ctr"/>
            <a:r>
              <a:rPr lang="en-GB" sz="1600" b="1" dirty="0">
                <a:solidFill>
                  <a:schemeClr val="accent1">
                    <a:lumMod val="75000"/>
                  </a:schemeClr>
                </a:solidFill>
                <a:latin typeface="Arial" panose="020B0604020202020204" pitchFamily="34" charset="0"/>
                <a:cs typeface="Arial" panose="020B0604020202020204" pitchFamily="34" charset="0"/>
              </a:rPr>
              <a:t>distribution</a:t>
            </a: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454" y="379702"/>
            <a:ext cx="4366180" cy="61700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93" y="379701"/>
            <a:ext cx="4355444" cy="6154851"/>
          </a:xfrm>
          <a:prstGeom prst="rect">
            <a:avLst/>
          </a:prstGeom>
        </p:spPr>
      </p:pic>
    </p:spTree>
    <p:extLst>
      <p:ext uri="{BB962C8B-B14F-4D97-AF65-F5344CB8AC3E}">
        <p14:creationId xmlns:p14="http://schemas.microsoft.com/office/powerpoint/2010/main" val="656537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06272805"/>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Ethnicity</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600" baseline="0" dirty="0" smtClean="0">
                          <a:solidFill>
                            <a:schemeClr val="accent1">
                              <a:lumMod val="75000"/>
                            </a:schemeClr>
                          </a:solidFill>
                          <a:latin typeface="Arial" panose="020B0604020202020204" pitchFamily="34" charset="0"/>
                          <a:cs typeface="Arial" panose="020B0604020202020204" pitchFamily="34" charset="0"/>
                        </a:rPr>
                        <a:t>South Alliance has slightly higher proportions of </a:t>
                      </a:r>
                      <a:r>
                        <a:rPr lang="en-GB" sz="1600" b="1" baseline="0" dirty="0" smtClean="0">
                          <a:solidFill>
                            <a:schemeClr val="accent1">
                              <a:lumMod val="75000"/>
                            </a:schemeClr>
                          </a:solidFill>
                          <a:latin typeface="Arial" panose="020B0604020202020204" pitchFamily="34" charset="0"/>
                          <a:cs typeface="Arial" panose="020B0604020202020204" pitchFamily="34" charset="0"/>
                        </a:rPr>
                        <a:t>White Other, Mixed, Asian: Chinese/Other and Other </a:t>
                      </a:r>
                      <a:r>
                        <a:rPr lang="en-GB" sz="1600" baseline="0" dirty="0" smtClean="0">
                          <a:solidFill>
                            <a:schemeClr val="accent1">
                              <a:lumMod val="75000"/>
                            </a:schemeClr>
                          </a:solidFill>
                          <a:latin typeface="Arial" panose="020B0604020202020204" pitchFamily="34" charset="0"/>
                          <a:cs typeface="Arial" panose="020B0604020202020204" pitchFamily="34" charset="0"/>
                        </a:rPr>
                        <a:t>ethnic groups compared </a:t>
                      </a:r>
                    </a:p>
                    <a:p>
                      <a:pPr algn="ctr"/>
                      <a:r>
                        <a:rPr lang="en-GB" sz="1600" baseline="0" dirty="0" smtClean="0">
                          <a:solidFill>
                            <a:schemeClr val="accent1">
                              <a:lumMod val="75000"/>
                            </a:schemeClr>
                          </a:solidFill>
                          <a:latin typeface="Arial" panose="020B0604020202020204" pitchFamily="34" charset="0"/>
                          <a:cs typeface="Arial" panose="020B0604020202020204" pitchFamily="34" charset="0"/>
                        </a:rPr>
                        <a:t>to the CCG and England averages and lower proportions of </a:t>
                      </a:r>
                      <a:r>
                        <a:rPr lang="en-GB" sz="1600" b="1" baseline="0" dirty="0" smtClean="0">
                          <a:solidFill>
                            <a:schemeClr val="accent1">
                              <a:lumMod val="75000"/>
                            </a:schemeClr>
                          </a:solidFill>
                          <a:latin typeface="Arial" panose="020B0604020202020204" pitchFamily="34" charset="0"/>
                          <a:cs typeface="Arial" panose="020B0604020202020204" pitchFamily="34" charset="0"/>
                        </a:rPr>
                        <a:t>White British, Black and Asian: Indian/Bangladeshi/Pakistani.</a:t>
                      </a:r>
                      <a:endParaRPr lang="en-GB" sz="1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236000" y="692361"/>
            <a:ext cx="9720000" cy="4299864"/>
          </a:xfrm>
          <a:prstGeom prst="rect">
            <a:avLst/>
          </a:prstGeom>
        </p:spPr>
      </p:pic>
    </p:spTree>
    <p:extLst>
      <p:ext uri="{BB962C8B-B14F-4D97-AF65-F5344CB8AC3E}">
        <p14:creationId xmlns:p14="http://schemas.microsoft.com/office/powerpoint/2010/main" val="246283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79054391"/>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Deprivation</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a:t>
                      </a: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Relative deprivation is lower in South Alliance compared to the CCG and England. </a:t>
                      </a: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Only Cambridge City PCN has higher relative deprivation compared with the CCG. </a:t>
                      </a:r>
                    </a:p>
                    <a:p>
                      <a:pPr marL="0" lvl="0" indent="0" algn="l">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Approximately 9% of children and 10% of older people live in income</a:t>
                      </a: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deprived households in South Alliance, lower than the CCG and England.</a:t>
                      </a: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a:t>
                      </a: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derived from Indices of Multiple Deprivation 2019, MHCLG and GP registered population data for July 2018. </a:t>
                      </a:r>
                      <a:r>
                        <a:rPr lang="en-GB" sz="1000" kern="1200" baseline="0" dirty="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7620000" y="427949"/>
            <a:ext cx="3984170" cy="307777"/>
          </a:xfrm>
          <a:prstGeom prst="rect">
            <a:avLst/>
          </a:prstGeom>
          <a:noFill/>
        </p:spPr>
        <p:txBody>
          <a:bodyPr wrap="square" rtlCol="0">
            <a:spAutoFit/>
          </a:bodyPr>
          <a:lstStyle/>
          <a:p>
            <a:pPr algn="ctr"/>
            <a:r>
              <a:rPr lang="en-GB" sz="1400" dirty="0">
                <a:solidFill>
                  <a:schemeClr val="accent1">
                    <a:lumMod val="75000"/>
                  </a:schemeClr>
                </a:solidFill>
                <a:latin typeface="Arial" panose="020B0604020202020204" pitchFamily="34" charset="0"/>
                <a:cs typeface="Arial" panose="020B0604020202020204" pitchFamily="34" charset="0"/>
              </a:rPr>
              <a:t>Index of Multiple Deprivation, 2019, by </a:t>
            </a:r>
            <a:r>
              <a:rPr lang="en-GB" sz="1400" dirty="0" smtClean="0">
                <a:solidFill>
                  <a:schemeClr val="accent1">
                    <a:lumMod val="75000"/>
                  </a:schemeClr>
                </a:solidFill>
                <a:latin typeface="Arial" panose="020B0604020202020204" pitchFamily="34" charset="0"/>
                <a:cs typeface="Arial" panose="020B0604020202020204" pitchFamily="34" charset="0"/>
              </a:rPr>
              <a:t>LSOA</a:t>
            </a:r>
            <a:endParaRPr lang="en-GB" sz="1400" dirty="0">
              <a:solidFill>
                <a:schemeClr val="accent1">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404" y="802940"/>
            <a:ext cx="4018666" cy="5678937"/>
          </a:xfrm>
          <a:prstGeom prst="rect">
            <a:avLst/>
          </a:prstGeom>
        </p:spPr>
      </p:pic>
      <p:pic>
        <p:nvPicPr>
          <p:cNvPr id="3" name="Picture 2"/>
          <p:cNvPicPr>
            <a:picLocks noChangeAspect="1"/>
          </p:cNvPicPr>
          <p:nvPr/>
        </p:nvPicPr>
        <p:blipFill>
          <a:blip r:embed="rId4"/>
          <a:stretch>
            <a:fillRect/>
          </a:stretch>
        </p:blipFill>
        <p:spPr>
          <a:xfrm>
            <a:off x="666962" y="482389"/>
            <a:ext cx="5879310" cy="4500000"/>
          </a:xfrm>
          <a:prstGeom prst="rect">
            <a:avLst/>
          </a:prstGeom>
        </p:spPr>
      </p:pic>
    </p:spTree>
    <p:extLst>
      <p:ext uri="{BB962C8B-B14F-4D97-AF65-F5344CB8AC3E}">
        <p14:creationId xmlns:p14="http://schemas.microsoft.com/office/powerpoint/2010/main" val="286668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7449599"/>
              </p:ext>
            </p:extLst>
          </p:nvPr>
        </p:nvGraphicFramePr>
        <p:xfrm>
          <a:off x="0" y="6326"/>
          <a:ext cx="12192000" cy="688880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776">
                <a:tc>
                  <a:txBody>
                    <a:bodyPr/>
                    <a:lstStyle/>
                    <a:p>
                      <a:r>
                        <a:rPr lang="en-GB" dirty="0">
                          <a:latin typeface="Arial" panose="020B0604020202020204" pitchFamily="34" charset="0"/>
                          <a:cs typeface="Arial" panose="020B0604020202020204" pitchFamily="34" charset="0"/>
                        </a:rPr>
                        <a:t>Births</a:t>
                      </a:r>
                      <a:r>
                        <a:rPr lang="en-GB" baseline="0" dirty="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7035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The birth rate for South Alliance overall is statistically</a:t>
                      </a:r>
                      <a:r>
                        <a:rPr lang="en-GB" sz="1600" baseline="0" dirty="0" smtClean="0">
                          <a:solidFill>
                            <a:schemeClr val="accent1">
                              <a:lumMod val="75000"/>
                            </a:schemeClr>
                          </a:solidFill>
                          <a:latin typeface="Arial" panose="020B0604020202020204" pitchFamily="34" charset="0"/>
                          <a:cs typeface="Arial" panose="020B0604020202020204" pitchFamily="34" charset="0"/>
                        </a:rPr>
                        <a:t> significantly lower than </a:t>
                      </a:r>
                    </a:p>
                    <a:p>
                      <a:pPr marL="0" indent="0">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the average for the CCG. </a:t>
                      </a:r>
                    </a:p>
                    <a:p>
                      <a:pPr marL="0" indent="0">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The low birth weight proportion is statistically similar to the CCG average.</a:t>
                      </a:r>
                    </a:p>
                    <a:p>
                      <a:pPr marL="0" indent="0">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937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Note:  Relates</a:t>
                      </a:r>
                      <a:r>
                        <a:rPr lang="en-GB" sz="1000" baseline="0" dirty="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52093" y="729724"/>
            <a:ext cx="4223292" cy="5133283"/>
          </a:xfrm>
          <a:prstGeom prst="rect">
            <a:avLst/>
          </a:prstGeom>
          <a:ln w="28575">
            <a:solidFill>
              <a:schemeClr val="accent1">
                <a:lumMod val="75000"/>
              </a:schemeClr>
            </a:solidFill>
          </a:ln>
        </p:spPr>
      </p:pic>
      <p:sp>
        <p:nvSpPr>
          <p:cNvPr id="5" name="Rectangle 4"/>
          <p:cNvSpPr/>
          <p:nvPr/>
        </p:nvSpPr>
        <p:spPr>
          <a:xfrm>
            <a:off x="7742610" y="360392"/>
            <a:ext cx="4223292" cy="369332"/>
          </a:xfrm>
          <a:prstGeom prst="rect">
            <a:avLst/>
          </a:prstGeom>
        </p:spPr>
        <p:txBody>
          <a:bodyPr wrap="square">
            <a:spAutoFit/>
          </a:bodyPr>
          <a:lstStyle/>
          <a:p>
            <a:pPr algn="ctr"/>
            <a:r>
              <a:rPr lang="en-GB" dirty="0">
                <a:solidFill>
                  <a:schemeClr val="accent1">
                    <a:lumMod val="75000"/>
                  </a:schemeClr>
                </a:solidFill>
                <a:latin typeface="Arial" panose="020B0604020202020204" pitchFamily="34" charset="0"/>
                <a:cs typeface="Arial" panose="020B0604020202020204" pitchFamily="34" charset="0"/>
              </a:rPr>
              <a:t>Birth r</a:t>
            </a:r>
            <a:r>
              <a:rPr lang="en-GB" baseline="0" dirty="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29310" y="6085941"/>
            <a:ext cx="11676812" cy="342567"/>
          </a:xfrm>
          <a:prstGeom prst="rect">
            <a:avLst/>
          </a:prstGeom>
        </p:spPr>
      </p:pic>
      <p:pic>
        <p:nvPicPr>
          <p:cNvPr id="6" name="Picture 5"/>
          <p:cNvPicPr>
            <a:picLocks noChangeAspect="1"/>
          </p:cNvPicPr>
          <p:nvPr/>
        </p:nvPicPr>
        <p:blipFill>
          <a:blip r:embed="rId5"/>
          <a:stretch>
            <a:fillRect/>
          </a:stretch>
        </p:blipFill>
        <p:spPr>
          <a:xfrm>
            <a:off x="558751" y="545058"/>
            <a:ext cx="5408965" cy="4140000"/>
          </a:xfrm>
          <a:prstGeom prst="rect">
            <a:avLst/>
          </a:prstGeom>
        </p:spPr>
      </p:pic>
    </p:spTree>
    <p:extLst>
      <p:ext uri="{BB962C8B-B14F-4D97-AF65-F5344CB8AC3E}">
        <p14:creationId xmlns:p14="http://schemas.microsoft.com/office/powerpoint/2010/main" val="1526845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6a_a75 xmlns="f13cdf73-8515-4377-9b85-8071d18a76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9" ma:contentTypeDescription="Create a new document." ma:contentTypeScope="" ma:versionID="39e0e6d30d4a0ed340c5b0e41515685b">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90fadeecdc6ab34c9d98e6e24bddb53b"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E3A505-EAC5-4316-A276-B944FBAEC430}">
  <ds:schemaRefs>
    <ds:schemaRef ds:uri="http://schemas.microsoft.com/office/2006/documentManagement/types"/>
    <ds:schemaRef ds:uri="http://purl.org/dc/elements/1.1/"/>
    <ds:schemaRef ds:uri="http://purl.org/dc/terms/"/>
    <ds:schemaRef ds:uri="8f0e4762-0647-4515-854e-54c39e301341"/>
    <ds:schemaRef ds:uri="f13cdf73-8515-4377-9b85-8071d18a76e2"/>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AED8688-C769-49B6-84BC-90D34BC7F997}">
  <ds:schemaRefs>
    <ds:schemaRef ds:uri="http://schemas.microsoft.com/sharepoint/v3/contenttype/forms"/>
  </ds:schemaRefs>
</ds:datastoreItem>
</file>

<file path=customXml/itemProps3.xml><?xml version="1.0" encoding="utf-8"?>
<ds:datastoreItem xmlns:ds="http://schemas.openxmlformats.org/officeDocument/2006/customXml" ds:itemID="{C6BEA03F-1E4D-466C-8312-7679A70B3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5615</TotalTime>
  <Words>2110</Words>
  <Application>Microsoft Office PowerPoint</Application>
  <PresentationFormat>Widescreen</PresentationFormat>
  <Paragraphs>589</Paragraphs>
  <Slides>29</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(Headings)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O'Neill Ryan</cp:lastModifiedBy>
  <cp:revision>488</cp:revision>
  <cp:lastPrinted>2019-07-04T07:21:22Z</cp:lastPrinted>
  <dcterms:created xsi:type="dcterms:W3CDTF">2019-01-15T15:07:08Z</dcterms:created>
  <dcterms:modified xsi:type="dcterms:W3CDTF">2019-12-06T10:49:09Z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