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7" r:id="rId5"/>
    <p:sldId id="291" r:id="rId6"/>
    <p:sldId id="258" r:id="rId7"/>
    <p:sldId id="260" r:id="rId8"/>
    <p:sldId id="282" r:id="rId9"/>
    <p:sldId id="274" r:id="rId10"/>
    <p:sldId id="261" r:id="rId11"/>
    <p:sldId id="263" r:id="rId12"/>
    <p:sldId id="262" r:id="rId13"/>
    <p:sldId id="270" r:id="rId14"/>
    <p:sldId id="269" r:id="rId15"/>
    <p:sldId id="271" r:id="rId16"/>
    <p:sldId id="272" r:id="rId17"/>
    <p:sldId id="265" r:id="rId18"/>
    <p:sldId id="273" r:id="rId19"/>
    <p:sldId id="264" r:id="rId20"/>
    <p:sldId id="266" r:id="rId21"/>
    <p:sldId id="267" r:id="rId22"/>
    <p:sldId id="268" r:id="rId23"/>
    <p:sldId id="277" r:id="rId24"/>
    <p:sldId id="283" r:id="rId25"/>
    <p:sldId id="287" r:id="rId26"/>
    <p:sldId id="288" r:id="rId27"/>
    <p:sldId id="286" r:id="rId28"/>
    <p:sldId id="278" r:id="rId29"/>
    <p:sldId id="279" r:id="rId30"/>
    <p:sldId id="275" r:id="rId31"/>
    <p:sldId id="276" r:id="rId32"/>
    <p:sldId id="292" r:id="rId33"/>
    <p:sldId id="290" r:id="rId34"/>
    <p:sldId id="293" r:id="rId35"/>
    <p:sldId id="285" r:id="rId3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88" d="100"/>
          <a:sy n="88" d="100"/>
        </p:scale>
        <p:origin x="490"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05/12/2019</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05/12/2019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4</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14</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16</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22</a:t>
            </a:fld>
            <a:endParaRPr lang="en-GB"/>
          </a:p>
        </p:txBody>
      </p:sp>
    </p:spTree>
    <p:extLst>
      <p:ext uri="{BB962C8B-B14F-4D97-AF65-F5344CB8AC3E}">
        <p14:creationId xmlns:p14="http://schemas.microsoft.com/office/powerpoint/2010/main" val="215706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23</a:t>
            </a:fld>
            <a:endParaRPr lang="en-GB"/>
          </a:p>
        </p:txBody>
      </p:sp>
    </p:spTree>
    <p:extLst>
      <p:ext uri="{BB962C8B-B14F-4D97-AF65-F5344CB8AC3E}">
        <p14:creationId xmlns:p14="http://schemas.microsoft.com/office/powerpoint/2010/main" val="1894469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808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30</a:t>
            </a:fld>
            <a:endParaRPr lang="en-GB"/>
          </a:p>
        </p:txBody>
      </p:sp>
    </p:spTree>
    <p:extLst>
      <p:ext uri="{BB962C8B-B14F-4D97-AF65-F5344CB8AC3E}">
        <p14:creationId xmlns:p14="http://schemas.microsoft.com/office/powerpoint/2010/main" val="2113817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610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370529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230292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373546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05/12/2019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9.emf"/><Relationship Id="rId4" Type="http://schemas.openxmlformats.org/officeDocument/2006/relationships/image" Target="../media/image38.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a:solidFill>
                  <a:schemeClr val="accent1">
                    <a:lumMod val="75000"/>
                  </a:schemeClr>
                </a:solidFill>
                <a:latin typeface="Arial" panose="020B0604020202020204" pitchFamily="34" charset="0"/>
                <a:cs typeface="Arial" panose="020B0604020202020204" pitchFamily="34" charset="0"/>
              </a:rPr>
              <a:t>Granta PCN</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0574574"/>
              </p:ext>
            </p:extLst>
          </p:nvPr>
        </p:nvGraphicFramePr>
        <p:xfrm>
          <a:off x="0" y="0"/>
          <a:ext cx="12192000" cy="68894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7132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 in the 2011 Census was statistically significantly higher than the South Alliance average, with levels lower than the average for the CCG.</a:t>
                      </a:r>
                    </a:p>
                    <a:p>
                      <a:pPr marL="0" indent="0" algn="ctr">
                        <a:buFont typeface="Arial" panose="020B0604020202020204" pitchFamily="34" charset="0"/>
                        <a:buNone/>
                      </a:pPr>
                      <a:endParaRPr lang="en-GB" sz="1050" baseline="0" dirty="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 in the 2011 Census was statistically similar to the South Alliance average.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aseline="0" dirty="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The proportions could be associated with Granta PCN having an overall older population than </a:t>
                      </a:r>
                      <a:r>
                        <a:rPr lang="en-GB" sz="1600" baseline="0" dirty="0" smtClean="0">
                          <a:solidFill>
                            <a:schemeClr val="accent1">
                              <a:lumMod val="75000"/>
                            </a:schemeClr>
                          </a:solidFill>
                          <a:latin typeface="Arial" panose="020B0604020202020204" pitchFamily="34" charset="0"/>
                          <a:cs typeface="Arial" panose="020B0604020202020204" pitchFamily="34" charset="0"/>
                        </a:rPr>
                        <a:t>Alliance/CCG averages.</a:t>
                      </a: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69569" y="6065505"/>
            <a:ext cx="12052861" cy="298350"/>
          </a:xfrm>
          <a:prstGeom prst="rect">
            <a:avLst/>
          </a:prstGeom>
        </p:spPr>
      </p:pic>
      <p:pic>
        <p:nvPicPr>
          <p:cNvPr id="3" name="Picture 2"/>
          <p:cNvPicPr>
            <a:picLocks noChangeAspect="1"/>
          </p:cNvPicPr>
          <p:nvPr/>
        </p:nvPicPr>
        <p:blipFill>
          <a:blip r:embed="rId4"/>
          <a:stretch>
            <a:fillRect/>
          </a:stretch>
        </p:blipFill>
        <p:spPr>
          <a:xfrm>
            <a:off x="583103" y="581689"/>
            <a:ext cx="5400000" cy="2451064"/>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4093080"/>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1">
                              <a:lumMod val="75000"/>
                            </a:schemeClr>
                          </a:solidFill>
                          <a:latin typeface="Arial" panose="020B0604020202020204" pitchFamily="34" charset="0"/>
                          <a:cs typeface="Arial" panose="020B0604020202020204" pitchFamily="34" charset="0"/>
                        </a:rPr>
                        <a:t>Life expectancy</a:t>
                      </a:r>
                      <a:r>
                        <a:rPr lang="en-GB" sz="1600" baseline="0" dirty="0">
                          <a:solidFill>
                            <a:schemeClr val="accent1">
                              <a:lumMod val="75000"/>
                            </a:schemeClr>
                          </a:solidFill>
                          <a:latin typeface="Arial" panose="020B0604020202020204" pitchFamily="34" charset="0"/>
                          <a:cs typeface="Arial" panose="020B0604020202020204" pitchFamily="34" charset="0"/>
                        </a:rPr>
                        <a:t> is statistically significantly higher in both males and females in Granta PCN when compared to South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p>
                    <a:p>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8611" y="6083977"/>
            <a:ext cx="11679741" cy="289114"/>
          </a:xfrm>
          <a:prstGeom prst="rect">
            <a:avLst/>
          </a:prstGeom>
        </p:spPr>
      </p:pic>
      <p:pic>
        <p:nvPicPr>
          <p:cNvPr id="4" name="Picture 3"/>
          <p:cNvPicPr>
            <a:picLocks noChangeAspect="1"/>
          </p:cNvPicPr>
          <p:nvPr/>
        </p:nvPicPr>
        <p:blipFill>
          <a:blip r:embed="rId4"/>
          <a:stretch>
            <a:fillRect/>
          </a:stretch>
        </p:blipFill>
        <p:spPr>
          <a:xfrm>
            <a:off x="449116" y="761913"/>
            <a:ext cx="5153025" cy="2381250"/>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72201593"/>
              </p:ext>
            </p:extLst>
          </p:nvPr>
        </p:nvGraphicFramePr>
        <p:xfrm>
          <a:off x="0" y="0"/>
          <a:ext cx="12192000" cy="68714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65376">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17158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All</a:t>
                      </a:r>
                      <a:r>
                        <a:rPr lang="en-GB" sz="1600" baseline="0" dirty="0">
                          <a:solidFill>
                            <a:schemeClr val="accent1">
                              <a:lumMod val="75000"/>
                            </a:schemeClr>
                          </a:solidFill>
                          <a:latin typeface="Arial" panose="020B0604020202020204" pitchFamily="34" charset="0"/>
                          <a:cs typeface="Arial" panose="020B0604020202020204" pitchFamily="34" charset="0"/>
                        </a:rPr>
                        <a:t>-age all-cause and premature all cause mortality rates are statistically significantly lower than the South Alliance rate.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21037">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a:solidFill>
                          <a:schemeClr val="bg1"/>
                        </a:solidFill>
                        <a:latin typeface="Arial" panose="020B0604020202020204" pitchFamily="34" charset="0"/>
                        <a:ea typeface="+mn-ea"/>
                        <a:cs typeface="Arial" panose="020B0604020202020204" pitchFamily="34" charset="0"/>
                      </a:endParaRP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  </a:t>
                      </a:r>
                      <a:r>
                        <a:rPr lang="en-GB" sz="1000" kern="1200" baseline="0" dirty="0">
                          <a:solidFill>
                            <a:schemeClr val="bg1"/>
                          </a:solidFill>
                          <a:latin typeface="Arial" panose="020B0604020202020204" pitchFamily="34" charset="0"/>
                          <a:ea typeface="+mn-ea"/>
                          <a:cs typeface="Arial" panose="020B0604020202020204" pitchFamily="34" charset="0"/>
                        </a:rPr>
                        <a:t>    </a:t>
                      </a:r>
                    </a:p>
                    <a:p>
                      <a:pPr algn="l"/>
                      <a:r>
                        <a:rPr lang="en-GB" sz="1000" kern="1200" baseline="0" dirty="0">
                          <a:solidFill>
                            <a:schemeClr val="bg1"/>
                          </a:solidFill>
                          <a:latin typeface="Arial" panose="020B0604020202020204" pitchFamily="34" charset="0"/>
                          <a:ea typeface="+mn-ea"/>
                          <a:cs typeface="Arial" panose="020B0604020202020204" pitchFamily="34" charset="0"/>
                        </a:rPr>
                        <a:t>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35453" y="5822958"/>
            <a:ext cx="11680948" cy="347502"/>
          </a:xfrm>
          <a:prstGeom prst="rect">
            <a:avLst/>
          </a:prstGeom>
        </p:spPr>
      </p:pic>
      <p:pic>
        <p:nvPicPr>
          <p:cNvPr id="5" name="Picture 4"/>
          <p:cNvPicPr>
            <a:picLocks noChangeAspect="1"/>
          </p:cNvPicPr>
          <p:nvPr/>
        </p:nvPicPr>
        <p:blipFill>
          <a:blip r:embed="rId4"/>
          <a:stretch>
            <a:fillRect/>
          </a:stretch>
        </p:blipFill>
        <p:spPr>
          <a:xfrm>
            <a:off x="486342" y="719967"/>
            <a:ext cx="8467725" cy="2381250"/>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1377314"/>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of obesity is statistically significantly high in Granta PCN compared to the average for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South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Estimated smoking prevalence is statistically significantly lower in Granta PCN compared to the average for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South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a:t>
                      </a:r>
                      <a:r>
                        <a:rPr lang="en-GB" sz="1000" kern="1200" baseline="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a:solidFill>
                            <a:schemeClr val="bg1"/>
                          </a:solidFill>
                          <a:latin typeface="Arial" panose="020B0604020202020204" pitchFamily="34" charset="0"/>
                          <a:ea typeface="+mn-ea"/>
                          <a:cs typeface="Arial" panose="020B0604020202020204" pitchFamily="34" charset="0"/>
                          <a:hlinkClick r:id="rId3"/>
                        </a:rPr>
                        <a:t>https://fingertips.phe.org.uk/profile/general-practice</a:t>
                      </a: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stretch>
            <a:fillRect/>
          </a:stretch>
        </p:blipFill>
        <p:spPr>
          <a:xfrm>
            <a:off x="126217" y="5841431"/>
            <a:ext cx="11680948" cy="347502"/>
          </a:xfrm>
          <a:prstGeom prst="rect">
            <a:avLst/>
          </a:prstGeom>
        </p:spPr>
      </p:pic>
      <p:pic>
        <p:nvPicPr>
          <p:cNvPr id="4" name="Picture 3"/>
          <p:cNvPicPr>
            <a:picLocks noChangeAspect="1"/>
          </p:cNvPicPr>
          <p:nvPr/>
        </p:nvPicPr>
        <p:blipFill>
          <a:blip r:embed="rId5"/>
          <a:stretch>
            <a:fillRect/>
          </a:stretch>
        </p:blipFill>
        <p:spPr>
          <a:xfrm>
            <a:off x="386724" y="655083"/>
            <a:ext cx="7324725" cy="2695575"/>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265247"/>
              </p:ext>
            </p:extLst>
          </p:nvPr>
        </p:nvGraphicFramePr>
        <p:xfrm>
          <a:off x="0" y="2"/>
          <a:ext cx="12168000" cy="685799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370515">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3345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is statistically significantly higher in Granta PCN than South Alliance for all the circulatory diseases reported, and also slightly higher than the CCG averages – this could be partly due to Granta PCN’s older population profile.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Circulatory disease mortality rates, in all ages and in under 75 year olds, are statistically significantly lower than the South Alliance rates.</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54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69635" y="5793052"/>
            <a:ext cx="11680948" cy="347502"/>
          </a:xfrm>
          <a:prstGeom prst="rect">
            <a:avLst/>
          </a:prstGeom>
        </p:spPr>
      </p:pic>
      <p:pic>
        <p:nvPicPr>
          <p:cNvPr id="3" name="Picture 2"/>
          <p:cNvPicPr>
            <a:picLocks noChangeAspect="1"/>
          </p:cNvPicPr>
          <p:nvPr/>
        </p:nvPicPr>
        <p:blipFill>
          <a:blip r:embed="rId4"/>
          <a:stretch>
            <a:fillRect/>
          </a:stretch>
        </p:blipFill>
        <p:spPr>
          <a:xfrm>
            <a:off x="144000" y="520860"/>
            <a:ext cx="11880000" cy="2313861"/>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464990"/>
              </p:ext>
            </p:extLst>
          </p:nvPr>
        </p:nvGraphicFramePr>
        <p:xfrm>
          <a:off x="29183" y="0"/>
          <a:ext cx="12192000" cy="68386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770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rgbClr val="0070C0"/>
                          </a:solidFill>
                          <a:latin typeface="Arial" panose="020B0604020202020204" pitchFamily="34" charset="0"/>
                          <a:cs typeface="Arial" panose="020B0604020202020204" pitchFamily="34" charset="0"/>
                        </a:rPr>
                        <a:t>Asthma</a:t>
                      </a:r>
                      <a:r>
                        <a:rPr lang="en-GB" sz="1600" baseline="0" dirty="0">
                          <a:solidFill>
                            <a:srgbClr val="0070C0"/>
                          </a:solidFill>
                          <a:latin typeface="Arial" panose="020B0604020202020204" pitchFamily="34" charset="0"/>
                          <a:cs typeface="Arial" panose="020B0604020202020204" pitchFamily="34" charset="0"/>
                        </a:rPr>
                        <a:t> prevalence is statistically significantly higher in Granta PCN than the average for South Alliance, and notably higher </a:t>
                      </a:r>
                    </a:p>
                    <a:p>
                      <a:pPr marL="0" indent="0" algn="ctr">
                        <a:buFont typeface="Arial" panose="020B0604020202020204" pitchFamily="34" charset="0"/>
                        <a:buNone/>
                      </a:pPr>
                      <a:r>
                        <a:rPr lang="en-GB" sz="1600" baseline="0" dirty="0">
                          <a:solidFill>
                            <a:srgbClr val="0070C0"/>
                          </a:solidFill>
                          <a:latin typeface="Arial" panose="020B0604020202020204" pitchFamily="34" charset="0"/>
                          <a:cs typeface="Arial" panose="020B0604020202020204" pitchFamily="34" charset="0"/>
                        </a:rPr>
                        <a:t>than the CCG average.</a:t>
                      </a:r>
                    </a:p>
                    <a:p>
                      <a:pPr marL="0" indent="0" algn="ctr">
                        <a:buFont typeface="Arial" panose="020B0604020202020204" pitchFamily="34" charset="0"/>
                        <a:buNone/>
                      </a:pPr>
                      <a:endParaRPr lang="en-GB" sz="1600" baseline="0" dirty="0">
                        <a:solidFill>
                          <a:srgbClr val="0070C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rgbClr val="0070C0"/>
                          </a:solidFill>
                          <a:latin typeface="Arial" panose="020B0604020202020204" pitchFamily="34" charset="0"/>
                          <a:cs typeface="Arial" panose="020B0604020202020204" pitchFamily="34" charset="0"/>
                        </a:rPr>
                        <a:t>COPD prevalence is similar to the South Alliance and lower than the average for the CCG.</a:t>
                      </a:r>
                    </a:p>
                    <a:p>
                      <a:pPr marL="0" indent="0" algn="ctr">
                        <a:buFont typeface="Arial" panose="020B0604020202020204" pitchFamily="34" charset="0"/>
                        <a:buNone/>
                      </a:pPr>
                      <a:endParaRPr lang="en-GB" sz="1600" baseline="0" dirty="0">
                        <a:solidFill>
                          <a:srgbClr val="0070C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rgbClr val="0070C0"/>
                          </a:solidFill>
                          <a:latin typeface="Arial" panose="020B0604020202020204" pitchFamily="34" charset="0"/>
                          <a:cs typeface="Arial" panose="020B0604020202020204" pitchFamily="34" charset="0"/>
                        </a:rPr>
                        <a:t>Mortality</a:t>
                      </a:r>
                      <a:r>
                        <a:rPr lang="en-GB" sz="1600" baseline="0" dirty="0">
                          <a:solidFill>
                            <a:srgbClr val="0070C0"/>
                          </a:solidFill>
                          <a:latin typeface="Arial" panose="020B0604020202020204" pitchFamily="34" charset="0"/>
                          <a:cs typeface="Arial" panose="020B0604020202020204" pitchFamily="34" charset="0"/>
                        </a:rPr>
                        <a:t> rates for respiratory diseases, for people of all ages is statistically significantly lower than the South Alliance average.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35453" y="5869140"/>
            <a:ext cx="11680948" cy="347502"/>
          </a:xfrm>
          <a:prstGeom prst="rect">
            <a:avLst/>
          </a:prstGeom>
        </p:spPr>
      </p:pic>
      <p:pic>
        <p:nvPicPr>
          <p:cNvPr id="4" name="Picture 3"/>
          <p:cNvPicPr>
            <a:picLocks noChangeAspect="1"/>
          </p:cNvPicPr>
          <p:nvPr/>
        </p:nvPicPr>
        <p:blipFill>
          <a:blip r:embed="rId4"/>
          <a:stretch>
            <a:fillRect/>
          </a:stretch>
        </p:blipFill>
        <p:spPr>
          <a:xfrm>
            <a:off x="291120" y="546027"/>
            <a:ext cx="11668125" cy="2695575"/>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8678808"/>
              </p:ext>
            </p:extLst>
          </p:nvPr>
        </p:nvGraphicFramePr>
        <p:xfrm>
          <a:off x="-1" y="2"/>
          <a:ext cx="12192000" cy="68579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7063">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621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rgbClr val="0070C0"/>
                          </a:solidFill>
                          <a:latin typeface="Arial" panose="020B0604020202020204" pitchFamily="34" charset="0"/>
                          <a:cs typeface="Arial" panose="020B0604020202020204" pitchFamily="34" charset="0"/>
                        </a:rPr>
                        <a:t>Diabetes</a:t>
                      </a:r>
                      <a:r>
                        <a:rPr lang="en-GB" sz="1600" baseline="0" dirty="0">
                          <a:solidFill>
                            <a:srgbClr val="0070C0"/>
                          </a:solidFill>
                          <a:latin typeface="Arial" panose="020B0604020202020204" pitchFamily="34" charset="0"/>
                          <a:cs typeface="Arial" panose="020B0604020202020204" pitchFamily="34" charset="0"/>
                        </a:rPr>
                        <a:t> and cancer prevalence rates are statistically significantly higher than the South Alliance average.</a:t>
                      </a:r>
                    </a:p>
                    <a:p>
                      <a:pPr marL="0" indent="0" algn="ctr">
                        <a:buFont typeface="Arial" panose="020B0604020202020204" pitchFamily="34" charset="0"/>
                        <a:buNone/>
                      </a:pPr>
                      <a:endParaRPr lang="en-GB" sz="1600" baseline="0" dirty="0">
                        <a:solidFill>
                          <a:srgbClr val="0070C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rgbClr val="0070C0"/>
                          </a:solidFill>
                          <a:latin typeface="Arial" panose="020B0604020202020204" pitchFamily="34" charset="0"/>
                          <a:cs typeface="Arial" panose="020B0604020202020204" pitchFamily="34" charset="0"/>
                        </a:rPr>
                        <a:t>Cancer mortality rates, in people of all ages and in under 75 year olds, are statistically similar to the South Alliance rates.</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94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44690" y="5841431"/>
            <a:ext cx="11680948" cy="347502"/>
          </a:xfrm>
          <a:prstGeom prst="rect">
            <a:avLst/>
          </a:prstGeom>
        </p:spPr>
      </p:pic>
      <p:pic>
        <p:nvPicPr>
          <p:cNvPr id="4" name="Picture 3"/>
          <p:cNvPicPr>
            <a:picLocks noChangeAspect="1"/>
          </p:cNvPicPr>
          <p:nvPr/>
        </p:nvPicPr>
        <p:blipFill>
          <a:blip r:embed="rId4"/>
          <a:stretch>
            <a:fillRect/>
          </a:stretch>
        </p:blipFill>
        <p:spPr>
          <a:xfrm>
            <a:off x="157513" y="512470"/>
            <a:ext cx="11668125" cy="2695575"/>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6467151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0658">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795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Prevalence of severe mental illness and learning disabilities are statistically similar to the South Alliance average.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Prevalence of depression and dementia are statistically significantly higher than the South Alliance.</a:t>
                      </a:r>
                    </a:p>
                    <a:p>
                      <a:pPr marL="0" indent="0">
                        <a:buFont typeface="Arial" panose="020B0604020202020204" pitchFamily="34" charset="0"/>
                        <a:buNone/>
                      </a:pP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6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Pr</a:t>
                      </a:r>
                      <a:r>
                        <a:rPr lang="en-GB" sz="1000" kern="1200" baseline="0" dirty="0">
                          <a:solidFill>
                            <a:schemeClr val="bg1"/>
                          </a:solidFill>
                          <a:latin typeface="Arial" panose="020B0604020202020204" pitchFamily="34" charset="0"/>
                          <a:ea typeface="+mn-ea"/>
                          <a:cs typeface="Arial" panose="020B0604020202020204" pitchFamily="34" charset="0"/>
                        </a:rPr>
                        <a:t>evalence (recorded) - C&amp;P PHI from QOF, NHS Digital, 2017/18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70799" y="5804485"/>
            <a:ext cx="11680948" cy="347502"/>
          </a:xfrm>
          <a:prstGeom prst="rect">
            <a:avLst/>
          </a:prstGeom>
        </p:spPr>
      </p:pic>
      <p:pic>
        <p:nvPicPr>
          <p:cNvPr id="4" name="Picture 3"/>
          <p:cNvPicPr>
            <a:picLocks noChangeAspect="1"/>
          </p:cNvPicPr>
          <p:nvPr/>
        </p:nvPicPr>
        <p:blipFill>
          <a:blip r:embed="rId4"/>
          <a:stretch>
            <a:fillRect/>
          </a:stretch>
        </p:blipFill>
        <p:spPr>
          <a:xfrm>
            <a:off x="261937" y="604749"/>
            <a:ext cx="11668125" cy="2695575"/>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3174421"/>
              </p:ext>
            </p:extLst>
          </p:nvPr>
        </p:nvGraphicFramePr>
        <p:xfrm>
          <a:off x="0" y="-2"/>
          <a:ext cx="12192002" cy="6882168"/>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384266">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a:solidFill>
                            <a:schemeClr val="bg1"/>
                          </a:solidFill>
                          <a:latin typeface="Arial" panose="020B0604020202020204" pitchFamily="34" charset="0"/>
                          <a:cs typeface="Arial" panose="020B0604020202020204" pitchFamily="34" charset="0"/>
                        </a:rPr>
                        <a:t>Granta PCN</a:t>
                      </a:r>
                      <a:r>
                        <a:rPr lang="en-GB" sz="1600" b="1" i="0" baseline="0" dirty="0">
                          <a:solidFill>
                            <a:schemeClr val="bg1"/>
                          </a:solidFill>
                          <a:latin typeface="Arial" panose="020B0604020202020204" pitchFamily="34" charset="0"/>
                          <a:cs typeface="Arial" panose="020B0604020202020204" pitchFamily="34" charset="0"/>
                        </a:rPr>
                        <a:t> – summary</a:t>
                      </a:r>
                      <a:endParaRPr lang="en-GB" sz="1600" b="0" i="0" baseline="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473736">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There are just over 43,000 people registered with </a:t>
                      </a:r>
                      <a:r>
                        <a:rPr lang="en-GB" sz="1500" b="0" i="0" kern="1200" baseline="0" dirty="0" err="1">
                          <a:solidFill>
                            <a:schemeClr val="accent1">
                              <a:lumMod val="75000"/>
                            </a:schemeClr>
                          </a:solidFill>
                          <a:latin typeface="Arial" panose="020B0604020202020204" pitchFamily="34" charset="0"/>
                          <a:ea typeface="+mn-ea"/>
                          <a:cs typeface="Arial" panose="020B0604020202020204" pitchFamily="34" charset="0"/>
                        </a:rPr>
                        <a:t>Granta</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 PCN, with a higher proportion of the population aged over 65 compared to the South Alliance, CCG and England.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There is little ethnic diversity in the area, with a notably high White British population</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Granta PCN is one of the least deprived practices in Cambridgeshire and Peterborough</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There is a statistically significantly high birth rate compared to the South Alliance rate, with low birth weight (under 2,500g) births similar to those seen within the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Life expectancy in males and females is statistically significantly higher than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Recorded obesity in adults is statistically significantly higher than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Estimated smoking prevalence is statistically significantly low in comparison to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Estimates of people reporting long-term activity-limiting illness are statistically significantly worse than the averages for the South Alliance, which may be a reflection of the relatively high older people population in the area.</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All age and premature all cause mortality is statistically significantly low in </a:t>
                      </a:r>
                      <a:r>
                        <a:rPr lang="en-GB" sz="1500" b="0" i="0" kern="1200" baseline="0" dirty="0" err="1">
                          <a:solidFill>
                            <a:schemeClr val="accent1">
                              <a:lumMod val="75000"/>
                            </a:schemeClr>
                          </a:solidFill>
                          <a:latin typeface="Arial" panose="020B0604020202020204" pitchFamily="34" charset="0"/>
                          <a:ea typeface="+mn-ea"/>
                          <a:cs typeface="Arial" panose="020B0604020202020204" pitchFamily="34" charset="0"/>
                        </a:rPr>
                        <a:t>Granta</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 PCN  compared to the South Alliance and CCG.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high recorded prevalences of CHD, hypertension, stroke, asthma, diabetes, cancer, depression and dementia when compared to the averages for the South Alliance.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Mortality rates for circulatory disease, in people of all ages and those aged under 75 years, are statistically significantly lower than South Alliance rates.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err="1">
                          <a:solidFill>
                            <a:schemeClr val="accent1">
                              <a:lumMod val="75000"/>
                            </a:schemeClr>
                          </a:solidFill>
                          <a:latin typeface="Arial" panose="020B0604020202020204" pitchFamily="34" charset="0"/>
                          <a:ea typeface="+mn-ea"/>
                          <a:cs typeface="Arial" panose="020B0604020202020204" pitchFamily="34" charset="0"/>
                        </a:rPr>
                        <a:t>Granta</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 PCN has statistically significantly lower rates of Children’s social care involvement cases and early help cases than the South Alliance but estimated rates for education, health and care plans are statistically similar to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Overall adult social care rates are statistically similar to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a statistically significantly high follow up attendance rate when compared to the South Alliance.</a:t>
                      </a:r>
                    </a:p>
                    <a:p>
                      <a:pPr marL="0" marR="0" lvl="0" indent="0" algn="l" defTabSz="914400" rtl="0" eaLnBrk="1" fontAlgn="auto" latinLnBrk="0" hangingPunct="1">
                        <a:lnSpc>
                          <a:spcPct val="110000"/>
                        </a:lnSpc>
                        <a:spcBef>
                          <a:spcPts val="0"/>
                        </a:spcBef>
                        <a:spcAft>
                          <a:spcPts val="0"/>
                        </a:spcAft>
                        <a:buClrTx/>
                        <a:buSzPct val="150000"/>
                        <a:buFont typeface="Arial" panose="020B0604020202020204" pitchFamily="34" charset="0"/>
                        <a:buNone/>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96955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PCN </a:t>
            </a:r>
            <a:r>
              <a:rPr lang="en-GB" sz="6000" noProof="0" dirty="0">
                <a:solidFill>
                  <a:srgbClr val="5B9BD5">
                    <a:lumMod val="75000"/>
                  </a:srgbClr>
                </a:solidFill>
                <a:latin typeface="Arial" panose="020B0604020202020204" pitchFamily="34" charset="0"/>
                <a:cs typeface="Arial" panose="020B0604020202020204" pitchFamily="34" charset="0"/>
              </a:rPr>
              <a:t>w</a:t>
            </a: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orkforce</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450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345208515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4" name="Rectangle 3">
            <a:extLst>
              <a:ext uri="{FF2B5EF4-FFF2-40B4-BE49-F238E27FC236}">
                <a16:creationId xmlns:a16="http://schemas.microsoft.com/office/drawing/2014/main" id="{45BC4DAB-A436-4BAB-B539-A0973D257E45}"/>
              </a:ext>
            </a:extLst>
          </p:cNvPr>
          <p:cNvSpPr/>
          <p:nvPr/>
        </p:nvSpPr>
        <p:spPr>
          <a:xfrm>
            <a:off x="3338818" y="4318405"/>
            <a:ext cx="5441790"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0070C0"/>
                </a:solidFill>
                <a:latin typeface="Arial" panose="020B0604020202020204" pitchFamily="34" charset="0"/>
                <a:cs typeface="Arial" panose="020B0604020202020204" pitchFamily="34" charset="0"/>
              </a:rPr>
              <a:t>146 staff are employed through Granta PCN’s </a:t>
            </a:r>
            <a:r>
              <a:rPr lang="en-GB" sz="1400" dirty="0" smtClean="0">
                <a:solidFill>
                  <a:srgbClr val="0070C0"/>
                </a:solidFill>
                <a:latin typeface="Arial" panose="020B0604020202020204" pitchFamily="34" charset="0"/>
                <a:cs typeface="Arial" panose="020B0604020202020204" pitchFamily="34" charset="0"/>
              </a:rPr>
              <a:t>practices, the </a:t>
            </a:r>
            <a:r>
              <a:rPr lang="en-GB" sz="1400" dirty="0">
                <a:solidFill>
                  <a:srgbClr val="0070C0"/>
                </a:solidFill>
                <a:latin typeface="Arial" panose="020B0604020202020204" pitchFamily="34" charset="0"/>
                <a:cs typeface="Arial" panose="020B0604020202020204" pitchFamily="34" charset="0"/>
              </a:rPr>
              <a:t>majority of which will be directly in contact with patients.</a:t>
            </a:r>
          </a:p>
          <a:p>
            <a:pPr algn="ctr"/>
            <a:endParaRPr lang="en-US" sz="1400" dirty="0">
              <a:solidFill>
                <a:srgbClr val="0070C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149CE12-E81E-4D9D-A458-C981B758945B}"/>
              </a:ext>
            </a:extLst>
          </p:cNvPr>
          <p:cNvSpPr txBox="1"/>
          <p:nvPr/>
        </p:nvSpPr>
        <p:spPr>
          <a:xfrm>
            <a:off x="2399252" y="594323"/>
            <a:ext cx="7393496" cy="338554"/>
          </a:xfrm>
          <a:prstGeom prst="rect">
            <a:avLst/>
          </a:prstGeom>
          <a:noFill/>
        </p:spPr>
        <p:txBody>
          <a:bodyPr wrap="square" rtlCol="0">
            <a:spAutoFit/>
          </a:bodyPr>
          <a:lstStyle/>
          <a:p>
            <a:pPr algn="ctr"/>
            <a:r>
              <a:rPr lang="en-GB" sz="1600" b="1" dirty="0">
                <a:solidFill>
                  <a:srgbClr val="0070C0"/>
                </a:solidFill>
                <a:latin typeface="Arial" panose="020B0604020202020204" pitchFamily="34" charset="0"/>
                <a:cs typeface="Arial" panose="020B0604020202020204" pitchFamily="34" charset="0"/>
              </a:rPr>
              <a:t>Patients receive health care from a range of individuals and organisations</a:t>
            </a:r>
          </a:p>
        </p:txBody>
      </p:sp>
      <p:pic>
        <p:nvPicPr>
          <p:cNvPr id="6" name="Picture 5">
            <a:extLst>
              <a:ext uri="{FF2B5EF4-FFF2-40B4-BE49-F238E27FC236}">
                <a16:creationId xmlns:a16="http://schemas.microsoft.com/office/drawing/2014/main" id="{4A05F928-B6B4-498D-AA34-29541B882EE1}"/>
              </a:ext>
            </a:extLst>
          </p:cNvPr>
          <p:cNvPicPr>
            <a:picLocks noChangeAspect="1"/>
          </p:cNvPicPr>
          <p:nvPr/>
        </p:nvPicPr>
        <p:blipFill>
          <a:blip r:embed="rId3"/>
          <a:stretch>
            <a:fillRect/>
          </a:stretch>
        </p:blipFill>
        <p:spPr>
          <a:xfrm>
            <a:off x="3865893" y="1619013"/>
            <a:ext cx="4460211" cy="1986835"/>
          </a:xfrm>
          <a:prstGeom prst="rect">
            <a:avLst/>
          </a:prstGeom>
        </p:spPr>
      </p:pic>
    </p:spTree>
    <p:extLst>
      <p:ext uri="{BB962C8B-B14F-4D97-AF65-F5344CB8AC3E}">
        <p14:creationId xmlns:p14="http://schemas.microsoft.com/office/powerpoint/2010/main" val="219233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77494421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5" name="TextBox 4">
            <a:extLst>
              <a:ext uri="{FF2B5EF4-FFF2-40B4-BE49-F238E27FC236}">
                <a16:creationId xmlns:a16="http://schemas.microsoft.com/office/drawing/2014/main" id="{212FD1AE-F6E0-4E67-8AB5-2C220ABD2FF7}"/>
              </a:ext>
            </a:extLst>
          </p:cNvPr>
          <p:cNvSpPr txBox="1"/>
          <p:nvPr/>
        </p:nvSpPr>
        <p:spPr>
          <a:xfrm>
            <a:off x="2399252" y="594323"/>
            <a:ext cx="7393496" cy="338554"/>
          </a:xfrm>
          <a:prstGeom prst="rect">
            <a:avLst/>
          </a:prstGeom>
          <a:noFill/>
        </p:spPr>
        <p:txBody>
          <a:bodyPr wrap="square" rtlCol="0">
            <a:spAutoFit/>
          </a:bodyPr>
          <a:lstStyle/>
          <a:p>
            <a:pPr algn="ctr"/>
            <a:r>
              <a:rPr lang="en-GB" sz="1600" b="1" dirty="0">
                <a:solidFill>
                  <a:srgbClr val="0070C0"/>
                </a:solidFill>
                <a:latin typeface="Arial" panose="020B0604020202020204" pitchFamily="34" charset="0"/>
                <a:cs typeface="Arial" panose="020B0604020202020204" pitchFamily="34" charset="0"/>
              </a:rPr>
              <a:t>Patients receive health care from a range of individuals and organisations</a:t>
            </a:r>
          </a:p>
        </p:txBody>
      </p:sp>
      <p:sp>
        <p:nvSpPr>
          <p:cNvPr id="6" name="TextBox 5">
            <a:extLst>
              <a:ext uri="{FF2B5EF4-FFF2-40B4-BE49-F238E27FC236}">
                <a16:creationId xmlns:a16="http://schemas.microsoft.com/office/drawing/2014/main" id="{08D60D6D-1FA6-4457-8E31-641C87128FED}"/>
              </a:ext>
            </a:extLst>
          </p:cNvPr>
          <p:cNvSpPr txBox="1"/>
          <p:nvPr/>
        </p:nvSpPr>
        <p:spPr>
          <a:xfrm>
            <a:off x="1663817" y="4471838"/>
            <a:ext cx="8864366" cy="738664"/>
          </a:xfrm>
          <a:prstGeom prst="rect">
            <a:avLst/>
          </a:prstGeom>
          <a:noFill/>
        </p:spPr>
        <p:txBody>
          <a:bodyPr wrap="square" rtlCol="0" anchor="t">
            <a:spAutoFit/>
          </a:bodyPr>
          <a:lstStyle/>
          <a:p>
            <a:pPr algn="ctr"/>
            <a:r>
              <a:rPr lang="en-GB" sz="1400" dirty="0">
                <a:solidFill>
                  <a:srgbClr val="2E75B6"/>
                </a:solidFill>
                <a:latin typeface="Arial"/>
                <a:cs typeface="Arial"/>
              </a:rPr>
              <a:t>There are currently 27,244 patients under CPFT caseload across the services listed.  Caseloads rates for Granta PCN are generally lower compared to the rest of Cambridgeshire and Peterborough. Additional patients will be inpatients in rehab wards and part of the multi-disciplinary team caseload.</a:t>
            </a:r>
          </a:p>
        </p:txBody>
      </p:sp>
      <p:pic>
        <p:nvPicPr>
          <p:cNvPr id="2" name="Picture 1"/>
          <p:cNvPicPr>
            <a:picLocks noChangeAspect="1"/>
          </p:cNvPicPr>
          <p:nvPr/>
        </p:nvPicPr>
        <p:blipFill>
          <a:blip r:embed="rId3"/>
          <a:stretch>
            <a:fillRect/>
          </a:stretch>
        </p:blipFill>
        <p:spPr>
          <a:xfrm>
            <a:off x="1987460" y="1160417"/>
            <a:ext cx="7981950" cy="2590800"/>
          </a:xfrm>
          <a:prstGeom prst="rect">
            <a:avLst/>
          </a:prstGeom>
        </p:spPr>
      </p:pic>
    </p:spTree>
    <p:extLst>
      <p:ext uri="{BB962C8B-B14F-4D97-AF65-F5344CB8AC3E}">
        <p14:creationId xmlns:p14="http://schemas.microsoft.com/office/powerpoint/2010/main" val="2372333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75484013"/>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1311">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41172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the South Alliance has statistically significantly low rates of social care involvement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cases, early help cases and education, health and care plans compared to the CCG average.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Granta PCN has statistically significantly lower rates of social care involvement cases and early help cases than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South Alliance but estimated rates for education, health and care plans are statistically similar to the South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7745" y="5970740"/>
            <a:ext cx="11680948" cy="347502"/>
          </a:xfrm>
          <a:prstGeom prst="rect">
            <a:avLst/>
          </a:prstGeom>
        </p:spPr>
      </p:pic>
      <p:pic>
        <p:nvPicPr>
          <p:cNvPr id="3" name="Picture 2"/>
          <p:cNvPicPr>
            <a:picLocks noChangeAspect="1"/>
          </p:cNvPicPr>
          <p:nvPr/>
        </p:nvPicPr>
        <p:blipFill>
          <a:blip r:embed="rId4"/>
          <a:stretch>
            <a:fillRect/>
          </a:stretch>
        </p:blipFill>
        <p:spPr>
          <a:xfrm>
            <a:off x="548219" y="531004"/>
            <a:ext cx="10800000" cy="2661874"/>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23463889"/>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4221">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092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The overall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adult social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usage rate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for Granta PCN is statistically similar to the South Alliance.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The South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Alliance overall adult social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usage rate is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statistically significantly lower that the CCG.</a:t>
                      </a:r>
                    </a:p>
                    <a:p>
                      <a:pPr marL="0" indent="0" algn="ctr">
                        <a:buFont typeface="Arial" panose="020B0604020202020204" pitchFamily="34" charset="0"/>
                        <a:buNone/>
                      </a:pP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16980" y="5961504"/>
            <a:ext cx="11680948" cy="347502"/>
          </a:xfrm>
          <a:prstGeom prst="rect">
            <a:avLst/>
          </a:prstGeom>
        </p:spPr>
      </p:pic>
      <p:pic>
        <p:nvPicPr>
          <p:cNvPr id="4" name="Picture 3"/>
          <p:cNvPicPr>
            <a:picLocks noChangeAspect="1"/>
          </p:cNvPicPr>
          <p:nvPr/>
        </p:nvPicPr>
        <p:blipFill>
          <a:blip r:embed="rId4"/>
          <a:stretch>
            <a:fillRect/>
          </a:stretch>
        </p:blipFill>
        <p:spPr>
          <a:xfrm>
            <a:off x="116980" y="609786"/>
            <a:ext cx="11880000" cy="1737213"/>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9473988"/>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900" kern="1200" baseline="0" dirty="0">
                        <a:solidFill>
                          <a:srgbClr val="002060"/>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South Alliance has statistically significantly low rates of secondary care use compared with the CCG average.</a:t>
                      </a:r>
                    </a:p>
                    <a:p>
                      <a:pPr marL="0" indent="0" algn="ctr">
                        <a:buFont typeface="Arial" panose="020B0604020202020204" pitchFamily="34" charset="0"/>
                        <a:buNone/>
                      </a:pP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Granta PCN has statistically significantly lower rates of secondary care services overall but statistically significantly higher rates of follow</a:t>
                      </a: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up outpatient attendances than the South Alliance. Outpatient follow-up attendances increased 5% during 18/19.</a:t>
                      </a:r>
                    </a:p>
                    <a:p>
                      <a:pPr algn="ctr"/>
                      <a:endParaRPr lang="en-US"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070C0"/>
                          </a:solidFill>
                          <a:latin typeface="Arial" panose="020B0604020202020204" pitchFamily="34" charset="0"/>
                          <a:cs typeface="Arial" panose="020B0604020202020204" pitchFamily="34" charset="0"/>
                        </a:rPr>
                        <a:t>Clinical Physiology and Ophthalmology account for the most outpatient attendances. This was the case for both 17/18 and 18/19.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070C0"/>
                          </a:solidFill>
                          <a:latin typeface="Arial" panose="020B0604020202020204" pitchFamily="34" charset="0"/>
                          <a:cs typeface="Arial" panose="020B0604020202020204" pitchFamily="34" charset="0"/>
                        </a:rPr>
                        <a:t>Together they make up 22% of the activity for 18/19. </a:t>
                      </a:r>
                      <a:r>
                        <a:rPr lang="en-US" sz="1400" dirty="0">
                          <a:solidFill>
                            <a:srgbClr val="0070C0"/>
                          </a:solidFill>
                          <a:latin typeface="Arial" panose="020B0604020202020204" pitchFamily="34" charset="0"/>
                          <a:cs typeface="Arial" panose="020B0604020202020204" pitchFamily="34" charset="0"/>
                        </a:rPr>
                        <a:t>8% of first outpatient attendances are sight related.</a:t>
                      </a: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Type 1 A&amp;E Attendances increased 2% year on year. Cambridge University Hospitals saw a 1% increase in attendances from Granta PCN</a:t>
                      </a:r>
                    </a:p>
                    <a:p>
                      <a:pPr algn="ct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citizens. Referrals from “Health Care Provider” more than doubled. GP referrals increased 14% while the majority of other referral types</a:t>
                      </a:r>
                    </a:p>
                    <a:p>
                      <a:pPr algn="ct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showed no significant change</a:t>
                      </a:r>
                      <a:r>
                        <a:rPr lang="en-US" sz="1400" kern="1200" baseline="0" dirty="0">
                          <a:solidFill>
                            <a:schemeClr val="accent1">
                              <a:lumMod val="75000"/>
                            </a:schemeClr>
                          </a:solidFill>
                          <a:latin typeface="Arial" panose="020B0604020202020204" pitchFamily="34" charset="0"/>
                          <a:ea typeface="+mn-ea"/>
                          <a:cs typeface="Arial" panose="020B0604020202020204" pitchFamily="34" charset="0"/>
                        </a:rPr>
                        <a:t>.</a:t>
                      </a:r>
                      <a:endParaRPr lang="en-US"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US" sz="900" dirty="0">
                        <a:solidFill>
                          <a:srgbClr val="0070C0"/>
                        </a:solidFill>
                        <a:latin typeface="Arial" panose="020B0604020202020204" pitchFamily="34" charset="0"/>
                        <a:cs typeface="Arial" panose="020B0604020202020204" pitchFamily="34" charset="0"/>
                      </a:endParaRPr>
                    </a:p>
                    <a:p>
                      <a:pPr algn="ctr"/>
                      <a:r>
                        <a:rPr lang="en-GB" sz="1400" dirty="0">
                          <a:solidFill>
                            <a:srgbClr val="0070C0"/>
                          </a:solidFill>
                          <a:latin typeface="Arial"/>
                          <a:cs typeface="Arial"/>
                        </a:rPr>
                        <a:t>The most common elective admissions are for Gastroenterology, Medical Oncology, and Clinical Haematology.</a:t>
                      </a: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2018/19, </a:t>
                      </a:r>
                      <a:r>
                        <a:rPr lang="en-GB" sz="1000" i="0" dirty="0">
                          <a:solidFill>
                            <a:schemeClr val="bg1"/>
                          </a:solidFill>
                          <a:latin typeface="Arial"/>
                          <a:cs typeface="Arial"/>
                        </a:rPr>
                        <a:t>Data Source: Cambridgeshire and Peterborough “Practice </a:t>
                      </a:r>
                      <a:r>
                        <a:rPr lang="en-GB" sz="1000" i="0" dirty="0" err="1">
                          <a:solidFill>
                            <a:schemeClr val="bg1"/>
                          </a:solidFill>
                          <a:latin typeface="Arial"/>
                          <a:cs typeface="Arial"/>
                        </a:rPr>
                        <a:t>Benchmarker</a:t>
                      </a:r>
                      <a:r>
                        <a:rPr lang="en-GB" sz="1000" i="0" dirty="0">
                          <a:solidFill>
                            <a:schemeClr val="bg1"/>
                          </a:solidFill>
                          <a:latin typeface="Arial"/>
                          <a:cs typeface="Arial"/>
                        </a:rPr>
                        <a:t>”</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4" name="Picture 3"/>
          <p:cNvPicPr>
            <a:picLocks noChangeAspect="1"/>
          </p:cNvPicPr>
          <p:nvPr/>
        </p:nvPicPr>
        <p:blipFill>
          <a:blip r:embed="rId4"/>
          <a:stretch>
            <a:fillRect/>
          </a:stretch>
        </p:blipFill>
        <p:spPr>
          <a:xfrm>
            <a:off x="156000" y="577355"/>
            <a:ext cx="11880000" cy="1825446"/>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0614801"/>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Disease Specific Emergency Hospital Admission Rates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The disease specific PCN emergency admission rates shown are statistically similar to the South Alliance averages.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US" sz="1400" dirty="0">
                          <a:solidFill>
                            <a:srgbClr val="0070C0"/>
                          </a:solidFill>
                          <a:latin typeface="Arial"/>
                          <a:cs typeface="Arial"/>
                        </a:rPr>
                        <a:t>For Granta PCN there were 3,280 emergency admissions during 2018/19.</a:t>
                      </a:r>
                    </a:p>
                    <a:p>
                      <a:pPr algn="ctr"/>
                      <a:endParaRPr lang="en-US" sz="1400" dirty="0">
                        <a:solidFill>
                          <a:srgbClr val="0070C0"/>
                        </a:solidFill>
                        <a:latin typeface="Arial" panose="020B0604020202020204" pitchFamily="34" charset="0"/>
                        <a:cs typeface="Arial" panose="020B0604020202020204" pitchFamily="34" charset="0"/>
                      </a:endParaRPr>
                    </a:p>
                    <a:p>
                      <a:pPr algn="ctr"/>
                      <a:r>
                        <a:rPr lang="en-GB" sz="1400" dirty="0">
                          <a:solidFill>
                            <a:srgbClr val="0070C0"/>
                          </a:solidFill>
                          <a:latin typeface="Arial"/>
                          <a:cs typeface="Arial"/>
                        </a:rPr>
                        <a:t>Lobar Pneumonia, Urinary Tract Infections, and the tendency to fall are the three most prevalent primary diagnoses. The</a:t>
                      </a:r>
                    </a:p>
                    <a:p>
                      <a:pPr algn="ctr"/>
                      <a:r>
                        <a:rPr lang="en-GB" sz="1400" dirty="0">
                          <a:solidFill>
                            <a:srgbClr val="0070C0"/>
                          </a:solidFill>
                          <a:latin typeface="Arial"/>
                          <a:cs typeface="Arial"/>
                        </a:rPr>
                        <a:t>fifth highest number of emergency admissions were Sepsis related (the third highest was </a:t>
                      </a:r>
                      <a:r>
                        <a:rPr lang="en-GB" sz="1400" dirty="0" err="1">
                          <a:solidFill>
                            <a:srgbClr val="0070C0"/>
                          </a:solidFill>
                          <a:latin typeface="Arial"/>
                          <a:cs typeface="Arial"/>
                        </a:rPr>
                        <a:t>uncoded</a:t>
                      </a:r>
                      <a:r>
                        <a:rPr lang="en-GB" sz="1400" dirty="0">
                          <a:solidFill>
                            <a:srgbClr val="0070C0"/>
                          </a:solidFill>
                          <a:latin typeface="Arial"/>
                          <a:cs typeface="Arial"/>
                        </a:rPr>
                        <a:t>).</a:t>
                      </a: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“All Trusts 18/19”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3" name="Picture 2"/>
          <p:cNvPicPr>
            <a:picLocks noChangeAspect="1"/>
          </p:cNvPicPr>
          <p:nvPr/>
        </p:nvPicPr>
        <p:blipFill>
          <a:blip r:embed="rId4"/>
          <a:stretch>
            <a:fillRect/>
          </a:stretch>
        </p:blipFill>
        <p:spPr>
          <a:xfrm>
            <a:off x="129804" y="787079"/>
            <a:ext cx="11668125" cy="2381250"/>
          </a:xfrm>
          <a:prstGeom prst="rect">
            <a:avLst/>
          </a:prstGeom>
        </p:spPr>
      </p:pic>
    </p:spTree>
    <p:extLst>
      <p:ext uri="{BB962C8B-B14F-4D97-AF65-F5344CB8AC3E}">
        <p14:creationId xmlns:p14="http://schemas.microsoft.com/office/powerpoint/2010/main" val="396602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33A3141-5383-4ACD-BE1F-24DCAFFB622D}"/>
              </a:ext>
            </a:extLst>
          </p:cNvPr>
          <p:cNvGraphicFramePr>
            <a:graphicFrameLocks noGrp="1"/>
          </p:cNvGraphicFramePr>
          <p:nvPr>
            <p:extLst>
              <p:ext uri="{D42A27DB-BD31-4B8C-83A1-F6EECF244321}">
                <p14:modId xmlns:p14="http://schemas.microsoft.com/office/powerpoint/2010/main" val="3485518580"/>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Potentially Avoidable Hospital Admissions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148DCD8-1568-4E8C-B512-75AB270901AB}"/>
              </a:ext>
            </a:extLst>
          </p:cNvPr>
          <p:cNvSpPr txBox="1"/>
          <p:nvPr/>
        </p:nvSpPr>
        <p:spPr>
          <a:xfrm>
            <a:off x="-3857" y="6168008"/>
            <a:ext cx="4727576" cy="600164"/>
          </a:xfrm>
          <a:prstGeom prst="rect">
            <a:avLst/>
          </a:prstGeom>
          <a:noFill/>
        </p:spPr>
        <p:txBody>
          <a:bodyPr wrap="none" rtlCol="0" anchor="t">
            <a:spAutoFit/>
          </a:bodyPr>
          <a:lstStyle/>
          <a:p>
            <a:endParaRPr lang="en-GB" sz="1100" dirty="0">
              <a:solidFill>
                <a:schemeClr val="bg1"/>
              </a:solidFill>
              <a:latin typeface="Arial"/>
              <a:cs typeface="Arial"/>
            </a:endParaRPr>
          </a:p>
          <a:p>
            <a:endParaRPr lang="en-GB" sz="1100" dirty="0">
              <a:solidFill>
                <a:schemeClr val="bg1"/>
              </a:solidFill>
              <a:latin typeface="Arial"/>
              <a:cs typeface="Arial"/>
            </a:endParaRPr>
          </a:p>
          <a:p>
            <a:r>
              <a:rPr lang="en-GB" sz="1100" dirty="0">
                <a:solidFill>
                  <a:schemeClr val="bg1"/>
                </a:solidFill>
                <a:latin typeface="Arial"/>
                <a:cs typeface="Arial"/>
              </a:rPr>
              <a:t>Data Source: Cambridgeshire and Peterborough “Practice </a:t>
            </a:r>
            <a:r>
              <a:rPr lang="en-GB" sz="1100" dirty="0" err="1">
                <a:solidFill>
                  <a:schemeClr val="bg1"/>
                </a:solidFill>
                <a:latin typeface="Arial"/>
                <a:cs typeface="Arial"/>
              </a:rPr>
              <a:t>Benchmarker</a:t>
            </a:r>
            <a:r>
              <a:rPr lang="en-GB" sz="1100" dirty="0">
                <a:solidFill>
                  <a:schemeClr val="bg1"/>
                </a:solidFill>
                <a:latin typeface="Arial"/>
                <a:cs typeface="Arial"/>
              </a:rPr>
              <a:t>”</a:t>
            </a:r>
          </a:p>
        </p:txBody>
      </p:sp>
      <p:sp>
        <p:nvSpPr>
          <p:cNvPr id="13" name="TextBox 12">
            <a:extLst>
              <a:ext uri="{FF2B5EF4-FFF2-40B4-BE49-F238E27FC236}">
                <a16:creationId xmlns:a16="http://schemas.microsoft.com/office/drawing/2014/main" id="{6EEFA2FF-F5EE-47A6-9535-7E86B516C034}"/>
              </a:ext>
            </a:extLst>
          </p:cNvPr>
          <p:cNvSpPr txBox="1"/>
          <p:nvPr/>
        </p:nvSpPr>
        <p:spPr>
          <a:xfrm>
            <a:off x="1883593" y="4594450"/>
            <a:ext cx="8424812" cy="461665"/>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GB" sz="1200" dirty="0">
              <a:latin typeface="Arial"/>
              <a:cs typeface="Arial"/>
            </a:endParaRPr>
          </a:p>
        </p:txBody>
      </p:sp>
      <p:sp>
        <p:nvSpPr>
          <p:cNvPr id="5" name="TextBox 4">
            <a:extLst>
              <a:ext uri="{FF2B5EF4-FFF2-40B4-BE49-F238E27FC236}">
                <a16:creationId xmlns:a16="http://schemas.microsoft.com/office/drawing/2014/main" id="{9D1AB5CD-626B-42A5-B18F-B6C1B694D554}"/>
              </a:ext>
            </a:extLst>
          </p:cNvPr>
          <p:cNvSpPr txBox="1"/>
          <p:nvPr/>
        </p:nvSpPr>
        <p:spPr>
          <a:xfrm>
            <a:off x="1224793" y="505117"/>
            <a:ext cx="9742414" cy="584775"/>
          </a:xfrm>
          <a:prstGeom prst="rect">
            <a:avLst/>
          </a:prstGeom>
          <a:noFill/>
        </p:spPr>
        <p:txBody>
          <a:bodyPr wrap="square" rtlCol="0" anchor="t">
            <a:spAutoFit/>
          </a:bodyPr>
          <a:lstStyle/>
          <a:p>
            <a:pPr algn="ctr"/>
            <a:r>
              <a:rPr lang="en-GB" sz="1600" b="1" dirty="0">
                <a:solidFill>
                  <a:schemeClr val="accent1">
                    <a:lumMod val="75000"/>
                  </a:schemeClr>
                </a:solidFill>
                <a:latin typeface="Arial"/>
                <a:cs typeface="Arial"/>
              </a:rPr>
              <a:t>Granta PCN has a higher proportion of those aged over 65 compared to the rest of the South Alliance who contribute more to the potentially avoidable admissions.</a:t>
            </a:r>
          </a:p>
        </p:txBody>
      </p:sp>
      <p:sp>
        <p:nvSpPr>
          <p:cNvPr id="6" name="Rectangle 5">
            <a:extLst>
              <a:ext uri="{FF2B5EF4-FFF2-40B4-BE49-F238E27FC236}">
                <a16:creationId xmlns:a16="http://schemas.microsoft.com/office/drawing/2014/main" id="{5DF7EB4E-3C35-479B-B2B8-6DF2F5D6D51B}"/>
              </a:ext>
            </a:extLst>
          </p:cNvPr>
          <p:cNvSpPr/>
          <p:nvPr/>
        </p:nvSpPr>
        <p:spPr>
          <a:xfrm>
            <a:off x="1883593" y="4957129"/>
            <a:ext cx="8424806"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chemeClr val="accent1">
                    <a:lumMod val="75000"/>
                  </a:schemeClr>
                </a:solidFill>
                <a:latin typeface="Arial"/>
                <a:cs typeface="Arial"/>
              </a:rPr>
              <a:t>There was an 6% increase for potentially avoidable emergency admissions across Cambridgeshire and Peterborough. ACSC admissions for Granta PCN increased 8% during 18/19.</a:t>
            </a:r>
          </a:p>
          <a:p>
            <a:pPr algn="ctr"/>
            <a:endParaRPr lang="en-US" sz="1400" dirty="0">
              <a:solidFill>
                <a:schemeClr val="accent1">
                  <a:lumMod val="75000"/>
                </a:schemeClr>
              </a:solidFill>
              <a:latin typeface="Arial"/>
              <a:cs typeface="Arial"/>
            </a:endParaRPr>
          </a:p>
          <a:p>
            <a:pPr algn="ctr"/>
            <a:r>
              <a:rPr lang="en-US" sz="1400" dirty="0">
                <a:solidFill>
                  <a:schemeClr val="accent1">
                    <a:lumMod val="75000"/>
                  </a:schemeClr>
                </a:solidFill>
                <a:latin typeface="Arial"/>
                <a:cs typeface="Arial"/>
              </a:rPr>
              <a:t>Dehydration and gastroenteritis, Influenza, and Pyelonephritis and kidney/urinary tract infections </a:t>
            </a:r>
            <a:r>
              <a:rPr lang="en-GB" sz="1400" dirty="0">
                <a:solidFill>
                  <a:schemeClr val="accent1">
                    <a:lumMod val="75000"/>
                  </a:schemeClr>
                </a:solidFill>
                <a:latin typeface="Arial"/>
                <a:cs typeface="Arial"/>
              </a:rPr>
              <a:t>were most common for the younger bracket.</a:t>
            </a:r>
          </a:p>
        </p:txBody>
      </p:sp>
      <p:sp>
        <p:nvSpPr>
          <p:cNvPr id="7" name="Rectangle 6">
            <a:extLst>
              <a:ext uri="{FF2B5EF4-FFF2-40B4-BE49-F238E27FC236}">
                <a16:creationId xmlns:a16="http://schemas.microsoft.com/office/drawing/2014/main" id="{B555DB08-32DB-4318-AA11-973A2BD3449E}"/>
              </a:ext>
            </a:extLst>
          </p:cNvPr>
          <p:cNvSpPr/>
          <p:nvPr/>
        </p:nvSpPr>
        <p:spPr>
          <a:xfrm>
            <a:off x="3310128" y="1190663"/>
            <a:ext cx="5571736" cy="305794"/>
          </a:xfrm>
          <a:prstGeom prst="rect">
            <a:avLst/>
          </a:prstGeom>
          <a:solidFill>
            <a:srgbClr val="2E75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50" b="1" dirty="0">
                <a:solidFill>
                  <a:schemeClr val="bg1"/>
                </a:solidFill>
              </a:rPr>
              <a:t>Selected Ambulatory Care Sensitive Conditions NEL admissions in 2018/19 by age</a:t>
            </a:r>
          </a:p>
        </p:txBody>
      </p:sp>
      <p:pic>
        <p:nvPicPr>
          <p:cNvPr id="8" name="Picture 7">
            <a:extLst>
              <a:ext uri="{FF2B5EF4-FFF2-40B4-BE49-F238E27FC236}">
                <a16:creationId xmlns:a16="http://schemas.microsoft.com/office/drawing/2014/main" id="{B9C6261F-6173-41F8-A5D2-6BF840B4C002}"/>
              </a:ext>
            </a:extLst>
          </p:cNvPr>
          <p:cNvPicPr>
            <a:picLocks noChangeAspect="1"/>
          </p:cNvPicPr>
          <p:nvPr/>
        </p:nvPicPr>
        <p:blipFill>
          <a:blip r:embed="rId3"/>
          <a:stretch>
            <a:fillRect/>
          </a:stretch>
        </p:blipFill>
        <p:spPr>
          <a:xfrm>
            <a:off x="2300287" y="1513351"/>
            <a:ext cx="7591425" cy="3457575"/>
          </a:xfrm>
          <a:prstGeom prst="rect">
            <a:avLst/>
          </a:prstGeom>
        </p:spPr>
      </p:pic>
    </p:spTree>
    <p:extLst>
      <p:ext uri="{BB962C8B-B14F-4D97-AF65-F5344CB8AC3E}">
        <p14:creationId xmlns:p14="http://schemas.microsoft.com/office/powerpoint/2010/main" val="88832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281813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4370305"/>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dirty="0">
                          <a:solidFill>
                            <a:schemeClr val="accent1">
                              <a:lumMod val="75000"/>
                            </a:schemeClr>
                          </a:solidFill>
                          <a:latin typeface="Arial" panose="020B0604020202020204" pitchFamily="34" charset="0"/>
                          <a:cs typeface="Arial" panose="020B0604020202020204" pitchFamily="34" charset="0"/>
                        </a:rPr>
                        <a:t>Granta</a:t>
                      </a:r>
                      <a:r>
                        <a:rPr lang="en-GB" sz="1600" baseline="0" dirty="0">
                          <a:solidFill>
                            <a:schemeClr val="accent1">
                              <a:lumMod val="75000"/>
                            </a:schemeClr>
                          </a:solidFill>
                          <a:latin typeface="Arial" panose="020B0604020202020204" pitchFamily="34" charset="0"/>
                          <a:cs typeface="Arial" panose="020B0604020202020204" pitchFamily="34" charset="0"/>
                        </a:rPr>
                        <a:t> PCN has a notably high proportion of older people compared to the averages for South Alliance, the CCG and England.</a:t>
                      </a:r>
                    </a:p>
                    <a:p>
                      <a:pPr algn="ct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56000" y="537638"/>
            <a:ext cx="11880000" cy="2429220"/>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3756151"/>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1">
                              <a:lumMod val="75000"/>
                            </a:schemeClr>
                          </a:solidFill>
                          <a:latin typeface="Arial" panose="020B0604020202020204" pitchFamily="34" charset="0"/>
                          <a:ea typeface="+mn-ea"/>
                          <a:cs typeface="Arial" panose="020B0604020202020204" pitchFamily="34" charset="0"/>
                        </a:rPr>
                        <a:t>The population of Grant</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 </a:t>
                      </a:r>
                      <a:r>
                        <a:rPr lang="en-GB" sz="1600" kern="1200" dirty="0">
                          <a:solidFill>
                            <a:schemeClr val="accent1">
                              <a:lumMod val="75000"/>
                            </a:schemeClr>
                          </a:solidFill>
                          <a:latin typeface="Arial" panose="020B0604020202020204" pitchFamily="34" charset="0"/>
                          <a:ea typeface="+mn-ea"/>
                          <a:cs typeface="Arial" panose="020B0604020202020204" pitchFamily="34" charset="0"/>
                        </a:rPr>
                        <a:t>PCN is forecast</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to grow at a slower rate than the CCG as whole. It is estimated to increase by 4.7% between 2019 and 2026.</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235702" y="581109"/>
            <a:ext cx="11880000" cy="2216676"/>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16576263"/>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309" y="381846"/>
            <a:ext cx="4323480" cy="61096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4454" y="456087"/>
            <a:ext cx="4320245" cy="6105110"/>
          </a:xfrm>
          <a:prstGeom prst="rect">
            <a:avLst/>
          </a:prstGeom>
        </p:spPr>
      </p:pic>
    </p:spTree>
    <p:extLst>
      <p:ext uri="{BB962C8B-B14F-4D97-AF65-F5344CB8AC3E}">
        <p14:creationId xmlns:p14="http://schemas.microsoft.com/office/powerpoint/2010/main" val="325963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994816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Granta PCN has </a:t>
                      </a:r>
                      <a:r>
                        <a:rPr lang="en-GB" sz="1600" baseline="0" dirty="0" smtClean="0">
                          <a:solidFill>
                            <a:schemeClr val="accent1">
                              <a:lumMod val="75000"/>
                            </a:schemeClr>
                          </a:solidFill>
                          <a:latin typeface="Arial" panose="020B0604020202020204" pitchFamily="34" charset="0"/>
                          <a:cs typeface="Arial" panose="020B0604020202020204" pitchFamily="34" charset="0"/>
                        </a:rPr>
                        <a:t>relatively </a:t>
                      </a:r>
                      <a:r>
                        <a:rPr lang="en-GB" sz="1600" baseline="0" dirty="0">
                          <a:solidFill>
                            <a:schemeClr val="accent1">
                              <a:lumMod val="75000"/>
                            </a:schemeClr>
                          </a:solidFill>
                          <a:latin typeface="Arial" panose="020B0604020202020204" pitchFamily="34" charset="0"/>
                          <a:cs typeface="Arial" panose="020B0604020202020204" pitchFamily="34" charset="0"/>
                        </a:rPr>
                        <a:t>little ethnic diversity, with a noticeably high proportion of population from the White British ethnic group</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696000" y="507403"/>
            <a:ext cx="10800000" cy="2627678"/>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303135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Overall deprivation levels are relatively low in Granta PCN when compared to </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South Alliance, CCG and England.</a:t>
                      </a:r>
                    </a:p>
                    <a:p>
                      <a:pPr marL="0" indent="0">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Approximately 6.2% children and 6.7% of older people live in income deprived </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households.</a:t>
                      </a:r>
                      <a:endParaRPr lang="en-GB" sz="160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20000" y="427949"/>
            <a:ext cx="3984170" cy="307777"/>
          </a:xfrm>
          <a:prstGeom prst="rect">
            <a:avLst/>
          </a:prstGeom>
          <a:noFill/>
        </p:spPr>
        <p:txBody>
          <a:bodyPr wrap="square" rtlCol="0">
            <a:spAutoFit/>
          </a:bodyPr>
          <a:lstStyle/>
          <a:p>
            <a:pPr algn="ctr"/>
            <a:r>
              <a:rPr lang="en-GB" sz="1400" dirty="0">
                <a:solidFill>
                  <a:schemeClr val="accent1">
                    <a:lumMod val="75000"/>
                  </a:schemeClr>
                </a:solidFill>
                <a:latin typeface="Arial" panose="020B0604020202020204" pitchFamily="34" charset="0"/>
                <a:cs typeface="Arial" panose="020B0604020202020204" pitchFamily="34" charset="0"/>
              </a:rPr>
              <a:t>Index of Multiple Deprivation, 2019, by </a:t>
            </a:r>
            <a:r>
              <a:rPr lang="en-GB" sz="1400" dirty="0" smtClean="0">
                <a:solidFill>
                  <a:schemeClr val="accent1">
                    <a:lumMod val="75000"/>
                  </a:schemeClr>
                </a:solidFill>
                <a:latin typeface="Arial" panose="020B0604020202020204" pitchFamily="34" charset="0"/>
                <a:cs typeface="Arial" panose="020B0604020202020204" pitchFamily="34" charset="0"/>
              </a:rPr>
              <a:t>LSOA</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1" y="751114"/>
            <a:ext cx="4018666" cy="5678937"/>
          </a:xfrm>
          <a:prstGeom prst="rect">
            <a:avLst/>
          </a:prstGeom>
        </p:spPr>
      </p:pic>
      <p:pic>
        <p:nvPicPr>
          <p:cNvPr id="3" name="Picture 2"/>
          <p:cNvPicPr>
            <a:picLocks noChangeAspect="1"/>
          </p:cNvPicPr>
          <p:nvPr/>
        </p:nvPicPr>
        <p:blipFill>
          <a:blip r:embed="rId4"/>
          <a:stretch>
            <a:fillRect/>
          </a:stretch>
        </p:blipFill>
        <p:spPr>
          <a:xfrm>
            <a:off x="690563" y="733425"/>
            <a:ext cx="6238875" cy="2695575"/>
          </a:xfrm>
          <a:prstGeom prst="rect">
            <a:avLst/>
          </a:prstGeom>
        </p:spPr>
      </p:pic>
    </p:spTree>
    <p:extLst>
      <p:ext uri="{BB962C8B-B14F-4D97-AF65-F5344CB8AC3E}">
        <p14:creationId xmlns:p14="http://schemas.microsoft.com/office/powerpoint/2010/main" val="286668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2690216"/>
              </p:ext>
            </p:extLst>
          </p:nvPr>
        </p:nvGraphicFramePr>
        <p:xfrm>
          <a:off x="0" y="6326"/>
          <a:ext cx="12192000" cy="74754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776">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7035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Granta PCN has a statistically significantly</a:t>
                      </a:r>
                      <a:r>
                        <a:rPr lang="en-GB" sz="1600" baseline="0" dirty="0">
                          <a:solidFill>
                            <a:schemeClr val="accent1">
                              <a:lumMod val="75000"/>
                            </a:schemeClr>
                          </a:solidFill>
                          <a:latin typeface="Arial" panose="020B0604020202020204" pitchFamily="34" charset="0"/>
                          <a:cs typeface="Arial" panose="020B0604020202020204" pitchFamily="34" charset="0"/>
                        </a:rPr>
                        <a:t> high birth rate compared to South </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Alliance (this may be due to a methodological reason relating to estimating </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the female population aged 15 to 44 years outside of Cambridgeshire)</a:t>
                      </a:r>
                    </a:p>
                    <a:p>
                      <a:pPr marL="0" indent="0">
                        <a:buFont typeface="Arial" panose="020B0604020202020204" pitchFamily="34" charset="0"/>
                        <a:buNone/>
                      </a:pPr>
                      <a:endParaRPr lang="en-GB" sz="1400" baseline="0" dirty="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Low birth weight births </a:t>
                      </a:r>
                      <a:r>
                        <a:rPr lang="en-GB" sz="1600" baseline="0" dirty="0" smtClean="0">
                          <a:solidFill>
                            <a:schemeClr val="accent1">
                              <a:lumMod val="75000"/>
                            </a:schemeClr>
                          </a:solidFill>
                          <a:latin typeface="Arial" panose="020B0604020202020204" pitchFamily="34" charset="0"/>
                          <a:cs typeface="Arial" panose="020B0604020202020204" pitchFamily="34" charset="0"/>
                        </a:rPr>
                        <a:t>for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Granta</a:t>
                      </a:r>
                      <a:r>
                        <a:rPr lang="en-GB" sz="1600" baseline="0" dirty="0" smtClean="0">
                          <a:solidFill>
                            <a:schemeClr val="accent1">
                              <a:lumMod val="75000"/>
                            </a:schemeClr>
                          </a:solidFill>
                          <a:latin typeface="Arial" panose="020B0604020202020204" pitchFamily="34" charset="0"/>
                          <a:cs typeface="Arial" panose="020B0604020202020204" pitchFamily="34" charset="0"/>
                        </a:rPr>
                        <a:t> PCN are statistically similar </a:t>
                      </a:r>
                      <a:r>
                        <a:rPr lang="en-GB" sz="1600" baseline="0" dirty="0">
                          <a:solidFill>
                            <a:schemeClr val="accent1">
                              <a:lumMod val="75000"/>
                            </a:schemeClr>
                          </a:solidFill>
                          <a:latin typeface="Arial" panose="020B0604020202020204" pitchFamily="34" charset="0"/>
                          <a:cs typeface="Arial" panose="020B0604020202020204" pitchFamily="34" charset="0"/>
                        </a:rPr>
                        <a:t>to the average for </a:t>
                      </a: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South </a:t>
                      </a:r>
                      <a:r>
                        <a:rPr lang="en-GB" sz="1600" baseline="0" dirty="0">
                          <a:solidFill>
                            <a:schemeClr val="accent1">
                              <a:lumMod val="75000"/>
                            </a:schemeClr>
                          </a:solidFill>
                          <a:latin typeface="Arial" panose="020B0604020202020204" pitchFamily="34" charset="0"/>
                          <a:cs typeface="Arial" panose="020B0604020202020204" pitchFamily="34" charset="0"/>
                        </a:rPr>
                        <a:t>Alliance, and </a:t>
                      </a:r>
                      <a:r>
                        <a:rPr lang="en-GB" sz="1600" baseline="0" dirty="0" smtClean="0">
                          <a:solidFill>
                            <a:schemeClr val="accent1">
                              <a:lumMod val="75000"/>
                            </a:schemeClr>
                          </a:solidFill>
                          <a:latin typeface="Arial" panose="020B0604020202020204" pitchFamily="34" charset="0"/>
                          <a:cs typeface="Arial" panose="020B0604020202020204" pitchFamily="34" charset="0"/>
                        </a:rPr>
                        <a:t>lower </a:t>
                      </a:r>
                      <a:r>
                        <a:rPr lang="en-GB" sz="1600" baseline="0" dirty="0">
                          <a:solidFill>
                            <a:schemeClr val="accent1">
                              <a:lumMod val="75000"/>
                            </a:schemeClr>
                          </a:solidFill>
                          <a:latin typeface="Arial" panose="020B0604020202020204" pitchFamily="34" charset="0"/>
                          <a:cs typeface="Arial" panose="020B0604020202020204" pitchFamily="34" charset="0"/>
                        </a:rPr>
                        <a:t>than the CCG average.</a:t>
                      </a:r>
                      <a:endParaRPr lang="en-GB" sz="160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3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52093" y="729724"/>
            <a:ext cx="4223292" cy="5133283"/>
          </a:xfrm>
          <a:prstGeom prst="rect">
            <a:avLst/>
          </a:prstGeom>
          <a:ln w="28575">
            <a:solidFill>
              <a:schemeClr val="accent1">
                <a:lumMod val="75000"/>
              </a:schemeClr>
            </a:solidFill>
          </a:ln>
        </p:spPr>
      </p:pic>
      <p:sp>
        <p:nvSpPr>
          <p:cNvPr id="5" name="Rectangle 4"/>
          <p:cNvSpPr/>
          <p:nvPr/>
        </p:nvSpPr>
        <p:spPr>
          <a:xfrm>
            <a:off x="7742610" y="360392"/>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0" y="6586405"/>
            <a:ext cx="11676812" cy="342567"/>
          </a:xfrm>
          <a:prstGeom prst="rect">
            <a:avLst/>
          </a:prstGeom>
        </p:spPr>
      </p:pic>
      <p:pic>
        <p:nvPicPr>
          <p:cNvPr id="7" name="Picture 6"/>
          <p:cNvPicPr>
            <a:picLocks noChangeAspect="1"/>
          </p:cNvPicPr>
          <p:nvPr/>
        </p:nvPicPr>
        <p:blipFill>
          <a:blip r:embed="rId5"/>
          <a:stretch>
            <a:fillRect/>
          </a:stretch>
        </p:blipFill>
        <p:spPr>
          <a:xfrm>
            <a:off x="510198" y="729724"/>
            <a:ext cx="6238875" cy="2695575"/>
          </a:xfrm>
          <a:prstGeom prst="rect">
            <a:avLst/>
          </a:prstGeom>
        </p:spPr>
      </p:pic>
    </p:spTree>
    <p:extLst>
      <p:ext uri="{BB962C8B-B14F-4D97-AF65-F5344CB8AC3E}">
        <p14:creationId xmlns:p14="http://schemas.microsoft.com/office/powerpoint/2010/main" val="1526845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B37EF7-E558-4BF1-B3E8-6B75F26782C8}">
  <ds:schemaRefs>
    <ds:schemaRef ds:uri="http://schemas.microsoft.com/office/2006/documentManagement/types"/>
    <ds:schemaRef ds:uri="http://purl.org/dc/elements/1.1/"/>
    <ds:schemaRef ds:uri="http://schemas.openxmlformats.org/package/2006/metadata/core-properties"/>
    <ds:schemaRef ds:uri="http://purl.org/dc/terms/"/>
    <ds:schemaRef ds:uri="f13cdf73-8515-4377-9b85-8071d18a76e2"/>
    <ds:schemaRef ds:uri="http://purl.org/dc/dcmitype/"/>
    <ds:schemaRef ds:uri="http://www.w3.org/XML/1998/namespace"/>
    <ds:schemaRef ds:uri="http://schemas.microsoft.com/office/2006/metadata/properties"/>
    <ds:schemaRef ds:uri="http://schemas.microsoft.com/office/infopath/2007/PartnerControls"/>
    <ds:schemaRef ds:uri="8f0e4762-0647-4515-854e-54c39e301341"/>
  </ds:schemaRefs>
</ds:datastoreItem>
</file>

<file path=customXml/itemProps2.xml><?xml version="1.0" encoding="utf-8"?>
<ds:datastoreItem xmlns:ds="http://schemas.openxmlformats.org/officeDocument/2006/customXml" ds:itemID="{D185B0A6-91C9-48FD-805C-9DAE915E9CDA}">
  <ds:schemaRefs>
    <ds:schemaRef ds:uri="http://schemas.microsoft.com/sharepoint/v3/contenttype/forms"/>
  </ds:schemaRefs>
</ds:datastoreItem>
</file>

<file path=customXml/itemProps3.xml><?xml version="1.0" encoding="utf-8"?>
<ds:datastoreItem xmlns:ds="http://schemas.openxmlformats.org/officeDocument/2006/customXml" ds:itemID="{08D9B59C-100C-4F0E-BB32-52C7509CC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5445</TotalTime>
  <Words>2371</Words>
  <Application>Microsoft Office PowerPoint</Application>
  <PresentationFormat>Widescreen</PresentationFormat>
  <Paragraphs>573</Paragraphs>
  <Slides>32</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466</cp:revision>
  <cp:lastPrinted>2019-07-04T07:21:22Z</cp:lastPrinted>
  <dcterms:created xsi:type="dcterms:W3CDTF">2019-01-15T15:07:08Z</dcterms:created>
  <dcterms:modified xsi:type="dcterms:W3CDTF">2019-12-05T16:10:18Z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