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7" r:id="rId5"/>
    <p:sldId id="291" r:id="rId6"/>
    <p:sldId id="258" r:id="rId7"/>
    <p:sldId id="260" r:id="rId8"/>
    <p:sldId id="282" r:id="rId9"/>
    <p:sldId id="292" r:id="rId10"/>
    <p:sldId id="261" r:id="rId11"/>
    <p:sldId id="263" r:id="rId12"/>
    <p:sldId id="262" r:id="rId13"/>
    <p:sldId id="270" r:id="rId14"/>
    <p:sldId id="269" r:id="rId15"/>
    <p:sldId id="271" r:id="rId16"/>
    <p:sldId id="272" r:id="rId17"/>
    <p:sldId id="265" r:id="rId18"/>
    <p:sldId id="273" r:id="rId19"/>
    <p:sldId id="264" r:id="rId20"/>
    <p:sldId id="266" r:id="rId21"/>
    <p:sldId id="267" r:id="rId22"/>
    <p:sldId id="268" r:id="rId23"/>
    <p:sldId id="277" r:id="rId24"/>
    <p:sldId id="283" r:id="rId25"/>
    <p:sldId id="287" r:id="rId26"/>
    <p:sldId id="288" r:id="rId27"/>
    <p:sldId id="286" r:id="rId28"/>
    <p:sldId id="278" r:id="rId29"/>
    <p:sldId id="279" r:id="rId30"/>
    <p:sldId id="275" r:id="rId31"/>
    <p:sldId id="276" r:id="rId32"/>
    <p:sldId id="293" r:id="rId33"/>
    <p:sldId id="290" r:id="rId34"/>
    <p:sldId id="294" r:id="rId35"/>
    <p:sldId id="285" r:id="rId36"/>
  </p:sldIdLst>
  <p:sldSz cx="12192000" cy="6858000"/>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E1F2"/>
    <a:srgbClr val="EBF1FF"/>
    <a:srgbClr val="2E75B6"/>
    <a:srgbClr val="F7F9FF"/>
    <a:srgbClr val="C7DDF1"/>
    <a:srgbClr val="DFE7F5"/>
    <a:srgbClr val="EFF5FB"/>
    <a:srgbClr val="E1E1E1"/>
    <a:srgbClr val="F0F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2" autoAdjust="0"/>
    <p:restoredTop sz="94660"/>
  </p:normalViewPr>
  <p:slideViewPr>
    <p:cSldViewPr snapToGrid="0">
      <p:cViewPr varScale="1">
        <p:scale>
          <a:sx n="88" d="100"/>
          <a:sy n="88" d="100"/>
        </p:scale>
        <p:origin x="542"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0"/>
            <a:ext cx="2889362" cy="495300"/>
          </a:xfrm>
          <a:prstGeom prst="rect">
            <a:avLst/>
          </a:prstGeom>
        </p:spPr>
        <p:txBody>
          <a:bodyPr vert="horz" lIns="91440" tIns="45720" rIns="91440" bIns="45720" rtlCol="0"/>
          <a:lstStyle>
            <a:lvl1pPr algn="r">
              <a:defRPr sz="1200"/>
            </a:lvl1pPr>
          </a:lstStyle>
          <a:p>
            <a:fld id="{3D7451D7-2EA8-4FF7-B662-8F28256B097A}" type="datetimeFigureOut">
              <a:rPr lang="en-GB" smtClean="0"/>
              <a:t>05/12/2019</a:t>
            </a:fld>
            <a:endParaRPr lang="en-GB"/>
          </a:p>
        </p:txBody>
      </p:sp>
      <p:sp>
        <p:nvSpPr>
          <p:cNvPr id="4" name="Footer Placeholder 3"/>
          <p:cNvSpPr>
            <a:spLocks noGrp="1"/>
          </p:cNvSpPr>
          <p:nvPr>
            <p:ph type="ftr" sz="quarter" idx="2"/>
          </p:nvPr>
        </p:nvSpPr>
        <p:spPr>
          <a:xfrm>
            <a:off x="0" y="9377363"/>
            <a:ext cx="2889362" cy="4953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5300"/>
          </a:xfrm>
          <a:prstGeom prst="rect">
            <a:avLst/>
          </a:prstGeom>
        </p:spPr>
        <p:txBody>
          <a:bodyPr vert="horz" lIns="91440" tIns="45720" rIns="91440" bIns="45720" rtlCol="0" anchor="b"/>
          <a:lstStyle>
            <a:lvl1pPr algn="r">
              <a:defRPr sz="1200"/>
            </a:lvl1pPr>
          </a:lstStyle>
          <a:p>
            <a:fld id="{B6A56AE6-FF1C-4754-A77A-EAD59379A0D2}" type="slidenum">
              <a:rPr lang="en-GB" smtClean="0"/>
              <a:t>‹#›</a:t>
            </a:fld>
            <a:endParaRPr lang="en-GB"/>
          </a:p>
        </p:txBody>
      </p:sp>
    </p:spTree>
    <p:extLst>
      <p:ext uri="{BB962C8B-B14F-4D97-AF65-F5344CB8AC3E}">
        <p14:creationId xmlns:p14="http://schemas.microsoft.com/office/powerpoint/2010/main" val="231346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E6F4B6CE-75B7-4240-B9F8-2C023477DFB8}" type="datetimeFigureOut">
              <a:rPr lang="en-GB" smtClean="0"/>
              <a:t>05/12/2019</a:t>
            </a:fld>
            <a:endParaRPr lang="en-GB" dirty="0"/>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751220"/>
            <a:ext cx="533527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8"/>
            <a:ext cx="2889938"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8"/>
            <a:ext cx="2889938" cy="495347"/>
          </a:xfrm>
          <a:prstGeom prst="rect">
            <a:avLst/>
          </a:prstGeom>
        </p:spPr>
        <p:txBody>
          <a:bodyPr vert="horz" lIns="91440" tIns="45720" rIns="91440" bIns="45720" rtlCol="0" anchor="b"/>
          <a:lstStyle>
            <a:lvl1pPr algn="r">
              <a:defRPr sz="1200"/>
            </a:lvl1pPr>
          </a:lstStyle>
          <a:p>
            <a:fld id="{5A8E0146-D998-449C-A1BA-A878C8DA818C}" type="slidenum">
              <a:rPr lang="en-GB" smtClean="0"/>
              <a:t>‹#›</a:t>
            </a:fld>
            <a:endParaRPr lang="en-GB" dirty="0"/>
          </a:p>
        </p:txBody>
      </p:sp>
    </p:spTree>
    <p:extLst>
      <p:ext uri="{BB962C8B-B14F-4D97-AF65-F5344CB8AC3E}">
        <p14:creationId xmlns:p14="http://schemas.microsoft.com/office/powerpoint/2010/main" val="1011194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4</a:t>
            </a:fld>
            <a:endParaRPr lang="en-GB" dirty="0"/>
          </a:p>
        </p:txBody>
      </p:sp>
    </p:spTree>
    <p:extLst>
      <p:ext uri="{BB962C8B-B14F-4D97-AF65-F5344CB8AC3E}">
        <p14:creationId xmlns:p14="http://schemas.microsoft.com/office/powerpoint/2010/main" val="4005230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14</a:t>
            </a:fld>
            <a:endParaRPr lang="en-GB" dirty="0"/>
          </a:p>
        </p:txBody>
      </p:sp>
    </p:spTree>
    <p:extLst>
      <p:ext uri="{BB962C8B-B14F-4D97-AF65-F5344CB8AC3E}">
        <p14:creationId xmlns:p14="http://schemas.microsoft.com/office/powerpoint/2010/main" val="3746280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16</a:t>
            </a:fld>
            <a:endParaRPr lang="en-GB" dirty="0"/>
          </a:p>
        </p:txBody>
      </p:sp>
    </p:spTree>
    <p:extLst>
      <p:ext uri="{BB962C8B-B14F-4D97-AF65-F5344CB8AC3E}">
        <p14:creationId xmlns:p14="http://schemas.microsoft.com/office/powerpoint/2010/main" val="1526823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17</a:t>
            </a:fld>
            <a:endParaRPr lang="en-GB" dirty="0"/>
          </a:p>
        </p:txBody>
      </p:sp>
    </p:spTree>
    <p:extLst>
      <p:ext uri="{BB962C8B-B14F-4D97-AF65-F5344CB8AC3E}">
        <p14:creationId xmlns:p14="http://schemas.microsoft.com/office/powerpoint/2010/main" val="3974901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18</a:t>
            </a:fld>
            <a:endParaRPr lang="en-GB" dirty="0"/>
          </a:p>
        </p:txBody>
      </p:sp>
    </p:spTree>
    <p:extLst>
      <p:ext uri="{BB962C8B-B14F-4D97-AF65-F5344CB8AC3E}">
        <p14:creationId xmlns:p14="http://schemas.microsoft.com/office/powerpoint/2010/main" val="13376220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19</a:t>
            </a:fld>
            <a:endParaRPr lang="en-GB" dirty="0"/>
          </a:p>
        </p:txBody>
      </p:sp>
    </p:spTree>
    <p:extLst>
      <p:ext uri="{BB962C8B-B14F-4D97-AF65-F5344CB8AC3E}">
        <p14:creationId xmlns:p14="http://schemas.microsoft.com/office/powerpoint/2010/main" val="3981496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22</a:t>
            </a:fld>
            <a:endParaRPr lang="en-GB"/>
          </a:p>
        </p:txBody>
      </p:sp>
    </p:spTree>
    <p:extLst>
      <p:ext uri="{BB962C8B-B14F-4D97-AF65-F5344CB8AC3E}">
        <p14:creationId xmlns:p14="http://schemas.microsoft.com/office/powerpoint/2010/main" val="215706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23</a:t>
            </a:fld>
            <a:endParaRPr lang="en-GB"/>
          </a:p>
        </p:txBody>
      </p:sp>
    </p:spTree>
    <p:extLst>
      <p:ext uri="{BB962C8B-B14F-4D97-AF65-F5344CB8AC3E}">
        <p14:creationId xmlns:p14="http://schemas.microsoft.com/office/powerpoint/2010/main" val="18944691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773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104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405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5</a:t>
            </a:fld>
            <a:endParaRPr lang="en-GB" dirty="0"/>
          </a:p>
        </p:txBody>
      </p:sp>
    </p:spTree>
    <p:extLst>
      <p:ext uri="{BB962C8B-B14F-4D97-AF65-F5344CB8AC3E}">
        <p14:creationId xmlns:p14="http://schemas.microsoft.com/office/powerpoint/2010/main" val="2105751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3306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C600672-7E8A-40BE-966E-D67AC122C108}" type="slidenum">
              <a:rPr lang="en-GB" smtClean="0"/>
              <a:t>30</a:t>
            </a:fld>
            <a:endParaRPr lang="en-GB"/>
          </a:p>
        </p:txBody>
      </p:sp>
    </p:spTree>
    <p:extLst>
      <p:ext uri="{BB962C8B-B14F-4D97-AF65-F5344CB8AC3E}">
        <p14:creationId xmlns:p14="http://schemas.microsoft.com/office/powerpoint/2010/main" val="2113817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6741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D7707-F7AA-4CD2-B72F-ABB15022293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509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6</a:t>
            </a:fld>
            <a:endParaRPr lang="en-GB" dirty="0"/>
          </a:p>
        </p:txBody>
      </p:sp>
    </p:spTree>
    <p:extLst>
      <p:ext uri="{BB962C8B-B14F-4D97-AF65-F5344CB8AC3E}">
        <p14:creationId xmlns:p14="http://schemas.microsoft.com/office/powerpoint/2010/main" val="889318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7</a:t>
            </a:fld>
            <a:endParaRPr lang="en-GB" dirty="0"/>
          </a:p>
        </p:txBody>
      </p:sp>
    </p:spTree>
    <p:extLst>
      <p:ext uri="{BB962C8B-B14F-4D97-AF65-F5344CB8AC3E}">
        <p14:creationId xmlns:p14="http://schemas.microsoft.com/office/powerpoint/2010/main" val="2462478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8</a:t>
            </a:fld>
            <a:endParaRPr lang="en-GB" dirty="0"/>
          </a:p>
        </p:txBody>
      </p:sp>
    </p:spTree>
    <p:extLst>
      <p:ext uri="{BB962C8B-B14F-4D97-AF65-F5344CB8AC3E}">
        <p14:creationId xmlns:p14="http://schemas.microsoft.com/office/powerpoint/2010/main" val="2923086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9</a:t>
            </a:fld>
            <a:endParaRPr lang="en-GB" dirty="0"/>
          </a:p>
        </p:txBody>
      </p:sp>
    </p:spTree>
    <p:extLst>
      <p:ext uri="{BB962C8B-B14F-4D97-AF65-F5344CB8AC3E}">
        <p14:creationId xmlns:p14="http://schemas.microsoft.com/office/powerpoint/2010/main" val="1915748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10</a:t>
            </a:fld>
            <a:endParaRPr lang="en-GB" dirty="0"/>
          </a:p>
        </p:txBody>
      </p:sp>
    </p:spTree>
    <p:extLst>
      <p:ext uri="{BB962C8B-B14F-4D97-AF65-F5344CB8AC3E}">
        <p14:creationId xmlns:p14="http://schemas.microsoft.com/office/powerpoint/2010/main" val="140599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11</a:t>
            </a:fld>
            <a:endParaRPr lang="en-GB" dirty="0"/>
          </a:p>
        </p:txBody>
      </p:sp>
    </p:spTree>
    <p:extLst>
      <p:ext uri="{BB962C8B-B14F-4D97-AF65-F5344CB8AC3E}">
        <p14:creationId xmlns:p14="http://schemas.microsoft.com/office/powerpoint/2010/main" val="2302921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FD7707-F7AA-4CD2-B72F-ABB15022293C}" type="slidenum">
              <a:rPr lang="en-GB" smtClean="0"/>
              <a:t>12</a:t>
            </a:fld>
            <a:endParaRPr lang="en-GB" dirty="0"/>
          </a:p>
        </p:txBody>
      </p:sp>
    </p:spTree>
    <p:extLst>
      <p:ext uri="{BB962C8B-B14F-4D97-AF65-F5344CB8AC3E}">
        <p14:creationId xmlns:p14="http://schemas.microsoft.com/office/powerpoint/2010/main" val="3735466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64928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9170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452967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ext Placeholder 2"/>
          <p:cNvSpPr>
            <a:spLocks noGrp="1"/>
          </p:cNvSpPr>
          <p:nvPr>
            <p:ph type="body" sz="quarter" idx="14" hasCustomPrompt="1"/>
          </p:nvPr>
        </p:nvSpPr>
        <p:spPr>
          <a:xfrm>
            <a:off x="145576" y="572860"/>
            <a:ext cx="11891413" cy="578079"/>
          </a:xfrm>
          <a:prstGeom prst="rect">
            <a:avLst/>
          </a:prstGeom>
        </p:spPr>
        <p:txBody>
          <a:bodyPr/>
          <a:lstStyle>
            <a:lvl1pPr marL="0" indent="0" algn="ctr">
              <a:buNone/>
              <a:defRPr sz="2000" b="1">
                <a:solidFill>
                  <a:schemeClr val="accent1"/>
                </a:solidFill>
                <a:latin typeface="Arial (Headings)"/>
              </a:defRPr>
            </a:lvl1pPr>
          </a:lstStyle>
          <a:p>
            <a:pPr lvl="0"/>
            <a:r>
              <a:rPr lang="en-US"/>
              <a:t>Title</a:t>
            </a:r>
            <a:endParaRPr lang="en-GB"/>
          </a:p>
        </p:txBody>
      </p:sp>
      <p:sp>
        <p:nvSpPr>
          <p:cNvPr id="7" name="Slide Number Placeholder 5"/>
          <p:cNvSpPr>
            <a:spLocks noGrp="1"/>
          </p:cNvSpPr>
          <p:nvPr>
            <p:ph type="sldNum" sz="quarter" idx="4"/>
          </p:nvPr>
        </p:nvSpPr>
        <p:spPr>
          <a:xfrm>
            <a:off x="9208881" y="6488601"/>
            <a:ext cx="2828107" cy="218918"/>
          </a:xfrm>
          <a:prstGeom prst="rect">
            <a:avLst/>
          </a:prstGeom>
        </p:spPr>
        <p:txBody>
          <a:bodyPr lIns="90818" tIns="45409" rIns="90818" bIns="45409"/>
          <a:lstStyle>
            <a:lvl1pPr algn="r">
              <a:defRPr sz="1000" b="0" i="0">
                <a:solidFill>
                  <a:schemeClr val="tx1"/>
                </a:solidFill>
                <a:latin typeface="Arial"/>
                <a:cs typeface="Arial"/>
              </a:defRPr>
            </a:lvl1pPr>
          </a:lstStyle>
          <a:p>
            <a:pPr defTabSz="908182"/>
            <a:fld id="{87DADF28-5588-485E-81E7-6B9A2B6E3B3C}" type="slidenum">
              <a:rPr lang="en-GB" smtClean="0">
                <a:solidFill>
                  <a:prstClr val="black"/>
                </a:solidFill>
              </a:rPr>
              <a:pPr defTabSz="908182"/>
              <a:t>‹#›</a:t>
            </a:fld>
            <a:endParaRPr lang="en-GB">
              <a:solidFill>
                <a:prstClr val="black"/>
              </a:solidFill>
            </a:endParaRPr>
          </a:p>
        </p:txBody>
      </p:sp>
    </p:spTree>
    <p:extLst>
      <p:ext uri="{BB962C8B-B14F-4D97-AF65-F5344CB8AC3E}">
        <p14:creationId xmlns:p14="http://schemas.microsoft.com/office/powerpoint/2010/main" val="370428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696086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19570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559670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284938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575251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001119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3834277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1FF6038-765E-4A35-9291-688DFA1C4CE5}" type="datetimeFigureOut">
              <a:rPr lang="en-GB" smtClean="0"/>
              <a:t>05/12/2019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AEB91E9-87EB-461F-B0CD-2A123CF379A1}" type="slidenum">
              <a:rPr lang="en-GB" smtClean="0"/>
              <a:t>‹#›</a:t>
            </a:fld>
            <a:endParaRPr lang="en-GB" dirty="0"/>
          </a:p>
        </p:txBody>
      </p:sp>
    </p:spTree>
    <p:extLst>
      <p:ext uri="{BB962C8B-B14F-4D97-AF65-F5344CB8AC3E}">
        <p14:creationId xmlns:p14="http://schemas.microsoft.com/office/powerpoint/2010/main" val="1761077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FF6038-765E-4A35-9291-688DFA1C4CE5}" type="datetimeFigureOut">
              <a:rPr lang="en-GB" smtClean="0"/>
              <a:t>05/12/2019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B91E9-87EB-461F-B0CD-2A123CF379A1}" type="slidenum">
              <a:rPr lang="en-GB" smtClean="0"/>
              <a:t>‹#›</a:t>
            </a:fld>
            <a:endParaRPr lang="en-GB" dirty="0"/>
          </a:p>
        </p:txBody>
      </p:sp>
    </p:spTree>
    <p:extLst>
      <p:ext uri="{BB962C8B-B14F-4D97-AF65-F5344CB8AC3E}">
        <p14:creationId xmlns:p14="http://schemas.microsoft.com/office/powerpoint/2010/main" val="1166475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fingertips.phe.org.uk/profile/general-practice"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8.emf"/><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2.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9.emf"/><Relationship Id="rId4" Type="http://schemas.openxmlformats.org/officeDocument/2006/relationships/image" Target="../media/image38.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emf"/><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2760" y="1259093"/>
            <a:ext cx="10482230" cy="4708981"/>
          </a:xfrm>
          <a:prstGeom prst="rect">
            <a:avLst/>
          </a:prstGeom>
          <a:noFill/>
          <a:ln>
            <a:noFill/>
          </a:ln>
        </p:spPr>
        <p:txBody>
          <a:bodyPr wrap="square" rtlCol="0">
            <a:spAutoFit/>
          </a:bodyPr>
          <a:lstStyle/>
          <a:p>
            <a:pPr algn="ctr"/>
            <a:r>
              <a:rPr lang="en-GB" sz="5000" dirty="0">
                <a:solidFill>
                  <a:schemeClr val="accent1">
                    <a:lumMod val="75000"/>
                  </a:schemeClr>
                </a:solidFill>
                <a:latin typeface="Arial" panose="020B0604020202020204" pitchFamily="34" charset="0"/>
                <a:cs typeface="Arial" panose="020B0604020202020204" pitchFamily="34" charset="0"/>
              </a:rPr>
              <a:t>Central and Thistlemoor PCN</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Data pack</a:t>
            </a:r>
          </a:p>
          <a:p>
            <a:pPr algn="ctr"/>
            <a:endParaRPr lang="en-GB" sz="5000" dirty="0">
              <a:solidFill>
                <a:schemeClr val="accent1">
                  <a:lumMod val="75000"/>
                </a:schemeClr>
              </a:solidFill>
              <a:latin typeface="Arial" panose="020B0604020202020204" pitchFamily="34" charset="0"/>
              <a:cs typeface="Arial" panose="020B0604020202020204" pitchFamily="34" charset="0"/>
            </a:endParaRPr>
          </a:p>
          <a:p>
            <a:pPr algn="ctr"/>
            <a:r>
              <a:rPr lang="en-GB" sz="5000" dirty="0">
                <a:solidFill>
                  <a:schemeClr val="accent1">
                    <a:lumMod val="75000"/>
                  </a:schemeClr>
                </a:solidFill>
                <a:latin typeface="Arial" panose="020B0604020202020204" pitchFamily="34" charset="0"/>
                <a:cs typeface="Arial" panose="020B0604020202020204" pitchFamily="34" charset="0"/>
              </a:rPr>
              <a:t>November 2019</a:t>
            </a:r>
          </a:p>
          <a:p>
            <a:pPr algn="ctr"/>
            <a:endParaRPr lang="en-GB" sz="5000" dirty="0">
              <a:solidFill>
                <a:srgbClr val="FF0000"/>
              </a:solidFill>
              <a:latin typeface="Arial" panose="020B0604020202020204" pitchFamily="34" charset="0"/>
              <a:cs typeface="Arial" panose="020B0604020202020204" pitchFamily="34" charset="0"/>
            </a:endParaRPr>
          </a:p>
        </p:txBody>
      </p:sp>
      <p:sp>
        <p:nvSpPr>
          <p:cNvPr id="3" name="Frame 2"/>
          <p:cNvSpPr/>
          <p:nvPr/>
        </p:nvSpPr>
        <p:spPr>
          <a:xfrm>
            <a:off x="0" y="0"/>
            <a:ext cx="12204000" cy="6858000"/>
          </a:xfrm>
          <a:prstGeom prst="frame">
            <a:avLst/>
          </a:prstGeom>
          <a:solidFill>
            <a:schemeClr val="accent1">
              <a:lumMod val="75000"/>
            </a:schemeClr>
          </a:solidFill>
          <a:ln w="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6397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608709"/>
              </p:ext>
            </p:extLst>
          </p:nvPr>
        </p:nvGraphicFramePr>
        <p:xfrm>
          <a:off x="0" y="0"/>
          <a:ext cx="12192000" cy="688940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Self-</a:t>
                      </a:r>
                      <a:r>
                        <a:rPr lang="en-GB" baseline="0" dirty="0">
                          <a:latin typeface="Arial" panose="020B0604020202020204" pitchFamily="34" charset="0"/>
                          <a:cs typeface="Arial" panose="020B0604020202020204" pitchFamily="34" charset="0"/>
                        </a:rPr>
                        <a:t>reported limiting long-term illness and general health status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7132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a:solidFill>
                            <a:schemeClr val="accent1">
                              <a:lumMod val="75000"/>
                            </a:schemeClr>
                          </a:solidFill>
                          <a:latin typeface="Arial" panose="020B0604020202020204" pitchFamily="34" charset="0"/>
                          <a:cs typeface="Arial" panose="020B0604020202020204" pitchFamily="34" charset="0"/>
                        </a:rPr>
                        <a:t> that the</a:t>
                      </a:r>
                      <a:r>
                        <a:rPr lang="en-GB" sz="1600" dirty="0">
                          <a:solidFill>
                            <a:schemeClr val="accent1">
                              <a:lumMod val="75000"/>
                            </a:schemeClr>
                          </a:solidFill>
                          <a:latin typeface="Arial" panose="020B0604020202020204" pitchFamily="34" charset="0"/>
                          <a:cs typeface="Arial" panose="020B0604020202020204" pitchFamily="34" charset="0"/>
                        </a:rPr>
                        <a:t> proportion</a:t>
                      </a:r>
                      <a:r>
                        <a:rPr lang="en-GB" sz="1600" baseline="0" dirty="0">
                          <a:solidFill>
                            <a:schemeClr val="accent1">
                              <a:lumMod val="75000"/>
                            </a:schemeClr>
                          </a:solidFill>
                          <a:latin typeface="Arial" panose="020B0604020202020204" pitchFamily="34" charset="0"/>
                          <a:cs typeface="Arial" panose="020B0604020202020204" pitchFamily="34" charset="0"/>
                        </a:rPr>
                        <a:t> of people that reported that they had a long-term activity-limiting illness</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in the 2011 Census was statistically similar to the North Alliance average.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a:t>
                      </a:r>
                      <a:r>
                        <a:rPr lang="en-GB" sz="1600" dirty="0">
                          <a:solidFill>
                            <a:schemeClr val="accent1">
                              <a:lumMod val="75000"/>
                            </a:schemeClr>
                          </a:solidFill>
                          <a:latin typeface="Arial" panose="020B0604020202020204" pitchFamily="34" charset="0"/>
                          <a:cs typeface="Arial" panose="020B0604020202020204" pitchFamily="34" charset="0"/>
                        </a:rPr>
                        <a:t>It is estimated</a:t>
                      </a:r>
                      <a:r>
                        <a:rPr lang="en-GB" sz="1600" baseline="0" dirty="0">
                          <a:solidFill>
                            <a:schemeClr val="accent1">
                              <a:lumMod val="75000"/>
                            </a:schemeClr>
                          </a:solidFill>
                          <a:latin typeface="Arial" panose="020B0604020202020204" pitchFamily="34" charset="0"/>
                          <a:cs typeface="Arial" panose="020B0604020202020204" pitchFamily="34" charset="0"/>
                        </a:rPr>
                        <a:t> that the</a:t>
                      </a:r>
                      <a:r>
                        <a:rPr lang="en-GB" sz="1600" dirty="0">
                          <a:solidFill>
                            <a:schemeClr val="accent1">
                              <a:lumMod val="75000"/>
                            </a:schemeClr>
                          </a:solidFill>
                          <a:latin typeface="Arial" panose="020B0604020202020204" pitchFamily="34" charset="0"/>
                          <a:cs typeface="Arial" panose="020B0604020202020204" pitchFamily="34" charset="0"/>
                        </a:rPr>
                        <a:t> proportion</a:t>
                      </a:r>
                      <a:r>
                        <a:rPr lang="en-GB" sz="1600" baseline="0" dirty="0">
                          <a:solidFill>
                            <a:schemeClr val="accent1">
                              <a:lumMod val="75000"/>
                            </a:schemeClr>
                          </a:solidFill>
                          <a:latin typeface="Arial" panose="020B0604020202020204" pitchFamily="34" charset="0"/>
                          <a:cs typeface="Arial" panose="020B0604020202020204" pitchFamily="34" charset="0"/>
                        </a:rPr>
                        <a:t> of people that reported that they were in good or very good health</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in the 2011 Census was statistically significantly lower than the North Alliance average.</a:t>
                      </a:r>
                    </a:p>
                    <a:p>
                      <a:pPr algn="ctr"/>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64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C&amp;P PHI from Census 2011, NOMIS and patients registered at a GP Practice by LSOA, July 2018, NHS Digital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7" name="Picture 6"/>
          <p:cNvPicPr>
            <a:picLocks noChangeAspect="1"/>
          </p:cNvPicPr>
          <p:nvPr/>
        </p:nvPicPr>
        <p:blipFill>
          <a:blip r:embed="rId3"/>
          <a:stretch>
            <a:fillRect/>
          </a:stretch>
        </p:blipFill>
        <p:spPr>
          <a:xfrm>
            <a:off x="69569" y="6065505"/>
            <a:ext cx="12052861" cy="298350"/>
          </a:xfrm>
          <a:prstGeom prst="rect">
            <a:avLst/>
          </a:prstGeom>
        </p:spPr>
      </p:pic>
      <p:pic>
        <p:nvPicPr>
          <p:cNvPr id="3" name="Picture 2"/>
          <p:cNvPicPr>
            <a:picLocks noChangeAspect="1"/>
          </p:cNvPicPr>
          <p:nvPr/>
        </p:nvPicPr>
        <p:blipFill>
          <a:blip r:embed="rId4"/>
          <a:stretch>
            <a:fillRect/>
          </a:stretch>
        </p:blipFill>
        <p:spPr>
          <a:xfrm>
            <a:off x="448879" y="604092"/>
            <a:ext cx="6238800" cy="2654809"/>
          </a:xfrm>
          <a:prstGeom prst="rect">
            <a:avLst/>
          </a:prstGeom>
        </p:spPr>
      </p:pic>
    </p:spTree>
    <p:extLst>
      <p:ext uri="{BB962C8B-B14F-4D97-AF65-F5344CB8AC3E}">
        <p14:creationId xmlns:p14="http://schemas.microsoft.com/office/powerpoint/2010/main" val="1536078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08853865"/>
              </p:ext>
            </p:extLst>
          </p:nvPr>
        </p:nvGraphicFramePr>
        <p:xfrm>
          <a:off x="0" y="0"/>
          <a:ext cx="12192000" cy="684784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9246">
                <a:tc>
                  <a:txBody>
                    <a:bodyPr/>
                    <a:lstStyle/>
                    <a:p>
                      <a:r>
                        <a:rPr lang="en-GB" dirty="0">
                          <a:latin typeface="Arial" panose="020B0604020202020204" pitchFamily="34" charset="0"/>
                          <a:cs typeface="Arial" panose="020B0604020202020204" pitchFamily="34" charset="0"/>
                        </a:rPr>
                        <a:t>Life expectancy</a:t>
                      </a:r>
                    </a:p>
                  </a:txBody>
                  <a:tcPr>
                    <a:solidFill>
                      <a:schemeClr val="accent1">
                        <a:lumMod val="75000"/>
                      </a:schemeClr>
                    </a:solidFill>
                  </a:tcPr>
                </a:tc>
                <a:extLst>
                  <a:ext uri="{0D108BD9-81ED-4DB2-BD59-A6C34878D82A}">
                    <a16:rowId xmlns:a16="http://schemas.microsoft.com/office/drawing/2014/main" val="10000"/>
                  </a:ext>
                </a:extLst>
              </a:tr>
              <a:tr h="557515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algn="ctr"/>
                      <a:r>
                        <a:rPr lang="en-GB" sz="1600" dirty="0">
                          <a:solidFill>
                            <a:schemeClr val="accent1">
                              <a:lumMod val="75000"/>
                            </a:schemeClr>
                          </a:solidFill>
                          <a:latin typeface="Arial" panose="020B0604020202020204" pitchFamily="34" charset="0"/>
                          <a:cs typeface="Arial" panose="020B0604020202020204" pitchFamily="34" charset="0"/>
                        </a:rPr>
                        <a:t> </a:t>
                      </a:r>
                    </a:p>
                    <a:p>
                      <a:pPr algn="ctr"/>
                      <a:endParaRPr lang="en-GB" sz="1600" dirty="0">
                        <a:solidFill>
                          <a:schemeClr val="accent1">
                            <a:lumMod val="75000"/>
                          </a:schemeClr>
                        </a:solidFill>
                        <a:latin typeface="Arial" panose="020B0604020202020204" pitchFamily="34" charset="0"/>
                        <a:cs typeface="Arial" panose="020B0604020202020204" pitchFamily="34" charset="0"/>
                      </a:endParaRPr>
                    </a:p>
                    <a:p>
                      <a:pPr algn="ctr"/>
                      <a:endParaRPr lang="en-GB" sz="1600" dirty="0">
                        <a:solidFill>
                          <a:schemeClr val="accent1">
                            <a:lumMod val="75000"/>
                          </a:schemeClr>
                        </a:solidFill>
                        <a:latin typeface="Arial" panose="020B0604020202020204" pitchFamily="34" charset="0"/>
                        <a:cs typeface="Arial" panose="020B0604020202020204" pitchFamily="34" charset="0"/>
                      </a:endParaRPr>
                    </a:p>
                    <a:p>
                      <a:pPr algn="ctr"/>
                      <a:r>
                        <a:rPr lang="en-GB" sz="1600" dirty="0">
                          <a:solidFill>
                            <a:schemeClr val="accent1">
                              <a:lumMod val="75000"/>
                            </a:schemeClr>
                          </a:solidFill>
                          <a:latin typeface="Arial" panose="020B0604020202020204" pitchFamily="34" charset="0"/>
                          <a:cs typeface="Arial" panose="020B0604020202020204" pitchFamily="34" charset="0"/>
                        </a:rPr>
                        <a:t>Male and female life expectancy in Central and Thistlemoor PCN is statistically similar to the North Alliance.</a:t>
                      </a:r>
                    </a:p>
                    <a:p>
                      <a:pPr algn="ctr"/>
                      <a:endParaRPr lang="en-GB" sz="1600" dirty="0">
                        <a:solidFill>
                          <a:schemeClr val="accent1">
                            <a:lumMod val="75000"/>
                          </a:schemeClr>
                        </a:solidFill>
                        <a:latin typeface="Arial" panose="020B0604020202020204" pitchFamily="34" charset="0"/>
                        <a:cs typeface="Arial" panose="020B0604020202020204" pitchFamily="34" charset="0"/>
                      </a:endParaRPr>
                    </a:p>
                    <a:p>
                      <a:pPr algn="ctr"/>
                      <a:r>
                        <a:rPr lang="en-GB" sz="1600" dirty="0">
                          <a:solidFill>
                            <a:schemeClr val="accent1">
                              <a:lumMod val="75000"/>
                            </a:schemeClr>
                          </a:solidFill>
                          <a:latin typeface="Arial" panose="020B0604020202020204" pitchFamily="34" charset="0"/>
                          <a:cs typeface="Arial" panose="020B0604020202020204" pitchFamily="34" charset="0"/>
                        </a:rPr>
                        <a:t>North Alliance male and female life expectancy is statistically significantly lower than the </a:t>
                      </a:r>
                      <a:r>
                        <a:rPr lang="en-GB" sz="1600" baseline="0" dirty="0">
                          <a:solidFill>
                            <a:schemeClr val="accent1">
                              <a:lumMod val="75000"/>
                            </a:schemeClr>
                          </a:solidFill>
                          <a:latin typeface="Arial" panose="020B0604020202020204" pitchFamily="34" charset="0"/>
                          <a:cs typeface="Arial" panose="020B0604020202020204" pitchFamily="34" charset="0"/>
                        </a:rPr>
                        <a:t>CCG.</a:t>
                      </a:r>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598791">
                <a:tc>
                  <a:txBody>
                    <a:bodyPr/>
                    <a:lstStyle/>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endParaRPr lang="en-GB" sz="1000" b="1" dirty="0">
                        <a:solidFill>
                          <a:schemeClr val="bg1"/>
                        </a:solidFill>
                        <a:latin typeface="Arial" panose="020B0604020202020204" pitchFamily="34" charset="0"/>
                        <a:cs typeface="Arial" panose="020B0604020202020204" pitchFamily="34" charset="0"/>
                      </a:endParaRPr>
                    </a:p>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derived from</a:t>
                      </a:r>
                      <a:r>
                        <a:rPr lang="en-GB" sz="1000" b="1" kern="1200" dirty="0">
                          <a:solidFill>
                            <a:schemeClr val="bg1"/>
                          </a:solidFill>
                          <a:latin typeface="Arial" panose="020B0604020202020204" pitchFamily="34" charset="0"/>
                          <a:ea typeface="+mn-ea"/>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NHS Digital Civil Registration data and GP registered population data 2013</a:t>
                      </a:r>
                      <a:r>
                        <a:rPr lang="en-GB" sz="1000" kern="1200" baseline="0" dirty="0">
                          <a:solidFill>
                            <a:schemeClr val="bg1"/>
                          </a:solidFill>
                          <a:latin typeface="Arial" panose="020B0604020202020204" pitchFamily="34" charset="0"/>
                          <a:ea typeface="+mn-ea"/>
                          <a:cs typeface="Arial" panose="020B0604020202020204" pitchFamily="34" charset="0"/>
                        </a:rPr>
                        <a:t> – 2017</a:t>
                      </a:r>
                    </a:p>
                    <a:p>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28611" y="6083977"/>
            <a:ext cx="11679741" cy="289114"/>
          </a:xfrm>
          <a:prstGeom prst="rect">
            <a:avLst/>
          </a:prstGeom>
        </p:spPr>
      </p:pic>
      <p:pic>
        <p:nvPicPr>
          <p:cNvPr id="3" name="Picture 2"/>
          <p:cNvPicPr>
            <a:picLocks noChangeAspect="1"/>
          </p:cNvPicPr>
          <p:nvPr/>
        </p:nvPicPr>
        <p:blipFill>
          <a:blip r:embed="rId4"/>
          <a:stretch>
            <a:fillRect/>
          </a:stretch>
        </p:blipFill>
        <p:spPr>
          <a:xfrm>
            <a:off x="500598" y="519893"/>
            <a:ext cx="6238800" cy="3421754"/>
          </a:xfrm>
          <a:prstGeom prst="rect">
            <a:avLst/>
          </a:prstGeom>
        </p:spPr>
      </p:pic>
    </p:spTree>
    <p:extLst>
      <p:ext uri="{BB962C8B-B14F-4D97-AF65-F5344CB8AC3E}">
        <p14:creationId xmlns:p14="http://schemas.microsoft.com/office/powerpoint/2010/main" val="1732916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04371095"/>
              </p:ext>
            </p:extLst>
          </p:nvPr>
        </p:nvGraphicFramePr>
        <p:xfrm>
          <a:off x="0" y="1"/>
          <a:ext cx="12192000" cy="6857998"/>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63011">
                <a:tc>
                  <a:txBody>
                    <a:bodyPr/>
                    <a:lstStyle/>
                    <a:p>
                      <a:r>
                        <a:rPr lang="en-GB" dirty="0">
                          <a:latin typeface="Arial" panose="020B0604020202020204" pitchFamily="34" charset="0"/>
                          <a:cs typeface="Arial" panose="020B0604020202020204" pitchFamily="34" charset="0"/>
                        </a:rPr>
                        <a:t>Mortality – all</a:t>
                      </a:r>
                      <a:r>
                        <a:rPr lang="en-GB" baseline="0" dirty="0">
                          <a:latin typeface="Arial" panose="020B0604020202020204" pitchFamily="34" charset="0"/>
                          <a:cs typeface="Arial" panose="020B0604020202020204" pitchFamily="34" charset="0"/>
                        </a:rPr>
                        <a:t> causes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145311">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There have been on average 92 deaths a year in Central and Thistlemoor PCN, approximately half are people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aged under 75 year olds.</a:t>
                      </a:r>
                    </a:p>
                    <a:p>
                      <a:pPr marL="0" indent="0" algn="ctr">
                        <a:buFont typeface="Arial" panose="020B0604020202020204" pitchFamily="34" charset="0"/>
                        <a:buNone/>
                      </a:pPr>
                      <a:endParaRPr lang="en-GB" sz="10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The PCN has all age and premature mortality rates which are statistically similar to the North Alliance. </a:t>
                      </a:r>
                    </a:p>
                    <a:p>
                      <a:pPr algn="ctr"/>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249676">
                <a:tc>
                  <a:txBody>
                    <a:bodyPr/>
                    <a:lstStyle/>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endParaRPr lang="en-GB" sz="1000" kern="1200" dirty="0">
                        <a:solidFill>
                          <a:schemeClr val="bg1"/>
                        </a:solidFill>
                        <a:latin typeface="Arial" panose="020B0604020202020204" pitchFamily="34" charset="0"/>
                        <a:ea typeface="+mn-ea"/>
                        <a:cs typeface="Arial" panose="020B0604020202020204" pitchFamily="34" charset="0"/>
                      </a:endParaRPr>
                    </a:p>
                    <a:p>
                      <a:r>
                        <a:rPr lang="en-GB" sz="1000" kern="1200" dirty="0">
                          <a:solidFill>
                            <a:schemeClr val="bg1"/>
                          </a:solidFill>
                          <a:latin typeface="Arial" panose="020B0604020202020204" pitchFamily="34" charset="0"/>
                          <a:ea typeface="+mn-ea"/>
                          <a:cs typeface="Arial" panose="020B0604020202020204" pitchFamily="34" charset="0"/>
                        </a:rPr>
                        <a:t>DASR</a:t>
                      </a:r>
                      <a:r>
                        <a:rPr lang="en-GB" sz="1000" kern="1200" baseline="0" dirty="0">
                          <a:solidFill>
                            <a:schemeClr val="bg1"/>
                          </a:solidFill>
                          <a:latin typeface="Arial" panose="020B0604020202020204" pitchFamily="34" charset="0"/>
                          <a:ea typeface="+mn-ea"/>
                          <a:cs typeface="Arial" panose="020B0604020202020204" pitchFamily="34" charset="0"/>
                        </a:rPr>
                        <a:t> = directly age standardised rate per 100,000 population </a:t>
                      </a:r>
                    </a:p>
                    <a:p>
                      <a:endParaRPr lang="en-GB" sz="500" kern="1200" dirty="0">
                        <a:solidFill>
                          <a:schemeClr val="bg1"/>
                        </a:solidFill>
                        <a:latin typeface="Arial" panose="020B0604020202020204" pitchFamily="34" charset="0"/>
                        <a:ea typeface="+mn-ea"/>
                        <a:cs typeface="Arial" panose="020B0604020202020204" pitchFamily="34" charset="0"/>
                      </a:endParaRPr>
                    </a:p>
                    <a:p>
                      <a:pPr algn="l"/>
                      <a:r>
                        <a:rPr lang="en-GB" sz="1000" kern="1200" dirty="0">
                          <a:solidFill>
                            <a:schemeClr val="bg1"/>
                          </a:solidFill>
                          <a:latin typeface="Arial" panose="020B0604020202020204" pitchFamily="34" charset="0"/>
                          <a:ea typeface="+mn-ea"/>
                          <a:cs typeface="Arial" panose="020B0604020202020204" pitchFamily="34" charset="0"/>
                        </a:rPr>
                        <a:t>Source: C&amp;P PHI, from NHS Digital Civil Registration Data and NHS Digital GP registered population data, 2014-2018  </a:t>
                      </a:r>
                      <a:r>
                        <a:rPr lang="en-GB" sz="1000" kern="1200" baseline="0" dirty="0">
                          <a:solidFill>
                            <a:schemeClr val="bg1"/>
                          </a:solidFill>
                          <a:latin typeface="Arial" panose="020B0604020202020204" pitchFamily="34" charset="0"/>
                          <a:ea typeface="+mn-ea"/>
                          <a:cs typeface="Arial" panose="020B0604020202020204" pitchFamily="34" charset="0"/>
                        </a:rPr>
                        <a:t>    </a:t>
                      </a:r>
                    </a:p>
                    <a:p>
                      <a:pPr algn="l"/>
                      <a:r>
                        <a:rPr lang="en-GB" sz="1000" kern="1200" baseline="0" dirty="0">
                          <a:solidFill>
                            <a:schemeClr val="bg1"/>
                          </a:solidFill>
                          <a:latin typeface="Arial" panose="020B0604020202020204" pitchFamily="34" charset="0"/>
                          <a:ea typeface="+mn-ea"/>
                          <a:cs typeface="Arial" panose="020B0604020202020204" pitchFamily="34" charset="0"/>
                        </a:rPr>
                        <a:t>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35453" y="5822958"/>
            <a:ext cx="11680948" cy="347502"/>
          </a:xfrm>
          <a:prstGeom prst="rect">
            <a:avLst/>
          </a:prstGeom>
        </p:spPr>
      </p:pic>
      <p:pic>
        <p:nvPicPr>
          <p:cNvPr id="3" name="Picture 2"/>
          <p:cNvPicPr>
            <a:picLocks noChangeAspect="1"/>
          </p:cNvPicPr>
          <p:nvPr/>
        </p:nvPicPr>
        <p:blipFill>
          <a:blip r:embed="rId4"/>
          <a:stretch>
            <a:fillRect/>
          </a:stretch>
        </p:blipFill>
        <p:spPr>
          <a:xfrm>
            <a:off x="462224" y="606978"/>
            <a:ext cx="7324725" cy="3009900"/>
          </a:xfrm>
          <a:prstGeom prst="rect">
            <a:avLst/>
          </a:prstGeom>
        </p:spPr>
      </p:pic>
    </p:spTree>
    <p:extLst>
      <p:ext uri="{BB962C8B-B14F-4D97-AF65-F5344CB8AC3E}">
        <p14:creationId xmlns:p14="http://schemas.microsoft.com/office/powerpoint/2010/main" val="2076055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Selected lifestyle behaviour risk factors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709515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75467269"/>
              </p:ext>
            </p:extLst>
          </p:nvPr>
        </p:nvGraphicFramePr>
        <p:xfrm>
          <a:off x="0" y="0"/>
          <a:ext cx="12192000" cy="684784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29297">
                <a:tc>
                  <a:txBody>
                    <a:bodyPr/>
                    <a:lstStyle/>
                    <a:p>
                      <a:r>
                        <a:rPr lang="en-GB" dirty="0">
                          <a:latin typeface="Arial" panose="020B0604020202020204" pitchFamily="34" charset="0"/>
                          <a:cs typeface="Arial" panose="020B0604020202020204" pitchFamily="34" charset="0"/>
                        </a:rPr>
                        <a:t>Risk</a:t>
                      </a:r>
                      <a:r>
                        <a:rPr lang="en-GB" baseline="0" dirty="0">
                          <a:latin typeface="Arial" panose="020B0604020202020204" pitchFamily="34" charset="0"/>
                          <a:cs typeface="Arial" panose="020B0604020202020204" pitchFamily="34" charset="0"/>
                        </a:rPr>
                        <a:t> factors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6030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Recorded</a:t>
                      </a:r>
                      <a:r>
                        <a:rPr lang="en-GB" sz="1600" baseline="0" dirty="0">
                          <a:solidFill>
                            <a:schemeClr val="accent1">
                              <a:lumMod val="75000"/>
                            </a:schemeClr>
                          </a:solidFill>
                          <a:latin typeface="Arial" panose="020B0604020202020204" pitchFamily="34" charset="0"/>
                          <a:cs typeface="Arial" panose="020B0604020202020204" pitchFamily="34" charset="0"/>
                        </a:rPr>
                        <a:t> prevalence of obesity is statistically significantly lower in Central and Thistlemoor PCN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compared to the average for North Alliance.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Estimated smoking prevalence is statistically significantly higher in Central and Thistlemoor PCN </a:t>
                      </a: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compared to the average for North Alliance.</a:t>
                      </a: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86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Source: Obesity</a:t>
                      </a:r>
                      <a:r>
                        <a:rPr lang="en-GB" sz="1000" kern="1200" baseline="0" dirty="0">
                          <a:solidFill>
                            <a:schemeClr val="bg1"/>
                          </a:solidFill>
                          <a:latin typeface="Arial" panose="020B0604020202020204" pitchFamily="34" charset="0"/>
                          <a:ea typeface="+mn-ea"/>
                          <a:cs typeface="Arial" panose="020B0604020202020204" pitchFamily="34" charset="0"/>
                        </a:rPr>
                        <a:t> - </a:t>
                      </a:r>
                      <a:r>
                        <a:rPr lang="en-GB" sz="1000" kern="1200" dirty="0">
                          <a:solidFill>
                            <a:schemeClr val="bg1"/>
                          </a:solidFill>
                          <a:latin typeface="Arial" panose="020B0604020202020204" pitchFamily="34" charset="0"/>
                          <a:ea typeface="+mn-ea"/>
                          <a:cs typeface="Arial" panose="020B0604020202020204" pitchFamily="34" charset="0"/>
                        </a:rPr>
                        <a:t>C&amp;P PHI derived from NHS Digital QOF data for 2017/18;</a:t>
                      </a:r>
                      <a:r>
                        <a:rPr lang="en-GB" sz="1000" kern="1200" baseline="0" dirty="0">
                          <a:solidFill>
                            <a:schemeClr val="bg1"/>
                          </a:solidFill>
                          <a:latin typeface="Arial" panose="020B0604020202020204" pitchFamily="34" charset="0"/>
                          <a:ea typeface="+mn-ea"/>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Estimated</a:t>
                      </a:r>
                      <a:r>
                        <a:rPr lang="en-GB" sz="1000" kern="1200" baseline="0" dirty="0">
                          <a:solidFill>
                            <a:schemeClr val="bg1"/>
                          </a:solidFill>
                          <a:latin typeface="Arial" panose="020B0604020202020204" pitchFamily="34" charset="0"/>
                          <a:ea typeface="+mn-ea"/>
                          <a:cs typeface="Arial" panose="020B0604020202020204" pitchFamily="34" charset="0"/>
                        </a:rPr>
                        <a:t> smoking - C&amp;P PHI derived from the QOF based smoking prevalence estimate from the Public Health England (PHE) National General Practice Profiles at  </a:t>
                      </a:r>
                      <a:r>
                        <a:rPr lang="en-GB" sz="1000" kern="1200" baseline="0" dirty="0">
                          <a:solidFill>
                            <a:schemeClr val="bg1"/>
                          </a:solidFill>
                          <a:latin typeface="Arial" panose="020B0604020202020204" pitchFamily="34" charset="0"/>
                          <a:ea typeface="+mn-ea"/>
                          <a:cs typeface="Arial" panose="020B0604020202020204" pitchFamily="34" charset="0"/>
                          <a:hlinkClick r:id="rId3"/>
                        </a:rPr>
                        <a:t>https://fingertips.phe.org.uk/profile/general-practice</a:t>
                      </a:r>
                      <a:endParaRPr lang="en-GB" sz="1000" kern="1200" baseline="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4"/>
          <a:stretch>
            <a:fillRect/>
          </a:stretch>
        </p:blipFill>
        <p:spPr>
          <a:xfrm>
            <a:off x="126217" y="5841431"/>
            <a:ext cx="11680948" cy="347502"/>
          </a:xfrm>
          <a:prstGeom prst="rect">
            <a:avLst/>
          </a:prstGeom>
        </p:spPr>
      </p:pic>
      <p:pic>
        <p:nvPicPr>
          <p:cNvPr id="3" name="Picture 2"/>
          <p:cNvPicPr>
            <a:picLocks noChangeAspect="1"/>
          </p:cNvPicPr>
          <p:nvPr/>
        </p:nvPicPr>
        <p:blipFill>
          <a:blip r:embed="rId5"/>
          <a:stretch>
            <a:fillRect/>
          </a:stretch>
        </p:blipFill>
        <p:spPr>
          <a:xfrm>
            <a:off x="460393" y="557428"/>
            <a:ext cx="7326000" cy="3144938"/>
          </a:xfrm>
          <a:prstGeom prst="rect">
            <a:avLst/>
          </a:prstGeom>
        </p:spPr>
      </p:pic>
    </p:spTree>
    <p:extLst>
      <p:ext uri="{BB962C8B-B14F-4D97-AF65-F5344CB8AC3E}">
        <p14:creationId xmlns:p14="http://schemas.microsoft.com/office/powerpoint/2010/main" val="4266398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Prevalence and mortality from principal diseases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39553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14309734"/>
              </p:ext>
            </p:extLst>
          </p:nvPr>
        </p:nvGraphicFramePr>
        <p:xfrm>
          <a:off x="0" y="2"/>
          <a:ext cx="12168000" cy="6857998"/>
        </p:xfrm>
        <a:graphic>
          <a:graphicData uri="http://schemas.openxmlformats.org/drawingml/2006/table">
            <a:tbl>
              <a:tblPr firstRow="1" bandRow="1">
                <a:tableStyleId>{5C22544A-7EE6-4342-B048-85BDC9FD1C3A}</a:tableStyleId>
              </a:tblPr>
              <a:tblGrid>
                <a:gridCol w="12168000">
                  <a:extLst>
                    <a:ext uri="{9D8B030D-6E8A-4147-A177-3AD203B41FA5}">
                      <a16:colId xmlns:a16="http://schemas.microsoft.com/office/drawing/2014/main" val="20000"/>
                    </a:ext>
                  </a:extLst>
                </a:gridCol>
              </a:tblGrid>
              <a:tr h="370515">
                <a:tc>
                  <a:txBody>
                    <a:bodyPr/>
                    <a:lstStyle/>
                    <a:p>
                      <a:r>
                        <a:rPr lang="en-GB" dirty="0">
                          <a:latin typeface="Arial" panose="020B0604020202020204" pitchFamily="34" charset="0"/>
                          <a:cs typeface="Arial" panose="020B0604020202020204" pitchFamily="34" charset="0"/>
                        </a:rPr>
                        <a:t>Circulatory</a:t>
                      </a:r>
                      <a:r>
                        <a:rPr lang="en-GB" baseline="0" dirty="0">
                          <a:latin typeface="Arial" panose="020B0604020202020204" pitchFamily="34" charset="0"/>
                          <a:cs typeface="Arial" panose="020B0604020202020204" pitchFamily="34" charset="0"/>
                        </a:rPr>
                        <a:t>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3345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Central and Thistlemoor PCN</a:t>
                      </a:r>
                      <a:r>
                        <a:rPr lang="en-GB" sz="1600" baseline="0" dirty="0">
                          <a:solidFill>
                            <a:schemeClr val="accent1">
                              <a:lumMod val="75000"/>
                            </a:schemeClr>
                          </a:solidFill>
                          <a:latin typeface="Arial" panose="020B0604020202020204" pitchFamily="34" charset="0"/>
                          <a:cs typeface="Arial" panose="020B0604020202020204" pitchFamily="34" charset="0"/>
                        </a:rPr>
                        <a:t> </a:t>
                      </a:r>
                      <a:r>
                        <a:rPr lang="en-GB" sz="1600" dirty="0">
                          <a:solidFill>
                            <a:schemeClr val="accent1">
                              <a:lumMod val="75000"/>
                            </a:schemeClr>
                          </a:solidFill>
                          <a:latin typeface="Arial" panose="020B0604020202020204" pitchFamily="34" charset="0"/>
                          <a:cs typeface="Arial" panose="020B0604020202020204" pitchFamily="34" charset="0"/>
                        </a:rPr>
                        <a:t>prevalence rates of CHD</a:t>
                      </a:r>
                      <a:r>
                        <a:rPr lang="en-GB" sz="1600" baseline="0" dirty="0">
                          <a:solidFill>
                            <a:schemeClr val="accent1">
                              <a:lumMod val="75000"/>
                            </a:schemeClr>
                          </a:solidFill>
                          <a:latin typeface="Arial" panose="020B0604020202020204" pitchFamily="34" charset="0"/>
                          <a:cs typeface="Arial" panose="020B0604020202020204" pitchFamily="34" charset="0"/>
                        </a:rPr>
                        <a:t>, hypertension and stroke are statistically significantly low compared to North Alliance.</a:t>
                      </a:r>
                    </a:p>
                    <a:p>
                      <a:pPr marL="0" indent="0" algn="ctr">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Circulatory disease premature mortality rates for the PCN are statistically significantly higher than the North Alliance average.</a:t>
                      </a:r>
                      <a:endParaRPr lang="en-GB" sz="1600" dirty="0">
                        <a:solidFill>
                          <a:schemeClr val="accent1">
                            <a:lumMod val="75000"/>
                          </a:schemeClr>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2540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a:t>
                      </a:r>
                      <a:r>
                        <a:rPr lang="en-GB" sz="1000" kern="1200" baseline="0" dirty="0">
                          <a:solidFill>
                            <a:schemeClr val="bg1"/>
                          </a:solidFill>
                          <a:latin typeface="Arial" panose="020B0604020202020204" pitchFamily="34" charset="0"/>
                          <a:ea typeface="+mn-ea"/>
                          <a:cs typeface="Arial" panose="020B0604020202020204" pitchFamily="34" charset="0"/>
                        </a:rPr>
                        <a:t>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169635" y="5793052"/>
            <a:ext cx="11680948" cy="347502"/>
          </a:xfrm>
          <a:prstGeom prst="rect">
            <a:avLst/>
          </a:prstGeom>
        </p:spPr>
      </p:pic>
      <p:pic>
        <p:nvPicPr>
          <p:cNvPr id="4" name="Picture 3"/>
          <p:cNvPicPr>
            <a:picLocks noChangeAspect="1"/>
          </p:cNvPicPr>
          <p:nvPr/>
        </p:nvPicPr>
        <p:blipFill>
          <a:blip r:embed="rId4"/>
          <a:stretch>
            <a:fillRect/>
          </a:stretch>
        </p:blipFill>
        <p:spPr>
          <a:xfrm>
            <a:off x="169635" y="508539"/>
            <a:ext cx="11880000" cy="2853489"/>
          </a:xfrm>
          <a:prstGeom prst="rect">
            <a:avLst/>
          </a:prstGeom>
        </p:spPr>
      </p:pic>
    </p:spTree>
    <p:extLst>
      <p:ext uri="{BB962C8B-B14F-4D97-AF65-F5344CB8AC3E}">
        <p14:creationId xmlns:p14="http://schemas.microsoft.com/office/powerpoint/2010/main" val="1342324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53266438"/>
              </p:ext>
            </p:extLst>
          </p:nvPr>
        </p:nvGraphicFramePr>
        <p:xfrm>
          <a:off x="29183" y="0"/>
          <a:ext cx="12192000" cy="683860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92658">
                <a:tc>
                  <a:txBody>
                    <a:bodyPr/>
                    <a:lstStyle/>
                    <a:p>
                      <a:r>
                        <a:rPr lang="en-GB" dirty="0">
                          <a:latin typeface="Arial" panose="020B0604020202020204" pitchFamily="34" charset="0"/>
                          <a:cs typeface="Arial" panose="020B0604020202020204" pitchFamily="34" charset="0"/>
                        </a:rPr>
                        <a:t>R</a:t>
                      </a:r>
                      <a:r>
                        <a:rPr lang="en-GB" baseline="0" dirty="0">
                          <a:latin typeface="Arial" panose="020B0604020202020204" pitchFamily="34" charset="0"/>
                          <a:cs typeface="Arial" panose="020B0604020202020204" pitchFamily="34" charset="0"/>
                        </a:rPr>
                        <a:t>espiratory disease</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87706">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Central and Thistlemoor PCN prevalence rates of Asthma and COPD are statistically significantly low compared to North Alliance</a:t>
                      </a:r>
                      <a:r>
                        <a:rPr lang="en-GB" sz="1600" baseline="0" dirty="0">
                          <a:solidFill>
                            <a:schemeClr val="accent1">
                              <a:lumMod val="75000"/>
                            </a:schemeClr>
                          </a:solidFill>
                          <a:latin typeface="Arial" panose="020B0604020202020204" pitchFamily="34" charset="0"/>
                          <a:cs typeface="Arial" panose="020B0604020202020204" pitchFamily="34" charset="0"/>
                        </a:rPr>
                        <a:t>.</a:t>
                      </a:r>
                    </a:p>
                    <a:p>
                      <a:pPr marL="0" indent="0" algn="ctr">
                        <a:buFont typeface="Arial" panose="020B0604020202020204" pitchFamily="34" charset="0"/>
                        <a:buNone/>
                      </a:pPr>
                      <a:endParaRPr lang="en-GB" sz="8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Mortality</a:t>
                      </a:r>
                      <a:r>
                        <a:rPr lang="en-GB" sz="1600" baseline="0" dirty="0">
                          <a:solidFill>
                            <a:schemeClr val="accent1">
                              <a:lumMod val="75000"/>
                            </a:schemeClr>
                          </a:solidFill>
                          <a:latin typeface="Arial" panose="020B0604020202020204" pitchFamily="34" charset="0"/>
                          <a:cs typeface="Arial" panose="020B0604020202020204" pitchFamily="34" charset="0"/>
                        </a:rPr>
                        <a:t> rates for respiratory diseases, for people of all ages and under 75 years, are statistically similar to the North Alliance rates.</a:t>
                      </a:r>
                      <a:endParaRPr lang="en-GB" sz="1600" dirty="0">
                        <a:solidFill>
                          <a:schemeClr val="accent1">
                            <a:lumMod val="75000"/>
                          </a:schemeClr>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36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a:t>
                      </a:r>
                      <a:r>
                        <a:rPr lang="en-GB" sz="1000" kern="1200" baseline="0" dirty="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35453" y="5869140"/>
            <a:ext cx="11680948" cy="347502"/>
          </a:xfrm>
          <a:prstGeom prst="rect">
            <a:avLst/>
          </a:prstGeom>
        </p:spPr>
      </p:pic>
      <p:pic>
        <p:nvPicPr>
          <p:cNvPr id="4" name="Picture 3"/>
          <p:cNvPicPr>
            <a:picLocks noChangeAspect="1"/>
          </p:cNvPicPr>
          <p:nvPr/>
        </p:nvPicPr>
        <p:blipFill>
          <a:blip r:embed="rId4"/>
          <a:stretch>
            <a:fillRect/>
          </a:stretch>
        </p:blipFill>
        <p:spPr>
          <a:xfrm>
            <a:off x="291120" y="483371"/>
            <a:ext cx="11668125" cy="3324225"/>
          </a:xfrm>
          <a:prstGeom prst="rect">
            <a:avLst/>
          </a:prstGeom>
        </p:spPr>
      </p:pic>
    </p:spTree>
    <p:extLst>
      <p:ext uri="{BB962C8B-B14F-4D97-AF65-F5344CB8AC3E}">
        <p14:creationId xmlns:p14="http://schemas.microsoft.com/office/powerpoint/2010/main" val="1327961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72574770"/>
              </p:ext>
            </p:extLst>
          </p:nvPr>
        </p:nvGraphicFramePr>
        <p:xfrm>
          <a:off x="-1" y="2"/>
          <a:ext cx="12192000" cy="685799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7063">
                <a:tc>
                  <a:txBody>
                    <a:bodyPr/>
                    <a:lstStyle/>
                    <a:p>
                      <a:r>
                        <a:rPr lang="en-GB" baseline="0" dirty="0">
                          <a:latin typeface="Arial" panose="020B0604020202020204" pitchFamily="34" charset="0"/>
                          <a:cs typeface="Arial" panose="020B0604020202020204" pitchFamily="34" charset="0"/>
                        </a:rPr>
                        <a:t>Long term conditions</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8621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Central and Thistlemoor PCN prevalence rates of Diabetes and Cancer are statistically significantly low compared to North Alliance.</a:t>
                      </a:r>
                      <a:endParaRPr lang="en-GB" sz="8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800" baseline="0" dirty="0">
                        <a:solidFill>
                          <a:schemeClr val="accent1">
                            <a:lumMod val="75000"/>
                          </a:schemeClr>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All practice mortality rates and the PCN mortality rate are statistically similar to the North Alliance rate.</a:t>
                      </a: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947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a:t>
                      </a:r>
                      <a:r>
                        <a:rPr lang="en-GB" sz="1000" kern="1200" baseline="0" dirty="0">
                          <a:solidFill>
                            <a:schemeClr val="bg1"/>
                          </a:solidFill>
                          <a:latin typeface="Arial" panose="020B0604020202020204" pitchFamily="34" charset="0"/>
                          <a:ea typeface="+mn-ea"/>
                          <a:cs typeface="Arial" panose="020B0604020202020204" pitchFamily="34" charset="0"/>
                        </a:rPr>
                        <a:t>  Prevalence data are not available by age i.e. it is not age weighted so differences may be explained by differing age structures; DASR = Directly age standardised rate per 100,000 population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baseline="0" dirty="0">
                          <a:solidFill>
                            <a:schemeClr val="bg1"/>
                          </a:solidFill>
                          <a:latin typeface="Arial" panose="020B0604020202020204" pitchFamily="34" charset="0"/>
                          <a:ea typeface="+mn-ea"/>
                          <a:cs typeface="Arial" panose="020B0604020202020204" pitchFamily="34" charset="0"/>
                        </a:rPr>
                        <a:t>Prevalence (recorded) - C&amp;P PHI from QOF, NHS Digital, 2017/18; Mortality - C&amp;P PHI, from NHS Digital Civil Registration Data and NHS Digital GP registered population data, 2014-2018 </a:t>
                      </a: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44690" y="5841431"/>
            <a:ext cx="11680948" cy="347502"/>
          </a:xfrm>
          <a:prstGeom prst="rect">
            <a:avLst/>
          </a:prstGeom>
        </p:spPr>
      </p:pic>
      <p:pic>
        <p:nvPicPr>
          <p:cNvPr id="4" name="Picture 3"/>
          <p:cNvPicPr>
            <a:picLocks noChangeAspect="1"/>
          </p:cNvPicPr>
          <p:nvPr/>
        </p:nvPicPr>
        <p:blipFill>
          <a:blip r:embed="rId4"/>
          <a:stretch>
            <a:fillRect/>
          </a:stretch>
        </p:blipFill>
        <p:spPr>
          <a:xfrm>
            <a:off x="157513" y="491760"/>
            <a:ext cx="11668125" cy="3324225"/>
          </a:xfrm>
          <a:prstGeom prst="rect">
            <a:avLst/>
          </a:prstGeom>
        </p:spPr>
      </p:pic>
    </p:spTree>
    <p:extLst>
      <p:ext uri="{BB962C8B-B14F-4D97-AF65-F5344CB8AC3E}">
        <p14:creationId xmlns:p14="http://schemas.microsoft.com/office/powerpoint/2010/main" val="1169706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44697840"/>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0658">
                <a:tc>
                  <a:txBody>
                    <a:bodyPr/>
                    <a:lstStyle/>
                    <a:p>
                      <a:r>
                        <a:rPr lang="en-GB" dirty="0">
                          <a:latin typeface="Arial" panose="020B0604020202020204" pitchFamily="34" charset="0"/>
                          <a:cs typeface="Arial" panose="020B0604020202020204" pitchFamily="34" charset="0"/>
                        </a:rPr>
                        <a:t>Mental health, dementia</a:t>
                      </a:r>
                      <a:r>
                        <a:rPr lang="en-GB" baseline="0" dirty="0">
                          <a:latin typeface="Arial" panose="020B0604020202020204" pitchFamily="34" charset="0"/>
                          <a:cs typeface="Arial" panose="020B0604020202020204" pitchFamily="34" charset="0"/>
                        </a:rPr>
                        <a:t> and learning disability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2795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Central and Thistlemoor PCN has prevalence rates of severe mental illness, depression, dementia and learning disability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that are all statistically significantly low when compared to the North Alliance average. </a:t>
                      </a:r>
                    </a:p>
                    <a:p>
                      <a:pPr algn="ctr"/>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67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bg1"/>
                          </a:solidFill>
                          <a:latin typeface="Arial" panose="020B0604020202020204" pitchFamily="34" charset="0"/>
                          <a:ea typeface="+mn-ea"/>
                          <a:cs typeface="Arial" panose="020B0604020202020204" pitchFamily="34" charset="0"/>
                        </a:rPr>
                        <a:t>Note: </a:t>
                      </a:r>
                      <a:r>
                        <a:rPr lang="en-GB" sz="1000" kern="1200" baseline="0" dirty="0">
                          <a:solidFill>
                            <a:schemeClr val="bg1"/>
                          </a:solidFill>
                          <a:latin typeface="Arial" panose="020B0604020202020204" pitchFamily="34" charset="0"/>
                          <a:ea typeface="+mn-ea"/>
                          <a:cs typeface="Arial" panose="020B0604020202020204" pitchFamily="34" charset="0"/>
                        </a:rPr>
                        <a:t>Prevalence data are not available by age i.e. it is not age weighted so differences may be explained by differing age structures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Pr</a:t>
                      </a:r>
                      <a:r>
                        <a:rPr lang="en-GB" sz="1000" kern="1200" baseline="0" dirty="0">
                          <a:solidFill>
                            <a:schemeClr val="bg1"/>
                          </a:solidFill>
                          <a:latin typeface="Arial" panose="020B0604020202020204" pitchFamily="34" charset="0"/>
                          <a:ea typeface="+mn-ea"/>
                          <a:cs typeface="Arial" panose="020B0604020202020204" pitchFamily="34" charset="0"/>
                        </a:rPr>
                        <a:t>evalence (recorded) - C&amp;P PHI from QOF, NHS Digital, 2017/18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70799" y="5804485"/>
            <a:ext cx="11680948" cy="347502"/>
          </a:xfrm>
          <a:prstGeom prst="rect">
            <a:avLst/>
          </a:prstGeom>
        </p:spPr>
      </p:pic>
      <p:pic>
        <p:nvPicPr>
          <p:cNvPr id="3" name="Picture 2"/>
          <p:cNvPicPr>
            <a:picLocks noChangeAspect="1"/>
          </p:cNvPicPr>
          <p:nvPr/>
        </p:nvPicPr>
        <p:blipFill>
          <a:blip r:embed="rId4"/>
          <a:stretch>
            <a:fillRect/>
          </a:stretch>
        </p:blipFill>
        <p:spPr>
          <a:xfrm>
            <a:off x="156000" y="597018"/>
            <a:ext cx="11880000" cy="3202758"/>
          </a:xfrm>
          <a:prstGeom prst="rect">
            <a:avLst/>
          </a:prstGeom>
        </p:spPr>
      </p:pic>
    </p:spTree>
    <p:extLst>
      <p:ext uri="{BB962C8B-B14F-4D97-AF65-F5344CB8AC3E}">
        <p14:creationId xmlns:p14="http://schemas.microsoft.com/office/powerpoint/2010/main" val="2014427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03820436"/>
              </p:ext>
            </p:extLst>
          </p:nvPr>
        </p:nvGraphicFramePr>
        <p:xfrm>
          <a:off x="0" y="0"/>
          <a:ext cx="12192002" cy="6908103"/>
        </p:xfrm>
        <a:graphic>
          <a:graphicData uri="http://schemas.openxmlformats.org/drawingml/2006/table">
            <a:tbl>
              <a:tblPr firstRow="1" bandRow="1">
                <a:tableStyleId>{5C22544A-7EE6-4342-B048-85BDC9FD1C3A}</a:tableStyleId>
              </a:tblPr>
              <a:tblGrid>
                <a:gridCol w="6010382">
                  <a:extLst>
                    <a:ext uri="{9D8B030D-6E8A-4147-A177-3AD203B41FA5}">
                      <a16:colId xmlns:a16="http://schemas.microsoft.com/office/drawing/2014/main" val="20000"/>
                    </a:ext>
                  </a:extLst>
                </a:gridCol>
                <a:gridCol w="6181620">
                  <a:extLst>
                    <a:ext uri="{9D8B030D-6E8A-4147-A177-3AD203B41FA5}">
                      <a16:colId xmlns:a16="http://schemas.microsoft.com/office/drawing/2014/main" val="20001"/>
                    </a:ext>
                  </a:extLst>
                </a:gridCol>
              </a:tblGrid>
              <a:tr h="377910">
                <a:tc>
                  <a:txBody>
                    <a:bodyPr/>
                    <a:lstStyle/>
                    <a:p>
                      <a:pPr marL="0" marR="0" lvl="0" indent="0" algn="l"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r>
                        <a:rPr lang="en-GB" sz="1600" b="1" i="0" dirty="0">
                          <a:solidFill>
                            <a:schemeClr val="bg1"/>
                          </a:solidFill>
                          <a:latin typeface="Arial" panose="020B0604020202020204" pitchFamily="34" charset="0"/>
                          <a:cs typeface="Arial" panose="020B0604020202020204" pitchFamily="34" charset="0"/>
                        </a:rPr>
                        <a:t>Central and Thistlemoor PCN</a:t>
                      </a:r>
                      <a:r>
                        <a:rPr lang="en-GB" sz="1600" b="1" i="0" baseline="0" dirty="0">
                          <a:solidFill>
                            <a:schemeClr val="bg1"/>
                          </a:solidFill>
                          <a:latin typeface="Arial" panose="020B0604020202020204" pitchFamily="34" charset="0"/>
                          <a:cs typeface="Arial" panose="020B0604020202020204" pitchFamily="34" charset="0"/>
                        </a:rPr>
                        <a:t> – summary</a:t>
                      </a:r>
                      <a:endParaRPr lang="en-GB" sz="1600" b="0" i="0" baseline="0"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tc>
                  <a:txBody>
                    <a:bodyPr/>
                    <a:lstStyle/>
                    <a:p>
                      <a:pPr marL="0" marR="0" lvl="0" indent="0" algn="r" defTabSz="914400" rtl="0" eaLnBrk="1" fontAlgn="auto" latinLnBrk="0" hangingPunct="1">
                        <a:lnSpc>
                          <a:spcPct val="130000"/>
                        </a:lnSpc>
                        <a:spcBef>
                          <a:spcPts val="0"/>
                        </a:spcBef>
                        <a:spcAft>
                          <a:spcPts val="0"/>
                        </a:spcAft>
                        <a:buClrTx/>
                        <a:buSzPct val="150000"/>
                        <a:buFont typeface="Arial" panose="020B0604020202020204" pitchFamily="34" charset="0"/>
                        <a:buNone/>
                        <a:tabLst/>
                        <a:defRPr/>
                      </a:pPr>
                      <a:endParaRPr lang="en-GB" sz="1600" b="1" i="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10000"/>
                  </a:ext>
                </a:extLst>
              </a:tr>
              <a:tr h="6147627">
                <a:tc>
                  <a:txBody>
                    <a:bodyPr/>
                    <a:lstStyle/>
                    <a:p>
                      <a:pPr marL="285750" indent="-285750">
                        <a:lnSpc>
                          <a:spcPct val="114000"/>
                        </a:lnSpc>
                        <a:buSzPct val="150000"/>
                        <a:buFont typeface="Arial" panose="020B0604020202020204" pitchFamily="34" charset="0"/>
                        <a:buChar char="•"/>
                      </a:pPr>
                      <a:r>
                        <a:rPr lang="en-GB" sz="1500" b="0" i="0" baseline="0" dirty="0">
                          <a:solidFill>
                            <a:schemeClr val="accent1">
                              <a:lumMod val="75000"/>
                            </a:schemeClr>
                          </a:solidFill>
                          <a:latin typeface="Arial" panose="020B0604020202020204" pitchFamily="34" charset="0"/>
                          <a:cs typeface="Arial" panose="020B0604020202020204" pitchFamily="34" charset="0"/>
                        </a:rPr>
                        <a:t>There are just over 38,000 people registered with Central and Thistlemoor PCN, with a higher proportion of people aged 18 and under and lower proportion aged 65 and over compared with the North Alliance, CCG and England.  The population is estimated to increase by 4.6% between 2019 and 2026, and then stabilise to 2036.</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Central and Thistlemoor PCN has a much lower proportion of population from the White British ethnic group and much higher proportions from White Other and Asian ethnic origins compared to the North Alliance, CCG and England averages.</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Relative deprivation is higher in Central and Thistlemoor PCN and each of the constituent practices when compared to the North Alliance, CCG and England.   Approximately 23% of children and 29% of older people live in poverty</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It is estimated that on average there are around 510 births a year in the PCN. The </a:t>
                      </a:r>
                      <a:r>
                        <a:rPr lang="en-GB" sz="1500" b="0" i="0" baseline="0" dirty="0" smtClean="0">
                          <a:solidFill>
                            <a:schemeClr val="accent1">
                              <a:lumMod val="75000"/>
                            </a:schemeClr>
                          </a:solidFill>
                          <a:latin typeface="Arial" panose="020B0604020202020204" pitchFamily="34" charset="0"/>
                          <a:cs typeface="Arial" panose="020B0604020202020204" pitchFamily="34" charset="0"/>
                        </a:rPr>
                        <a:t>birth </a:t>
                      </a:r>
                      <a:r>
                        <a:rPr lang="en-GB" sz="1500" b="0" i="0" baseline="0" dirty="0">
                          <a:solidFill>
                            <a:schemeClr val="accent1">
                              <a:lumMod val="75000"/>
                            </a:schemeClr>
                          </a:solidFill>
                          <a:latin typeface="Arial" panose="020B0604020202020204" pitchFamily="34" charset="0"/>
                          <a:cs typeface="Arial" panose="020B0604020202020204" pitchFamily="34" charset="0"/>
                        </a:rPr>
                        <a:t>rate is statistically significantly higher than North Alliance. The proportion of babies born with a low birth weight is statistically similar to the North Alliance.</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It is estimated that male and female life expectancy in the PCN is statistically similar to the North Alliance average at around 79.9 years and 84.0 years respectively.</a:t>
                      </a:r>
                    </a:p>
                    <a:p>
                      <a:pPr marL="285750" marR="0" lvl="0" indent="-285750" algn="l" defTabSz="914400" rtl="0" eaLnBrk="1" fontAlgn="auto" latinLnBrk="0" hangingPunct="1">
                        <a:lnSpc>
                          <a:spcPct val="114000"/>
                        </a:lnSpc>
                        <a:spcBef>
                          <a:spcPts val="0"/>
                        </a:spcBef>
                        <a:spcAft>
                          <a:spcPts val="0"/>
                        </a:spcAft>
                        <a:buClrTx/>
                        <a:buSzPct val="150000"/>
                        <a:buFont typeface="Arial" panose="020B0604020202020204" pitchFamily="34" charset="0"/>
                        <a:buChar char="•"/>
                        <a:tabLst/>
                        <a:defRPr/>
                      </a:pPr>
                      <a:r>
                        <a:rPr lang="en-GB" sz="1500" b="0" i="0" baseline="0" dirty="0">
                          <a:solidFill>
                            <a:schemeClr val="accent1">
                              <a:lumMod val="75000"/>
                            </a:schemeClr>
                          </a:solidFill>
                          <a:latin typeface="Arial" panose="020B0604020202020204" pitchFamily="34" charset="0"/>
                          <a:cs typeface="Arial" panose="020B0604020202020204" pitchFamily="34" charset="0"/>
                        </a:rPr>
                        <a:t>Recorded obesity in adults is statistically significantly lower than the North Alliance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It is estimated that 36.9% of adults smoke, which is statistically significantly higher than the North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Estimates</a:t>
                      </a:r>
                      <a:r>
                        <a:rPr lang="en-GB" sz="1500" b="0" i="0" dirty="0">
                          <a:solidFill>
                            <a:schemeClr val="accent1">
                              <a:lumMod val="75000"/>
                            </a:schemeClr>
                          </a:solidFill>
                          <a:latin typeface="Arial" panose="020B0604020202020204" pitchFamily="34" charset="0"/>
                          <a:cs typeface="Arial" panose="020B0604020202020204" pitchFamily="34" charset="0"/>
                        </a:rPr>
                        <a:t> of people reporting long-term</a:t>
                      </a:r>
                      <a:r>
                        <a:rPr lang="en-GB" sz="1500" b="0" i="0" baseline="0" dirty="0">
                          <a:solidFill>
                            <a:schemeClr val="accent1">
                              <a:lumMod val="75000"/>
                            </a:schemeClr>
                          </a:solidFill>
                          <a:latin typeface="Arial" panose="020B0604020202020204" pitchFamily="34" charset="0"/>
                          <a:cs typeface="Arial" panose="020B0604020202020204" pitchFamily="34" charset="0"/>
                        </a:rPr>
                        <a:t> activity-limiting illness are statistically similar to North Alliance. Estimates of people reporting</a:t>
                      </a: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 Good or Very Good health are statistically worse than the average for the North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On average there are around 92 deaths a year in the PCN, with around a half of these in people aged under 75 years </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PCN has statistically significantly low recorded prevalence of CHD, hypertension, stroke, asthma, COPD, diabetes and cancer compared to the North Alliance averages</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All age and premature all cause mortality rates for the PCN are statistically similar when compared to the North Alliance.  </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PCN has statistically significantly low prevalence rates of severe mental illness, depression, dementia and learning disability compared to the North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PCN has statistically similar rates of children’s social care involvement cases, early help cases and education, health and care plans compared to the North Alliance average.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The PCN has a statistically significantly higher overall rate of adult social care use than the North Alliance.</a:t>
                      </a:r>
                    </a:p>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r>
                        <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rPr>
                        <a:t>Central and Thistlemoor PCN has a statistically significantly high rate of first outpatient attendances compared with the North Alliance</a:t>
                      </a: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10001"/>
                  </a:ext>
                </a:extLst>
              </a:tr>
              <a:tr h="332462">
                <a:tc>
                  <a:txBody>
                    <a:bodyPr/>
                    <a:lstStyle/>
                    <a:p>
                      <a:pPr marL="0" marR="0" lvl="0" indent="0" algn="l" defTabSz="914400" rtl="0" eaLnBrk="1" fontAlgn="auto" latinLnBrk="0" hangingPunct="1">
                        <a:lnSpc>
                          <a:spcPct val="114000"/>
                        </a:lnSpc>
                        <a:spcBef>
                          <a:spcPts val="0"/>
                        </a:spcBef>
                        <a:spcAft>
                          <a:spcPts val="0"/>
                        </a:spcAft>
                        <a:buClrTx/>
                        <a:buSzPct val="150000"/>
                        <a:buFont typeface="Arial" panose="020B0604020202020204" pitchFamily="34" charset="0"/>
                        <a:buNone/>
                        <a:tabLst/>
                        <a:defRPr/>
                      </a:pPr>
                      <a:endParaRPr lang="en-GB" sz="1500" b="0" i="0" baseline="0" dirty="0">
                        <a:solidFill>
                          <a:schemeClr val="accent1">
                            <a:lumMod val="75000"/>
                          </a:schemeClr>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marL="285750" marR="0" lvl="0" indent="-285750" algn="l" defTabSz="914400" rtl="0" eaLnBrk="1" fontAlgn="auto" latinLnBrk="0" hangingPunct="1">
                        <a:lnSpc>
                          <a:spcPct val="110000"/>
                        </a:lnSpc>
                        <a:spcBef>
                          <a:spcPts val="0"/>
                        </a:spcBef>
                        <a:spcAft>
                          <a:spcPts val="0"/>
                        </a:spcAft>
                        <a:buClrTx/>
                        <a:buSzPct val="150000"/>
                        <a:buFont typeface="Arial" panose="020B0604020202020204" pitchFamily="34" charset="0"/>
                        <a:buChar char="•"/>
                        <a:tabLst/>
                        <a:defRPr/>
                      </a:pPr>
                      <a:endParaRPr lang="en-GB" sz="1500" b="0" i="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lnL w="12700" cmpd="sng">
                      <a:noFill/>
                    </a:lnL>
                    <a:lnT w="38100" cmpd="sng">
                      <a:noFill/>
                    </a:lnT>
                    <a:lnB w="12700" cmpd="sng">
                      <a:noFill/>
                    </a:lnB>
                    <a:solidFill>
                      <a:schemeClr val="bg1"/>
                    </a:solidFill>
                  </a:tcPr>
                </a:tc>
                <a:extLst>
                  <a:ext uri="{0D108BD9-81ED-4DB2-BD59-A6C34878D82A}">
                    <a16:rowId xmlns:a16="http://schemas.microsoft.com/office/drawing/2014/main" val="262947155"/>
                  </a:ext>
                </a:extLst>
              </a:tr>
            </a:tbl>
          </a:graphicData>
        </a:graphic>
      </p:graphicFrame>
    </p:spTree>
    <p:extLst>
      <p:ext uri="{BB962C8B-B14F-4D97-AF65-F5344CB8AC3E}">
        <p14:creationId xmlns:p14="http://schemas.microsoft.com/office/powerpoint/2010/main" val="278179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Service provision and utilisation</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53351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PCN </a:t>
            </a:r>
            <a:r>
              <a:rPr lang="en-GB" sz="6000" noProof="0" dirty="0">
                <a:solidFill>
                  <a:srgbClr val="5B9BD5">
                    <a:lumMod val="75000"/>
                  </a:srgbClr>
                </a:solidFill>
                <a:latin typeface="Arial" panose="020B0604020202020204" pitchFamily="34" charset="0"/>
                <a:cs typeface="Arial" panose="020B0604020202020204" pitchFamily="34" charset="0"/>
              </a:rPr>
              <a:t>w</a:t>
            </a: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orkforce</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6645013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E9F10C3-1402-46FE-8129-FE8318EFDF67}"/>
              </a:ext>
            </a:extLst>
          </p:cNvPr>
          <p:cNvGraphicFramePr>
            <a:graphicFrameLocks noGrp="1"/>
          </p:cNvGraphicFramePr>
          <p:nvPr>
            <p:extLst>
              <p:ext uri="{D42A27DB-BD31-4B8C-83A1-F6EECF244321}">
                <p14:modId xmlns:p14="http://schemas.microsoft.com/office/powerpoint/2010/main" val="3452085158"/>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kern="0" dirty="0">
                          <a:solidFill>
                            <a:schemeClr val="bg1"/>
                          </a:solidFill>
                          <a:latin typeface="Arial (Headings)"/>
                          <a:ea typeface="+mn-ea"/>
                          <a:cs typeface="+mn-cs"/>
                        </a:rPr>
                        <a:t>Who works within the Health and Social Care services for the PCN? </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3946A475-5E7B-4D9A-B76A-4D01230393C0}"/>
              </a:ext>
            </a:extLst>
          </p:cNvPr>
          <p:cNvSpPr txBox="1"/>
          <p:nvPr/>
        </p:nvSpPr>
        <p:spPr>
          <a:xfrm>
            <a:off x="-31899" y="6131913"/>
            <a:ext cx="6329917" cy="600164"/>
          </a:xfrm>
          <a:prstGeom prst="rect">
            <a:avLst/>
          </a:prstGeom>
          <a:noFill/>
        </p:spPr>
        <p:txBody>
          <a:bodyPr wrap="square" rtlCol="0">
            <a:spAutoFit/>
          </a:bodyPr>
          <a:lstStyle/>
          <a:p>
            <a:endParaRPr lang="en-GB" sz="1100" dirty="0">
              <a:solidFill>
                <a:schemeClr val="bg1"/>
              </a:solidFill>
              <a:latin typeface="Arial" panose="020B0604020202020204" pitchFamily="34" charset="0"/>
              <a:cs typeface="Arial" panose="020B0604020202020204" pitchFamily="34" charset="0"/>
            </a:endParaRPr>
          </a:p>
          <a:p>
            <a:endParaRPr lang="en-GB" sz="1100" dirty="0">
              <a:solidFill>
                <a:schemeClr val="bg1"/>
              </a:solidFill>
              <a:latin typeface="Arial" panose="020B0604020202020204" pitchFamily="34" charset="0"/>
              <a:cs typeface="Arial" panose="020B0604020202020204" pitchFamily="34" charset="0"/>
            </a:endParaRPr>
          </a:p>
          <a:p>
            <a:r>
              <a:rPr lang="en-GB" sz="1100" dirty="0">
                <a:solidFill>
                  <a:schemeClr val="bg1"/>
                </a:solidFill>
                <a:latin typeface="Arial" panose="020B0604020202020204" pitchFamily="34" charset="0"/>
                <a:cs typeface="Arial" panose="020B0604020202020204" pitchFamily="34" charset="0"/>
              </a:rPr>
              <a:t>Data Sources: Local Authority Data extract; </a:t>
            </a:r>
            <a:r>
              <a:rPr lang="en-GB" sz="1100" dirty="0" smtClean="0">
                <a:solidFill>
                  <a:schemeClr val="bg1"/>
                </a:solidFill>
                <a:latin typeface="Arial" panose="020B0604020202020204" pitchFamily="34" charset="0"/>
                <a:cs typeface="Arial" panose="020B0604020202020204" pitchFamily="34" charset="0"/>
              </a:rPr>
              <a:t>PCN </a:t>
            </a:r>
            <a:r>
              <a:rPr lang="en-GB" sz="1100" dirty="0">
                <a:solidFill>
                  <a:schemeClr val="bg1"/>
                </a:solidFill>
                <a:latin typeface="Arial" panose="020B0604020202020204" pitchFamily="34" charset="0"/>
                <a:cs typeface="Arial" panose="020B0604020202020204" pitchFamily="34" charset="0"/>
              </a:rPr>
              <a:t>Practice data; CPFT data extract</a:t>
            </a:r>
          </a:p>
        </p:txBody>
      </p:sp>
      <p:sp>
        <p:nvSpPr>
          <p:cNvPr id="4" name="Rectangle 3">
            <a:extLst>
              <a:ext uri="{FF2B5EF4-FFF2-40B4-BE49-F238E27FC236}">
                <a16:creationId xmlns:a16="http://schemas.microsoft.com/office/drawing/2014/main" id="{C98DF8F3-7B97-4F94-9013-9C2883878FF4}"/>
              </a:ext>
            </a:extLst>
          </p:cNvPr>
          <p:cNvSpPr/>
          <p:nvPr/>
        </p:nvSpPr>
        <p:spPr>
          <a:xfrm>
            <a:off x="2745992" y="4160629"/>
            <a:ext cx="6700012" cy="694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400" dirty="0">
                <a:solidFill>
                  <a:srgbClr val="0070C0"/>
                </a:solidFill>
                <a:latin typeface="Arial" panose="020B0604020202020204" pitchFamily="34" charset="0"/>
                <a:cs typeface="Arial" panose="020B0604020202020204" pitchFamily="34" charset="0"/>
              </a:rPr>
              <a:t>117 staff are employed through Central and Thistlemoor PCN’s practices. The majority of which will be directly in contact with patients.</a:t>
            </a:r>
          </a:p>
          <a:p>
            <a:pPr algn="ctr"/>
            <a:endParaRPr lang="en-US" sz="1400" dirty="0">
              <a:solidFill>
                <a:srgbClr val="0070C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4E134B6-86D2-4804-B4AE-6D8706E1A2D7}"/>
              </a:ext>
            </a:extLst>
          </p:cNvPr>
          <p:cNvSpPr txBox="1"/>
          <p:nvPr/>
        </p:nvSpPr>
        <p:spPr>
          <a:xfrm>
            <a:off x="2306973" y="665338"/>
            <a:ext cx="7578050" cy="338554"/>
          </a:xfrm>
          <a:prstGeom prst="rect">
            <a:avLst/>
          </a:prstGeom>
          <a:noFill/>
        </p:spPr>
        <p:txBody>
          <a:bodyPr wrap="square" rtlCol="0">
            <a:spAutoFit/>
          </a:bodyPr>
          <a:lstStyle/>
          <a:p>
            <a:pPr algn="ctr"/>
            <a:r>
              <a:rPr lang="en-GB" sz="1600" b="1" dirty="0">
                <a:solidFill>
                  <a:srgbClr val="0070C0"/>
                </a:solidFill>
                <a:latin typeface="Arial" panose="020B0604020202020204" pitchFamily="34" charset="0"/>
                <a:cs typeface="Arial" panose="020B0604020202020204" pitchFamily="34" charset="0"/>
              </a:rPr>
              <a:t>Patients receive health care from a range of individuals and organisations</a:t>
            </a:r>
          </a:p>
        </p:txBody>
      </p:sp>
      <p:pic>
        <p:nvPicPr>
          <p:cNvPr id="6" name="Picture 5">
            <a:extLst>
              <a:ext uri="{FF2B5EF4-FFF2-40B4-BE49-F238E27FC236}">
                <a16:creationId xmlns:a16="http://schemas.microsoft.com/office/drawing/2014/main" id="{705AABDC-ACB4-4D9C-BFFF-A02C95986D37}"/>
              </a:ext>
            </a:extLst>
          </p:cNvPr>
          <p:cNvPicPr>
            <a:picLocks noChangeAspect="1"/>
          </p:cNvPicPr>
          <p:nvPr/>
        </p:nvPicPr>
        <p:blipFill>
          <a:blip r:embed="rId3"/>
          <a:stretch>
            <a:fillRect/>
          </a:stretch>
        </p:blipFill>
        <p:spPr>
          <a:xfrm>
            <a:off x="3883898" y="1711974"/>
            <a:ext cx="4424198" cy="1970794"/>
          </a:xfrm>
          <a:prstGeom prst="rect">
            <a:avLst/>
          </a:prstGeom>
        </p:spPr>
      </p:pic>
    </p:spTree>
    <p:extLst>
      <p:ext uri="{BB962C8B-B14F-4D97-AF65-F5344CB8AC3E}">
        <p14:creationId xmlns:p14="http://schemas.microsoft.com/office/powerpoint/2010/main" val="2192332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14">
            <a:extLst>
              <a:ext uri="{FF2B5EF4-FFF2-40B4-BE49-F238E27FC236}">
                <a16:creationId xmlns:a16="http://schemas.microsoft.com/office/drawing/2014/main" id="{CE9F10C3-1402-46FE-8129-FE8318EFDF67}"/>
              </a:ext>
            </a:extLst>
          </p:cNvPr>
          <p:cNvGraphicFramePr>
            <a:graphicFrameLocks noGrp="1"/>
          </p:cNvGraphicFramePr>
          <p:nvPr>
            <p:extLst>
              <p:ext uri="{D42A27DB-BD31-4B8C-83A1-F6EECF244321}">
                <p14:modId xmlns:p14="http://schemas.microsoft.com/office/powerpoint/2010/main" val="774944213"/>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kern="0" dirty="0">
                          <a:solidFill>
                            <a:schemeClr val="bg1"/>
                          </a:solidFill>
                          <a:latin typeface="Arial (Headings)"/>
                          <a:ea typeface="+mn-ea"/>
                          <a:cs typeface="+mn-cs"/>
                        </a:rPr>
                        <a:t>Who works within the Health and Social Care services for the PCN? </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3946A475-5E7B-4D9A-B76A-4D01230393C0}"/>
              </a:ext>
            </a:extLst>
          </p:cNvPr>
          <p:cNvSpPr txBox="1"/>
          <p:nvPr/>
        </p:nvSpPr>
        <p:spPr>
          <a:xfrm>
            <a:off x="-31899" y="6131913"/>
            <a:ext cx="6329917" cy="600164"/>
          </a:xfrm>
          <a:prstGeom prst="rect">
            <a:avLst/>
          </a:prstGeom>
          <a:noFill/>
        </p:spPr>
        <p:txBody>
          <a:bodyPr wrap="square" rtlCol="0">
            <a:spAutoFit/>
          </a:bodyPr>
          <a:lstStyle/>
          <a:p>
            <a:endParaRPr lang="en-GB" sz="1100" dirty="0">
              <a:solidFill>
                <a:schemeClr val="bg1"/>
              </a:solidFill>
              <a:latin typeface="Arial" panose="020B0604020202020204" pitchFamily="34" charset="0"/>
              <a:cs typeface="Arial" panose="020B0604020202020204" pitchFamily="34" charset="0"/>
            </a:endParaRPr>
          </a:p>
          <a:p>
            <a:endParaRPr lang="en-GB" sz="1100" dirty="0">
              <a:solidFill>
                <a:schemeClr val="bg1"/>
              </a:solidFill>
              <a:latin typeface="Arial" panose="020B0604020202020204" pitchFamily="34" charset="0"/>
              <a:cs typeface="Arial" panose="020B0604020202020204" pitchFamily="34" charset="0"/>
            </a:endParaRPr>
          </a:p>
          <a:p>
            <a:r>
              <a:rPr lang="en-GB" sz="1100" dirty="0">
                <a:solidFill>
                  <a:schemeClr val="bg1"/>
                </a:solidFill>
                <a:latin typeface="Arial" panose="020B0604020202020204" pitchFamily="34" charset="0"/>
                <a:cs typeface="Arial" panose="020B0604020202020204" pitchFamily="34" charset="0"/>
              </a:rPr>
              <a:t>Data Sources: Local Authority Data extract; </a:t>
            </a:r>
            <a:r>
              <a:rPr lang="en-GB" sz="1100" dirty="0" smtClean="0">
                <a:solidFill>
                  <a:schemeClr val="bg1"/>
                </a:solidFill>
                <a:latin typeface="Arial" panose="020B0604020202020204" pitchFamily="34" charset="0"/>
                <a:cs typeface="Arial" panose="020B0604020202020204" pitchFamily="34" charset="0"/>
              </a:rPr>
              <a:t>PCN </a:t>
            </a:r>
            <a:r>
              <a:rPr lang="en-GB" sz="1100" dirty="0">
                <a:solidFill>
                  <a:schemeClr val="bg1"/>
                </a:solidFill>
                <a:latin typeface="Arial" panose="020B0604020202020204" pitchFamily="34" charset="0"/>
                <a:cs typeface="Arial" panose="020B0604020202020204" pitchFamily="34" charset="0"/>
              </a:rPr>
              <a:t>Practice data; CPFT data extract</a:t>
            </a:r>
          </a:p>
        </p:txBody>
      </p:sp>
      <p:sp>
        <p:nvSpPr>
          <p:cNvPr id="5" name="TextBox 4">
            <a:extLst>
              <a:ext uri="{FF2B5EF4-FFF2-40B4-BE49-F238E27FC236}">
                <a16:creationId xmlns:a16="http://schemas.microsoft.com/office/drawing/2014/main" id="{4B784FF7-78D5-4E0C-9025-E2B60EABF8C3}"/>
              </a:ext>
            </a:extLst>
          </p:cNvPr>
          <p:cNvSpPr txBox="1"/>
          <p:nvPr/>
        </p:nvSpPr>
        <p:spPr>
          <a:xfrm>
            <a:off x="1663817" y="4228557"/>
            <a:ext cx="8864366" cy="954107"/>
          </a:xfrm>
          <a:prstGeom prst="rect">
            <a:avLst/>
          </a:prstGeom>
          <a:noFill/>
        </p:spPr>
        <p:txBody>
          <a:bodyPr wrap="square" rtlCol="0" anchor="t">
            <a:spAutoFit/>
          </a:bodyPr>
          <a:lstStyle/>
          <a:p>
            <a:pPr algn="ctr"/>
            <a:r>
              <a:rPr lang="en-GB" sz="1400" dirty="0">
                <a:solidFill>
                  <a:srgbClr val="2E75B6"/>
                </a:solidFill>
                <a:latin typeface="Arial"/>
                <a:cs typeface="Arial"/>
              </a:rPr>
              <a:t>There are currently 7,405 patients under CPFT caseload across the services listed.  Caseloads rates for Central and Thistlemoor PCN are lower compared to the rest of Cambridgeshire and Peterborough. Additional patients will be inpatients in rehab wards and part of the multi-disciplinary team caseload. Thistlemoor Medical Centre has the highest number of caseloads for Central and Thistlemoor PCN.</a:t>
            </a:r>
          </a:p>
        </p:txBody>
      </p:sp>
      <p:sp>
        <p:nvSpPr>
          <p:cNvPr id="7" name="TextBox 6">
            <a:extLst>
              <a:ext uri="{FF2B5EF4-FFF2-40B4-BE49-F238E27FC236}">
                <a16:creationId xmlns:a16="http://schemas.microsoft.com/office/drawing/2014/main" id="{00B7B0D0-50A1-4B92-9173-C1EF93B0BA5C}"/>
              </a:ext>
            </a:extLst>
          </p:cNvPr>
          <p:cNvSpPr txBox="1"/>
          <p:nvPr/>
        </p:nvSpPr>
        <p:spPr>
          <a:xfrm>
            <a:off x="2306975" y="537180"/>
            <a:ext cx="7578050" cy="338554"/>
          </a:xfrm>
          <a:prstGeom prst="rect">
            <a:avLst/>
          </a:prstGeom>
          <a:noFill/>
        </p:spPr>
        <p:txBody>
          <a:bodyPr wrap="square" rtlCol="0">
            <a:spAutoFit/>
          </a:bodyPr>
          <a:lstStyle/>
          <a:p>
            <a:pPr algn="ctr"/>
            <a:r>
              <a:rPr lang="en-GB" sz="1600" b="1" dirty="0">
                <a:solidFill>
                  <a:srgbClr val="0070C0"/>
                </a:solidFill>
                <a:latin typeface="Arial" panose="020B0604020202020204" pitchFamily="34" charset="0"/>
                <a:cs typeface="Arial" panose="020B0604020202020204" pitchFamily="34" charset="0"/>
              </a:rPr>
              <a:t>Patients receive health care from a range of individuals and organisations</a:t>
            </a:r>
          </a:p>
        </p:txBody>
      </p:sp>
      <p:pic>
        <p:nvPicPr>
          <p:cNvPr id="2" name="Picture 1"/>
          <p:cNvPicPr>
            <a:picLocks noChangeAspect="1"/>
          </p:cNvPicPr>
          <p:nvPr/>
        </p:nvPicPr>
        <p:blipFill>
          <a:blip r:embed="rId3"/>
          <a:stretch>
            <a:fillRect/>
          </a:stretch>
        </p:blipFill>
        <p:spPr>
          <a:xfrm>
            <a:off x="2105025" y="998899"/>
            <a:ext cx="7981950" cy="2600325"/>
          </a:xfrm>
          <a:prstGeom prst="rect">
            <a:avLst/>
          </a:prstGeom>
        </p:spPr>
      </p:pic>
    </p:spTree>
    <p:extLst>
      <p:ext uri="{BB962C8B-B14F-4D97-AF65-F5344CB8AC3E}">
        <p14:creationId xmlns:p14="http://schemas.microsoft.com/office/powerpoint/2010/main" val="2372333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Social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63710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98143122"/>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1311">
                <a:tc>
                  <a:txBody>
                    <a:bodyPr/>
                    <a:lstStyle/>
                    <a:p>
                      <a:r>
                        <a:rPr lang="en-GB" dirty="0">
                          <a:latin typeface="Arial" panose="020B0604020202020204" pitchFamily="34" charset="0"/>
                          <a:cs typeface="Arial" panose="020B0604020202020204" pitchFamily="34" charset="0"/>
                        </a:rPr>
                        <a:t>Children’s Social Care</a:t>
                      </a:r>
                    </a:p>
                  </a:txBody>
                  <a:tcPr>
                    <a:solidFill>
                      <a:schemeClr val="accent1">
                        <a:lumMod val="75000"/>
                      </a:schemeClr>
                    </a:solidFill>
                  </a:tcPr>
                </a:tc>
                <a:extLst>
                  <a:ext uri="{0D108BD9-81ED-4DB2-BD59-A6C34878D82A}">
                    <a16:rowId xmlns:a16="http://schemas.microsoft.com/office/drawing/2014/main" val="10000"/>
                  </a:ext>
                </a:extLst>
              </a:tr>
              <a:tr h="5411721">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Central and Thistlemoor PCN has statistically similar rates of social care involvement cases, </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early help cases and education, health and care plans compared to the North Alliance average.</a:t>
                      </a:r>
                    </a:p>
                    <a:p>
                      <a:endParaRPr lang="en-GB" sz="18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North Alliance has statistically significantly high rates of social care involvement </a:t>
                      </a: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cases, early help cases and education, health and care plans compared to the CCG average.</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640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07745" y="5970740"/>
            <a:ext cx="11680948" cy="347502"/>
          </a:xfrm>
          <a:prstGeom prst="rect">
            <a:avLst/>
          </a:prstGeom>
        </p:spPr>
      </p:pic>
      <p:pic>
        <p:nvPicPr>
          <p:cNvPr id="5" name="Picture 4"/>
          <p:cNvPicPr>
            <a:picLocks noChangeAspect="1"/>
          </p:cNvPicPr>
          <p:nvPr/>
        </p:nvPicPr>
        <p:blipFill>
          <a:blip r:embed="rId4"/>
          <a:stretch>
            <a:fillRect/>
          </a:stretch>
        </p:blipFill>
        <p:spPr>
          <a:xfrm>
            <a:off x="548219" y="532485"/>
            <a:ext cx="10800000" cy="2675738"/>
          </a:xfrm>
          <a:prstGeom prst="rect">
            <a:avLst/>
          </a:prstGeom>
        </p:spPr>
      </p:pic>
    </p:spTree>
    <p:extLst>
      <p:ext uri="{BB962C8B-B14F-4D97-AF65-F5344CB8AC3E}">
        <p14:creationId xmlns:p14="http://schemas.microsoft.com/office/powerpoint/2010/main" val="3075452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98780418"/>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4221">
                <a:tc>
                  <a:txBody>
                    <a:bodyPr/>
                    <a:lstStyle/>
                    <a:p>
                      <a:r>
                        <a:rPr lang="en-GB" dirty="0">
                          <a:latin typeface="Arial" panose="020B0604020202020204" pitchFamily="34" charset="0"/>
                          <a:cs typeface="Arial" panose="020B0604020202020204" pitchFamily="34" charset="0"/>
                        </a:rPr>
                        <a:t>Adult Social Care</a:t>
                      </a:r>
                    </a:p>
                  </a:txBody>
                  <a:tcPr>
                    <a:solidFill>
                      <a:schemeClr val="accent1">
                        <a:lumMod val="75000"/>
                      </a:schemeClr>
                    </a:solidFill>
                  </a:tcPr>
                </a:tc>
                <a:extLst>
                  <a:ext uri="{0D108BD9-81ED-4DB2-BD59-A6C34878D82A}">
                    <a16:rowId xmlns:a16="http://schemas.microsoft.com/office/drawing/2014/main" val="10000"/>
                  </a:ext>
                </a:extLst>
              </a:tr>
              <a:tr h="5409290">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6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6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The PCN has a statistically significantly higher overall rate of adult social care use than the North Alliance.</a:t>
                      </a:r>
                    </a:p>
                    <a:p>
                      <a:pPr marL="0" indent="0" algn="ctr">
                        <a:buFont typeface="Arial" panose="020B0604020202020204" pitchFamily="34" charset="0"/>
                        <a:buNone/>
                      </a:pP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North Alliance has a statistically significantly higher overall rate of adult social care use than the CCG average.</a:t>
                      </a: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636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Cambridgeshire County Council, BI team.  Estimates derived from the LSOA level data, (for those LSOAs in Cambridgeshire or Peterborough only) available as an open data release here: https://data.cambridgeshireinsight.org.uk/dataset/cambridgeshire-and-peterborough-adult-social-care-long-term-service-users-31-march-2019 and GP Registered Population April 2019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116980" y="5961504"/>
            <a:ext cx="11680948" cy="347502"/>
          </a:xfrm>
          <a:prstGeom prst="rect">
            <a:avLst/>
          </a:prstGeom>
        </p:spPr>
      </p:pic>
      <p:pic>
        <p:nvPicPr>
          <p:cNvPr id="4" name="Picture 3"/>
          <p:cNvPicPr>
            <a:picLocks noChangeAspect="1"/>
          </p:cNvPicPr>
          <p:nvPr/>
        </p:nvPicPr>
        <p:blipFill>
          <a:blip r:embed="rId4"/>
          <a:stretch>
            <a:fillRect/>
          </a:stretch>
        </p:blipFill>
        <p:spPr>
          <a:xfrm>
            <a:off x="156000" y="651353"/>
            <a:ext cx="11880000" cy="1746260"/>
          </a:xfrm>
          <a:prstGeom prst="rect">
            <a:avLst/>
          </a:prstGeom>
        </p:spPr>
      </p:pic>
    </p:spTree>
    <p:extLst>
      <p:ext uri="{BB962C8B-B14F-4D97-AF65-F5344CB8AC3E}">
        <p14:creationId xmlns:p14="http://schemas.microsoft.com/office/powerpoint/2010/main" val="1336416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357" y="2636109"/>
            <a:ext cx="1047029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Secondary Care Services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3228116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87896477"/>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605">
                <a:tc>
                  <a:txBody>
                    <a:bodyPr/>
                    <a:lstStyle/>
                    <a:p>
                      <a:r>
                        <a:rPr lang="en-GB" dirty="0">
                          <a:latin typeface="Arial" panose="020B0604020202020204" pitchFamily="34" charset="0"/>
                          <a:cs typeface="Arial" panose="020B0604020202020204" pitchFamily="34" charset="0"/>
                        </a:rPr>
                        <a:t>Secondary Care Services</a:t>
                      </a:r>
                    </a:p>
                  </a:txBody>
                  <a:tcPr>
                    <a:solidFill>
                      <a:schemeClr val="accent1">
                        <a:lumMod val="75000"/>
                      </a:schemeClr>
                    </a:solidFill>
                  </a:tcPr>
                </a:tc>
                <a:extLst>
                  <a:ext uri="{0D108BD9-81ED-4DB2-BD59-A6C34878D82A}">
                    <a16:rowId xmlns:a16="http://schemas.microsoft.com/office/drawing/2014/main" val="10000"/>
                  </a:ext>
                </a:extLst>
              </a:tr>
              <a:tr h="5287497">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Central Medical Centre rates of emergency admissions, emergency department attendances and emergency admissions for ACS conditions are statistically</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significantly higher than the PCN rates. Thistlemoor Medical Centre rates for secondary care services are statistically similar compared to the PCN rates except</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for the emergency admissions rate which is statistically significantly lower than the PCN rate.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Central and Thistlemoor PCN has a statistically significantly high rate of first outpatient attendances compared with the North Alliance.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2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North Alliance has statistically significantly high rates of secondary care use compared with the CCG average.</a:t>
                      </a: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a:p>
                      <a:pPr algn="ctr">
                        <a:defRPr/>
                      </a:pPr>
                      <a:r>
                        <a:rPr lang="en-US" sz="1200" dirty="0">
                          <a:solidFill>
                            <a:srgbClr val="5B9BD5">
                              <a:lumMod val="75000"/>
                            </a:srgbClr>
                          </a:solidFill>
                          <a:latin typeface="Arial" panose="020B0604020202020204" pitchFamily="34" charset="0"/>
                          <a:cs typeface="Arial" panose="020B0604020202020204" pitchFamily="34" charset="0"/>
                        </a:rPr>
                        <a:t>Although there is increasing activity, the increasing practice list size means that rates are decreasing. Central and Thistlemoor PCN patients average over</a:t>
                      </a:r>
                    </a:p>
                    <a:p>
                      <a:pPr algn="ctr">
                        <a:defRPr/>
                      </a:pPr>
                      <a:r>
                        <a:rPr lang="en-US" sz="1200" dirty="0">
                          <a:solidFill>
                            <a:srgbClr val="5B9BD5">
                              <a:lumMod val="75000"/>
                            </a:srgbClr>
                          </a:solidFill>
                          <a:latin typeface="Arial" panose="020B0604020202020204" pitchFamily="34" charset="0"/>
                          <a:cs typeface="Arial" panose="020B0604020202020204" pitchFamily="34" charset="0"/>
                        </a:rPr>
                        <a:t>2,000 contacts with acute services every week in 2018/19.</a:t>
                      </a:r>
                      <a:endParaRPr lang="en-GB" sz="1200" dirty="0">
                        <a:solidFill>
                          <a:srgbClr val="5B9BD5">
                            <a:lumMod val="75000"/>
                          </a:srgbClr>
                        </a:solidFill>
                        <a:latin typeface="Arial" panose="020B0604020202020204" pitchFamily="34" charset="0"/>
                        <a:cs typeface="Arial" panose="020B0604020202020204" pitchFamily="34" charset="0"/>
                      </a:endParaRPr>
                    </a:p>
                    <a:p>
                      <a:pPr algn="ctr">
                        <a:defRPr/>
                      </a:pPr>
                      <a:endParaRPr lang="en-US" sz="1200" dirty="0">
                        <a:solidFill>
                          <a:srgbClr val="5B9BD5">
                            <a:lumMod val="75000"/>
                          </a:srgbClr>
                        </a:solidFill>
                        <a:latin typeface="Arial" panose="020B0604020202020204" pitchFamily="34" charset="0"/>
                        <a:cs typeface="Arial" panose="020B0604020202020204" pitchFamily="34" charset="0"/>
                      </a:endParaRPr>
                    </a:p>
                    <a:p>
                      <a:pPr algn="ctr">
                        <a:defRPr/>
                      </a:pPr>
                      <a:r>
                        <a:rPr lang="en-US" sz="1200" dirty="0">
                          <a:solidFill>
                            <a:srgbClr val="5B9BD5">
                              <a:lumMod val="75000"/>
                            </a:srgbClr>
                          </a:solidFill>
                          <a:latin typeface="Arial" panose="020B0604020202020204" pitchFamily="34" charset="0"/>
                          <a:cs typeface="Arial" panose="020B0604020202020204" pitchFamily="34" charset="0"/>
                        </a:rPr>
                        <a:t>Most common reasons for elective admission was for General Surgery, Trauma and </a:t>
                      </a:r>
                      <a:r>
                        <a:rPr lang="en-US" sz="1200" dirty="0" err="1">
                          <a:solidFill>
                            <a:srgbClr val="5B9BD5">
                              <a:lumMod val="75000"/>
                            </a:srgbClr>
                          </a:solidFill>
                          <a:latin typeface="Arial" panose="020B0604020202020204" pitchFamily="34" charset="0"/>
                          <a:cs typeface="Arial" panose="020B0604020202020204" pitchFamily="34" charset="0"/>
                        </a:rPr>
                        <a:t>Orthopaedics</a:t>
                      </a:r>
                      <a:r>
                        <a:rPr lang="en-US" sz="1200" dirty="0">
                          <a:solidFill>
                            <a:srgbClr val="5B9BD5">
                              <a:lumMod val="75000"/>
                            </a:srgbClr>
                          </a:solidFill>
                          <a:latin typeface="Arial" panose="020B0604020202020204" pitchFamily="34" charset="0"/>
                          <a:cs typeface="Arial" panose="020B0604020202020204" pitchFamily="34" charset="0"/>
                        </a:rPr>
                        <a:t>, and Gastroenterology.</a:t>
                      </a:r>
                    </a:p>
                    <a:p>
                      <a:pPr algn="ctr">
                        <a:defRPr/>
                      </a:pPr>
                      <a:endParaRPr lang="en-US" sz="1200" dirty="0">
                        <a:solidFill>
                          <a:srgbClr val="5B9BD5">
                            <a:lumMod val="75000"/>
                          </a:srgbClr>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5B9BD5">
                              <a:lumMod val="75000"/>
                            </a:srgbClr>
                          </a:solidFill>
                          <a:latin typeface="Arial" panose="020B0604020202020204" pitchFamily="34" charset="0"/>
                          <a:cs typeface="Arial" panose="020B0604020202020204" pitchFamily="34" charset="0"/>
                        </a:rPr>
                        <a:t>For first outpatient appointments, </a:t>
                      </a:r>
                      <a:r>
                        <a:rPr lang="en-US" sz="1200" dirty="0" err="1">
                          <a:solidFill>
                            <a:srgbClr val="5B9BD5">
                              <a:lumMod val="75000"/>
                            </a:srgbClr>
                          </a:solidFill>
                          <a:latin typeface="Arial" panose="020B0604020202020204" pitchFamily="34" charset="0"/>
                          <a:cs typeface="Arial" panose="020B0604020202020204" pitchFamily="34" charset="0"/>
                        </a:rPr>
                        <a:t>Paediatrics</a:t>
                      </a:r>
                      <a:r>
                        <a:rPr lang="en-US" sz="1200" dirty="0">
                          <a:solidFill>
                            <a:srgbClr val="5B9BD5">
                              <a:lumMod val="75000"/>
                            </a:srgbClr>
                          </a:solidFill>
                          <a:latin typeface="Arial" panose="020B0604020202020204" pitchFamily="34" charset="0"/>
                          <a:cs typeface="Arial" panose="020B0604020202020204" pitchFamily="34" charset="0"/>
                        </a:rPr>
                        <a:t> is the most common specialty for Central and Thistlemoor PCN, with 1,254 appointments in 2018/19.  This is followed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5B9BD5">
                              <a:lumMod val="75000"/>
                            </a:srgbClr>
                          </a:solidFill>
                          <a:latin typeface="Arial" panose="020B0604020202020204" pitchFamily="34" charset="0"/>
                          <a:cs typeface="Arial" panose="020B0604020202020204" pitchFamily="34" charset="0"/>
                        </a:rPr>
                        <a:t>by Trauma and </a:t>
                      </a:r>
                      <a:r>
                        <a:rPr lang="en-US" sz="1200" dirty="0" err="1">
                          <a:solidFill>
                            <a:srgbClr val="5B9BD5">
                              <a:lumMod val="75000"/>
                            </a:srgbClr>
                          </a:solidFill>
                          <a:latin typeface="Arial" panose="020B0604020202020204" pitchFamily="34" charset="0"/>
                          <a:cs typeface="Arial" panose="020B0604020202020204" pitchFamily="34" charset="0"/>
                        </a:rPr>
                        <a:t>Orthopaedics</a:t>
                      </a:r>
                      <a:r>
                        <a:rPr lang="en-US" sz="1200" dirty="0">
                          <a:solidFill>
                            <a:srgbClr val="5B9BD5">
                              <a:lumMod val="75000"/>
                            </a:srgbClr>
                          </a:solidFill>
                          <a:latin typeface="Arial" panose="020B0604020202020204" pitchFamily="34" charset="0"/>
                          <a:cs typeface="Arial" panose="020B0604020202020204" pitchFamily="34" charset="0"/>
                        </a:rPr>
                        <a:t> with 913 appointments. </a:t>
                      </a: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179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 </a:t>
                      </a:r>
                      <a:r>
                        <a:rPr lang="en-GB" sz="1000" kern="1200" baseline="0" dirty="0" smtClean="0">
                          <a:solidFill>
                            <a:schemeClr val="bg1"/>
                          </a:solidFill>
                          <a:latin typeface="Arial" panose="020B0604020202020204" pitchFamily="34" charset="0"/>
                          <a:ea typeface="+mn-ea"/>
                          <a:cs typeface="Arial" panose="020B0604020202020204" pitchFamily="34" charset="0"/>
                        </a:rPr>
                        <a:t>2018/19, Cambridgeshire and Peterborough “Practice </a:t>
                      </a:r>
                      <a:r>
                        <a:rPr lang="en-GB" sz="1000" kern="1200" baseline="0" dirty="0" err="1" smtClean="0">
                          <a:solidFill>
                            <a:schemeClr val="bg1"/>
                          </a:solidFill>
                          <a:latin typeface="Arial" panose="020B0604020202020204" pitchFamily="34" charset="0"/>
                          <a:ea typeface="+mn-ea"/>
                          <a:cs typeface="Arial" panose="020B0604020202020204" pitchFamily="34" charset="0"/>
                        </a:rPr>
                        <a:t>Benchmarker</a:t>
                      </a:r>
                      <a:r>
                        <a:rPr lang="en-GB" sz="1000" kern="1200" baseline="0" dirty="0" smtClean="0">
                          <a:solidFill>
                            <a:schemeClr val="bg1"/>
                          </a:solidFill>
                          <a:latin typeface="Arial" panose="020B0604020202020204" pitchFamily="34" charset="0"/>
                          <a:ea typeface="+mn-ea"/>
                          <a:cs typeface="Arial" panose="020B0604020202020204" pitchFamily="34" charset="0"/>
                        </a:rPr>
                        <a:t>”</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3"/>
          <a:stretch>
            <a:fillRect/>
          </a:stretch>
        </p:blipFill>
        <p:spPr>
          <a:xfrm>
            <a:off x="135642" y="5933983"/>
            <a:ext cx="11680948" cy="347502"/>
          </a:xfrm>
          <a:prstGeom prst="rect">
            <a:avLst/>
          </a:prstGeom>
        </p:spPr>
      </p:pic>
      <p:pic>
        <p:nvPicPr>
          <p:cNvPr id="3" name="Picture 2"/>
          <p:cNvPicPr>
            <a:picLocks noChangeAspect="1"/>
          </p:cNvPicPr>
          <p:nvPr/>
        </p:nvPicPr>
        <p:blipFill>
          <a:blip r:embed="rId4"/>
          <a:stretch>
            <a:fillRect/>
          </a:stretch>
        </p:blipFill>
        <p:spPr>
          <a:xfrm>
            <a:off x="156000" y="426403"/>
            <a:ext cx="11880000" cy="2307363"/>
          </a:xfrm>
          <a:prstGeom prst="rect">
            <a:avLst/>
          </a:prstGeom>
        </p:spPr>
      </p:pic>
    </p:spTree>
    <p:extLst>
      <p:ext uri="{BB962C8B-B14F-4D97-AF65-F5344CB8AC3E}">
        <p14:creationId xmlns:p14="http://schemas.microsoft.com/office/powerpoint/2010/main" val="32541979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549588"/>
              </p:ext>
            </p:extLst>
          </p:nvPr>
        </p:nvGraphicFramePr>
        <p:xfrm>
          <a:off x="0" y="10888"/>
          <a:ext cx="12192000" cy="6847112"/>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73522">
                <a:tc>
                  <a:txBody>
                    <a:bodyPr/>
                    <a:lstStyle/>
                    <a:p>
                      <a:r>
                        <a:rPr lang="en-GB" dirty="0">
                          <a:latin typeface="Arial" panose="020B0604020202020204" pitchFamily="34" charset="0"/>
                          <a:cs typeface="Arial" panose="020B0604020202020204" pitchFamily="34" charset="0"/>
                        </a:rPr>
                        <a:t>Disease Specific Emergency Hospital Admission Rates</a:t>
                      </a:r>
                    </a:p>
                  </a:txBody>
                  <a:tcPr>
                    <a:solidFill>
                      <a:schemeClr val="accent1">
                        <a:lumMod val="75000"/>
                      </a:schemeClr>
                    </a:solidFill>
                  </a:tcPr>
                </a:tc>
                <a:extLst>
                  <a:ext uri="{0D108BD9-81ED-4DB2-BD59-A6C34878D82A}">
                    <a16:rowId xmlns:a16="http://schemas.microsoft.com/office/drawing/2014/main" val="10000"/>
                  </a:ext>
                </a:extLst>
              </a:tr>
              <a:tr h="542446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     </a:t>
                      </a:r>
                    </a:p>
                    <a:p>
                      <a:pPr marL="0" indent="0" algn="ctr">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The PCN emergency hospital admission rates shown are statistically similar to the North Alliance average</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algn="ctr"/>
                      <a:r>
                        <a:rPr lang="en-US" sz="1400" dirty="0">
                          <a:solidFill>
                            <a:srgbClr val="2E75B6"/>
                          </a:solidFill>
                          <a:latin typeface="Arial"/>
                          <a:cs typeface="Arial"/>
                        </a:rPr>
                        <a:t>For Central and Thistlemoor PCN there were 2,203 emergency admissions during 2018/19. Central Medical Centre had a higher</a:t>
                      </a:r>
                    </a:p>
                    <a:p>
                      <a:pPr algn="ctr"/>
                      <a:r>
                        <a:rPr lang="en-US" sz="1400" dirty="0">
                          <a:solidFill>
                            <a:srgbClr val="2E75B6"/>
                          </a:solidFill>
                          <a:latin typeface="Arial"/>
                          <a:cs typeface="Arial"/>
                        </a:rPr>
                        <a:t>admission rate compared to Cambridgeshire and Peterborough while Thistlemoor Road’s rate was lower. </a:t>
                      </a:r>
                      <a:r>
                        <a:rPr lang="en-GB" sz="1400" dirty="0">
                          <a:solidFill>
                            <a:srgbClr val="2E75B6"/>
                          </a:solidFill>
                          <a:latin typeface="Arial"/>
                          <a:cs typeface="Arial"/>
                        </a:rPr>
                        <a:t>The majority of emergency</a:t>
                      </a:r>
                    </a:p>
                    <a:p>
                      <a:pPr algn="ctr"/>
                      <a:r>
                        <a:rPr lang="en-GB" sz="1400" dirty="0">
                          <a:solidFill>
                            <a:srgbClr val="2E75B6"/>
                          </a:solidFill>
                          <a:latin typeface="Arial"/>
                          <a:cs typeface="Arial"/>
                        </a:rPr>
                        <a:t>admissions were for Paediatric Medicine, Geriatric Medicine, and General Medicine.</a:t>
                      </a:r>
                    </a:p>
                    <a:p>
                      <a:pPr algn="ctr"/>
                      <a:endParaRPr lang="en-GB" sz="1400" dirty="0">
                        <a:solidFill>
                          <a:srgbClr val="2E75B6"/>
                        </a:solidFill>
                        <a:latin typeface="Arial" panose="020B0604020202020204" pitchFamily="34" charset="0"/>
                        <a:cs typeface="Arial" panose="020B0604020202020204" pitchFamily="34" charset="0"/>
                      </a:endParaRPr>
                    </a:p>
                    <a:p>
                      <a:pPr algn="ctr"/>
                      <a:r>
                        <a:rPr lang="en-GB" sz="1400" dirty="0">
                          <a:solidFill>
                            <a:srgbClr val="2E75B6"/>
                          </a:solidFill>
                          <a:latin typeface="Arial"/>
                          <a:cs typeface="Arial"/>
                        </a:rPr>
                        <a:t>Paediatric Medicine made up 28% of emergency admissions during 18/19. Paediatric Medicine related admissions increased 6% year on year.</a:t>
                      </a:r>
                    </a:p>
                    <a:p>
                      <a:pPr algn="ctr"/>
                      <a:r>
                        <a:rPr lang="en-GB" sz="1400" dirty="0">
                          <a:solidFill>
                            <a:srgbClr val="2E75B6"/>
                          </a:solidFill>
                          <a:latin typeface="Arial"/>
                          <a:cs typeface="Arial"/>
                        </a:rPr>
                        <a:t>The most in demand speciality was General Medicine which made up 12% of emergency admissions for 18/19. The rate of emergency</a:t>
                      </a:r>
                    </a:p>
                    <a:p>
                      <a:pPr algn="ctr"/>
                      <a:r>
                        <a:rPr lang="en-GB" sz="1400" dirty="0">
                          <a:solidFill>
                            <a:srgbClr val="2E75B6"/>
                          </a:solidFill>
                          <a:latin typeface="Arial"/>
                          <a:cs typeface="Arial"/>
                        </a:rPr>
                        <a:t>admissions for Endocrinology more than doubled during 18/19.</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491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baseline="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baseline="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baseline="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baseline="0" dirty="0">
                        <a:solidFill>
                          <a:schemeClr val="bg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Note: DASR = Directly age standardised rate per 1,000 population, reference population used is the ONS National Standard Population.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baseline="0" dirty="0">
                          <a:solidFill>
                            <a:schemeClr val="bg1"/>
                          </a:solidFill>
                          <a:latin typeface="Arial" panose="020B0604020202020204" pitchFamily="34" charset="0"/>
                          <a:ea typeface="+mn-ea"/>
                          <a:cs typeface="Arial" panose="020B0604020202020204" pitchFamily="34" charset="0"/>
                        </a:rPr>
                        <a:t>Source: C&amp;P PHI, from HED Tool, </a:t>
                      </a:r>
                      <a:r>
                        <a:rPr lang="en-GB" sz="1000" kern="1200" baseline="0" dirty="0" smtClean="0">
                          <a:solidFill>
                            <a:schemeClr val="bg1"/>
                          </a:solidFill>
                          <a:latin typeface="Arial" panose="020B0604020202020204" pitchFamily="34" charset="0"/>
                          <a:ea typeface="+mn-ea"/>
                          <a:cs typeface="Arial" panose="020B0604020202020204" pitchFamily="34" charset="0"/>
                        </a:rPr>
                        <a:t>2018/19, Cambridgeshire and Peterborough “All Trusts 18/19”</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35642" y="5933983"/>
            <a:ext cx="11680948" cy="347502"/>
          </a:xfrm>
          <a:prstGeom prst="rect">
            <a:avLst/>
          </a:prstGeom>
        </p:spPr>
      </p:pic>
      <p:pic>
        <p:nvPicPr>
          <p:cNvPr id="3" name="Picture 2"/>
          <p:cNvPicPr>
            <a:picLocks noChangeAspect="1"/>
          </p:cNvPicPr>
          <p:nvPr/>
        </p:nvPicPr>
        <p:blipFill>
          <a:blip r:embed="rId4"/>
          <a:stretch>
            <a:fillRect/>
          </a:stretch>
        </p:blipFill>
        <p:spPr>
          <a:xfrm>
            <a:off x="261937" y="591186"/>
            <a:ext cx="11668125" cy="2381250"/>
          </a:xfrm>
          <a:prstGeom prst="rect">
            <a:avLst/>
          </a:prstGeom>
        </p:spPr>
      </p:pic>
    </p:spTree>
    <p:extLst>
      <p:ext uri="{BB962C8B-B14F-4D97-AF65-F5344CB8AC3E}">
        <p14:creationId xmlns:p14="http://schemas.microsoft.com/office/powerpoint/2010/main" val="196123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774357" y="2636109"/>
            <a:ext cx="10470292" cy="1938992"/>
          </a:xfrm>
          <a:prstGeom prst="rect">
            <a:avLst/>
          </a:prstGeom>
          <a:noFill/>
        </p:spPr>
        <p:txBody>
          <a:bodyPr wrap="square" rtlCol="0">
            <a:spAutoFit/>
          </a:bodyPr>
          <a:lstStyle/>
          <a:p>
            <a:pPr algn="ctr"/>
            <a:r>
              <a:rPr lang="en-GB" sz="6000" dirty="0">
                <a:solidFill>
                  <a:schemeClr val="accent1">
                    <a:lumMod val="75000"/>
                  </a:schemeClr>
                </a:solidFill>
                <a:latin typeface="Arial" panose="020B0604020202020204" pitchFamily="34" charset="0"/>
                <a:cs typeface="Arial" panose="020B0604020202020204" pitchFamily="34" charset="0"/>
              </a:rPr>
              <a:t>Demography and key population characteristics</a:t>
            </a:r>
          </a:p>
        </p:txBody>
      </p:sp>
      <p:sp>
        <p:nvSpPr>
          <p:cNvPr id="3" name="Frame 2"/>
          <p:cNvSpPr/>
          <p:nvPr/>
        </p:nvSpPr>
        <p:spPr>
          <a:xfrm>
            <a:off x="0" y="0"/>
            <a:ext cx="12204000" cy="6858000"/>
          </a:xfrm>
          <a:prstGeom prst="frame">
            <a:avLst/>
          </a:prstGeom>
          <a:solidFill>
            <a:schemeClr val="accent1">
              <a:lumMod val="75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normAutofit/>
          </a:bodyPr>
          <a:lstStyle/>
          <a:p>
            <a:pPr algn="ctr"/>
            <a:endParaRPr lang="en-GB"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027100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a:extLst>
              <a:ext uri="{FF2B5EF4-FFF2-40B4-BE49-F238E27FC236}">
                <a16:creationId xmlns:a16="http://schemas.microsoft.com/office/drawing/2014/main" id="{F33A3141-5383-4ACD-BE1F-24DCAFFB622D}"/>
              </a:ext>
            </a:extLst>
          </p:cNvPr>
          <p:cNvGraphicFramePr>
            <a:graphicFrameLocks noGrp="1"/>
          </p:cNvGraphicFramePr>
          <p:nvPr>
            <p:extLst>
              <p:ext uri="{D42A27DB-BD31-4B8C-83A1-F6EECF244321}">
                <p14:modId xmlns:p14="http://schemas.microsoft.com/office/powerpoint/2010/main" val="3485518580"/>
              </p:ext>
            </p:extLst>
          </p:nvPr>
        </p:nvGraphicFramePr>
        <p:xfrm>
          <a:off x="0" y="0"/>
          <a:ext cx="12192000" cy="6857999"/>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07284">
                <a:tc>
                  <a:txBody>
                    <a:bodyPr/>
                    <a:lstStyle/>
                    <a:p>
                      <a:r>
                        <a:rPr lang="en-GB" sz="1800" b="1" dirty="0">
                          <a:solidFill>
                            <a:schemeClr val="bg1"/>
                          </a:solidFill>
                          <a:latin typeface="Arial"/>
                          <a:cs typeface="Arial"/>
                        </a:rPr>
                        <a:t>Potentially Avoidable Hospital Admissions</a:t>
                      </a:r>
                      <a:endParaRPr lang="en-GB"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747256">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7034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aseline="0" dirty="0">
                        <a:solidFill>
                          <a:schemeClr val="bg1"/>
                        </a:solidFill>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2148DCD8-1568-4E8C-B512-75AB270901AB}"/>
              </a:ext>
            </a:extLst>
          </p:cNvPr>
          <p:cNvSpPr txBox="1"/>
          <p:nvPr/>
        </p:nvSpPr>
        <p:spPr>
          <a:xfrm>
            <a:off x="-3857" y="6168008"/>
            <a:ext cx="4727576" cy="600164"/>
          </a:xfrm>
          <a:prstGeom prst="rect">
            <a:avLst/>
          </a:prstGeom>
          <a:noFill/>
        </p:spPr>
        <p:txBody>
          <a:bodyPr wrap="none" rtlCol="0" anchor="t">
            <a:spAutoFit/>
          </a:bodyPr>
          <a:lstStyle/>
          <a:p>
            <a:endParaRPr lang="en-GB" sz="1100" dirty="0">
              <a:solidFill>
                <a:schemeClr val="bg1"/>
              </a:solidFill>
              <a:latin typeface="Arial"/>
              <a:cs typeface="Arial"/>
            </a:endParaRPr>
          </a:p>
          <a:p>
            <a:endParaRPr lang="en-GB" sz="1100" dirty="0">
              <a:solidFill>
                <a:schemeClr val="bg1"/>
              </a:solidFill>
              <a:latin typeface="Arial"/>
              <a:cs typeface="Arial"/>
            </a:endParaRPr>
          </a:p>
          <a:p>
            <a:r>
              <a:rPr lang="en-GB" sz="1100" dirty="0">
                <a:solidFill>
                  <a:schemeClr val="bg1"/>
                </a:solidFill>
                <a:latin typeface="Arial"/>
                <a:cs typeface="Arial"/>
              </a:rPr>
              <a:t>Data Source: Cambridgeshire and Peterborough “Practice </a:t>
            </a:r>
            <a:r>
              <a:rPr lang="en-GB" sz="1100" dirty="0" err="1">
                <a:solidFill>
                  <a:schemeClr val="bg1"/>
                </a:solidFill>
                <a:latin typeface="Arial"/>
                <a:cs typeface="Arial"/>
              </a:rPr>
              <a:t>Benchmarker</a:t>
            </a:r>
            <a:r>
              <a:rPr lang="en-GB" sz="1100" dirty="0">
                <a:solidFill>
                  <a:schemeClr val="bg1"/>
                </a:solidFill>
                <a:latin typeface="Arial"/>
                <a:cs typeface="Arial"/>
              </a:rPr>
              <a:t>”</a:t>
            </a:r>
          </a:p>
        </p:txBody>
      </p:sp>
      <p:sp>
        <p:nvSpPr>
          <p:cNvPr id="5" name="Title 1">
            <a:extLst>
              <a:ext uri="{FF2B5EF4-FFF2-40B4-BE49-F238E27FC236}">
                <a16:creationId xmlns:a16="http://schemas.microsoft.com/office/drawing/2014/main" id="{CEA4002A-D802-4EB6-83B3-1D9B8B0A40D6}"/>
              </a:ext>
            </a:extLst>
          </p:cNvPr>
          <p:cNvSpPr txBox="1">
            <a:spLocks/>
          </p:cNvSpPr>
          <p:nvPr/>
        </p:nvSpPr>
        <p:spPr>
          <a:xfrm>
            <a:off x="2030136" y="474933"/>
            <a:ext cx="8069408" cy="45919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600" b="1">
                <a:solidFill>
                  <a:srgbClr val="2E75B6"/>
                </a:solidFill>
                <a:latin typeface="Arial"/>
                <a:ea typeface="+mn-ea"/>
                <a:cs typeface="Arial"/>
              </a:rPr>
              <a:t>Younger residents account for the majority of conditions not requiring admission</a:t>
            </a:r>
            <a:endParaRPr lang="en-US" sz="1600" b="1" dirty="0">
              <a:solidFill>
                <a:srgbClr val="2E75B6"/>
              </a:solidFill>
              <a:latin typeface="Arial"/>
              <a:ea typeface="+mn-ea"/>
              <a:cs typeface="Arial"/>
            </a:endParaRPr>
          </a:p>
        </p:txBody>
      </p:sp>
      <p:sp>
        <p:nvSpPr>
          <p:cNvPr id="6" name="Rectangle 5">
            <a:extLst>
              <a:ext uri="{FF2B5EF4-FFF2-40B4-BE49-F238E27FC236}">
                <a16:creationId xmlns:a16="http://schemas.microsoft.com/office/drawing/2014/main" id="{921ED3CF-08CD-4206-AFA0-A238D630B114}"/>
              </a:ext>
            </a:extLst>
          </p:cNvPr>
          <p:cNvSpPr/>
          <p:nvPr/>
        </p:nvSpPr>
        <p:spPr>
          <a:xfrm>
            <a:off x="3310132" y="832033"/>
            <a:ext cx="5571736" cy="305794"/>
          </a:xfrm>
          <a:prstGeom prst="rect">
            <a:avLst/>
          </a:prstGeom>
          <a:solidFill>
            <a:srgbClr val="2E75B6"/>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GB" sz="1250" b="1" dirty="0">
                <a:solidFill>
                  <a:schemeClr val="bg1"/>
                </a:solidFill>
              </a:rPr>
              <a:t>Selected Ambulatory Care Sensitive Conditions NEL admissions in 2018/19 by age</a:t>
            </a:r>
          </a:p>
        </p:txBody>
      </p:sp>
      <p:pic>
        <p:nvPicPr>
          <p:cNvPr id="7" name="Picture 6">
            <a:extLst>
              <a:ext uri="{FF2B5EF4-FFF2-40B4-BE49-F238E27FC236}">
                <a16:creationId xmlns:a16="http://schemas.microsoft.com/office/drawing/2014/main" id="{C30D28CF-8E96-41F9-81C5-959639EAF211}"/>
              </a:ext>
            </a:extLst>
          </p:cNvPr>
          <p:cNvPicPr>
            <a:picLocks noChangeAspect="1"/>
          </p:cNvPicPr>
          <p:nvPr/>
        </p:nvPicPr>
        <p:blipFill>
          <a:blip r:embed="rId3"/>
          <a:stretch>
            <a:fillRect/>
          </a:stretch>
        </p:blipFill>
        <p:spPr>
          <a:xfrm>
            <a:off x="2936148" y="1162004"/>
            <a:ext cx="6794120" cy="3273946"/>
          </a:xfrm>
          <a:prstGeom prst="rect">
            <a:avLst/>
          </a:prstGeom>
        </p:spPr>
      </p:pic>
      <p:sp>
        <p:nvSpPr>
          <p:cNvPr id="8" name="Rectangle 7">
            <a:extLst>
              <a:ext uri="{FF2B5EF4-FFF2-40B4-BE49-F238E27FC236}">
                <a16:creationId xmlns:a16="http://schemas.microsoft.com/office/drawing/2014/main" id="{C335AD46-B2A0-4B8A-9907-FDDAE31DC299}"/>
              </a:ext>
            </a:extLst>
          </p:cNvPr>
          <p:cNvSpPr/>
          <p:nvPr/>
        </p:nvSpPr>
        <p:spPr>
          <a:xfrm>
            <a:off x="1416947" y="4474550"/>
            <a:ext cx="9358106" cy="1569660"/>
          </a:xfrm>
          <a:prstGeom prst="rect">
            <a:avLst/>
          </a:prstGeom>
        </p:spPr>
        <p:txBody>
          <a:bodyPr wrap="square" anchor="t">
            <a:spAutoFit/>
          </a:bodyPr>
          <a:lstStyle/>
          <a:p>
            <a:pPr algn="ctr"/>
            <a:r>
              <a:rPr lang="en-GB" sz="1200" dirty="0">
                <a:solidFill>
                  <a:srgbClr val="2E75B6"/>
                </a:solidFill>
                <a:latin typeface="Arial"/>
                <a:cs typeface="Arial"/>
              </a:rPr>
              <a:t>There were 315 potentially avoidable admissions to hospital in 2018/19.</a:t>
            </a:r>
          </a:p>
          <a:p>
            <a:pPr algn="ctr"/>
            <a:endParaRPr lang="en-GB" sz="1200" dirty="0">
              <a:solidFill>
                <a:srgbClr val="2E75B6"/>
              </a:solidFill>
              <a:latin typeface="Arial"/>
              <a:cs typeface="Arial"/>
            </a:endParaRPr>
          </a:p>
          <a:p>
            <a:pPr algn="ctr"/>
            <a:r>
              <a:rPr lang="en-GB" sz="1200" dirty="0">
                <a:solidFill>
                  <a:srgbClr val="2E75B6"/>
                </a:solidFill>
                <a:latin typeface="Arial"/>
                <a:cs typeface="Arial"/>
              </a:rPr>
              <a:t>The majority of these were for COPD (49), ‘flu and Pneumonia (34) and UTIs (33). The majority (193) of avoidable admissions were for the 15-64 age group.</a:t>
            </a:r>
          </a:p>
          <a:p>
            <a:pPr algn="ctr"/>
            <a:endParaRPr lang="en-GB" sz="1200" dirty="0">
              <a:solidFill>
                <a:srgbClr val="2E75B6"/>
              </a:solidFill>
              <a:latin typeface="Arial"/>
              <a:cs typeface="Arial"/>
            </a:endParaRPr>
          </a:p>
          <a:p>
            <a:pPr algn="ctr"/>
            <a:r>
              <a:rPr lang="en-GB" sz="1200" dirty="0">
                <a:solidFill>
                  <a:srgbClr val="2E75B6"/>
                </a:solidFill>
                <a:latin typeface="Arial"/>
                <a:cs typeface="Arial"/>
              </a:rPr>
              <a:t>Cellulitis and kidney/urinary tract infections were more common for the younger age bracket (15-64 year olds). </a:t>
            </a:r>
          </a:p>
          <a:p>
            <a:pPr algn="ctr"/>
            <a:endParaRPr lang="en-GB" sz="1200" dirty="0">
              <a:solidFill>
                <a:srgbClr val="2E75B6"/>
              </a:solidFill>
              <a:latin typeface="Arial"/>
              <a:cs typeface="Arial"/>
            </a:endParaRPr>
          </a:p>
          <a:p>
            <a:pPr algn="ctr"/>
            <a:r>
              <a:rPr lang="en-GB" sz="1200" dirty="0">
                <a:solidFill>
                  <a:srgbClr val="2E75B6"/>
                </a:solidFill>
                <a:latin typeface="Arial"/>
                <a:cs typeface="Arial"/>
              </a:rPr>
              <a:t>Chronic Obstructive Pulmonary (COPD) and Influenza and Pneumonia were the most common conditions for older (65 or older).</a:t>
            </a:r>
          </a:p>
        </p:txBody>
      </p:sp>
    </p:spTree>
    <p:extLst>
      <p:ext uri="{BB962C8B-B14F-4D97-AF65-F5344CB8AC3E}">
        <p14:creationId xmlns:p14="http://schemas.microsoft.com/office/powerpoint/2010/main" val="8883205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0885"/>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r>
                        <a:rPr lang="en-GB" dirty="0">
                          <a:latin typeface="Arial" panose="020B0604020202020204" pitchFamily="34" charset="0"/>
                          <a:cs typeface="Arial" panose="020B0604020202020204" pitchFamily="34" charset="0"/>
                        </a:rPr>
                        <a:t>Glossary of key methods and terms</a:t>
                      </a: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To assess statistical significance, 95% confidence intervals are calculated which provide a measure of uncertainty around the calculated value which arises due to random variation.  If the confidence interval for a value excludes the value for the relevant benchmark, the difference between the local value and the benchmark is said to be ‘statistically significant’.</a:t>
                      </a: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 following hierarchy</a:t>
                      </a:r>
                      <a:r>
                        <a:rPr lang="en-GB" sz="1400" b="0" baseline="0" dirty="0">
                          <a:solidFill>
                            <a:schemeClr val="accent1">
                              <a:lumMod val="75000"/>
                            </a:schemeClr>
                          </a:solidFill>
                          <a:latin typeface="Arial" panose="020B0604020202020204" pitchFamily="34" charset="0"/>
                          <a:cs typeface="Arial" panose="020B0604020202020204" pitchFamily="34" charset="0"/>
                        </a:rPr>
                        <a:t> of b</a:t>
                      </a:r>
                      <a:r>
                        <a:rPr lang="en-GB" sz="1400" b="0" dirty="0">
                          <a:solidFill>
                            <a:schemeClr val="accent1">
                              <a:lumMod val="75000"/>
                            </a:schemeClr>
                          </a:solidFill>
                          <a:latin typeface="Arial" panose="020B0604020202020204" pitchFamily="34" charset="0"/>
                          <a:cs typeface="Arial" panose="020B0604020202020204" pitchFamily="34" charset="0"/>
                        </a:rPr>
                        <a:t>enchmarks has been used in this profile:</a:t>
                      </a:r>
                      <a:r>
                        <a:rPr lang="en-GB" sz="1400" b="0" baseline="0" dirty="0">
                          <a:solidFill>
                            <a:schemeClr val="accent1">
                              <a:lumMod val="75000"/>
                            </a:schemeClr>
                          </a:solidFill>
                          <a:latin typeface="Arial" panose="020B0604020202020204" pitchFamily="34" charset="0"/>
                          <a:cs typeface="Arial" panose="020B0604020202020204" pitchFamily="34" charset="0"/>
                        </a:rPr>
                        <a:t> practice to PCN; PCN to Alliance; Alliance to CCG and CCG to England.  </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b="0" dirty="0">
                        <a:solidFill>
                          <a:schemeClr val="accent1">
                            <a:lumMod val="75000"/>
                          </a:schemeClr>
                        </a:solidFill>
                        <a:latin typeface="Arial" panose="020B0604020202020204" pitchFamily="34" charset="0"/>
                        <a:cs typeface="Arial" panose="020B0604020202020204" pitchFamily="34" charset="0"/>
                      </a:endParaRPr>
                    </a:p>
                    <a:p>
                      <a:r>
                        <a:rPr lang="en-GB" sz="1400" b="0" dirty="0">
                          <a:solidFill>
                            <a:schemeClr val="accent1">
                              <a:lumMod val="75000"/>
                            </a:schemeClr>
                          </a:solidFill>
                          <a:latin typeface="Arial" panose="020B0604020202020204" pitchFamily="34" charset="0"/>
                          <a:cs typeface="Arial" panose="020B0604020202020204" pitchFamily="34" charset="0"/>
                        </a:rPr>
                        <a:t>The</a:t>
                      </a:r>
                      <a:r>
                        <a:rPr lang="en-GB" sz="1400" b="0" baseline="0" dirty="0">
                          <a:solidFill>
                            <a:schemeClr val="accent1">
                              <a:lumMod val="75000"/>
                            </a:schemeClr>
                          </a:solidFill>
                          <a:latin typeface="Arial" panose="020B0604020202020204" pitchFamily="34" charset="0"/>
                          <a:cs typeface="Arial" panose="020B0604020202020204" pitchFamily="34" charset="0"/>
                        </a:rPr>
                        <a:t> most commonly used </a:t>
                      </a:r>
                      <a:r>
                        <a:rPr lang="en-GB" sz="1400" b="0" dirty="0">
                          <a:solidFill>
                            <a:schemeClr val="accent1">
                              <a:lumMod val="75000"/>
                            </a:schemeClr>
                          </a:solidFill>
                          <a:latin typeface="Arial" panose="020B0604020202020204" pitchFamily="34" charset="0"/>
                          <a:cs typeface="Arial" panose="020B0604020202020204" pitchFamily="34" charset="0"/>
                        </a:rPr>
                        <a:t>RAG-rating in this profile:</a:t>
                      </a:r>
                    </a:p>
                    <a:p>
                      <a:endParaRPr lang="en-GB" sz="14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Exceptions to this are life</a:t>
                      </a:r>
                      <a:r>
                        <a:rPr lang="en-GB" sz="1400" b="0" baseline="0" dirty="0">
                          <a:solidFill>
                            <a:schemeClr val="accent1">
                              <a:lumMod val="75000"/>
                            </a:schemeClr>
                          </a:solidFill>
                          <a:latin typeface="Arial" panose="020B0604020202020204" pitchFamily="34" charset="0"/>
                          <a:cs typeface="Arial" panose="020B0604020202020204" pitchFamily="34" charset="0"/>
                        </a:rPr>
                        <a:t> expectancy 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accent1">
                              <a:lumMod val="75000"/>
                            </a:schemeClr>
                          </a:solidFill>
                          <a:latin typeface="Arial" panose="020B0604020202020204" pitchFamily="34" charset="0"/>
                          <a:cs typeface="Arial" panose="020B0604020202020204" pitchFamily="34" charset="0"/>
                        </a:rPr>
                        <a:t>And self-reported limiting long-term illness and general health status </a:t>
                      </a:r>
                      <a:r>
                        <a:rPr lang="en-GB" sz="1400" b="0" baseline="0" dirty="0">
                          <a:solidFill>
                            <a:schemeClr val="accent1">
                              <a:lumMod val="75000"/>
                            </a:schemeClr>
                          </a:solidFill>
                          <a:latin typeface="Arial" panose="020B0604020202020204" pitchFamily="34" charset="0"/>
                          <a:cs typeface="Arial" panose="020B0604020202020204" pitchFamily="34" charset="0"/>
                        </a:rPr>
                        <a:t>which is RAG rated like this:</a:t>
                      </a:r>
                      <a:endParaRPr lang="en-GB" sz="1400" b="0" dirty="0">
                        <a:solidFill>
                          <a:schemeClr val="accent1">
                            <a:lumMod val="75000"/>
                          </a:schemeClr>
                        </a:solidFill>
                        <a:latin typeface="Arial" panose="020B0604020202020204" pitchFamily="34" charset="0"/>
                        <a:cs typeface="Arial" panose="020B0604020202020204" pitchFamily="34" charset="0"/>
                      </a:endParaRPr>
                    </a:p>
                    <a:p>
                      <a:endParaRPr lang="en-GB" sz="14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DASR = directly age standardised rate per 100,000 population </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C&amp;P PHI = Cambridgeshire and Peterborough Public Health Intelligence</a:t>
                      </a:r>
                    </a:p>
                    <a:p>
                      <a:pPr marL="0" indent="0" algn="l">
                        <a:buFont typeface="Arial" panose="020B0604020202020204" pitchFamily="34" charset="0"/>
                        <a:buNone/>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QOF = Quality Outcomes Framework. Prevalence data are not available by age i.e. it is not age weighted so differences may be explained by differing age structures.</a:t>
                      </a: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3"/>
          <a:stretch>
            <a:fillRect/>
          </a:stretch>
        </p:blipFill>
        <p:spPr>
          <a:xfrm>
            <a:off x="92280" y="2229598"/>
            <a:ext cx="10171047" cy="252000"/>
          </a:xfrm>
          <a:prstGeom prst="rect">
            <a:avLst/>
          </a:prstGeom>
        </p:spPr>
      </p:pic>
      <p:pic>
        <p:nvPicPr>
          <p:cNvPr id="6" name="Picture 5"/>
          <p:cNvPicPr>
            <a:picLocks noChangeAspect="1"/>
          </p:cNvPicPr>
          <p:nvPr/>
        </p:nvPicPr>
        <p:blipFill>
          <a:blip r:embed="rId4"/>
          <a:stretch>
            <a:fillRect/>
          </a:stretch>
        </p:blipFill>
        <p:spPr>
          <a:xfrm>
            <a:off x="92280" y="2918288"/>
            <a:ext cx="10171047" cy="252000"/>
          </a:xfrm>
          <a:prstGeom prst="rect">
            <a:avLst/>
          </a:prstGeom>
        </p:spPr>
      </p:pic>
      <p:pic>
        <p:nvPicPr>
          <p:cNvPr id="7" name="Picture 6"/>
          <p:cNvPicPr>
            <a:picLocks noChangeAspect="1"/>
          </p:cNvPicPr>
          <p:nvPr/>
        </p:nvPicPr>
        <p:blipFill>
          <a:blip r:embed="rId5"/>
          <a:stretch>
            <a:fillRect/>
          </a:stretch>
        </p:blipFill>
        <p:spPr>
          <a:xfrm>
            <a:off x="92280" y="3650004"/>
            <a:ext cx="10171047" cy="252000"/>
          </a:xfrm>
          <a:prstGeom prst="rect">
            <a:avLst/>
          </a:prstGeom>
        </p:spPr>
      </p:pic>
    </p:spTree>
    <p:extLst>
      <p:ext uri="{BB962C8B-B14F-4D97-AF65-F5344CB8AC3E}">
        <p14:creationId xmlns:p14="http://schemas.microsoft.com/office/powerpoint/2010/main" val="2682064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5886087"/>
              </p:ext>
            </p:extLst>
          </p:nvPr>
        </p:nvGraphicFramePr>
        <p:xfrm>
          <a:off x="0" y="10886"/>
          <a:ext cx="12192000" cy="6847114"/>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8829">
                <a:tc>
                  <a:txBody>
                    <a:bodyPr/>
                    <a:lstStyle/>
                    <a:p>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421904">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pPr marL="0" indent="0" algn="ctr">
                        <a:buFont typeface="Arial" panose="020B0604020202020204" pitchFamily="34" charset="0"/>
                        <a:buNone/>
                      </a:pP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10363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8" name="TextBox 7"/>
          <p:cNvSpPr txBox="1"/>
          <p:nvPr/>
        </p:nvSpPr>
        <p:spPr>
          <a:xfrm>
            <a:off x="1496291" y="1597891"/>
            <a:ext cx="8913091" cy="3231654"/>
          </a:xfrm>
          <a:prstGeom prst="rect">
            <a:avLst/>
          </a:prstGeom>
          <a:noFill/>
        </p:spPr>
        <p:txBody>
          <a:bodyPr wrap="square" rtlCol="0">
            <a:spAutoFit/>
          </a:bodyPr>
          <a:lstStyle/>
          <a:p>
            <a:pPr algn="ctr"/>
            <a:r>
              <a:rPr lang="en-GB" sz="2000" b="1" dirty="0">
                <a:solidFill>
                  <a:schemeClr val="accent1">
                    <a:lumMod val="75000"/>
                  </a:schemeClr>
                </a:solidFill>
                <a:latin typeface="Arial" panose="020B0604020202020204" pitchFamily="34" charset="0"/>
                <a:cs typeface="Arial" panose="020B0604020202020204" pitchFamily="34" charset="0"/>
              </a:rPr>
              <a:t>Produced by:</a:t>
            </a:r>
          </a:p>
          <a:p>
            <a:pPr algn="ctr"/>
            <a:r>
              <a:rPr lang="en-GB" sz="2000" b="1" dirty="0">
                <a:solidFill>
                  <a:schemeClr val="accent1">
                    <a:lumMod val="75000"/>
                  </a:schemeClr>
                </a:solidFill>
                <a:latin typeface="Arial" panose="020B0604020202020204" pitchFamily="34" charset="0"/>
                <a:cs typeface="Arial" panose="020B0604020202020204" pitchFamily="34" charset="0"/>
              </a:rPr>
              <a:t>Cambridgeshire and Peterborough Public Health Intelligence Team</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Contact:</a:t>
            </a:r>
          </a:p>
          <a:p>
            <a:pPr algn="ctr"/>
            <a:r>
              <a:rPr lang="en-GB" sz="2000" b="1" dirty="0">
                <a:solidFill>
                  <a:schemeClr val="accent1">
                    <a:lumMod val="75000"/>
                  </a:schemeClr>
                </a:solidFill>
                <a:latin typeface="Arial" panose="020B0604020202020204" pitchFamily="34" charset="0"/>
                <a:cs typeface="Arial" panose="020B0604020202020204" pitchFamily="34" charset="0"/>
              </a:rPr>
              <a:t>PHI-team@Cambridgeshire.gov.uk </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r>
              <a:rPr lang="en-GB" sz="2000" b="1" dirty="0">
                <a:solidFill>
                  <a:schemeClr val="accent1">
                    <a:lumMod val="75000"/>
                  </a:schemeClr>
                </a:solidFill>
                <a:latin typeface="Arial" panose="020B0604020202020204" pitchFamily="34" charset="0"/>
                <a:cs typeface="Arial" panose="020B0604020202020204" pitchFamily="34" charset="0"/>
              </a:rPr>
              <a:t>Date updated:</a:t>
            </a:r>
          </a:p>
          <a:p>
            <a:pPr algn="ctr"/>
            <a:r>
              <a:rPr lang="en-GB" sz="2000" b="1" dirty="0">
                <a:solidFill>
                  <a:schemeClr val="accent1">
                    <a:lumMod val="75000"/>
                  </a:schemeClr>
                </a:solidFill>
                <a:latin typeface="Arial" panose="020B0604020202020204" pitchFamily="34" charset="0"/>
                <a:cs typeface="Arial" panose="020B0604020202020204" pitchFamily="34" charset="0"/>
              </a:rPr>
              <a:t>29</a:t>
            </a:r>
            <a:r>
              <a:rPr lang="en-GB" sz="2000" b="1" baseline="30000" dirty="0">
                <a:solidFill>
                  <a:schemeClr val="accent1">
                    <a:lumMod val="75000"/>
                  </a:schemeClr>
                </a:solidFill>
                <a:latin typeface="Arial" panose="020B0604020202020204" pitchFamily="34" charset="0"/>
                <a:cs typeface="Arial" panose="020B0604020202020204" pitchFamily="34" charset="0"/>
              </a:rPr>
              <a:t>th</a:t>
            </a:r>
            <a:r>
              <a:rPr lang="en-GB" sz="2000" b="1" dirty="0">
                <a:solidFill>
                  <a:schemeClr val="accent1">
                    <a:lumMod val="75000"/>
                  </a:schemeClr>
                </a:solidFill>
                <a:latin typeface="Arial" panose="020B0604020202020204" pitchFamily="34" charset="0"/>
                <a:cs typeface="Arial" panose="020B0604020202020204" pitchFamily="34" charset="0"/>
              </a:rPr>
              <a:t> November 2019</a:t>
            </a:r>
          </a:p>
          <a:p>
            <a:pPr algn="ctr"/>
            <a:endParaRPr lang="en-GB" sz="2000" b="1" dirty="0">
              <a:solidFill>
                <a:schemeClr val="accent1">
                  <a:lumMod val="75000"/>
                </a:schemeClr>
              </a:solidFill>
              <a:latin typeface="Arial" panose="020B0604020202020204" pitchFamily="34" charset="0"/>
              <a:cs typeface="Arial" panose="020B0604020202020204" pitchFamily="34" charset="0"/>
            </a:endParaRPr>
          </a:p>
          <a:p>
            <a:pPr algn="ctr"/>
            <a:endParaRPr lang="en-GB" sz="2400" b="1" dirty="0">
              <a:solidFill>
                <a:schemeClr val="accent1">
                  <a:lumMod val="75000"/>
                </a:schemeClr>
              </a:solidFill>
            </a:endParaRPr>
          </a:p>
        </p:txBody>
      </p:sp>
    </p:spTree>
    <p:extLst>
      <p:ext uri="{BB962C8B-B14F-4D97-AF65-F5344CB8AC3E}">
        <p14:creationId xmlns:p14="http://schemas.microsoft.com/office/powerpoint/2010/main" val="3635705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85143101"/>
              </p:ext>
            </p:extLst>
          </p:nvPr>
        </p:nvGraphicFramePr>
        <p:xfrm>
          <a:off x="0" y="0"/>
          <a:ext cx="12192000" cy="6940981"/>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dirty="0">
                          <a:latin typeface="Arial" panose="020B0604020202020204" pitchFamily="34" charset="0"/>
                          <a:cs typeface="Arial" panose="020B0604020202020204" pitchFamily="34" charset="0"/>
                        </a:rPr>
                        <a:t>GP</a:t>
                      </a:r>
                      <a:r>
                        <a:rPr lang="en-GB" baseline="0" dirty="0">
                          <a:latin typeface="Arial" panose="020B0604020202020204" pitchFamily="34" charset="0"/>
                          <a:cs typeface="Arial" panose="020B0604020202020204" pitchFamily="34" charset="0"/>
                        </a:rPr>
                        <a:t> registered population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endParaRPr lang="en-GB" sz="1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Central and Thistlemoor PCN has a higher proportion of people aged 18 and under and lower proportion aged 65 and over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kern="1200" baseline="0" dirty="0">
                          <a:solidFill>
                            <a:schemeClr val="accent1">
                              <a:lumMod val="75000"/>
                            </a:schemeClr>
                          </a:solidFill>
                          <a:latin typeface="Arial" panose="020B0604020202020204" pitchFamily="34" charset="0"/>
                          <a:ea typeface="+mn-ea"/>
                          <a:cs typeface="Arial" panose="020B0604020202020204" pitchFamily="34" charset="0"/>
                        </a:rPr>
                        <a:t>compared with North Alliance, CCG and England.</a:t>
                      </a:r>
                    </a:p>
                    <a:p>
                      <a:pPr algn="ctr"/>
                      <a:endParaRPr lang="en-GB" sz="1400" kern="1200" baseline="0" dirty="0">
                        <a:solidFill>
                          <a:schemeClr val="accent1">
                            <a:lumMod val="75000"/>
                          </a:schemeClr>
                        </a:solidFill>
                        <a:latin typeface="Arial" panose="020B0604020202020204" pitchFamily="34" charset="0"/>
                        <a:ea typeface="+mn-ea"/>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endParaRPr lang="en-GB" sz="1400" baseline="0" dirty="0">
                        <a:solidFill>
                          <a:schemeClr val="tx1">
                            <a:lumMod val="75000"/>
                            <a:lumOff val="25000"/>
                          </a:schemeClr>
                        </a:solidFill>
                        <a:latin typeface="Arial" panose="020B0604020202020204" pitchFamily="34" charset="0"/>
                        <a:cs typeface="Arial" panose="020B0604020202020204" pitchFamily="34" charset="0"/>
                      </a:endParaRPr>
                    </a:p>
                    <a:p>
                      <a:pPr algn="ctr"/>
                      <a:r>
                        <a:rPr lang="en-GB" sz="1000" kern="1200" baseline="0" dirty="0">
                          <a:solidFill>
                            <a:schemeClr val="tx1">
                              <a:lumMod val="75000"/>
                              <a:lumOff val="25000"/>
                            </a:schemeClr>
                          </a:solidFill>
                          <a:latin typeface="Arial" panose="020B0604020202020204" pitchFamily="34" charset="0"/>
                          <a:ea typeface="+mn-ea"/>
                          <a:cs typeface="Arial" panose="020B0604020202020204" pitchFamily="34" charset="0"/>
                        </a:rPr>
                        <a:t> </a:t>
                      </a: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56000" y="554388"/>
            <a:ext cx="11880000" cy="2830138"/>
          </a:xfrm>
          <a:prstGeom prst="rect">
            <a:avLst/>
          </a:prstGeom>
        </p:spPr>
      </p:pic>
    </p:spTree>
    <p:extLst>
      <p:ext uri="{BB962C8B-B14F-4D97-AF65-F5344CB8AC3E}">
        <p14:creationId xmlns:p14="http://schemas.microsoft.com/office/powerpoint/2010/main" val="65902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61278656"/>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070">
                <a:tc>
                  <a:txBody>
                    <a:bodyPr/>
                    <a:lstStyle/>
                    <a:p>
                      <a:pPr algn="ctr"/>
                      <a:r>
                        <a:rPr lang="en-GB" baseline="0" dirty="0">
                          <a:latin typeface="Arial" panose="020B0604020202020204" pitchFamily="34" charset="0"/>
                          <a:cs typeface="Arial" panose="020B0604020202020204" pitchFamily="34" charset="0"/>
                        </a:rPr>
                        <a:t>Population forecasts </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619589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algn="ctr"/>
                      <a:r>
                        <a:rPr lang="en-GB" sz="1600" kern="1200" dirty="0">
                          <a:solidFill>
                            <a:schemeClr val="accent1">
                              <a:lumMod val="75000"/>
                            </a:schemeClr>
                          </a:solidFill>
                          <a:latin typeface="Arial" panose="020B0604020202020204" pitchFamily="34" charset="0"/>
                          <a:ea typeface="+mn-ea"/>
                          <a:cs typeface="Arial" panose="020B0604020202020204" pitchFamily="34" charset="0"/>
                        </a:rPr>
                        <a:t>The population of Central and Thistlemoor PCN is forecast</a:t>
                      </a: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to grow at a slower rate than the CCG as whole.  </a:t>
                      </a:r>
                    </a:p>
                    <a:p>
                      <a:pPr algn="ct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The population is expected to increase by 4.6% between 2019 and 2026 and then stabilise to 2036.</a:t>
                      </a:r>
                      <a:endParaRPr lang="en-GB" sz="1600" kern="1200" dirty="0">
                        <a:solidFill>
                          <a:schemeClr val="accent1">
                            <a:lumMod val="75000"/>
                          </a:schemeClr>
                        </a:solidFill>
                        <a:latin typeface="Arial" panose="020B0604020202020204" pitchFamily="34" charset="0"/>
                        <a:ea typeface="+mn-ea"/>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50031">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GP registered population, April 2019, NHS Digital.  Population forecasts based on population distribution at ward level (Apr 19), Mid 2015 based population forecasts Cambridgeshire County Council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156000" y="518101"/>
            <a:ext cx="11880000" cy="2066087"/>
          </a:xfrm>
          <a:prstGeom prst="rect">
            <a:avLst/>
          </a:prstGeom>
        </p:spPr>
      </p:pic>
    </p:spTree>
    <p:extLst>
      <p:ext uri="{BB962C8B-B14F-4D97-AF65-F5344CB8AC3E}">
        <p14:creationId xmlns:p14="http://schemas.microsoft.com/office/powerpoint/2010/main" val="207647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95936786"/>
              </p:ext>
            </p:extLst>
          </p:nvPr>
        </p:nvGraphicFramePr>
        <p:xfrm>
          <a:off x="0" y="-11580"/>
          <a:ext cx="12192000" cy="686958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68878">
                <a:tc>
                  <a:txBody>
                    <a:bodyPr/>
                    <a:lstStyle/>
                    <a:p>
                      <a:r>
                        <a:rPr lang="en-GB" dirty="0">
                          <a:latin typeface="Arial" panose="020B0604020202020204" pitchFamily="34" charset="0"/>
                          <a:cs typeface="Arial" panose="020B0604020202020204" pitchFamily="34" charset="0"/>
                        </a:rPr>
                        <a:t>Population distribution </a:t>
                      </a:r>
                    </a:p>
                  </a:txBody>
                  <a:tcPr>
                    <a:solidFill>
                      <a:srgbClr val="2E75B6"/>
                    </a:solidFill>
                  </a:tcPr>
                </a:tc>
                <a:extLst>
                  <a:ext uri="{0D108BD9-81ED-4DB2-BD59-A6C34878D82A}">
                    <a16:rowId xmlns:a16="http://schemas.microsoft.com/office/drawing/2014/main" val="10000"/>
                  </a:ext>
                </a:extLst>
              </a:tr>
              <a:tr h="6251239">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7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9463">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kern="1200" dirty="0">
                          <a:solidFill>
                            <a:schemeClr val="bg1"/>
                          </a:solidFill>
                          <a:latin typeface="Arial" panose="020B0604020202020204" pitchFamily="34" charset="0"/>
                          <a:ea typeface="+mn-ea"/>
                          <a:cs typeface="Arial" panose="020B0604020202020204" pitchFamily="34" charset="0"/>
                        </a:rPr>
                        <a:t> GP registered population data by</a:t>
                      </a:r>
                      <a:r>
                        <a:rPr lang="en-GB" sz="1000" kern="1200" baseline="0" dirty="0">
                          <a:solidFill>
                            <a:schemeClr val="bg1"/>
                          </a:solidFill>
                          <a:latin typeface="Arial" panose="020B0604020202020204" pitchFamily="34" charset="0"/>
                          <a:ea typeface="+mn-ea"/>
                          <a:cs typeface="Arial" panose="020B0604020202020204" pitchFamily="34" charset="0"/>
                        </a:rPr>
                        <a:t> Lower Super Output Area, April 19, NHS Digital</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7" name="TextBox 6"/>
          <p:cNvSpPr txBox="1"/>
          <p:nvPr/>
        </p:nvSpPr>
        <p:spPr>
          <a:xfrm>
            <a:off x="5355771" y="1047650"/>
            <a:ext cx="1314784"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Population </a:t>
            </a:r>
          </a:p>
          <a:p>
            <a:pPr algn="ctr"/>
            <a:r>
              <a:rPr lang="en-GB" sz="1600" b="1" dirty="0">
                <a:solidFill>
                  <a:schemeClr val="accent1">
                    <a:lumMod val="75000"/>
                  </a:schemeClr>
                </a:solidFill>
                <a:latin typeface="Arial" panose="020B0604020202020204" pitchFamily="34" charset="0"/>
                <a:cs typeface="Arial" panose="020B0604020202020204" pitchFamily="34" charset="0"/>
              </a:rPr>
              <a:t>distribution</a:t>
            </a:r>
          </a:p>
        </p:txBody>
      </p:sp>
      <p:cxnSp>
        <p:nvCxnSpPr>
          <p:cNvPr id="10" name="Straight Arrow Connector 9"/>
          <p:cNvCxnSpPr/>
          <p:nvPr/>
        </p:nvCxnSpPr>
        <p:spPr>
          <a:xfrm flipH="1">
            <a:off x="4646893" y="1340038"/>
            <a:ext cx="711203" cy="0"/>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185853" y="2838434"/>
            <a:ext cx="1654619" cy="584775"/>
          </a:xfrm>
          <a:prstGeom prst="rect">
            <a:avLst/>
          </a:prstGeom>
          <a:noFill/>
        </p:spPr>
        <p:txBody>
          <a:bodyPr wrap="none" rtlCol="0">
            <a:spAutoFit/>
          </a:bodyPr>
          <a:lstStyle/>
          <a:p>
            <a:pPr algn="ctr"/>
            <a:r>
              <a:rPr lang="en-GB" sz="1600" b="1" dirty="0">
                <a:solidFill>
                  <a:schemeClr val="accent1">
                    <a:lumMod val="75000"/>
                  </a:schemeClr>
                </a:solidFill>
                <a:latin typeface="Arial" panose="020B0604020202020204" pitchFamily="34" charset="0"/>
                <a:cs typeface="Arial" panose="020B0604020202020204" pitchFamily="34" charset="0"/>
              </a:rPr>
              <a:t>PCN dominant </a:t>
            </a:r>
          </a:p>
          <a:p>
            <a:pPr algn="ctr"/>
            <a:r>
              <a:rPr lang="en-GB" sz="1600" b="1" dirty="0">
                <a:solidFill>
                  <a:schemeClr val="accent1">
                    <a:lumMod val="75000"/>
                  </a:schemeClr>
                </a:solidFill>
                <a:latin typeface="Arial" panose="020B0604020202020204" pitchFamily="34" charset="0"/>
                <a:cs typeface="Arial" panose="020B0604020202020204" pitchFamily="34" charset="0"/>
              </a:rPr>
              <a:t>population</a:t>
            </a:r>
          </a:p>
        </p:txBody>
      </p:sp>
      <p:cxnSp>
        <p:nvCxnSpPr>
          <p:cNvPr id="12" name="Straight Arrow Connector 11"/>
          <p:cNvCxnSpPr/>
          <p:nvPr/>
        </p:nvCxnSpPr>
        <p:spPr>
          <a:xfrm flipV="1">
            <a:off x="6892313" y="3119609"/>
            <a:ext cx="645885" cy="11981"/>
          </a:xfrm>
          <a:prstGeom prst="straightConnector1">
            <a:avLst/>
          </a:prstGeom>
          <a:ln w="38100">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74" y="381846"/>
            <a:ext cx="4303757" cy="608181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1112" y="381846"/>
            <a:ext cx="4324465" cy="6111074"/>
          </a:xfrm>
          <a:prstGeom prst="rect">
            <a:avLst/>
          </a:prstGeom>
        </p:spPr>
      </p:pic>
    </p:spTree>
    <p:extLst>
      <p:ext uri="{BB962C8B-B14F-4D97-AF65-F5344CB8AC3E}">
        <p14:creationId xmlns:p14="http://schemas.microsoft.com/office/powerpoint/2010/main" val="3177885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41437438"/>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Ethnicity</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aseline="0" dirty="0">
                          <a:solidFill>
                            <a:schemeClr val="accent1">
                              <a:lumMod val="75000"/>
                            </a:schemeClr>
                          </a:solidFill>
                          <a:latin typeface="Arial" panose="020B0604020202020204" pitchFamily="34" charset="0"/>
                          <a:cs typeface="Arial" panose="020B0604020202020204" pitchFamily="34" charset="0"/>
                        </a:rPr>
                        <a:t>Central and Thistlemoor PCN has a much lower proportion of population from the </a:t>
                      </a:r>
                      <a:r>
                        <a:rPr lang="en-GB" sz="1600" b="1" baseline="0" dirty="0">
                          <a:solidFill>
                            <a:schemeClr val="accent1">
                              <a:lumMod val="75000"/>
                            </a:schemeClr>
                          </a:solidFill>
                          <a:latin typeface="Arial" panose="020B0604020202020204" pitchFamily="34" charset="0"/>
                          <a:cs typeface="Arial" panose="020B0604020202020204" pitchFamily="34" charset="0"/>
                        </a:rPr>
                        <a:t>White British </a:t>
                      </a:r>
                      <a:r>
                        <a:rPr lang="en-GB" sz="1600" baseline="0" dirty="0">
                          <a:solidFill>
                            <a:schemeClr val="accent1">
                              <a:lumMod val="75000"/>
                            </a:schemeClr>
                          </a:solidFill>
                          <a:latin typeface="Arial" panose="020B0604020202020204" pitchFamily="34" charset="0"/>
                          <a:cs typeface="Arial" panose="020B0604020202020204" pitchFamily="34" charset="0"/>
                        </a:rPr>
                        <a:t>ethnic group and much higher proportions from </a:t>
                      </a:r>
                      <a:r>
                        <a:rPr lang="en-GB" sz="1600" b="1" baseline="0" dirty="0">
                          <a:solidFill>
                            <a:schemeClr val="accent1">
                              <a:lumMod val="75000"/>
                            </a:schemeClr>
                          </a:solidFill>
                          <a:latin typeface="Arial" panose="020B0604020202020204" pitchFamily="34" charset="0"/>
                          <a:cs typeface="Arial" panose="020B0604020202020204" pitchFamily="34" charset="0"/>
                        </a:rPr>
                        <a:t>White Other and Asian</a:t>
                      </a:r>
                      <a:r>
                        <a:rPr lang="en-GB" sz="1600" baseline="0" dirty="0">
                          <a:solidFill>
                            <a:schemeClr val="accent1">
                              <a:lumMod val="75000"/>
                            </a:schemeClr>
                          </a:solidFill>
                          <a:latin typeface="Arial" panose="020B0604020202020204" pitchFamily="34" charset="0"/>
                          <a:cs typeface="Arial" panose="020B0604020202020204" pitchFamily="34" charset="0"/>
                        </a:rPr>
                        <a:t> ethnic origins compared to the North Alliance, CCG and England averages.</a:t>
                      </a:r>
                      <a:endParaRPr lang="en-GB" sz="1600" dirty="0">
                        <a:solidFill>
                          <a:schemeClr val="accent1">
                            <a:lumMod val="75000"/>
                          </a:schemeClr>
                        </a:solidFill>
                        <a:latin typeface="Arial" panose="020B0604020202020204" pitchFamily="34" charset="0"/>
                        <a:cs typeface="Arial" panose="020B0604020202020204" pitchFamily="34" charset="0"/>
                      </a:endParaRPr>
                    </a:p>
                    <a:p>
                      <a:pPr algn="ctr"/>
                      <a:endParaRPr lang="en-GB" sz="1600" dirty="0">
                        <a:solidFill>
                          <a:srgbClr val="002060"/>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Census 2011 data applied to GP registered population using Census 2011 ethnic group proportions; England data from NOMIS (patients registered at a GP Practice by LSOA, July 2018, NHS Digital)</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3" name="Picture 2"/>
          <p:cNvPicPr>
            <a:picLocks noChangeAspect="1"/>
          </p:cNvPicPr>
          <p:nvPr/>
        </p:nvPicPr>
        <p:blipFill>
          <a:blip r:embed="rId3"/>
          <a:stretch>
            <a:fillRect/>
          </a:stretch>
        </p:blipFill>
        <p:spPr>
          <a:xfrm>
            <a:off x="234493" y="494814"/>
            <a:ext cx="11880000" cy="2731339"/>
          </a:xfrm>
          <a:prstGeom prst="rect">
            <a:avLst/>
          </a:prstGeom>
        </p:spPr>
      </p:pic>
    </p:spTree>
    <p:extLst>
      <p:ext uri="{BB962C8B-B14F-4D97-AF65-F5344CB8AC3E}">
        <p14:creationId xmlns:p14="http://schemas.microsoft.com/office/powerpoint/2010/main" val="2462838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138988363"/>
              </p:ext>
            </p:extLst>
          </p:nvPr>
        </p:nvGraphicFramePr>
        <p:xfrm>
          <a:off x="0" y="0"/>
          <a:ext cx="12192000" cy="6858000"/>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412237">
                <a:tc>
                  <a:txBody>
                    <a:bodyPr/>
                    <a:lstStyle/>
                    <a:p>
                      <a:r>
                        <a:rPr lang="en-GB" dirty="0">
                          <a:latin typeface="Arial" panose="020B0604020202020204" pitchFamily="34" charset="0"/>
                          <a:cs typeface="Arial" panose="020B0604020202020204" pitchFamily="34" charset="0"/>
                        </a:rPr>
                        <a:t>Deprivation</a:t>
                      </a:r>
                    </a:p>
                  </a:txBody>
                  <a:tcPr>
                    <a:solidFill>
                      <a:schemeClr val="accent1">
                        <a:lumMod val="75000"/>
                      </a:schemeClr>
                    </a:solidFill>
                  </a:tcPr>
                </a:tc>
                <a:extLst>
                  <a:ext uri="{0D108BD9-81ED-4DB2-BD59-A6C34878D82A}">
                    <a16:rowId xmlns:a16="http://schemas.microsoft.com/office/drawing/2014/main" val="10000"/>
                  </a:ext>
                </a:extLst>
              </a:tr>
              <a:tr h="6198408">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a:t>
                      </a: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Relative deprivation is higher in Central and Thistlemoor PCN and each of the </a:t>
                      </a:r>
                    </a:p>
                    <a:p>
                      <a:pPr marL="0" lvl="0" indent="0" algn="l">
                        <a:buFont typeface="Arial" panose="020B0604020202020204" pitchFamily="34" charset="0"/>
                        <a:buNone/>
                      </a:pPr>
                      <a:r>
                        <a:rPr lang="en-GB" sz="1600" kern="1200" baseline="0" dirty="0">
                          <a:solidFill>
                            <a:schemeClr val="accent1">
                              <a:lumMod val="75000"/>
                            </a:schemeClr>
                          </a:solidFill>
                          <a:latin typeface="Arial" panose="020B0604020202020204" pitchFamily="34" charset="0"/>
                          <a:ea typeface="+mn-ea"/>
                          <a:cs typeface="Arial" panose="020B0604020202020204" pitchFamily="34" charset="0"/>
                        </a:rPr>
                        <a:t>        constituent practices when compared to the North Alliance, CCG and England.</a:t>
                      </a:r>
                    </a:p>
                    <a:p>
                      <a:pPr marL="0" lvl="0" indent="0" algn="l">
                        <a:buFont typeface="Arial" panose="020B0604020202020204" pitchFamily="34" charset="0"/>
                        <a:buNone/>
                      </a:pPr>
                      <a:endParaRPr lang="en-GB" sz="1600" baseline="0" dirty="0">
                        <a:solidFill>
                          <a:schemeClr val="accent1">
                            <a:lumMod val="75000"/>
                          </a:schemeClr>
                        </a:solidFill>
                        <a:latin typeface="Arial" panose="020B0604020202020204" pitchFamily="34" charset="0"/>
                        <a:cs typeface="Arial" panose="020B0604020202020204" pitchFamily="34" charset="0"/>
                      </a:endParaRPr>
                    </a:p>
                    <a:p>
                      <a:pPr marL="0" lvl="0" indent="0" algn="l">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Approximately 23% of children and 29% of older people live in income </a:t>
                      </a:r>
                    </a:p>
                    <a:p>
                      <a:pPr marL="0" lvl="0" indent="0" algn="l">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deprived households in Central and Thistlemoor PCN; higher than </a:t>
                      </a:r>
                    </a:p>
                    <a:p>
                      <a:pPr marL="0" lvl="0" indent="0" algn="l">
                        <a:buFont typeface="Arial" panose="020B0604020202020204" pitchFamily="34" charset="0"/>
                        <a:buNone/>
                      </a:pPr>
                      <a:r>
                        <a:rPr lang="en-GB" sz="1600" baseline="0" dirty="0">
                          <a:solidFill>
                            <a:schemeClr val="accent1">
                              <a:lumMod val="75000"/>
                            </a:schemeClr>
                          </a:solidFill>
                          <a:latin typeface="Arial" panose="020B0604020202020204" pitchFamily="34" charset="0"/>
                          <a:cs typeface="Arial" panose="020B0604020202020204" pitchFamily="34" charset="0"/>
                        </a:rPr>
                        <a:t>              the averages for North Alliance, CCG and England.</a:t>
                      </a:r>
                      <a:endParaRPr lang="en-GB" sz="1600" kern="1200" baseline="0" dirty="0">
                        <a:solidFill>
                          <a:schemeClr val="accent1">
                            <a:lumMod val="75000"/>
                          </a:schemeClr>
                        </a:solidFill>
                        <a:latin typeface="Arial" panose="020B0604020202020204" pitchFamily="34" charset="0"/>
                        <a:ea typeface="+mn-ea"/>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247355">
                <a:tc>
                  <a:txBody>
                    <a:bodyPr/>
                    <a:lstStyle/>
                    <a:p>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derived from Indices of Multiple Deprivation 2019, MHCLG and GP registered population data for July 2018. </a:t>
                      </a:r>
                      <a:r>
                        <a:rPr lang="en-GB" sz="1000" kern="1200" baseline="0" dirty="0">
                          <a:solidFill>
                            <a:schemeClr val="bg1"/>
                          </a:solidFill>
                          <a:latin typeface="Arial" panose="020B0604020202020204" pitchFamily="34" charset="0"/>
                          <a:ea typeface="+mn-ea"/>
                          <a:cs typeface="Arial" panose="020B0604020202020204" pitchFamily="34" charset="0"/>
                        </a:rPr>
                        <a:t> Practice data from PHE Fingertips.</a:t>
                      </a:r>
                      <a:endParaRPr lang="en-GB" sz="1000" kern="1200" dirty="0">
                        <a:solidFill>
                          <a:schemeClr val="bg1"/>
                        </a:solidFill>
                        <a:latin typeface="Arial" panose="020B0604020202020204" pitchFamily="34" charset="0"/>
                        <a:ea typeface="+mn-ea"/>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sp>
        <p:nvSpPr>
          <p:cNvPr id="9" name="TextBox 8"/>
          <p:cNvSpPr txBox="1"/>
          <p:nvPr/>
        </p:nvSpPr>
        <p:spPr>
          <a:xfrm>
            <a:off x="7620000" y="427949"/>
            <a:ext cx="3984170" cy="307777"/>
          </a:xfrm>
          <a:prstGeom prst="rect">
            <a:avLst/>
          </a:prstGeom>
          <a:noFill/>
        </p:spPr>
        <p:txBody>
          <a:bodyPr wrap="square" rtlCol="0">
            <a:spAutoFit/>
          </a:bodyPr>
          <a:lstStyle/>
          <a:p>
            <a:pPr algn="ctr"/>
            <a:r>
              <a:rPr lang="en-GB" sz="1400" dirty="0">
                <a:solidFill>
                  <a:schemeClr val="accent1">
                    <a:lumMod val="75000"/>
                  </a:schemeClr>
                </a:solidFill>
                <a:latin typeface="Arial" panose="020B0604020202020204" pitchFamily="34" charset="0"/>
                <a:cs typeface="Arial" panose="020B0604020202020204" pitchFamily="34" charset="0"/>
              </a:rPr>
              <a:t>Index of Multiple Deprivation, 2019, by </a:t>
            </a:r>
            <a:r>
              <a:rPr lang="en-GB" sz="1400" dirty="0" smtClean="0">
                <a:solidFill>
                  <a:schemeClr val="accent1">
                    <a:lumMod val="75000"/>
                  </a:schemeClr>
                </a:solidFill>
                <a:latin typeface="Arial" panose="020B0604020202020204" pitchFamily="34" charset="0"/>
                <a:cs typeface="Arial" panose="020B0604020202020204" pitchFamily="34" charset="0"/>
              </a:rPr>
              <a:t>LSOA</a:t>
            </a:r>
            <a:endParaRPr lang="en-GB" sz="1400" dirty="0">
              <a:solidFill>
                <a:schemeClr val="accent1">
                  <a:lumMod val="75000"/>
                </a:schemeClr>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294000" y="427949"/>
            <a:ext cx="7326000" cy="36916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9419" y="751114"/>
            <a:ext cx="4018666" cy="5678937"/>
          </a:xfrm>
          <a:prstGeom prst="rect">
            <a:avLst/>
          </a:prstGeom>
        </p:spPr>
      </p:pic>
    </p:spTree>
    <p:extLst>
      <p:ext uri="{BB962C8B-B14F-4D97-AF65-F5344CB8AC3E}">
        <p14:creationId xmlns:p14="http://schemas.microsoft.com/office/powerpoint/2010/main" val="286668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86745827"/>
              </p:ext>
            </p:extLst>
          </p:nvPr>
        </p:nvGraphicFramePr>
        <p:xfrm>
          <a:off x="0" y="6326"/>
          <a:ext cx="12192000" cy="6888807"/>
        </p:xfrm>
        <a:graphic>
          <a:graphicData uri="http://schemas.openxmlformats.org/drawingml/2006/table">
            <a:tbl>
              <a:tblPr firstRow="1" bandRow="1">
                <a:tableStyleId>{5C22544A-7EE6-4342-B048-85BDC9FD1C3A}</a:tableStyleId>
              </a:tblPr>
              <a:tblGrid>
                <a:gridCol w="12192000">
                  <a:extLst>
                    <a:ext uri="{9D8B030D-6E8A-4147-A177-3AD203B41FA5}">
                      <a16:colId xmlns:a16="http://schemas.microsoft.com/office/drawing/2014/main" val="20000"/>
                    </a:ext>
                  </a:extLst>
                </a:gridCol>
              </a:tblGrid>
              <a:tr h="380776">
                <a:tc>
                  <a:txBody>
                    <a:bodyPr/>
                    <a:lstStyle/>
                    <a:p>
                      <a:r>
                        <a:rPr lang="en-GB" dirty="0">
                          <a:latin typeface="Arial" panose="020B0604020202020204" pitchFamily="34" charset="0"/>
                          <a:cs typeface="Arial" panose="020B0604020202020204" pitchFamily="34" charset="0"/>
                        </a:rPr>
                        <a:t>Births</a:t>
                      </a:r>
                      <a:r>
                        <a:rPr lang="en-GB" baseline="0" dirty="0">
                          <a:latin typeface="Arial" panose="020B0604020202020204" pitchFamily="34" charset="0"/>
                          <a:cs typeface="Arial" panose="020B0604020202020204" pitchFamily="34" charset="0"/>
                        </a:rPr>
                        <a:t> and Fertility</a:t>
                      </a:r>
                      <a:endParaRPr lang="en-GB" dirty="0">
                        <a:latin typeface="Arial" panose="020B0604020202020204" pitchFamily="34" charset="0"/>
                        <a:cs typeface="Arial" panose="020B0604020202020204" pitchFamily="34" charset="0"/>
                      </a:endParaRPr>
                    </a:p>
                  </a:txBody>
                  <a:tcPr>
                    <a:solidFill>
                      <a:schemeClr val="accent1">
                        <a:lumMod val="75000"/>
                      </a:schemeClr>
                    </a:solidFill>
                  </a:tcPr>
                </a:tc>
                <a:extLst>
                  <a:ext uri="{0D108BD9-81ED-4DB2-BD59-A6C34878D82A}">
                    <a16:rowId xmlns:a16="http://schemas.microsoft.com/office/drawing/2014/main" val="10000"/>
                  </a:ext>
                </a:extLst>
              </a:tr>
              <a:tr h="5570353">
                <a:tc>
                  <a:txBody>
                    <a:bodyPr/>
                    <a:lstStyle/>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a:t>
                      </a:r>
                    </a:p>
                    <a:p>
                      <a:pPr marL="0" indent="0">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Central and Thistlemoor PCN birth rates are statistically significantly higher</a:t>
                      </a:r>
                    </a:p>
                    <a:p>
                      <a:pPr marL="0" indent="0">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than the North Alliance rate.</a:t>
                      </a:r>
                    </a:p>
                    <a:p>
                      <a:pPr marL="0" indent="0">
                        <a:buFont typeface="Arial" panose="020B0604020202020204" pitchFamily="34" charset="0"/>
                        <a:buNone/>
                      </a:pPr>
                      <a:endParaRPr lang="en-GB" sz="1600" dirty="0">
                        <a:solidFill>
                          <a:schemeClr val="accent1">
                            <a:lumMod val="75000"/>
                          </a:schemeClr>
                        </a:solidFill>
                        <a:latin typeface="Arial" panose="020B0604020202020204" pitchFamily="34" charset="0"/>
                        <a:cs typeface="Arial" panose="020B0604020202020204" pitchFamily="34" charset="0"/>
                      </a:endParaRPr>
                    </a:p>
                    <a:p>
                      <a:pPr marL="0" indent="0">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Low birth weight births in Central and Thistlemoor are statistically similar </a:t>
                      </a:r>
                    </a:p>
                    <a:p>
                      <a:pPr marL="0" indent="0">
                        <a:buFont typeface="Arial" panose="020B0604020202020204" pitchFamily="34" charset="0"/>
                        <a:buNone/>
                      </a:pPr>
                      <a:r>
                        <a:rPr lang="en-GB" sz="1600" dirty="0">
                          <a:solidFill>
                            <a:schemeClr val="accent1">
                              <a:lumMod val="75000"/>
                            </a:schemeClr>
                          </a:solidFill>
                          <a:latin typeface="Arial" panose="020B0604020202020204" pitchFamily="34" charset="0"/>
                          <a:cs typeface="Arial" panose="020B0604020202020204" pitchFamily="34" charset="0"/>
                        </a:rPr>
                        <a:t>                                to the average for the North Alliance.</a:t>
                      </a:r>
                      <a:endParaRPr lang="en-GB" sz="1600" dirty="0">
                        <a:solidFill>
                          <a:srgbClr val="002060"/>
                        </a:solidFill>
                        <a:latin typeface="Arial" panose="020B0604020202020204" pitchFamily="34" charset="0"/>
                        <a:cs typeface="Arial" panose="020B0604020202020204" pitchFamily="34" charset="0"/>
                      </a:endParaRPr>
                    </a:p>
                    <a:p>
                      <a:endParaRPr lang="en-GB" sz="16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600" dirty="0">
                        <a:solidFill>
                          <a:schemeClr val="accent1">
                            <a:lumMod val="75000"/>
                          </a:schemeClr>
                        </a:solidFill>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0001"/>
                  </a:ext>
                </a:extLst>
              </a:tr>
              <a:tr h="9376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Note:  Relates</a:t>
                      </a:r>
                      <a:r>
                        <a:rPr lang="en-GB" sz="1000" baseline="0" dirty="0">
                          <a:solidFill>
                            <a:schemeClr val="bg1"/>
                          </a:solidFill>
                          <a:latin typeface="Arial" panose="020B0604020202020204" pitchFamily="34" charset="0"/>
                          <a:cs typeface="Arial" panose="020B0604020202020204" pitchFamily="34" charset="0"/>
                        </a:rPr>
                        <a:t> to Cambridgeshire and Peterborough residents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Arial" panose="020B0604020202020204" pitchFamily="34" charset="0"/>
                          <a:cs typeface="Arial" panose="020B0604020202020204" pitchFamily="34" charset="0"/>
                        </a:rPr>
                        <a:t>Source:</a:t>
                      </a:r>
                      <a:r>
                        <a:rPr lang="en-GB" sz="1000" baseline="0" dirty="0">
                          <a:solidFill>
                            <a:schemeClr val="bg1"/>
                          </a:solidFill>
                          <a:latin typeface="Arial" panose="020B0604020202020204" pitchFamily="34" charset="0"/>
                          <a:cs typeface="Arial" panose="020B0604020202020204" pitchFamily="34" charset="0"/>
                        </a:rPr>
                        <a:t> </a:t>
                      </a:r>
                      <a:r>
                        <a:rPr lang="en-GB" sz="1000" kern="1200" dirty="0">
                          <a:solidFill>
                            <a:schemeClr val="bg1"/>
                          </a:solidFill>
                          <a:latin typeface="Arial" panose="020B0604020202020204" pitchFamily="34" charset="0"/>
                          <a:ea typeface="+mn-ea"/>
                          <a:cs typeface="Arial" panose="020B0604020202020204" pitchFamily="34" charset="0"/>
                        </a:rPr>
                        <a:t>C&amp;P PHI based on NHS Digital Civil Registration Data, 2014-2016 and patients registered at a GP Practice by LSOA, July 2018, NHS Digital </a:t>
                      </a:r>
                    </a:p>
                  </a:txBody>
                  <a:tcPr>
                    <a:solidFill>
                      <a:schemeClr val="accent1">
                        <a:lumMod val="75000"/>
                      </a:schemeClr>
                    </a:solidFill>
                  </a:tcPr>
                </a:tc>
                <a:extLst>
                  <a:ext uri="{0D108BD9-81ED-4DB2-BD59-A6C34878D82A}">
                    <a16:rowId xmlns:a16="http://schemas.microsoft.com/office/drawing/2014/main" val="10002"/>
                  </a:ext>
                </a:extLst>
              </a:tr>
            </a:tbl>
          </a:graphicData>
        </a:graphic>
      </p:graphicFrame>
      <p:pic>
        <p:nvPicPr>
          <p:cNvPr id="4" name="Picture 3"/>
          <p:cNvPicPr>
            <a:picLocks noChangeAspect="1"/>
          </p:cNvPicPr>
          <p:nvPr/>
        </p:nvPicPr>
        <p:blipFill>
          <a:blip r:embed="rId3"/>
          <a:stretch>
            <a:fillRect/>
          </a:stretch>
        </p:blipFill>
        <p:spPr>
          <a:xfrm>
            <a:off x="7752093" y="729724"/>
            <a:ext cx="4223292" cy="5133283"/>
          </a:xfrm>
          <a:prstGeom prst="rect">
            <a:avLst/>
          </a:prstGeom>
          <a:ln w="28575">
            <a:solidFill>
              <a:schemeClr val="accent1">
                <a:lumMod val="75000"/>
              </a:schemeClr>
            </a:solidFill>
          </a:ln>
        </p:spPr>
      </p:pic>
      <p:sp>
        <p:nvSpPr>
          <p:cNvPr id="5" name="Rectangle 4"/>
          <p:cNvSpPr/>
          <p:nvPr/>
        </p:nvSpPr>
        <p:spPr>
          <a:xfrm>
            <a:off x="7742610" y="360392"/>
            <a:ext cx="4223292" cy="369332"/>
          </a:xfrm>
          <a:prstGeom prst="rect">
            <a:avLst/>
          </a:prstGeom>
        </p:spPr>
        <p:txBody>
          <a:bodyPr wrap="square">
            <a:spAutoFit/>
          </a:bodyPr>
          <a:lstStyle/>
          <a:p>
            <a:pPr algn="ctr"/>
            <a:r>
              <a:rPr lang="en-GB" dirty="0">
                <a:solidFill>
                  <a:schemeClr val="accent1">
                    <a:lumMod val="75000"/>
                  </a:schemeClr>
                </a:solidFill>
                <a:latin typeface="Arial" panose="020B0604020202020204" pitchFamily="34" charset="0"/>
                <a:cs typeface="Arial" panose="020B0604020202020204" pitchFamily="34" charset="0"/>
              </a:rPr>
              <a:t>Birth r</a:t>
            </a:r>
            <a:r>
              <a:rPr lang="en-GB" baseline="0" dirty="0">
                <a:solidFill>
                  <a:schemeClr val="accent1">
                    <a:lumMod val="75000"/>
                  </a:schemeClr>
                </a:solidFill>
                <a:latin typeface="Arial" panose="020B0604020202020204" pitchFamily="34" charset="0"/>
                <a:cs typeface="Arial" panose="020B0604020202020204" pitchFamily="34" charset="0"/>
              </a:rPr>
              <a:t>ates by ward</a:t>
            </a:r>
            <a:endParaRPr lang="en-GB" dirty="0">
              <a:solidFill>
                <a:schemeClr val="accent1">
                  <a:lumMod val="75000"/>
                </a:schemeClr>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129310" y="6085941"/>
            <a:ext cx="11676812" cy="342567"/>
          </a:xfrm>
          <a:prstGeom prst="rect">
            <a:avLst/>
          </a:prstGeom>
        </p:spPr>
      </p:pic>
      <p:pic>
        <p:nvPicPr>
          <p:cNvPr id="6" name="Picture 5"/>
          <p:cNvPicPr>
            <a:picLocks noChangeAspect="1"/>
          </p:cNvPicPr>
          <p:nvPr/>
        </p:nvPicPr>
        <p:blipFill>
          <a:blip r:embed="rId5"/>
          <a:stretch>
            <a:fillRect/>
          </a:stretch>
        </p:blipFill>
        <p:spPr>
          <a:xfrm>
            <a:off x="199995" y="545059"/>
            <a:ext cx="6238800" cy="3143769"/>
          </a:xfrm>
          <a:prstGeom prst="rect">
            <a:avLst/>
          </a:prstGeom>
        </p:spPr>
      </p:pic>
    </p:spTree>
    <p:extLst>
      <p:ext uri="{BB962C8B-B14F-4D97-AF65-F5344CB8AC3E}">
        <p14:creationId xmlns:p14="http://schemas.microsoft.com/office/powerpoint/2010/main" val="15268451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0DE7796992A641A6F4091CC004417B" ma:contentTypeVersion="9" ma:contentTypeDescription="Create a new document." ma:contentTypeScope="" ma:versionID="39e0e6d30d4a0ed340c5b0e41515685b">
  <xsd:schema xmlns:xsd="http://www.w3.org/2001/XMLSchema" xmlns:xs="http://www.w3.org/2001/XMLSchema" xmlns:p="http://schemas.microsoft.com/office/2006/metadata/properties" xmlns:ns2="f13cdf73-8515-4377-9b85-8071d18a76e2" xmlns:ns3="8f0e4762-0647-4515-854e-54c39e301341" targetNamespace="http://schemas.microsoft.com/office/2006/metadata/properties" ma:root="true" ma:fieldsID="90fadeecdc6ab34c9d98e6e24bddb53b" ns2:_="" ns3:_="">
    <xsd:import namespace="f13cdf73-8515-4377-9b85-8071d18a76e2"/>
    <xsd:import namespace="8f0e4762-0647-4515-854e-54c39e301341"/>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_x006a_a75" minOccurs="0"/>
                <xsd:element ref="ns2:MediaServiceEventHashCode" minOccurs="0"/>
                <xsd:element ref="ns2:MediaServiceGenerationTim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cdf73-8515-4377-9b85-8071d18a76e2"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_x006a_a75" ma:index="13" nillable="true" ma:displayName="Description" ma:internalName="_x006a_a75">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0e4762-0647-4515-854e-54c39e30134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x006a_a75 xmlns="f13cdf73-8515-4377-9b85-8071d18a76e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81471E-EFA9-4677-8208-D24BA252C7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cdf73-8515-4377-9b85-8071d18a76e2"/>
    <ds:schemaRef ds:uri="8f0e4762-0647-4515-854e-54c39e3013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1E4AFE-74F6-4E26-9CF1-3F19B8EC20FB}">
  <ds:schemaRefs>
    <ds:schemaRef ds:uri="http://purl.org/dc/dcmitype/"/>
    <ds:schemaRef ds:uri="http://schemas.microsoft.com/office/2006/metadata/properties"/>
    <ds:schemaRef ds:uri="http://www.w3.org/XML/1998/namespace"/>
    <ds:schemaRef ds:uri="http://purl.org/dc/terms/"/>
    <ds:schemaRef ds:uri="http://schemas.microsoft.com/office/2006/documentManagement/types"/>
    <ds:schemaRef ds:uri="f13cdf73-8515-4377-9b85-8071d18a76e2"/>
    <ds:schemaRef ds:uri="http://schemas.openxmlformats.org/package/2006/metadata/core-properties"/>
    <ds:schemaRef ds:uri="http://schemas.microsoft.com/office/infopath/2007/PartnerControls"/>
    <ds:schemaRef ds:uri="8f0e4762-0647-4515-854e-54c39e301341"/>
    <ds:schemaRef ds:uri="http://purl.org/dc/elements/1.1/"/>
  </ds:schemaRefs>
</ds:datastoreItem>
</file>

<file path=customXml/itemProps3.xml><?xml version="1.0" encoding="utf-8"?>
<ds:datastoreItem xmlns:ds="http://schemas.openxmlformats.org/officeDocument/2006/customXml" ds:itemID="{AE1E4718-7DCB-4168-AE5C-4C73424BD2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5421</TotalTime>
  <Words>2669</Words>
  <Application>Microsoft Office PowerPoint</Application>
  <PresentationFormat>Widescreen</PresentationFormat>
  <Paragraphs>598</Paragraphs>
  <Slides>32</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(Headings)</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Cambridgeshire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Whyman Helen</dc:creator>
  <cp:lastModifiedBy>Robson Andrew</cp:lastModifiedBy>
  <cp:revision>466</cp:revision>
  <cp:lastPrinted>2019-07-04T07:21:22Z</cp:lastPrinted>
  <dcterms:created xsi:type="dcterms:W3CDTF">2019-01-15T15:07:08Z</dcterms:created>
  <dcterms:modified xsi:type="dcterms:W3CDTF">2019-12-05T16:02:48Z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0x010100900DE7796992A641A6F4091CC004417B</vt:lpwstr>
  </property>
</Properties>
</file>