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291" r:id="rId6"/>
    <p:sldId id="258" r:id="rId7"/>
    <p:sldId id="260" r:id="rId8"/>
    <p:sldId id="282" r:id="rId9"/>
    <p:sldId id="292" r:id="rId10"/>
    <p:sldId id="261" r:id="rId11"/>
    <p:sldId id="263" r:id="rId12"/>
    <p:sldId id="262" r:id="rId13"/>
    <p:sldId id="270" r:id="rId14"/>
    <p:sldId id="269" r:id="rId15"/>
    <p:sldId id="271" r:id="rId16"/>
    <p:sldId id="272" r:id="rId17"/>
    <p:sldId id="265" r:id="rId18"/>
    <p:sldId id="273" r:id="rId19"/>
    <p:sldId id="264" r:id="rId20"/>
    <p:sldId id="266" r:id="rId21"/>
    <p:sldId id="267" r:id="rId22"/>
    <p:sldId id="268" r:id="rId23"/>
    <p:sldId id="277" r:id="rId24"/>
    <p:sldId id="283" r:id="rId25"/>
    <p:sldId id="287" r:id="rId26"/>
    <p:sldId id="288" r:id="rId27"/>
    <p:sldId id="286" r:id="rId28"/>
    <p:sldId id="278" r:id="rId29"/>
    <p:sldId id="279" r:id="rId30"/>
    <p:sldId id="275" r:id="rId31"/>
    <p:sldId id="276" r:id="rId32"/>
    <p:sldId id="293" r:id="rId33"/>
    <p:sldId id="290" r:id="rId34"/>
    <p:sldId id="294" r:id="rId35"/>
    <p:sldId id="285" r:id="rId3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05/12/2019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05/12/2019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22</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64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30</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33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86878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05/12/2019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Cambridge City 4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8869171"/>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in Cambridge City 4 PCN compared to the South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also statistically similar in Cambridge City 4 PCN compared to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859939" y="755048"/>
            <a:ext cx="5158800" cy="2195234"/>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7826415"/>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Male and female life expectancies in Cambridge City 4 PCN are statistically </a:t>
                      </a: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significantly</a:t>
                      </a:r>
                      <a:r>
                        <a:rPr lang="en-GB" sz="1600" baseline="0" dirty="0">
                          <a:solidFill>
                            <a:schemeClr val="accent1">
                              <a:lumMod val="75000"/>
                            </a:schemeClr>
                          </a:solidFill>
                          <a:latin typeface="Arial" panose="020B0604020202020204" pitchFamily="34" charset="0"/>
                          <a:cs typeface="Arial" panose="020B0604020202020204" pitchFamily="34" charset="0"/>
                        </a:rPr>
                        <a:t> low compared to</a:t>
                      </a:r>
                      <a:r>
                        <a:rPr lang="en-GB" sz="1600" dirty="0">
                          <a:solidFill>
                            <a:schemeClr val="accent1">
                              <a:lumMod val="75000"/>
                            </a:schemeClr>
                          </a:solidFill>
                          <a:latin typeface="Arial" panose="020B0604020202020204" pitchFamily="34" charset="0"/>
                          <a:cs typeface="Arial" panose="020B0604020202020204" pitchFamily="34" charset="0"/>
                        </a:rPr>
                        <a:t> the life expectancies for the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937200" y="639980"/>
            <a:ext cx="5158800" cy="4097770"/>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975456"/>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There have been on average 362 deaths a year in Cambridge City 4 PCN, approximately a quarter are in people aged under 75 years.</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All age, all cause mortality rates for the PCN are statistically significantly higher than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277666" y="615892"/>
            <a:ext cx="6179464" cy="360000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5199100"/>
              </p:ext>
            </p:extLst>
          </p:nvPr>
        </p:nvGraphicFramePr>
        <p:xfrm>
          <a:off x="0" y="0"/>
          <a:ext cx="12192000" cy="704345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Cambridge City 4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similar in Cambridge City 4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6" y="6046704"/>
            <a:ext cx="11680948" cy="347502"/>
          </a:xfrm>
          <a:prstGeom prst="rect">
            <a:avLst/>
          </a:prstGeom>
        </p:spPr>
      </p:pic>
      <p:pic>
        <p:nvPicPr>
          <p:cNvPr id="3" name="Picture 2"/>
          <p:cNvPicPr>
            <a:picLocks noChangeAspect="1"/>
          </p:cNvPicPr>
          <p:nvPr/>
        </p:nvPicPr>
        <p:blipFill>
          <a:blip r:embed="rId5"/>
          <a:stretch>
            <a:fillRect/>
          </a:stretch>
        </p:blipFill>
        <p:spPr>
          <a:xfrm>
            <a:off x="837898" y="532207"/>
            <a:ext cx="6130201" cy="369240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9726199"/>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in Cambridge City 4 PCN are statistically significantly low compared to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Cambridge City 4 PCN all age mortality rate from circulatory disease is statistically significantly higher than the South Alliance average.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4" name="Picture 3"/>
          <p:cNvPicPr>
            <a:picLocks noChangeAspect="1"/>
          </p:cNvPicPr>
          <p:nvPr/>
        </p:nvPicPr>
        <p:blipFill>
          <a:blip r:embed="rId4"/>
          <a:stretch>
            <a:fillRect/>
          </a:stretch>
        </p:blipFill>
        <p:spPr>
          <a:xfrm>
            <a:off x="476380" y="443747"/>
            <a:ext cx="10874844" cy="3600000"/>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3460644"/>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solidFill>
                            <a:schemeClr val="accent1">
                              <a:lumMod val="75000"/>
                            </a:schemeClr>
                          </a:solidFill>
                          <a:latin typeface="Arial" panose="020B0604020202020204" pitchFamily="34" charset="0"/>
                          <a:cs typeface="Arial" panose="020B0604020202020204" pitchFamily="34" charset="0"/>
                        </a:rPr>
                        <a:t>Asthma and COPD prevalence</a:t>
                      </a:r>
                      <a:r>
                        <a:rPr lang="en-GB" sz="1600" baseline="0" dirty="0">
                          <a:solidFill>
                            <a:schemeClr val="accent1">
                              <a:lumMod val="75000"/>
                            </a:schemeClr>
                          </a:solidFill>
                          <a:latin typeface="Arial" panose="020B0604020202020204" pitchFamily="34" charset="0"/>
                          <a:cs typeface="Arial" panose="020B0604020202020204" pitchFamily="34" charset="0"/>
                        </a:rPr>
                        <a:t> is statistically significantly low in Cambridge City 4 PCN compared to the South Alliance, whereas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mortality rates for all ages and under 75 years as a result of respiratory diseases are statistically similar to the South Alliance. </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400176" y="450341"/>
            <a:ext cx="10800000" cy="4240653"/>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6934573"/>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Cambridge City 4 d</a:t>
                      </a:r>
                      <a:r>
                        <a:rPr lang="en-GB" sz="1600" dirty="0">
                          <a:solidFill>
                            <a:schemeClr val="accent1">
                              <a:lumMod val="75000"/>
                            </a:schemeClr>
                          </a:solidFill>
                          <a:latin typeface="Arial" panose="020B0604020202020204" pitchFamily="34" charset="0"/>
                          <a:cs typeface="Arial" panose="020B0604020202020204" pitchFamily="34" charset="0"/>
                        </a:rPr>
                        <a:t>iabetes</a:t>
                      </a:r>
                      <a:r>
                        <a:rPr lang="en-GB" sz="1600" baseline="0" dirty="0">
                          <a:solidFill>
                            <a:schemeClr val="accent1">
                              <a:lumMod val="75000"/>
                            </a:schemeClr>
                          </a:solidFill>
                          <a:latin typeface="Arial" panose="020B0604020202020204" pitchFamily="34" charset="0"/>
                          <a:cs typeface="Arial" panose="020B0604020202020204" pitchFamily="34" charset="0"/>
                        </a:rPr>
                        <a:t> and cancer prevalence rates are statistically significantly lower than the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Mortality rates from cancer (all age and under 75 only) are statistically similar to South Alliance averages.</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870390" y="534230"/>
            <a:ext cx="9168399" cy="3600000"/>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512359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rgbClr val="2E75B6"/>
                          </a:solidFill>
                          <a:latin typeface="Arial" panose="020B0604020202020204" pitchFamily="34" charset="0"/>
                          <a:ea typeface="+mn-ea"/>
                          <a:cs typeface="Arial" panose="020B0604020202020204" pitchFamily="34" charset="0"/>
                        </a:rPr>
                        <a:t>Cambridge City 4 PCN has a statistically significantly high prevalence of serious mental illness and a statistically significantly low prevalence of dementia compared to the South Alliance. Depression and learning disability prevalence is statistically similar.</a:t>
                      </a:r>
                      <a:endParaRPr lang="en-GB" sz="1400" kern="1200" baseline="0" dirty="0">
                        <a:solidFill>
                          <a:srgbClr val="2E75B6"/>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1030572" y="649738"/>
            <a:ext cx="9761401" cy="3692400"/>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8982638"/>
              </p:ext>
            </p:extLst>
          </p:nvPr>
        </p:nvGraphicFramePr>
        <p:xfrm>
          <a:off x="0" y="0"/>
          <a:ext cx="12192002" cy="685800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Cambridge City 4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56,400 people registered with Cambridge City 4 PCN, with a higher proportion aged 16-64 and lower proportions aged 65+</a:t>
                      </a:r>
                    </a:p>
                    <a:p>
                      <a:pPr marL="285750" indent="-285750">
                        <a:lnSpc>
                          <a:spcPct val="114000"/>
                        </a:lnSpc>
                        <a:buSzPct val="150000"/>
                        <a:buFont typeface="Arial" panose="020B0604020202020204" pitchFamily="34" charset="0"/>
                        <a:buChar cha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Cambridge City 4 PCN has a lower proportion of White British population compared to South Alliance and C&amp;P CCG and higher proportions of all other ethnic groups</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lower in Cambridge City 4 PCN than in C&amp;P CCG and England. Approximately 9% of children and 10%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On average there are around 530 births a year in the PCN. The birth rate in Cambridge City 4 PCN is statistically significantly lower than the average for the South Alliance. The low birth weight proportion is statistically similar to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Life expectancy is statistically significantly lower than the South Alliance for both males and females in Cambridge City 4 PCN</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in Cambridge City 4 than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13.6% of adults smoke, which is statistically similar to the South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similar to the averages for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around 362 deaths a year in the PCN, with around a quarter of these in people aged under 75 years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a number of conditions compared to the South Alliance, including CHD, hypertension, stroke, asthma, COPD, diabetes and dementia</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 age, all cause mortality rate is statistically significantly higher than South Alliance in Cambridge City 4 PCN.</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Prevalence of serious mental illness is statistically significantly higher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Children’s social care rates are statistically similar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are statistically similar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rates of secondary care services used are statistically significantly higher than the South Alliance except the rate of emergency admissions for ACS conditions which is statistically similar to the South Alliance.</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471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C7250830-1492-4A6F-BDB2-351E7917DF3D}"/>
              </a:ext>
            </a:extLst>
          </p:cNvPr>
          <p:cNvSpPr/>
          <p:nvPr/>
        </p:nvSpPr>
        <p:spPr>
          <a:xfrm>
            <a:off x="3338818" y="4318405"/>
            <a:ext cx="5441790"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0070C0"/>
                </a:solidFill>
                <a:latin typeface="Arial" panose="020B0604020202020204" pitchFamily="34" charset="0"/>
                <a:cs typeface="Arial" panose="020B0604020202020204" pitchFamily="34" charset="0"/>
              </a:rPr>
              <a:t>130 staff are employed through Cambridge City 4 PCN’s </a:t>
            </a:r>
            <a:r>
              <a:rPr lang="en-GB" sz="1400" dirty="0" smtClean="0">
                <a:solidFill>
                  <a:srgbClr val="0070C0"/>
                </a:solidFill>
                <a:latin typeface="Arial" panose="020B0604020202020204" pitchFamily="34" charset="0"/>
                <a:cs typeface="Arial" panose="020B0604020202020204" pitchFamily="34" charset="0"/>
              </a:rPr>
              <a:t>practices, the </a:t>
            </a:r>
            <a:r>
              <a:rPr lang="en-GB" sz="1400" dirty="0">
                <a:solidFill>
                  <a:srgbClr val="0070C0"/>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E484CA-5C12-4065-BB40-5273DB561F05}"/>
              </a:ext>
            </a:extLst>
          </p:cNvPr>
          <p:cNvSpPr txBox="1"/>
          <p:nvPr/>
        </p:nvSpPr>
        <p:spPr>
          <a:xfrm>
            <a:off x="2424419" y="594323"/>
            <a:ext cx="7343162"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pic>
        <p:nvPicPr>
          <p:cNvPr id="6" name="Picture 5">
            <a:extLst>
              <a:ext uri="{FF2B5EF4-FFF2-40B4-BE49-F238E27FC236}">
                <a16:creationId xmlns:a16="http://schemas.microsoft.com/office/drawing/2014/main" id="{38C55772-F68B-4C70-B1F6-2EB58F2DAA88}"/>
              </a:ext>
            </a:extLst>
          </p:cNvPr>
          <p:cNvPicPr>
            <a:picLocks noChangeAspect="1"/>
          </p:cNvPicPr>
          <p:nvPr/>
        </p:nvPicPr>
        <p:blipFill>
          <a:blip r:embed="rId3"/>
          <a:stretch>
            <a:fillRect/>
          </a:stretch>
        </p:blipFill>
        <p:spPr>
          <a:xfrm>
            <a:off x="3848777" y="1674956"/>
            <a:ext cx="4494444" cy="2007812"/>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CC32C087-484D-4913-A4C3-7AEBFA11864F}"/>
              </a:ext>
            </a:extLst>
          </p:cNvPr>
          <p:cNvSpPr txBox="1"/>
          <p:nvPr/>
        </p:nvSpPr>
        <p:spPr>
          <a:xfrm>
            <a:off x="2424419" y="594323"/>
            <a:ext cx="7343162"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sp>
        <p:nvSpPr>
          <p:cNvPr id="6" name="TextBox 5">
            <a:extLst>
              <a:ext uri="{FF2B5EF4-FFF2-40B4-BE49-F238E27FC236}">
                <a16:creationId xmlns:a16="http://schemas.microsoft.com/office/drawing/2014/main" id="{AEE53796-F435-4EBC-93D1-25F6D1C2441F}"/>
              </a:ext>
            </a:extLst>
          </p:cNvPr>
          <p:cNvSpPr txBox="1"/>
          <p:nvPr/>
        </p:nvSpPr>
        <p:spPr>
          <a:xfrm>
            <a:off x="2074308" y="4645774"/>
            <a:ext cx="8185428"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32,302 patients under CPFT caseload across the services listed.  Caseloads rates for Cambridge City 4 PCN are lower compared to the rest of Cambridgeshire and Peterborough. Additional patients will be inpatients in rehab wards and part of the multi-disciplinary team caseload. </a:t>
            </a:r>
            <a:r>
              <a:rPr lang="en-GB" sz="1400">
                <a:solidFill>
                  <a:srgbClr val="2E75B6"/>
                </a:solidFill>
                <a:latin typeface="Arial"/>
                <a:cs typeface="Arial"/>
              </a:rPr>
              <a:t>Cornford House </a:t>
            </a:r>
            <a:r>
              <a:rPr lang="en-GB" sz="1400" dirty="0">
                <a:solidFill>
                  <a:srgbClr val="2E75B6"/>
                </a:solidFill>
                <a:latin typeface="Arial"/>
                <a:cs typeface="Arial"/>
              </a:rPr>
              <a:t>Surgery has the highest number of caseloads for Cambridge City 4 PCN.</a:t>
            </a:r>
          </a:p>
        </p:txBody>
      </p:sp>
      <p:pic>
        <p:nvPicPr>
          <p:cNvPr id="2" name="Picture 1"/>
          <p:cNvPicPr>
            <a:picLocks noChangeAspect="1"/>
          </p:cNvPicPr>
          <p:nvPr/>
        </p:nvPicPr>
        <p:blipFill>
          <a:blip r:embed="rId3"/>
          <a:stretch>
            <a:fillRect/>
          </a:stretch>
        </p:blipFill>
        <p:spPr>
          <a:xfrm>
            <a:off x="2105025" y="1079588"/>
            <a:ext cx="7981950" cy="341947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1817619"/>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the South Alliance has statistically significantly low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Cambridge City 4 PCN has statistically similar rates of social care involvement cases, early help cases and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education, health and care plans compared to the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548219" y="516737"/>
            <a:ext cx="10800000" cy="2661874"/>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8019351"/>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for Cambridge City 4 PCN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are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statistically similar to the South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for South Alliance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are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statistically significantly lower than the CCG rates.</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336000" y="816942"/>
            <a:ext cx="11520000" cy="1684570"/>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2292614"/>
              </p:ext>
            </p:extLst>
          </p:nvPr>
        </p:nvGraphicFramePr>
        <p:xfrm>
          <a:off x="0" y="10887"/>
          <a:ext cx="12191999" cy="6942360"/>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0000"/>
                    </a:ext>
                  </a:extLst>
                </a:gridCol>
              </a:tblGrid>
              <a:tr h="373904">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3149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Cambridge City 4 PCN has statistically significantly higher rates of secondary care use than the South Alliance; The rate of </a:t>
                      </a:r>
                    </a:p>
                    <a:p>
                      <a:pPr marL="0" indent="0" algn="ctr">
                        <a:buFont typeface="Arial" panose="020B0604020202020204" pitchFamily="34" charset="0"/>
                        <a:buNone/>
                      </a:pP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emergency admissions for ACS conditions is statistically similar to the South Alliance.</a:t>
                      </a: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Rates of overall secondary care services for the South Alliance is statistically significantly lower than the CCG.</a:t>
                      </a: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Type 1 A&amp;E Attendances increased 3% year on year. Cambridge University Hospitals saw a 4% increase in attendances from Cambridge</a:t>
                      </a: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City 4 PCN citizens. Referrals from “Health Care Provider” more than doubled and GP referrals increased 20% while the majority of other</a:t>
                      </a: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referral types showed no significant change</a:t>
                      </a:r>
                      <a:r>
                        <a:rPr lang="en-US" sz="1300" kern="1200" baseline="0" dirty="0">
                          <a:solidFill>
                            <a:schemeClr val="accent1">
                              <a:lumMod val="75000"/>
                            </a:schemeClr>
                          </a:solidFill>
                          <a:latin typeface="Arial" panose="020B0604020202020204" pitchFamily="34" charset="0"/>
                          <a:ea typeface="+mn-ea"/>
                          <a:cs typeface="Arial" panose="020B0604020202020204" pitchFamily="34" charset="0"/>
                        </a:rPr>
                        <a:t>. </a:t>
                      </a: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Clinical Physiology and Ophthalmology account for the most outpatient attendances. This was the</a:t>
                      </a: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case for both 17/18 and 18/19. Together they make up 20% of the activity for 18/19. </a:t>
                      </a:r>
                      <a:r>
                        <a:rPr lang="en-US" sz="1300" kern="1200" baseline="0" dirty="0">
                          <a:solidFill>
                            <a:schemeClr val="accent1">
                              <a:lumMod val="75000"/>
                            </a:schemeClr>
                          </a:solidFill>
                          <a:latin typeface="Arial" panose="020B0604020202020204" pitchFamily="34" charset="0"/>
                          <a:ea typeface="+mn-ea"/>
                          <a:cs typeface="Arial" panose="020B0604020202020204" pitchFamily="34" charset="0"/>
                        </a:rPr>
                        <a:t>8% of first outpatient attendances are sight related.</a:t>
                      </a:r>
                    </a:p>
                    <a:p>
                      <a:pPr algn="ct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The most common elective admissions are for Gastroenterology, Medical Oncology, and Clinical Haematology.</a:t>
                      </a:r>
                    </a:p>
                  </a:txBody>
                  <a:tcPr>
                    <a:solidFill>
                      <a:schemeClr val="bg1"/>
                    </a:solidFill>
                  </a:tcPr>
                </a:tc>
                <a:extLst>
                  <a:ext uri="{0D108BD9-81ED-4DB2-BD59-A6C34878D82A}">
                    <a16:rowId xmlns:a16="http://schemas.microsoft.com/office/drawing/2014/main" val="10001"/>
                  </a:ext>
                </a:extLst>
              </a:tr>
              <a:tr h="1158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336000" y="549336"/>
            <a:ext cx="11520000" cy="3154178"/>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7739290"/>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PCN disease specific emergency admission rates shown are statistically similar to the South Alliance average.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600" kern="1200" baseline="0" dirty="0">
                          <a:solidFill>
                            <a:schemeClr val="accent1">
                              <a:lumMod val="75000"/>
                            </a:schemeClr>
                          </a:solidFill>
                          <a:latin typeface="Arial" panose="020B0604020202020204" pitchFamily="34" charset="0"/>
                          <a:ea typeface="+mn-ea"/>
                          <a:cs typeface="Arial" panose="020B0604020202020204" pitchFamily="34" charset="0"/>
                        </a:rPr>
                        <a:t>For Cambridge City 4 PCN there were 3,755 emergency admissions during 2018/19. 2 of the 6 practices had a higher</a:t>
                      </a:r>
                    </a:p>
                    <a:p>
                      <a:pPr algn="ctr"/>
                      <a:r>
                        <a:rPr lang="en-US" sz="1600" kern="1200" baseline="0" dirty="0">
                          <a:solidFill>
                            <a:schemeClr val="accent1">
                              <a:lumMod val="75000"/>
                            </a:schemeClr>
                          </a:solidFill>
                          <a:latin typeface="Arial" panose="020B0604020202020204" pitchFamily="34" charset="0"/>
                          <a:ea typeface="+mn-ea"/>
                          <a:cs typeface="Arial" panose="020B0604020202020204" pitchFamily="34" charset="0"/>
                        </a:rPr>
                        <a:t>admission rate than Cambridgeshire and Peterborough.</a:t>
                      </a:r>
                    </a:p>
                    <a:p>
                      <a:pPr algn="ctr"/>
                      <a:endParaRPr lang="en-US"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Lobar Pneumonia, Sepsis, and Urinary Tract Infections are the three most prevalent primary diagnoses. The fifth highest</a:t>
                      </a: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number of emergency admissions were related to chest pains (the second highest was </a:t>
                      </a:r>
                      <a:r>
                        <a:rPr lang="en-GB" sz="1600" kern="1200" baseline="0" dirty="0" err="1">
                          <a:solidFill>
                            <a:schemeClr val="accent1">
                              <a:lumMod val="75000"/>
                            </a:schemeClr>
                          </a:solidFill>
                          <a:latin typeface="Arial" panose="020B0604020202020204" pitchFamily="34" charset="0"/>
                          <a:ea typeface="+mn-ea"/>
                          <a:cs typeface="Arial" panose="020B0604020202020204" pitchFamily="34" charset="0"/>
                        </a:rPr>
                        <a:t>uncoded</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a:t>
                      </a:r>
                      <a:r>
                        <a:rPr lang="en-GB" sz="1000" kern="1200" baseline="0">
                          <a:solidFill>
                            <a:schemeClr val="bg1"/>
                          </a:solidFill>
                          <a:latin typeface="Arial" panose="020B0604020202020204" pitchFamily="34" charset="0"/>
                          <a:ea typeface="+mn-ea"/>
                          <a:cs typeface="Arial" panose="020B0604020202020204" pitchFamily="34" charset="0"/>
                        </a:rPr>
                        <a:t>, </a:t>
                      </a:r>
                      <a:r>
                        <a:rPr lang="en-GB" sz="1000" kern="1200" baseline="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261937" y="761913"/>
            <a:ext cx="11668125" cy="2381250"/>
          </a:xfrm>
          <a:prstGeom prst="rect">
            <a:avLst/>
          </a:prstGeom>
        </p:spPr>
      </p:pic>
    </p:spTree>
    <p:extLst>
      <p:ext uri="{BB962C8B-B14F-4D97-AF65-F5344CB8AC3E}">
        <p14:creationId xmlns:p14="http://schemas.microsoft.com/office/powerpoint/2010/main" val="246946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219292169"/>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9367ED6D-CEF6-48E9-9106-6B685050B12D}"/>
              </a:ext>
            </a:extLst>
          </p:cNvPr>
          <p:cNvSpPr txBox="1"/>
          <p:nvPr/>
        </p:nvSpPr>
        <p:spPr>
          <a:xfrm>
            <a:off x="1224789" y="436749"/>
            <a:ext cx="9742414" cy="584775"/>
          </a:xfrm>
          <a:prstGeom prst="rect">
            <a:avLst/>
          </a:prstGeom>
          <a:noFill/>
        </p:spPr>
        <p:txBody>
          <a:bodyPr wrap="square" rtlCol="0" anchor="t">
            <a:spAutoFit/>
          </a:bodyPr>
          <a:lstStyle/>
          <a:p>
            <a:pPr algn="ctr"/>
            <a:r>
              <a:rPr lang="en-GB" sz="1600" b="1" dirty="0">
                <a:solidFill>
                  <a:schemeClr val="accent1">
                    <a:lumMod val="75000"/>
                  </a:schemeClr>
                </a:solidFill>
                <a:latin typeface="Arial"/>
                <a:cs typeface="Arial"/>
              </a:rPr>
              <a:t>Cambridge City 4 PCN has a lower proportion of those aged over 65 compared to the rest of the South Alliance but those aged over 65 still contribute more to the potentially avoidable admissions</a:t>
            </a:r>
          </a:p>
        </p:txBody>
      </p:sp>
      <p:pic>
        <p:nvPicPr>
          <p:cNvPr id="6" name="Picture 5">
            <a:extLst>
              <a:ext uri="{FF2B5EF4-FFF2-40B4-BE49-F238E27FC236}">
                <a16:creationId xmlns:a16="http://schemas.microsoft.com/office/drawing/2014/main" id="{2BBAAD28-D8FC-4468-868F-9AA07D301161}"/>
              </a:ext>
            </a:extLst>
          </p:cNvPr>
          <p:cNvPicPr>
            <a:picLocks noChangeAspect="1"/>
          </p:cNvPicPr>
          <p:nvPr/>
        </p:nvPicPr>
        <p:blipFill>
          <a:blip r:embed="rId3"/>
          <a:stretch>
            <a:fillRect/>
          </a:stretch>
        </p:blipFill>
        <p:spPr>
          <a:xfrm>
            <a:off x="2701256" y="1450880"/>
            <a:ext cx="6789480" cy="3316858"/>
          </a:xfrm>
          <a:prstGeom prst="rect">
            <a:avLst/>
          </a:prstGeom>
        </p:spPr>
      </p:pic>
      <p:sp>
        <p:nvSpPr>
          <p:cNvPr id="7" name="Rectangle 6">
            <a:extLst>
              <a:ext uri="{FF2B5EF4-FFF2-40B4-BE49-F238E27FC236}">
                <a16:creationId xmlns:a16="http://schemas.microsoft.com/office/drawing/2014/main" id="{EA76DC3D-76CB-495C-A629-C1D4EEACFE4F}"/>
              </a:ext>
            </a:extLst>
          </p:cNvPr>
          <p:cNvSpPr/>
          <p:nvPr/>
        </p:nvSpPr>
        <p:spPr>
          <a:xfrm>
            <a:off x="461394" y="4697557"/>
            <a:ext cx="11269204"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0070C0"/>
                </a:solidFill>
                <a:latin typeface="Arial"/>
                <a:cs typeface="Arial"/>
              </a:rPr>
              <a:t>There was a 6% increase for potentially avoidable emergency admissions across Cambridgeshire and Peterborough. The number of ACSC admissions for Cambridge City 4 PCN increased by 1 during 18/19.</a:t>
            </a:r>
            <a:endParaRPr lang="en-US" sz="1400" dirty="0"/>
          </a:p>
          <a:p>
            <a:pPr algn="ctr"/>
            <a:endParaRPr lang="en-US" sz="900" dirty="0">
              <a:solidFill>
                <a:schemeClr val="accent1">
                  <a:lumMod val="75000"/>
                </a:schemeClr>
              </a:solidFill>
              <a:latin typeface="Arial" panose="020B0604020202020204" pitchFamily="34" charset="0"/>
              <a:cs typeface="Arial" panose="020B0604020202020204" pitchFamily="34" charset="0"/>
            </a:endParaRPr>
          </a:p>
          <a:p>
            <a:pPr algn="ctr"/>
            <a:r>
              <a:rPr lang="en-GB" sz="1400" dirty="0">
                <a:solidFill>
                  <a:srgbClr val="0070C0"/>
                </a:solidFill>
                <a:latin typeface="Arial"/>
                <a:cs typeface="Arial"/>
              </a:rPr>
              <a:t>Those aged over 65 account for most of the potentially preventable (ACSC) related admissions during 18/19. This is despite having a lower proportion of those aged over 65 compared to the South Alliance.</a:t>
            </a:r>
          </a:p>
          <a:p>
            <a:pPr algn="ctr"/>
            <a:endParaRPr lang="en-US" sz="900" dirty="0">
              <a:solidFill>
                <a:srgbClr val="0070C0"/>
              </a:solidFill>
              <a:latin typeface="Arial"/>
              <a:cs typeface="Arial"/>
            </a:endParaRPr>
          </a:p>
          <a:p>
            <a:pPr algn="ctr"/>
            <a:r>
              <a:rPr lang="en-US" sz="1400" dirty="0">
                <a:solidFill>
                  <a:srgbClr val="0070C0"/>
                </a:solidFill>
                <a:latin typeface="Arial"/>
                <a:cs typeface="Arial"/>
              </a:rPr>
              <a:t>Influenza, Pyelonephritis and kidney/urinary tract infections, and Dehydration and Gastroenteritis </a:t>
            </a:r>
            <a:r>
              <a:rPr lang="en-GB" sz="1400" dirty="0">
                <a:solidFill>
                  <a:srgbClr val="0070C0"/>
                </a:solidFill>
                <a:latin typeface="Arial"/>
                <a:cs typeface="Arial"/>
              </a:rPr>
              <a:t>were most common for the younger bracket.</a:t>
            </a:r>
          </a:p>
        </p:txBody>
      </p:sp>
      <p:sp>
        <p:nvSpPr>
          <p:cNvPr id="8" name="Rectangle 7">
            <a:extLst>
              <a:ext uri="{FF2B5EF4-FFF2-40B4-BE49-F238E27FC236}">
                <a16:creationId xmlns:a16="http://schemas.microsoft.com/office/drawing/2014/main" id="{6C63F11A-4E79-4110-AB16-47C92FAF6137}"/>
              </a:ext>
            </a:extLst>
          </p:cNvPr>
          <p:cNvSpPr/>
          <p:nvPr/>
        </p:nvSpPr>
        <p:spPr>
          <a:xfrm>
            <a:off x="3310128" y="1111351"/>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spTree>
    <p:extLst>
      <p:ext uri="{BB962C8B-B14F-4D97-AF65-F5344CB8AC3E}">
        <p14:creationId xmlns:p14="http://schemas.microsoft.com/office/powerpoint/2010/main" val="88832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411934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0668065"/>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Cambridge City 4 PCN has very similar proportions of patients aged under 18 years to the South Alliance, with a higher proportion aged 16-64 and lower proportions aged 65+.</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45527" y="493943"/>
            <a:ext cx="11880000" cy="3970969"/>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866326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Cambridge City 4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lower rate than the CCG between 2021 and 2031 and it is estimated to grow by 9.1% between 2019 and 2026.</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690076"/>
            <a:ext cx="11880000" cy="2078134"/>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2019141"/>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8" y="431400"/>
            <a:ext cx="4254622" cy="6012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453" y="431400"/>
            <a:ext cx="4307866" cy="6087617"/>
          </a:xfrm>
          <a:prstGeom prst="rect">
            <a:avLst/>
          </a:prstGeom>
        </p:spPr>
      </p:pic>
    </p:spTree>
    <p:extLst>
      <p:ext uri="{BB962C8B-B14F-4D97-AF65-F5344CB8AC3E}">
        <p14:creationId xmlns:p14="http://schemas.microsoft.com/office/powerpoint/2010/main" val="183791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98713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Cambridge City 4 PCN has a lower proportion of White British population and higher proportions of all other ethnic groups compared to South Alliance and C&amp;P CCG .</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586831" y="660969"/>
            <a:ext cx="10800000" cy="2483035"/>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272498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is lower in Cambridge City 4 PCN than in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C&amp;P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CCG </a:t>
                      </a: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and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England. Approximately 9.1% of children and 10.1% of older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people live in poverty. </a:t>
                      </a:r>
                    </a:p>
                    <a:p>
                      <a:pPr marL="285750" lvl="0" indent="-285750" algn="ctr">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03644" y="589531"/>
            <a:ext cx="5222401" cy="3692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419" y="751114"/>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3188403"/>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Birth rates in Cambridge City 4 PCN are statistically significantly lower than the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average for the South Alliance.  The low birth weight proportion is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statistically similar to the South Alliance.</a:t>
                      </a: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585338" y="729724"/>
            <a:ext cx="5222401" cy="3692400"/>
          </a:xfrm>
          <a:prstGeom prst="rect">
            <a:avLst/>
          </a:prstGeom>
        </p:spPr>
      </p:pic>
    </p:spTree>
    <p:extLst>
      <p:ext uri="{BB962C8B-B14F-4D97-AF65-F5344CB8AC3E}">
        <p14:creationId xmlns:p14="http://schemas.microsoft.com/office/powerpoint/2010/main" val="152684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2FA2C-9472-4BBF-8537-DF95DC3B6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07F667-EB2D-4738-8054-BF9D613DE3C1}">
  <ds:schemaRefs>
    <ds:schemaRef ds:uri="http://purl.org/dc/terms/"/>
    <ds:schemaRef ds:uri="http://purl.org/dc/dcmitype/"/>
    <ds:schemaRef ds:uri="http://purl.org/dc/elements/1.1/"/>
    <ds:schemaRef ds:uri="http://schemas.microsoft.com/office/2006/documentManagement/types"/>
    <ds:schemaRef ds:uri="8f0e4762-0647-4515-854e-54c39e301341"/>
    <ds:schemaRef ds:uri="f13cdf73-8515-4377-9b85-8071d18a76e2"/>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B1E8C76-33D9-4971-8819-A1DC31C7A0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5427</TotalTime>
  <Words>2475</Words>
  <Application>Microsoft Office PowerPoint</Application>
  <PresentationFormat>Widescreen</PresentationFormat>
  <Paragraphs>613</Paragraphs>
  <Slides>32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466</cp:revision>
  <cp:lastPrinted>2019-07-04T07:21:22Z</cp:lastPrinted>
  <dcterms:created xsi:type="dcterms:W3CDTF">2019-01-15T15:07:08Z</dcterms:created>
  <dcterms:modified xsi:type="dcterms:W3CDTF">2019-12-05T15:33:16Z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