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9" r:id="rId2"/>
    <p:sldMasterId id="2147483755" r:id="rId3"/>
  </p:sldMasterIdLst>
  <p:notesMasterIdLst>
    <p:notesMasterId r:id="rId30"/>
  </p:notesMasterIdLst>
  <p:handoutMasterIdLst>
    <p:handoutMasterId r:id="rId31"/>
  </p:handoutMasterIdLst>
  <p:sldIdLst>
    <p:sldId id="256" r:id="rId4"/>
    <p:sldId id="510" r:id="rId5"/>
    <p:sldId id="568" r:id="rId6"/>
    <p:sldId id="569" r:id="rId7"/>
    <p:sldId id="567" r:id="rId8"/>
    <p:sldId id="562" r:id="rId9"/>
    <p:sldId id="560" r:id="rId10"/>
    <p:sldId id="563" r:id="rId11"/>
    <p:sldId id="564" r:id="rId12"/>
    <p:sldId id="529" r:id="rId13"/>
    <p:sldId id="526" r:id="rId14"/>
    <p:sldId id="541" r:id="rId15"/>
    <p:sldId id="554" r:id="rId16"/>
    <p:sldId id="556" r:id="rId17"/>
    <p:sldId id="536" r:id="rId18"/>
    <p:sldId id="553" r:id="rId19"/>
    <p:sldId id="566" r:id="rId20"/>
    <p:sldId id="537" r:id="rId21"/>
    <p:sldId id="544" r:id="rId22"/>
    <p:sldId id="557" r:id="rId23"/>
    <p:sldId id="538" r:id="rId24"/>
    <p:sldId id="555" r:id="rId25"/>
    <p:sldId id="539" r:id="rId26"/>
    <p:sldId id="565" r:id="rId27"/>
    <p:sldId id="512" r:id="rId28"/>
    <p:sldId id="520" r:id="rId29"/>
  </p:sldIdLst>
  <p:sldSz cx="9144000" cy="5143500" type="screen16x9"/>
  <p:notesSz cx="6669088" cy="9872663"/>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0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yon Chris" initials="MC" lastIdx="9" clrIdx="0">
    <p:extLst/>
  </p:cmAuthor>
  <p:cmAuthor id="2" name="Askham Amanda" initials="A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7A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985" autoAdjust="0"/>
    <p:restoredTop sz="80628" autoAdjust="0"/>
  </p:normalViewPr>
  <p:slideViewPr>
    <p:cSldViewPr>
      <p:cViewPr varScale="1">
        <p:scale>
          <a:sx n="92" d="100"/>
          <a:sy n="92" d="100"/>
        </p:scale>
        <p:origin x="102" y="43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60" d="100"/>
          <a:sy n="60" d="100"/>
        </p:scale>
        <p:origin x="3211" y="58"/>
      </p:cViewPr>
      <p:guideLst>
        <p:guide orient="horz" pos="3110"/>
        <p:guide pos="210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dirty="0"/>
              <a:t>% pupils FSM-6 achieving RWM at KS2 2016-17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Sheet2!$B$10</c:f>
              <c:strCache>
                <c:ptCount val="1"/>
                <c:pt idx="0">
                  <c:v>FSM-6 (c.1,390 pupils)</c:v>
                </c:pt>
              </c:strCache>
            </c:strRef>
          </c:tx>
          <c:spPr>
            <a:solidFill>
              <a:schemeClr val="accent1"/>
            </a:solidFill>
            <a:ln>
              <a:noFill/>
            </a:ln>
            <a:effectLst/>
          </c:spPr>
          <c:invertIfNegative val="0"/>
          <c:cat>
            <c:numRef>
              <c:f>Sheet2!$C$4:$D$4</c:f>
              <c:numCache>
                <c:formatCode>General</c:formatCode>
                <c:ptCount val="2"/>
                <c:pt idx="0">
                  <c:v>2016</c:v>
                </c:pt>
                <c:pt idx="1">
                  <c:v>2017</c:v>
                </c:pt>
              </c:numCache>
            </c:numRef>
          </c:cat>
          <c:val>
            <c:numRef>
              <c:f>Sheet2!$C$10:$D$10</c:f>
              <c:numCache>
                <c:formatCode>General</c:formatCode>
                <c:ptCount val="2"/>
                <c:pt idx="0">
                  <c:v>29.5</c:v>
                </c:pt>
                <c:pt idx="1">
                  <c:v>34.1</c:v>
                </c:pt>
              </c:numCache>
            </c:numRef>
          </c:val>
          <c:extLst>
            <c:ext xmlns:c16="http://schemas.microsoft.com/office/drawing/2014/chart" uri="{C3380CC4-5D6E-409C-BE32-E72D297353CC}">
              <c16:uniqueId val="{00000000-435D-4F01-A32A-7DB67ABDBC7A}"/>
            </c:ext>
          </c:extLst>
        </c:ser>
        <c:ser>
          <c:idx val="1"/>
          <c:order val="1"/>
          <c:tx>
            <c:strRef>
              <c:f>Sheet2!$B$11</c:f>
              <c:strCache>
                <c:ptCount val="1"/>
                <c:pt idx="0">
                  <c:v>Non-FSM-6 (c. 5,050 pupils)</c:v>
                </c:pt>
              </c:strCache>
            </c:strRef>
          </c:tx>
          <c:spPr>
            <a:solidFill>
              <a:schemeClr val="accent2"/>
            </a:solidFill>
            <a:ln>
              <a:noFill/>
            </a:ln>
            <a:effectLst/>
          </c:spPr>
          <c:invertIfNegative val="0"/>
          <c:cat>
            <c:numRef>
              <c:f>Sheet2!$C$4:$D$4</c:f>
              <c:numCache>
                <c:formatCode>General</c:formatCode>
                <c:ptCount val="2"/>
                <c:pt idx="0">
                  <c:v>2016</c:v>
                </c:pt>
                <c:pt idx="1">
                  <c:v>2017</c:v>
                </c:pt>
              </c:numCache>
            </c:numRef>
          </c:cat>
          <c:val>
            <c:numRef>
              <c:f>Sheet2!$C$11:$D$11</c:f>
              <c:numCache>
                <c:formatCode>General</c:formatCode>
                <c:ptCount val="2"/>
                <c:pt idx="0">
                  <c:v>58</c:v>
                </c:pt>
                <c:pt idx="1">
                  <c:v>65.400000000000006</c:v>
                </c:pt>
              </c:numCache>
            </c:numRef>
          </c:val>
          <c:extLst>
            <c:ext xmlns:c16="http://schemas.microsoft.com/office/drawing/2014/chart" uri="{C3380CC4-5D6E-409C-BE32-E72D297353CC}">
              <c16:uniqueId val="{00000001-435D-4F01-A32A-7DB67ABDBC7A}"/>
            </c:ext>
          </c:extLst>
        </c:ser>
        <c:dLbls>
          <c:showLegendKey val="0"/>
          <c:showVal val="0"/>
          <c:showCatName val="0"/>
          <c:showSerName val="0"/>
          <c:showPercent val="0"/>
          <c:showBubbleSize val="0"/>
        </c:dLbls>
        <c:gapWidth val="219"/>
        <c:overlap val="-27"/>
        <c:axId val="-1867609520"/>
        <c:axId val="-1867606800"/>
      </c:barChart>
      <c:catAx>
        <c:axId val="-18676095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7606800"/>
        <c:crosses val="autoZero"/>
        <c:auto val="1"/>
        <c:lblAlgn val="ctr"/>
        <c:lblOffset val="100"/>
        <c:noMultiLvlLbl val="0"/>
      </c:catAx>
      <c:valAx>
        <c:axId val="-18676068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676095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rgbClr val="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4"/>
          </a:xfrm>
          <a:prstGeom prst="rect">
            <a:avLst/>
          </a:prstGeom>
        </p:spPr>
        <p:txBody>
          <a:bodyPr vert="horz" lIns="91440" tIns="45720" rIns="91440" bIns="45720" rtlCol="0"/>
          <a:lstStyle>
            <a:lvl1pPr algn="l">
              <a:defRPr sz="1200"/>
            </a:lvl1pPr>
          </a:lstStyle>
          <a:p>
            <a:pPr>
              <a:defRPr/>
            </a:pPr>
            <a:endParaRPr lang="en-GB" dirty="0"/>
          </a:p>
        </p:txBody>
      </p:sp>
      <p:sp>
        <p:nvSpPr>
          <p:cNvPr id="3" name="Date Placeholder 2"/>
          <p:cNvSpPr>
            <a:spLocks noGrp="1"/>
          </p:cNvSpPr>
          <p:nvPr>
            <p:ph type="dt" sz="quarter" idx="1"/>
          </p:nvPr>
        </p:nvSpPr>
        <p:spPr>
          <a:xfrm>
            <a:off x="3777607" y="0"/>
            <a:ext cx="2889938" cy="493634"/>
          </a:xfrm>
          <a:prstGeom prst="rect">
            <a:avLst/>
          </a:prstGeom>
        </p:spPr>
        <p:txBody>
          <a:bodyPr vert="horz" lIns="91440" tIns="45720" rIns="91440" bIns="45720" rtlCol="0"/>
          <a:lstStyle>
            <a:lvl1pPr algn="r">
              <a:defRPr sz="1200"/>
            </a:lvl1pPr>
          </a:lstStyle>
          <a:p>
            <a:pPr>
              <a:defRPr/>
            </a:pPr>
            <a:fld id="{3A1E52B2-1008-4722-8D57-4995287D0A2F}" type="datetimeFigureOut">
              <a:rPr lang="en-GB"/>
              <a:pPr>
                <a:defRPr/>
              </a:pPr>
              <a:t>18/07/2019</a:t>
            </a:fld>
            <a:endParaRPr lang="en-GB" dirty="0"/>
          </a:p>
        </p:txBody>
      </p:sp>
      <p:sp>
        <p:nvSpPr>
          <p:cNvPr id="4" name="Footer Placeholder 3"/>
          <p:cNvSpPr>
            <a:spLocks noGrp="1"/>
          </p:cNvSpPr>
          <p:nvPr>
            <p:ph type="ftr" sz="quarter" idx="2"/>
          </p:nvPr>
        </p:nvSpPr>
        <p:spPr>
          <a:xfrm>
            <a:off x="0" y="9377316"/>
            <a:ext cx="2889938" cy="493634"/>
          </a:xfrm>
          <a:prstGeom prst="rect">
            <a:avLst/>
          </a:prstGeom>
        </p:spPr>
        <p:txBody>
          <a:bodyPr vert="horz" lIns="91440" tIns="45720" rIns="91440" bIns="45720" rtlCol="0" anchor="b"/>
          <a:lstStyle>
            <a:lvl1pPr algn="l">
              <a:defRPr sz="1200"/>
            </a:lvl1pPr>
          </a:lstStyle>
          <a:p>
            <a:pPr>
              <a:defRPr/>
            </a:pPr>
            <a:endParaRPr lang="en-GB" dirty="0"/>
          </a:p>
        </p:txBody>
      </p:sp>
      <p:sp>
        <p:nvSpPr>
          <p:cNvPr id="5" name="Slide Number Placeholder 4"/>
          <p:cNvSpPr>
            <a:spLocks noGrp="1"/>
          </p:cNvSpPr>
          <p:nvPr>
            <p:ph type="sldNum" sz="quarter" idx="3"/>
          </p:nvPr>
        </p:nvSpPr>
        <p:spPr>
          <a:xfrm>
            <a:off x="3777607" y="9377316"/>
            <a:ext cx="2889938" cy="493634"/>
          </a:xfrm>
          <a:prstGeom prst="rect">
            <a:avLst/>
          </a:prstGeom>
        </p:spPr>
        <p:txBody>
          <a:bodyPr vert="horz" lIns="91440" tIns="45720" rIns="91440" bIns="45720" rtlCol="0" anchor="b"/>
          <a:lstStyle>
            <a:lvl1pPr algn="r">
              <a:defRPr sz="1200"/>
            </a:lvl1pPr>
          </a:lstStyle>
          <a:p>
            <a:pPr>
              <a:defRPr/>
            </a:pPr>
            <a:fld id="{E3DA47B7-E85F-42A9-BBEC-31A5950308EF}" type="slidenum">
              <a:rPr lang="en-GB"/>
              <a:pPr>
                <a:defRPr/>
              </a:pPr>
              <a:t>‹#›</a:t>
            </a:fld>
            <a:endParaRPr lang="en-GB" dirty="0"/>
          </a:p>
        </p:txBody>
      </p:sp>
    </p:spTree>
    <p:extLst>
      <p:ext uri="{BB962C8B-B14F-4D97-AF65-F5344CB8AC3E}">
        <p14:creationId xmlns:p14="http://schemas.microsoft.com/office/powerpoint/2010/main" val="21868396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3634"/>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777607" y="0"/>
            <a:ext cx="2889938" cy="493634"/>
          </a:xfrm>
          <a:prstGeom prst="rect">
            <a:avLst/>
          </a:prstGeom>
        </p:spPr>
        <p:txBody>
          <a:bodyPr vert="horz" lIns="91440" tIns="45720" rIns="91440" bIns="45720" rtlCol="0"/>
          <a:lstStyle>
            <a:lvl1pPr algn="r">
              <a:defRPr sz="1200"/>
            </a:lvl1pPr>
          </a:lstStyle>
          <a:p>
            <a:fld id="{7EAE6531-F8F0-4C03-87C3-A286AE216F17}" type="datetimeFigureOut">
              <a:rPr lang="en-GB" smtClean="0"/>
              <a:t>18/07/2019</a:t>
            </a:fld>
            <a:endParaRPr lang="en-GB" dirty="0"/>
          </a:p>
        </p:txBody>
      </p:sp>
      <p:sp>
        <p:nvSpPr>
          <p:cNvPr id="4" name="Slide Image Placeholder 3"/>
          <p:cNvSpPr>
            <a:spLocks noGrp="1" noRot="1" noChangeAspect="1"/>
          </p:cNvSpPr>
          <p:nvPr>
            <p:ph type="sldImg" idx="2"/>
          </p:nvPr>
        </p:nvSpPr>
        <p:spPr>
          <a:xfrm>
            <a:off x="42863" y="739775"/>
            <a:ext cx="6583362" cy="370363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909" y="4689517"/>
            <a:ext cx="5335270" cy="444269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7316"/>
            <a:ext cx="2889938" cy="493634"/>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777607" y="9377316"/>
            <a:ext cx="2889938" cy="493634"/>
          </a:xfrm>
          <a:prstGeom prst="rect">
            <a:avLst/>
          </a:prstGeom>
        </p:spPr>
        <p:txBody>
          <a:bodyPr vert="horz" lIns="91440" tIns="45720" rIns="91440" bIns="45720" rtlCol="0" anchor="b"/>
          <a:lstStyle>
            <a:lvl1pPr algn="r">
              <a:defRPr sz="1200"/>
            </a:lvl1pPr>
          </a:lstStyle>
          <a:p>
            <a:fld id="{6CEEB478-B80F-4A64-822B-A70543D89BA7}" type="slidenum">
              <a:rPr lang="en-GB" smtClean="0"/>
              <a:t>‹#›</a:t>
            </a:fld>
            <a:endParaRPr lang="en-GB" dirty="0"/>
          </a:p>
        </p:txBody>
      </p:sp>
    </p:spTree>
    <p:extLst>
      <p:ext uri="{BB962C8B-B14F-4D97-AF65-F5344CB8AC3E}">
        <p14:creationId xmlns:p14="http://schemas.microsoft.com/office/powerpoint/2010/main" val="1888697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ambridgeshire.gov.uk/"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mailto:Energy.Switch@cambridgeshire.gov.uk"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ambridgeshireinsight.org.uk/deprivation/indices-of-multiple-depriva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a:t>
            </a:r>
          </a:p>
          <a:p>
            <a:r>
              <a:rPr lang="en-GB" dirty="0"/>
              <a:t>Two</a:t>
            </a:r>
            <a:r>
              <a:rPr lang="en-GB" baseline="0" dirty="0"/>
              <a:t> parts: </a:t>
            </a:r>
          </a:p>
          <a:p>
            <a:pPr marL="171450" indent="-171450">
              <a:buFontTx/>
              <a:buChar char="-"/>
            </a:pPr>
            <a:r>
              <a:rPr lang="en-GB" baseline="0" dirty="0"/>
              <a:t>Best of the Data from Business Intelligence</a:t>
            </a:r>
          </a:p>
          <a:p>
            <a:pPr marL="171450" indent="-171450">
              <a:buFontTx/>
              <a:buChar char="-"/>
            </a:pPr>
            <a:r>
              <a:rPr lang="en-GB" dirty="0"/>
              <a:t>Highlights from the 219/20</a:t>
            </a:r>
            <a:r>
              <a:rPr lang="en-GB" baseline="0" dirty="0"/>
              <a:t> Action Plan</a:t>
            </a:r>
          </a:p>
          <a:p>
            <a:pPr marL="171450" indent="-171450">
              <a:buFontTx/>
              <a:buChar char="-"/>
            </a:pPr>
            <a:endParaRPr lang="en-GB" baseline="0" dirty="0"/>
          </a:p>
          <a:p>
            <a:pPr marL="0" indent="0">
              <a:buFontTx/>
              <a:buNone/>
            </a:pPr>
            <a:r>
              <a:rPr lang="en-GB" baseline="0" dirty="0"/>
              <a:t>To give you some background….</a:t>
            </a:r>
            <a:endParaRPr lang="en-GB" dirty="0"/>
          </a:p>
        </p:txBody>
      </p:sp>
      <p:sp>
        <p:nvSpPr>
          <p:cNvPr id="4" name="Slide Number Placeholder 3"/>
          <p:cNvSpPr>
            <a:spLocks noGrp="1"/>
          </p:cNvSpPr>
          <p:nvPr>
            <p:ph type="sldNum" sz="quarter" idx="10"/>
          </p:nvPr>
        </p:nvSpPr>
        <p:spPr/>
        <p:txBody>
          <a:bodyPr/>
          <a:lstStyle/>
          <a:p>
            <a:fld id="{6CEEB478-B80F-4A64-822B-A70543D89BA7}" type="slidenum">
              <a:rPr lang="en-GB" smtClean="0"/>
              <a:t>1</a:t>
            </a:fld>
            <a:endParaRPr lang="en-GB" dirty="0"/>
          </a:p>
        </p:txBody>
      </p:sp>
    </p:spTree>
    <p:extLst>
      <p:ext uri="{BB962C8B-B14F-4D97-AF65-F5344CB8AC3E}">
        <p14:creationId xmlns:p14="http://schemas.microsoft.com/office/powerpoint/2010/main" val="12595562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Elaine</a:t>
            </a:r>
          </a:p>
        </p:txBody>
      </p:sp>
      <p:sp>
        <p:nvSpPr>
          <p:cNvPr id="4" name="Slide Number Placeholder 3"/>
          <p:cNvSpPr>
            <a:spLocks noGrp="1"/>
          </p:cNvSpPr>
          <p:nvPr>
            <p:ph type="sldNum" sz="quarter" idx="10"/>
          </p:nvPr>
        </p:nvSpPr>
        <p:spPr/>
        <p:txBody>
          <a:bodyPr/>
          <a:lstStyle/>
          <a:p>
            <a:fld id="{6CEEB478-B80F-4A64-822B-A70543D89BA7}" type="slidenum">
              <a:rPr lang="en-GB" smtClean="0"/>
              <a:t>10</a:t>
            </a:fld>
            <a:endParaRPr lang="en-GB" dirty="0"/>
          </a:p>
        </p:txBody>
      </p:sp>
    </p:spTree>
    <p:extLst>
      <p:ext uri="{BB962C8B-B14F-4D97-AF65-F5344CB8AC3E}">
        <p14:creationId xmlns:p14="http://schemas.microsoft.com/office/powerpoint/2010/main" val="456386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Diane</a:t>
            </a:r>
          </a:p>
          <a:p>
            <a:endParaRPr lang="en-GB" baseline="0" dirty="0"/>
          </a:p>
        </p:txBody>
      </p:sp>
      <p:sp>
        <p:nvSpPr>
          <p:cNvPr id="4" name="Slide Number Placeholder 3"/>
          <p:cNvSpPr>
            <a:spLocks noGrp="1"/>
          </p:cNvSpPr>
          <p:nvPr>
            <p:ph type="sldNum" sz="quarter" idx="10"/>
          </p:nvPr>
        </p:nvSpPr>
        <p:spPr/>
        <p:txBody>
          <a:bodyPr/>
          <a:lstStyle/>
          <a:p>
            <a:fld id="{6CEEB478-B80F-4A64-822B-A70543D89BA7}" type="slidenum">
              <a:rPr lang="en-GB" smtClean="0"/>
              <a:t>11</a:t>
            </a:fld>
            <a:endParaRPr lang="en-GB" dirty="0"/>
          </a:p>
        </p:txBody>
      </p:sp>
    </p:spTree>
    <p:extLst>
      <p:ext uri="{BB962C8B-B14F-4D97-AF65-F5344CB8AC3E}">
        <p14:creationId xmlns:p14="http://schemas.microsoft.com/office/powerpoint/2010/main" val="2313551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Diane</a:t>
            </a:r>
          </a:p>
          <a:p>
            <a:r>
              <a:rPr lang="en-GB" dirty="0"/>
              <a:t>Cambridgeshire &amp; Peterborough</a:t>
            </a:r>
            <a:r>
              <a:rPr lang="en-GB" baseline="0" dirty="0"/>
              <a:t> Libraries – a B &amp; IPC in each Central Library. Each library in their respective communities are a touchpoint and front door to free or low cost business support at these centres.</a:t>
            </a:r>
          </a:p>
          <a:p>
            <a:r>
              <a:rPr lang="en-GB" baseline="0" dirty="0"/>
              <a:t>Part of a national network of 13 B &amp; IP Centres including London, in Libraries across the country and in Scotland.</a:t>
            </a:r>
          </a:p>
          <a:p>
            <a:r>
              <a:rPr lang="en-GB" baseline="0" dirty="0"/>
              <a:t>Launched 1</a:t>
            </a:r>
            <a:r>
              <a:rPr lang="en-GB" baseline="30000" dirty="0"/>
              <a:t>st</a:t>
            </a:r>
            <a:r>
              <a:rPr lang="en-GB" baseline="0" dirty="0"/>
              <a:t> February in Cambridge and 13</a:t>
            </a:r>
            <a:r>
              <a:rPr lang="en-GB" baseline="30000" dirty="0"/>
              <a:t>th</a:t>
            </a:r>
            <a:r>
              <a:rPr lang="en-GB" baseline="0" dirty="0"/>
              <a:t> February Peterborough. Both are currently in a pilot phase.</a:t>
            </a:r>
          </a:p>
          <a:p>
            <a:r>
              <a:rPr lang="en-GB" b="1" baseline="0" dirty="0"/>
              <a:t>How can we help </a:t>
            </a:r>
            <a:r>
              <a:rPr lang="en-GB" baseline="0" dirty="0"/>
              <a:t>? We hold workshops, events and offer advice on a whole host of subjects from setting up your business to protecting your intellectual property. E.g.  we provide access to a large collection of free business and IP information with expert staff on hand to guide people to the resources they need - market research databases , company information and more.</a:t>
            </a:r>
          </a:p>
          <a:p>
            <a:r>
              <a:rPr lang="en-GB" b="1" baseline="0" dirty="0"/>
              <a:t>What can you do in the centre</a:t>
            </a:r>
            <a:r>
              <a:rPr lang="en-GB" baseline="0" dirty="0"/>
              <a:t>? Workshops and networking events   - regular sessions with experts and professionals who offer their expertise for free on practical matters,</a:t>
            </a:r>
            <a:r>
              <a:rPr lang="en-GB" dirty="0"/>
              <a:t> s</a:t>
            </a:r>
            <a:r>
              <a:rPr lang="en-GB" baseline="0" dirty="0"/>
              <a:t>uch as - market research, building a social media presence, smart marketing and access to an IP attorney on a pro bono basis. Regular</a:t>
            </a:r>
            <a:r>
              <a:rPr lang="en-GB" dirty="0"/>
              <a:t> Inspiring Entrepreneur l</a:t>
            </a:r>
            <a:r>
              <a:rPr lang="en-GB" baseline="0" dirty="0"/>
              <a:t>ive streaming, plus  webinars events in the Central</a:t>
            </a:r>
            <a:r>
              <a:rPr lang="en-GB" dirty="0"/>
              <a:t> Library.</a:t>
            </a:r>
          </a:p>
          <a:p>
            <a:r>
              <a:rPr lang="en-GB" b="1" baseline="0" dirty="0"/>
              <a:t>Free bookable 1:1 sessions </a:t>
            </a:r>
            <a:r>
              <a:rPr lang="en-GB" baseline="0" dirty="0"/>
              <a:t>with our expert staff  - held every week, who</a:t>
            </a:r>
            <a:r>
              <a:rPr lang="en-GB" dirty="0"/>
              <a:t> will</a:t>
            </a:r>
            <a:r>
              <a:rPr lang="en-GB" baseline="0" dirty="0"/>
              <a:t> discuss a business idea in confidence and help identify the most useful information and resources. Our monthly coffee mornings for entrepreneurs and those with a business idea are free and an opportunity to network and find out about</a:t>
            </a:r>
            <a:r>
              <a:rPr lang="en-GB" dirty="0"/>
              <a:t> </a:t>
            </a:r>
            <a:r>
              <a:rPr lang="en-GB" baseline="0" dirty="0"/>
              <a:t>the resources at the B &amp; IP Centre.</a:t>
            </a:r>
          </a:p>
          <a:p>
            <a:r>
              <a:rPr lang="en-GB" b="1" baseline="0" dirty="0"/>
              <a:t>Of priority</a:t>
            </a:r>
            <a:r>
              <a:rPr lang="en-GB" b="1" dirty="0"/>
              <a:t> </a:t>
            </a:r>
            <a:r>
              <a:rPr lang="en-GB" dirty="0"/>
              <a:t>is </a:t>
            </a:r>
            <a:r>
              <a:rPr lang="en-GB" baseline="0" dirty="0"/>
              <a:t>developing our partnerships with local Universities, business experts  and advocates of the service, to support entrepreneurs and those with a business idea. Developing our work with Youth Employment UK.  </a:t>
            </a:r>
            <a:r>
              <a:rPr lang="en-GB" dirty="0"/>
              <a:t>Contact us details on the slide to find out more .</a:t>
            </a:r>
            <a:endParaRPr lang="en-GB" baseline="0" dirty="0"/>
          </a:p>
          <a:p>
            <a:endParaRPr lang="en-GB" dirty="0"/>
          </a:p>
          <a:p>
            <a:endParaRPr lang="en-GB" dirty="0"/>
          </a:p>
          <a:p>
            <a:r>
              <a:rPr lang="en-GB" dirty="0"/>
              <a:t> </a:t>
            </a:r>
          </a:p>
        </p:txBody>
      </p:sp>
      <p:sp>
        <p:nvSpPr>
          <p:cNvPr id="4" name="Slide Number Placeholder 3"/>
          <p:cNvSpPr>
            <a:spLocks noGrp="1"/>
          </p:cNvSpPr>
          <p:nvPr>
            <p:ph type="sldNum" sz="quarter" idx="10"/>
          </p:nvPr>
        </p:nvSpPr>
        <p:spPr/>
        <p:txBody>
          <a:bodyPr/>
          <a:lstStyle/>
          <a:p>
            <a:fld id="{6CEEB478-B80F-4A64-822B-A70543D89BA7}" type="slidenum">
              <a:rPr lang="en-GB" smtClean="0"/>
              <a:t>12</a:t>
            </a:fld>
            <a:endParaRPr lang="en-GB" dirty="0"/>
          </a:p>
        </p:txBody>
      </p:sp>
    </p:spTree>
    <p:extLst>
      <p:ext uri="{BB962C8B-B14F-4D97-AF65-F5344CB8AC3E}">
        <p14:creationId xmlns:p14="http://schemas.microsoft.com/office/powerpoint/2010/main" val="24291052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a:solidFill>
                  <a:schemeClr val="tx1"/>
                </a:solidFill>
                <a:effectLst/>
                <a:latin typeface="+mn-lt"/>
                <a:ea typeface="+mn-ea"/>
                <a:cs typeface="+mn-cs"/>
              </a:rPr>
              <a:t>D</a:t>
            </a:r>
          </a:p>
          <a:p>
            <a:r>
              <a:rPr lang="en-GB" sz="1200" b="1" kern="1200" dirty="0">
                <a:solidFill>
                  <a:schemeClr val="tx1"/>
                </a:solidFill>
                <a:effectLst/>
                <a:latin typeface="+mn-lt"/>
                <a:ea typeface="+mn-ea"/>
                <a:cs typeface="+mn-cs"/>
              </a:rPr>
              <a:t>Main Message – the new CLAS model is adding value making our funding go further by:</a:t>
            </a:r>
          </a:p>
          <a:p>
            <a:pPr lvl="0"/>
            <a:r>
              <a:rPr lang="en-GB" sz="1200" b="1" kern="1200" dirty="0">
                <a:solidFill>
                  <a:schemeClr val="tx1"/>
                </a:solidFill>
                <a:effectLst/>
                <a:latin typeface="+mn-lt"/>
                <a:ea typeface="+mn-ea"/>
                <a:cs typeface="+mn-cs"/>
              </a:rPr>
              <a:t> - working in partnership with local charities, community  and faith groups through the problem solving charity networks</a:t>
            </a:r>
          </a:p>
          <a:p>
            <a:pPr lvl="0"/>
            <a:r>
              <a:rPr lang="en-GB" sz="1200" b="1" kern="1200" dirty="0">
                <a:solidFill>
                  <a:schemeClr val="tx1"/>
                </a:solidFill>
                <a:effectLst/>
                <a:latin typeface="+mn-lt"/>
                <a:ea typeface="+mn-ea"/>
                <a:cs typeface="+mn-cs"/>
              </a:rPr>
              <a:t>giving people choice e.g. in selecting second hand goods, removes the stigma of being in receipt of charity </a:t>
            </a:r>
          </a:p>
          <a:p>
            <a:pPr lvl="0"/>
            <a:r>
              <a:rPr lang="en-GB" sz="1200" b="1" kern="1200" dirty="0">
                <a:solidFill>
                  <a:schemeClr val="tx1"/>
                </a:solidFill>
                <a:effectLst/>
                <a:latin typeface="+mn-lt"/>
                <a:ea typeface="+mn-ea"/>
                <a:cs typeface="+mn-cs"/>
              </a:rPr>
              <a:t>and supporting families financial resilience and capabilities, while recognising that many people in financial difficulty  don’t have the headspace to engage and work with services while they’re in crisis.</a:t>
            </a:r>
          </a:p>
          <a:p>
            <a:r>
              <a:rPr lang="en-GB" sz="1200" b="1"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CLAS has seen first-hand the impact of Universal Credit in Fenland (pilot area before national roll out) and fact that families are now in crisis more often and for longer as a result.</a:t>
            </a:r>
            <a:endParaRPr lang="en-GB" sz="1200" b="1" dirty="0"/>
          </a:p>
          <a:p>
            <a:endParaRPr lang="en-GB" sz="1200" dirty="0"/>
          </a:p>
          <a:p>
            <a:r>
              <a:rPr lang="en-GB" sz="1200" dirty="0"/>
              <a:t>New model launched in April 2017</a:t>
            </a:r>
          </a:p>
          <a:p>
            <a:pPr>
              <a:buFont typeface="Wingdings" pitchFamily="2" charset="2"/>
              <a:buChar char="Ø"/>
            </a:pPr>
            <a:r>
              <a:rPr lang="en-GB" altLang="en-US" sz="1200" dirty="0"/>
              <a:t>21 CLAS Champions hosted by 16 different organisations across the County</a:t>
            </a:r>
          </a:p>
          <a:p>
            <a:pPr>
              <a:buFont typeface="Wingdings" pitchFamily="2" charset="2"/>
              <a:buChar char="Ø"/>
            </a:pPr>
            <a:r>
              <a:rPr lang="en-GB" altLang="en-US" sz="1200" dirty="0"/>
              <a:t>Citizens Advice </a:t>
            </a:r>
            <a:r>
              <a:rPr lang="en-GB" altLang="en-US" sz="1200" dirty="0">
                <a:solidFill>
                  <a:srgbClr val="000000"/>
                </a:solidFill>
              </a:rPr>
              <a:t>Bureaux providing universal access to  information, advice and practical support</a:t>
            </a:r>
          </a:p>
          <a:p>
            <a:pPr>
              <a:buFont typeface="Wingdings" pitchFamily="2" charset="2"/>
              <a:buChar char="Ø"/>
            </a:pPr>
            <a:r>
              <a:rPr lang="en-GB" altLang="en-US" sz="1200" dirty="0">
                <a:solidFill>
                  <a:srgbClr val="000000"/>
                </a:solidFill>
              </a:rPr>
              <a:t>Partnership working – linking </a:t>
            </a:r>
            <a:r>
              <a:rPr lang="en-GB" sz="1200" dirty="0"/>
              <a:t>with local charitable financial aid organisations and groups to improve local coordination, share knowledge and practice - Charities Network in ‘South’, </a:t>
            </a:r>
            <a:r>
              <a:rPr lang="en-GB" sz="1200" dirty="0" err="1"/>
              <a:t>Wisbech</a:t>
            </a:r>
            <a:r>
              <a:rPr lang="en-GB" sz="1200" dirty="0"/>
              <a:t> and March/</a:t>
            </a:r>
            <a:r>
              <a:rPr lang="en-GB" sz="1200" dirty="0" err="1"/>
              <a:t>Chatteris</a:t>
            </a:r>
            <a:r>
              <a:rPr lang="en-GB" sz="1200" dirty="0"/>
              <a:t> to connect local groups</a:t>
            </a:r>
          </a:p>
          <a:p>
            <a:pPr>
              <a:buFont typeface="Wingdings" pitchFamily="2" charset="2"/>
              <a:buChar char="Ø"/>
            </a:pPr>
            <a:endParaRPr lang="en-GB" altLang="en-US" sz="1200" dirty="0"/>
          </a:p>
          <a:p>
            <a:pPr marL="171450" indent="-171450">
              <a:buFont typeface="Arial" panose="020B0604020202020204" pitchFamily="34" charset="0"/>
              <a:buChar char="•"/>
            </a:pPr>
            <a:endParaRPr lang="en-GB" baseline="0" dirty="0"/>
          </a:p>
          <a:p>
            <a:r>
              <a:rPr lang="en-GB" dirty="0"/>
              <a:t>Total number of awards</a:t>
            </a:r>
          </a:p>
          <a:p>
            <a:pPr>
              <a:buFont typeface="Wingdings" panose="05000000000000000000" pitchFamily="2" charset="2"/>
              <a:buChar char="Ø"/>
            </a:pPr>
            <a:r>
              <a:rPr lang="en-GB" dirty="0">
                <a:solidFill>
                  <a:srgbClr val="00B050"/>
                </a:solidFill>
              </a:rPr>
              <a:t>Green</a:t>
            </a:r>
            <a:r>
              <a:rPr lang="en-GB" baseline="0" dirty="0">
                <a:solidFill>
                  <a:srgbClr val="00B050"/>
                </a:solidFill>
              </a:rPr>
              <a:t> goods </a:t>
            </a:r>
            <a:r>
              <a:rPr lang="en-GB" dirty="0">
                <a:solidFill>
                  <a:srgbClr val="00B050"/>
                </a:solidFill>
              </a:rPr>
              <a:t>760 – value £144,947 </a:t>
            </a:r>
          </a:p>
          <a:p>
            <a:pPr>
              <a:buFont typeface="Wingdings" panose="05000000000000000000" pitchFamily="2" charset="2"/>
              <a:buChar char="Ø"/>
            </a:pPr>
            <a:r>
              <a:rPr lang="en-GB" dirty="0">
                <a:solidFill>
                  <a:srgbClr val="0070C0"/>
                </a:solidFill>
              </a:rPr>
              <a:t>New goods 243 – value £66,314 </a:t>
            </a:r>
          </a:p>
          <a:p>
            <a:pPr>
              <a:buFont typeface="Wingdings" panose="05000000000000000000" pitchFamily="2" charset="2"/>
              <a:buChar char="Ø"/>
            </a:pPr>
            <a:r>
              <a:rPr lang="en-GB" dirty="0">
                <a:solidFill>
                  <a:srgbClr val="FF0000"/>
                </a:solidFill>
              </a:rPr>
              <a:t>Supermarket vouchers 501 – value £55,055</a:t>
            </a:r>
          </a:p>
          <a:p>
            <a:pPr marL="0" indent="0">
              <a:buFont typeface="Arial" panose="020B0604020202020204" pitchFamily="34" charset="0"/>
              <a:buNone/>
            </a:pPr>
            <a:endParaRPr lang="en-GB" baseline="0" dirty="0"/>
          </a:p>
          <a:p>
            <a:pPr marL="0" indent="0">
              <a:buFont typeface="Arial" panose="020B0604020202020204" pitchFamily="34" charset="0"/>
              <a:buNone/>
            </a:pPr>
            <a:r>
              <a:rPr lang="en-GB" baseline="0" dirty="0"/>
              <a:t>This new model is making the funding go further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baseline="0" dirty="0">
                <a:solidFill>
                  <a:srgbClr val="00B050"/>
                </a:solidFill>
              </a:rPr>
              <a:t>e.g. the majority of funding is now spent on recycling goods – previously weren’t available in the previous scheme</a:t>
            </a:r>
          </a:p>
          <a:p>
            <a:pPr>
              <a:buFont typeface="Wingdings" pitchFamily="2" charset="2"/>
              <a:buNone/>
            </a:pPr>
            <a:r>
              <a:rPr lang="en-GB" altLang="en-US" sz="1200" b="1" baseline="0" dirty="0">
                <a:solidFill>
                  <a:srgbClr val="00B050"/>
                </a:solidFill>
              </a:rPr>
              <a:t>e.g. </a:t>
            </a:r>
            <a:r>
              <a:rPr lang="en-GB" altLang="en-US" sz="1200" b="1" baseline="0" dirty="0">
                <a:solidFill>
                  <a:srgbClr val="000000"/>
                </a:solidFill>
              </a:rPr>
              <a:t>of the 2429 people the </a:t>
            </a:r>
            <a:r>
              <a:rPr lang="en-GB" altLang="en-US" sz="1200" b="1" baseline="0" dirty="0" err="1">
                <a:solidFill>
                  <a:srgbClr val="000000"/>
                </a:solidFill>
              </a:rPr>
              <a:t>CABx</a:t>
            </a:r>
            <a:r>
              <a:rPr lang="en-GB" altLang="en-US" sz="1200" b="1" baseline="0" dirty="0">
                <a:solidFill>
                  <a:srgbClr val="000000"/>
                </a:solidFill>
              </a:rPr>
              <a:t> have seen - </a:t>
            </a:r>
            <a:r>
              <a:rPr lang="en-GB" sz="1200" b="1" dirty="0"/>
              <a:t>1,409 were not eligible for CLAS but received help from other support services including</a:t>
            </a:r>
            <a:r>
              <a:rPr lang="en-GB" sz="1200" b="1" baseline="0" dirty="0"/>
              <a:t> ways to</a:t>
            </a:r>
            <a:r>
              <a:rPr lang="en-GB" sz="1200" b="1" dirty="0"/>
              <a:t> maximise income</a:t>
            </a:r>
          </a:p>
          <a:p>
            <a:pPr>
              <a:buFont typeface="Wingdings" pitchFamily="2" charset="2"/>
              <a:buNone/>
            </a:pPr>
            <a:endParaRPr lang="en-GB" sz="12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t>Clients reported an increase in wellbeing valued at £1.8 million -  budget to impact ratio of 1:3 (based on sample survey) </a:t>
            </a:r>
          </a:p>
          <a:p>
            <a:pPr marL="0" indent="0">
              <a:buFont typeface="Arial" panose="020B0604020202020204" pitchFamily="34" charset="0"/>
              <a:buNone/>
            </a:pPr>
            <a:r>
              <a:rPr lang="en-GB" sz="1200" dirty="0"/>
              <a:t>Non cashable savings to local authority £365k</a:t>
            </a:r>
          </a:p>
          <a:p>
            <a:pPr marL="0" indent="0">
              <a:buFont typeface="Arial" panose="020B0604020202020204" pitchFamily="34" charset="0"/>
              <a:buNone/>
            </a:pPr>
            <a:endParaRPr lang="en-GB" sz="1200" dirty="0"/>
          </a:p>
          <a:p>
            <a:pPr marL="0" indent="0">
              <a:buFont typeface="Arial" panose="020B0604020202020204" pitchFamily="34" charset="0"/>
              <a:buNone/>
            </a:pPr>
            <a:r>
              <a:rPr lang="en-GB" sz="1200" dirty="0"/>
              <a:t>Plans to:</a:t>
            </a:r>
          </a:p>
          <a:p>
            <a:pPr marL="171450" indent="-171450">
              <a:buFont typeface="Arial" panose="020B0604020202020204" pitchFamily="34" charset="0"/>
              <a:buChar char="•"/>
            </a:pPr>
            <a:r>
              <a:rPr lang="en-GB" dirty="0"/>
              <a:t>Continue to work with Charities Network groups to coordinate local efforts and increase CLAS reach</a:t>
            </a:r>
          </a:p>
          <a:p>
            <a:pPr marL="171450" indent="-171450">
              <a:buFont typeface="Arial" panose="020B0604020202020204" pitchFamily="34" charset="0"/>
              <a:buChar char="•"/>
            </a:pPr>
            <a:r>
              <a:rPr lang="en-GB" dirty="0"/>
              <a:t>Introduce Assured Water Tariff Passport Scheme for CLAS clients</a:t>
            </a:r>
          </a:p>
          <a:p>
            <a:pPr marL="171450" indent="-171450">
              <a:buFont typeface="Arial" panose="020B0604020202020204" pitchFamily="34" charset="0"/>
              <a:buChar char="•"/>
            </a:pPr>
            <a:r>
              <a:rPr lang="en-GB" dirty="0"/>
              <a:t>Support development &amp; implementation of the Cambridge Food Poverty Alliance Collaborative Food Action Plan </a:t>
            </a:r>
          </a:p>
          <a:p>
            <a:pPr marL="171450" indent="-171450">
              <a:buFont typeface="Arial" panose="020B0604020202020204" pitchFamily="34" charset="0"/>
              <a:buChar char="•"/>
            </a:pPr>
            <a:r>
              <a:rPr lang="en-GB" dirty="0"/>
              <a:t>Focus on gaining better understanding of CLAS clients, backgrounds and issues, and prevention – aim is to influence policy and inform relevant provision for people in crisis</a:t>
            </a:r>
          </a:p>
          <a:p>
            <a:pPr marL="0" indent="0">
              <a:buFont typeface="Arial" panose="020B0604020202020204" pitchFamily="34" charset="0"/>
              <a:buNone/>
            </a:pPr>
            <a:endParaRPr lang="en-GB" sz="1200" baseline="0" dirty="0"/>
          </a:p>
          <a:p>
            <a:pPr marL="0" indent="0">
              <a:buFont typeface="Arial" panose="020B0604020202020204" pitchFamily="34" charset="0"/>
              <a:buNone/>
            </a:pPr>
            <a:endParaRPr lang="en-GB" sz="1200" baseline="0" dirty="0"/>
          </a:p>
          <a:p>
            <a:pPr marL="0" indent="0">
              <a:buFont typeface="Arial" panose="020B0604020202020204" pitchFamily="34" charset="0"/>
              <a:buNone/>
            </a:pPr>
            <a:r>
              <a:rPr lang="en-GB" sz="1200" baseline="0" dirty="0"/>
              <a:t>Share this info</a:t>
            </a:r>
          </a:p>
          <a:p>
            <a:pPr marL="0" indent="0">
              <a:buFont typeface="Arial" panose="020B0604020202020204" pitchFamily="34" charset="0"/>
              <a:buNone/>
            </a:pPr>
            <a:r>
              <a:rPr lang="en-GB" sz="1200" baseline="0" dirty="0"/>
              <a:t>Contact Gerry - attend Charities Networks</a:t>
            </a:r>
          </a:p>
          <a:p>
            <a:pPr marL="0" indent="0">
              <a:buFont typeface="Arial" panose="020B0604020202020204" pitchFamily="34" charset="0"/>
              <a:buNone/>
            </a:pPr>
            <a:endParaRPr lang="en-GB" sz="1200" baseline="0" dirty="0"/>
          </a:p>
          <a:p>
            <a:pPr marL="0" indent="0">
              <a:buFont typeface="Arial" panose="020B0604020202020204" pitchFamily="34" charset="0"/>
              <a:buNone/>
            </a:pPr>
            <a:endParaRPr lang="en-GB" sz="1200" baseline="0" dirty="0"/>
          </a:p>
          <a:p>
            <a:pPr marL="0" indent="0">
              <a:buFont typeface="Arial" panose="020B0604020202020204" pitchFamily="34" charset="0"/>
              <a:buNone/>
            </a:pPr>
            <a:r>
              <a:rPr lang="en-GB" sz="1200" baseline="0" dirty="0"/>
              <a:t>Background info</a:t>
            </a:r>
          </a:p>
          <a:p>
            <a:pPr>
              <a:buFont typeface="Wingdings" pitchFamily="2" charset="2"/>
              <a:buChar char="Ø"/>
            </a:pPr>
            <a:r>
              <a:rPr lang="en-GB" altLang="en-US" sz="1200" dirty="0"/>
              <a:t>Champions</a:t>
            </a:r>
          </a:p>
          <a:p>
            <a:pPr marL="171450" indent="-171450">
              <a:buFont typeface="Arial" panose="020B0604020202020204" pitchFamily="34" charset="0"/>
              <a:buChar char="•"/>
            </a:pPr>
            <a:r>
              <a:rPr lang="en-GB" baseline="0" dirty="0"/>
              <a:t>All authorised agents were invited to apply to host a Champion</a:t>
            </a:r>
          </a:p>
          <a:p>
            <a:pPr marL="171450" indent="-171450">
              <a:buFont typeface="Arial" panose="020B0604020202020204" pitchFamily="34" charset="0"/>
              <a:buChar char="•"/>
            </a:pPr>
            <a:r>
              <a:rPr lang="en-GB" baseline="0" dirty="0"/>
              <a:t>Champions selected from the ones that applied to join the new network</a:t>
            </a:r>
          </a:p>
          <a:p>
            <a:pPr marL="171450" indent="-171450">
              <a:buFont typeface="Arial" panose="020B0604020202020204" pitchFamily="34" charset="0"/>
              <a:buChar char="•"/>
            </a:pPr>
            <a:r>
              <a:rPr lang="en-GB" baseline="0" dirty="0"/>
              <a:t>Each have own budget allocation – these calculated on population numbers in the disadvantaged areas they work in and </a:t>
            </a:r>
            <a:r>
              <a:rPr lang="en-GB" baseline="0" dirty="0" err="1"/>
              <a:t>nos</a:t>
            </a:r>
            <a:r>
              <a:rPr lang="en-GB" baseline="0" dirty="0"/>
              <a:t> of awards made to the previous CLAS</a:t>
            </a:r>
          </a:p>
          <a:p>
            <a:pPr marL="171450" indent="-171450">
              <a:buFont typeface="Arial" panose="020B0604020202020204" pitchFamily="34" charset="0"/>
              <a:buChar char="•"/>
            </a:pPr>
            <a:r>
              <a:rPr lang="en-GB" baseline="0" dirty="0"/>
              <a:t>Champions have access to CLAS for their own clients</a:t>
            </a:r>
          </a:p>
          <a:p>
            <a:pPr marL="171450" indent="-171450">
              <a:buFont typeface="Arial" panose="020B0604020202020204" pitchFamily="34" charset="0"/>
              <a:buChar char="•"/>
            </a:pPr>
            <a:r>
              <a:rPr lang="en-GB" baseline="0" dirty="0"/>
              <a:t>Organisations not hosting a Champion can refer their clients to the </a:t>
            </a:r>
            <a:r>
              <a:rPr lang="en-GB" baseline="0" dirty="0" err="1"/>
              <a:t>CABx</a:t>
            </a:r>
            <a:r>
              <a:rPr lang="en-GB" baseline="0" dirty="0"/>
              <a:t> to be assessed for CLAS</a:t>
            </a:r>
          </a:p>
          <a:p>
            <a:pPr marL="0" indent="0">
              <a:buFont typeface="Arial" panose="020B0604020202020204" pitchFamily="34" charset="0"/>
              <a:buNone/>
            </a:pPr>
            <a:endParaRPr lang="en-GB" sz="1200" baseline="0" dirty="0"/>
          </a:p>
          <a:p>
            <a:pPr marL="0" indent="0">
              <a:buFont typeface="Arial" panose="020B0604020202020204" pitchFamily="34" charset="0"/>
              <a:buNone/>
            </a:pPr>
            <a:endParaRPr lang="en-GB" baseline="0" dirty="0"/>
          </a:p>
          <a:p>
            <a:pPr marL="0" indent="0">
              <a:buFont typeface="Arial" panose="020B0604020202020204" pitchFamily="34" charset="0"/>
              <a:buNone/>
            </a:pPr>
            <a:endParaRPr lang="en-GB" baseline="0"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D05393F2-2B18-42DF-AE0C-1133E2E6D055}" type="slidenum">
              <a:rPr lang="en-GB" smtClean="0">
                <a:solidFill>
                  <a:prstClr val="black"/>
                </a:solidFill>
              </a:rPr>
              <a:pPr/>
              <a:t>13</a:t>
            </a:fld>
            <a:endParaRPr lang="en-GB" dirty="0">
              <a:solidFill>
                <a:prstClr val="black"/>
              </a:solidFill>
            </a:endParaRPr>
          </a:p>
        </p:txBody>
      </p:sp>
    </p:spTree>
    <p:extLst>
      <p:ext uri="{BB962C8B-B14F-4D97-AF65-F5344CB8AC3E}">
        <p14:creationId xmlns:p14="http://schemas.microsoft.com/office/powerpoint/2010/main" val="1534608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D</a:t>
            </a:r>
          </a:p>
          <a:p>
            <a:r>
              <a:rPr lang="en-GB" sz="1200" kern="1200" dirty="0">
                <a:solidFill>
                  <a:schemeClr val="tx1"/>
                </a:solidFill>
                <a:effectLst/>
                <a:latin typeface="+mn-lt"/>
                <a:ea typeface="+mn-ea"/>
                <a:cs typeface="+mn-cs"/>
              </a:rPr>
              <a:t>The Cambridgeshire Energy Switch is a scheme where residents can sign up for free to take part in a group gas and electricity auction to receive cheaper energy tariffs. The supplier that can give the lowest tariffs “wins”.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Residents provide details of their energy consumption and expenditure, and receive a personalised offer which is often cheaper than their existing contract. The resident can then choose whether to switch to this new supplier. The whole process is free and managed by </a:t>
            </a:r>
            <a:r>
              <a:rPr lang="en-GB" sz="1200" kern="1200" dirty="0" err="1">
                <a:solidFill>
                  <a:schemeClr val="tx1"/>
                </a:solidFill>
                <a:effectLst/>
                <a:latin typeface="+mn-lt"/>
                <a:ea typeface="+mn-ea"/>
                <a:cs typeface="+mn-cs"/>
              </a:rPr>
              <a:t>iChoosr</a:t>
            </a:r>
            <a:r>
              <a:rPr lang="en-GB" sz="1200" kern="1200" dirty="0">
                <a:solidFill>
                  <a:schemeClr val="tx1"/>
                </a:solidFill>
                <a:effectLst/>
                <a:latin typeface="+mn-lt"/>
                <a:ea typeface="+mn-ea"/>
                <a:cs typeface="+mn-cs"/>
              </a:rPr>
              <a:t>, who run the auction.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CCC takes part in two auctions a year: February and October. In the February 2019 auction we had over 500 registrant from across the County. The auction produced an average annual saving per registrant of £127.46. </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Members can help publicise the scheme by directing residents to the </a:t>
            </a:r>
            <a:r>
              <a:rPr lang="en-GB" sz="1200" u="sng" kern="1200" dirty="0">
                <a:solidFill>
                  <a:schemeClr val="tx1"/>
                </a:solidFill>
                <a:effectLst/>
                <a:latin typeface="+mn-lt"/>
                <a:ea typeface="+mn-ea"/>
                <a:cs typeface="+mn-cs"/>
                <a:hlinkClick r:id="rId3"/>
              </a:rPr>
              <a:t>www.Cambridgeshire.gov.uk</a:t>
            </a:r>
            <a:r>
              <a:rPr lang="en-GB" sz="1200" kern="1200" dirty="0">
                <a:solidFill>
                  <a:schemeClr val="tx1"/>
                </a:solidFill>
                <a:effectLst/>
                <a:latin typeface="+mn-lt"/>
                <a:ea typeface="+mn-ea"/>
                <a:cs typeface="+mn-cs"/>
              </a:rPr>
              <a:t>  website where we have the scheme advertised along with more information. Residents can also email me at </a:t>
            </a:r>
            <a:r>
              <a:rPr lang="en-GB" sz="1200" u="sng" kern="1200" dirty="0">
                <a:solidFill>
                  <a:schemeClr val="tx1"/>
                </a:solidFill>
                <a:effectLst/>
                <a:latin typeface="+mn-lt"/>
                <a:ea typeface="+mn-ea"/>
                <a:cs typeface="+mn-cs"/>
                <a:hlinkClick r:id="rId4"/>
              </a:rPr>
              <a:t>Energy.Switch@cambridgeshire.gov.uk</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It is worth also noting that while the main mechanism for sign-up is via the website, residents can also give us a call and I can sign them up over the phone. However, I am still liaising with the Contact Centre to set this up properly!</a:t>
            </a:r>
          </a:p>
          <a:p>
            <a:r>
              <a:rPr lang="en-GB" sz="1200" kern="1200" dirty="0">
                <a:solidFill>
                  <a:schemeClr val="tx1"/>
                </a:solidFill>
                <a:effectLst/>
                <a:latin typeface="+mn-lt"/>
                <a:ea typeface="+mn-ea"/>
                <a:cs typeface="+mn-cs"/>
              </a:rPr>
              <a:t> </a:t>
            </a:r>
          </a:p>
          <a:p>
            <a:pPr eaLnBrk="1" hangingPunct="1">
              <a:defRPr/>
            </a:pPr>
            <a:endParaRPr lang="en-GB" altLang="en-US" sz="1200" dirty="0"/>
          </a:p>
          <a:p>
            <a:pPr eaLnBrk="1" hangingPunct="1">
              <a:defRPr/>
            </a:pPr>
            <a:endParaRPr lang="en-GB" altLang="en-US" sz="1200" dirty="0"/>
          </a:p>
          <a:p>
            <a:endParaRPr lang="en-GB" dirty="0"/>
          </a:p>
        </p:txBody>
      </p:sp>
      <p:sp>
        <p:nvSpPr>
          <p:cNvPr id="4" name="Slide Number Placeholder 3"/>
          <p:cNvSpPr>
            <a:spLocks noGrp="1"/>
          </p:cNvSpPr>
          <p:nvPr>
            <p:ph type="sldNum" sz="quarter" idx="10"/>
          </p:nvPr>
        </p:nvSpPr>
        <p:spPr/>
        <p:txBody>
          <a:bodyPr/>
          <a:lstStyle/>
          <a:p>
            <a:fld id="{D05393F2-2B18-42DF-AE0C-1133E2E6D055}"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1634874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Education &amp; skills </a:t>
            </a:r>
          </a:p>
          <a:p>
            <a:pPr marL="171450" indent="-171450">
              <a:buFont typeface="Wingdings" panose="05000000000000000000" pitchFamily="2" charset="2"/>
              <a:buChar char="Ø"/>
            </a:pPr>
            <a:r>
              <a:rPr lang="en-GB" baseline="0" dirty="0"/>
              <a:t>Opportunity Area with DoE – boost social mobility</a:t>
            </a:r>
          </a:p>
          <a:p>
            <a:pPr marL="171450" indent="-171450">
              <a:buFont typeface="Wingdings" panose="05000000000000000000" pitchFamily="2" charset="2"/>
              <a:buChar char="Ø"/>
            </a:pPr>
            <a:r>
              <a:rPr lang="en-GB" baseline="0" dirty="0"/>
              <a:t>Essential Life Skills </a:t>
            </a:r>
          </a:p>
          <a:p>
            <a:pPr marL="171450" indent="-171450">
              <a:buFont typeface="Wingdings" panose="05000000000000000000" pitchFamily="2" charset="2"/>
              <a:buChar char="Ø"/>
            </a:pPr>
            <a:r>
              <a:rPr lang="en-GB" baseline="0" dirty="0"/>
              <a:t>Talking Together</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GB" baseline="0" dirty="0"/>
              <a:t>Libraries - Homework clubs and summer reading challenge, </a:t>
            </a:r>
            <a:r>
              <a:rPr lang="en-GB" baseline="0" dirty="0" err="1"/>
              <a:t>bookstart</a:t>
            </a:r>
            <a:endParaRPr lang="en-GB" baseline="0" dirty="0"/>
          </a:p>
          <a:p>
            <a:pPr marL="171450" indent="-171450">
              <a:buFont typeface="Wingdings" panose="05000000000000000000" pitchFamily="2" charset="2"/>
              <a:buChar char="Ø"/>
            </a:pPr>
            <a:endParaRPr lang="en-GB" dirty="0"/>
          </a:p>
          <a:p>
            <a:pPr marL="0" indent="0">
              <a:buFont typeface="Wingdings" panose="05000000000000000000" pitchFamily="2" charset="2"/>
              <a:buNone/>
            </a:pPr>
            <a:endParaRPr lang="en-GB" baseline="0" dirty="0"/>
          </a:p>
        </p:txBody>
      </p:sp>
      <p:sp>
        <p:nvSpPr>
          <p:cNvPr id="4" name="Slide Number Placeholder 3"/>
          <p:cNvSpPr>
            <a:spLocks noGrp="1"/>
          </p:cNvSpPr>
          <p:nvPr>
            <p:ph type="sldNum" sz="quarter" idx="10"/>
          </p:nvPr>
        </p:nvSpPr>
        <p:spPr/>
        <p:txBody>
          <a:bodyPr/>
          <a:lstStyle/>
          <a:p>
            <a:fld id="{6CEEB478-B80F-4A64-822B-A70543D89BA7}" type="slidenum">
              <a:rPr lang="en-GB" smtClean="0"/>
              <a:t>15</a:t>
            </a:fld>
            <a:endParaRPr lang="en-GB" dirty="0"/>
          </a:p>
        </p:txBody>
      </p:sp>
    </p:spTree>
    <p:extLst>
      <p:ext uri="{BB962C8B-B14F-4D97-AF65-F5344CB8AC3E}">
        <p14:creationId xmlns:p14="http://schemas.microsoft.com/office/powerpoint/2010/main" val="1618236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dirty="0"/>
              <a:t>2 c)</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dirty="0"/>
              <a:t>funding allocated by Councillors in 2018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managed by CCC’s Early Years Service.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Focused on areas with higher levels of deprivation - t</a:t>
            </a:r>
            <a:r>
              <a:rPr lang="en-GB" sz="1200" b="0" dirty="0">
                <a:cs typeface="Calibri" panose="020F0502020204030204" pitchFamily="34" charset="0"/>
              </a:rPr>
              <a:t>o </a:t>
            </a:r>
            <a:r>
              <a:rPr lang="en-GB" sz="1200" dirty="0">
                <a:cs typeface="Calibri" panose="020F0502020204030204" pitchFamily="34" charset="0"/>
              </a:rPr>
              <a:t>increase the awareness, knowledge and confidence of parents, practitioners, partners and the local community to identify and support children/parents/carers/community with communication, language and literacy needs.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works collaboratively with Early Years settings, community groups and organisations, the National Literacy Trust, PACEY – the Professional Association of Childcare and Early Years, Child and Family Centres, Libraries etc.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baseline="0" dirty="0"/>
              <a:t>Funding a number of community based projects including </a:t>
            </a:r>
            <a:r>
              <a:rPr lang="en-GB" sz="1200" kern="1200" dirty="0">
                <a:solidFill>
                  <a:schemeClr val="tx1"/>
                </a:solidFill>
                <a:effectLst/>
                <a:latin typeface="+mn-lt"/>
                <a:ea typeface="+mn-ea"/>
                <a:cs typeface="+mn-cs"/>
              </a:rPr>
              <a:t>recruit </a:t>
            </a:r>
            <a:r>
              <a:rPr lang="en-GB" sz="1200" b="1" kern="1200" dirty="0">
                <a:solidFill>
                  <a:schemeClr val="tx1"/>
                </a:solidFill>
                <a:effectLst/>
                <a:latin typeface="+mn-lt"/>
                <a:ea typeface="+mn-ea"/>
                <a:cs typeface="+mn-cs"/>
              </a:rPr>
              <a:t>24 Read Easy volunteer coaches </a:t>
            </a:r>
            <a:r>
              <a:rPr lang="en-GB" sz="1200" kern="1200" dirty="0">
                <a:solidFill>
                  <a:schemeClr val="tx1"/>
                </a:solidFill>
                <a:effectLst/>
                <a:latin typeface="+mn-lt"/>
                <a:ea typeface="+mn-ea"/>
                <a:cs typeface="+mn-cs"/>
              </a:rPr>
              <a:t>from across NE Cambridge City to support adults who want to learn to read on a one to one basis.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Storytelling workshops and borrowing boxes containing story sacks, puppets, story cards &amp; books.</a:t>
            </a:r>
            <a:endParaRPr lang="en-GB" sz="1200" b="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Huntingdon –</a:t>
            </a:r>
            <a:r>
              <a:rPr lang="en-GB" sz="1200" b="0" kern="1200" baseline="0" dirty="0">
                <a:solidFill>
                  <a:schemeClr val="tx1"/>
                </a:solidFill>
                <a:effectLst/>
                <a:latin typeface="+mn-lt"/>
                <a:ea typeface="+mn-ea"/>
                <a:cs typeface="+mn-cs"/>
              </a:rPr>
              <a:t> </a:t>
            </a:r>
            <a:r>
              <a:rPr lang="en-GB" sz="1200" b="0" kern="1200" dirty="0">
                <a:solidFill>
                  <a:schemeClr val="tx1"/>
                </a:solidFill>
                <a:effectLst/>
                <a:latin typeface="+mn-lt"/>
                <a:ea typeface="+mn-ea"/>
                <a:cs typeface="+mn-cs"/>
              </a:rPr>
              <a:t>The Travelling Book Nook </a:t>
            </a:r>
            <a:r>
              <a:rPr lang="en-GB" sz="1200" b="0" kern="1200" baseline="0" dirty="0">
                <a:solidFill>
                  <a:schemeClr val="tx1"/>
                </a:solidFill>
                <a:effectLst/>
                <a:latin typeface="+mn-lt"/>
                <a:ea typeface="+mn-ea"/>
                <a:cs typeface="+mn-cs"/>
              </a:rPr>
              <a:t>for</a:t>
            </a:r>
            <a:r>
              <a:rPr lang="en-GB" sz="1200" b="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fun family</a:t>
            </a:r>
            <a:r>
              <a:rPr lang="en-GB" sz="1200" kern="1200" baseline="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picturebook</a:t>
            </a:r>
            <a:r>
              <a:rPr lang="en-GB" sz="1200" kern="1200" dirty="0">
                <a:solidFill>
                  <a:schemeClr val="tx1"/>
                </a:solidFill>
                <a:effectLst/>
                <a:latin typeface="+mn-lt"/>
                <a:ea typeface="+mn-ea"/>
                <a:cs typeface="+mn-cs"/>
              </a:rPr>
              <a:t>-based activities.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In </a:t>
            </a:r>
            <a:r>
              <a:rPr lang="en-GB" sz="1200" b="0" kern="1200" dirty="0" err="1">
                <a:solidFill>
                  <a:schemeClr val="tx1"/>
                </a:solidFill>
                <a:effectLst/>
                <a:latin typeface="+mn-lt"/>
                <a:ea typeface="+mn-ea"/>
                <a:cs typeface="+mn-cs"/>
              </a:rPr>
              <a:t>Wisbech</a:t>
            </a:r>
            <a:r>
              <a:rPr lang="en-GB" sz="1200" b="0" kern="1200" dirty="0">
                <a:solidFill>
                  <a:schemeClr val="tx1"/>
                </a:solidFill>
                <a:effectLst/>
                <a:latin typeface="+mn-lt"/>
                <a:ea typeface="+mn-ea"/>
                <a:cs typeface="+mn-cs"/>
              </a:rPr>
              <a:t>:</a:t>
            </a:r>
            <a:r>
              <a:rPr lang="en-GB" sz="1200" b="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literacy-based workshops for families</a:t>
            </a:r>
            <a:r>
              <a:rPr lang="en-GB" sz="1200" kern="1200" baseline="0" dirty="0">
                <a:solidFill>
                  <a:schemeClr val="tx1"/>
                </a:solidFill>
                <a:effectLst/>
                <a:latin typeface="+mn-lt"/>
                <a:ea typeface="+mn-ea"/>
                <a:cs typeface="+mn-cs"/>
              </a:rPr>
              <a:t> and ‘</a:t>
            </a:r>
            <a:r>
              <a:rPr lang="en-GB" sz="1200" kern="1200" dirty="0">
                <a:solidFill>
                  <a:schemeClr val="tx1"/>
                </a:solidFill>
                <a:effectLst/>
                <a:latin typeface="+mn-lt"/>
                <a:ea typeface="+mn-ea"/>
                <a:cs typeface="+mn-cs"/>
              </a:rPr>
              <a:t>bottle books’ which are bottles which contain props from a story</a:t>
            </a:r>
            <a:r>
              <a:rPr lang="en-GB" sz="1200" kern="1200" baseline="0" dirty="0">
                <a:solidFill>
                  <a:schemeClr val="tx1"/>
                </a:solidFill>
                <a:effectLst/>
                <a:latin typeface="+mn-lt"/>
                <a:ea typeface="+mn-ea"/>
                <a:cs typeface="+mn-cs"/>
              </a:rPr>
              <a:t> - </a:t>
            </a:r>
            <a:r>
              <a:rPr lang="en-GB" sz="1200" kern="1200" dirty="0">
                <a:solidFill>
                  <a:schemeClr val="tx1"/>
                </a:solidFill>
                <a:effectLst/>
                <a:latin typeface="+mn-lt"/>
                <a:ea typeface="+mn-ea"/>
                <a:cs typeface="+mn-cs"/>
              </a:rPr>
              <a:t>inspire children to talk and be interested in stories &amp; make up stories with the aid of a bottle book,</a:t>
            </a:r>
            <a:r>
              <a:rPr lang="en-GB" sz="1200" kern="1200" baseline="0" dirty="0">
                <a:solidFill>
                  <a:schemeClr val="tx1"/>
                </a:solidFill>
                <a:effectLst/>
                <a:latin typeface="+mn-lt"/>
                <a:ea typeface="+mn-ea"/>
                <a:cs typeface="+mn-cs"/>
              </a:rPr>
              <a:t> + workshop for </a:t>
            </a:r>
            <a:r>
              <a:rPr lang="en-GB" sz="1200" kern="1200" dirty="0">
                <a:solidFill>
                  <a:schemeClr val="tx1"/>
                </a:solidFill>
                <a:effectLst/>
                <a:latin typeface="+mn-lt"/>
                <a:ea typeface="+mn-ea"/>
                <a:cs typeface="+mn-cs"/>
              </a:rPr>
              <a:t>parents on how to make the bottle books.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dirty="0"/>
              <a:t>Created</a:t>
            </a:r>
            <a:r>
              <a:rPr lang="en-GB" b="1" baseline="0" dirty="0"/>
              <a:t> ‘</a:t>
            </a:r>
            <a:r>
              <a:rPr lang="en-GB" b="1" dirty="0"/>
              <a:t>Walk and Talk’</a:t>
            </a:r>
            <a:r>
              <a:rPr lang="en-GB" b="1" baseline="0" dirty="0"/>
              <a:t> for parks and shops in our reach areas - more are planned. These maps promote conversation between parents and children, having fun in local places (for free) finding objects, whilst developing vocabulary. In Fenland this has gone one step further with Active Fenland who have made interactive treasure hunts with a </a:t>
            </a:r>
            <a:r>
              <a:rPr lang="en-GB" b="1" baseline="0" dirty="0" err="1"/>
              <a:t>wildgoose</a:t>
            </a:r>
            <a:r>
              <a:rPr lang="en-GB" b="1" baseline="0" dirty="0"/>
              <a:t> app.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dirty="0"/>
              <a:t>These figures</a:t>
            </a:r>
            <a:r>
              <a:rPr lang="en-GB" b="0" baseline="0" dirty="0"/>
              <a:t> are growing weekly and include family activities with community groups and organisations, Child and Family Centres and free training sessions for early years practitioners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cs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cs typeface="Calibri" panose="020F0502020204030204" pitchFamily="34" charset="0"/>
              </a:rPr>
              <a:t>Background if needed: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NE</a:t>
            </a:r>
            <a:r>
              <a:rPr lang="en-GB" sz="1200" kern="1200" baseline="0" dirty="0">
                <a:solidFill>
                  <a:schemeClr val="tx1"/>
                </a:solidFill>
                <a:effectLst/>
                <a:latin typeface="+mn-lt"/>
                <a:ea typeface="+mn-ea"/>
                <a:cs typeface="+mn-cs"/>
              </a:rPr>
              <a:t> Cambridge -</a:t>
            </a:r>
            <a:r>
              <a:rPr lang="en-GB" sz="1200" kern="1200" dirty="0">
                <a:solidFill>
                  <a:schemeClr val="tx1"/>
                </a:solidFill>
                <a:effectLst/>
                <a:latin typeface="+mn-lt"/>
                <a:ea typeface="+mn-ea"/>
                <a:cs typeface="+mn-cs"/>
              </a:rPr>
              <a:t> covers Shirley, Chesterton, Kings Hedges, Arbury, Abbey Meadows, Grove, Fields and Colleges schools/nurseries.</a:t>
            </a:r>
            <a:endParaRPr lang="en-GB" b="1"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Overall aim relates directly to those good level of development (GLD) scores at the end of the Early Years Foundation Stage. Children who achieve the GLD are on track to achieve the required GCSE’s which will enable them to be prepared for the future including access to higher education courses We need to see more children achieving the expected development in communication, language &amp; literacy across our project reach area.</a:t>
            </a:r>
          </a:p>
          <a:p>
            <a:endParaRPr lang="en-GB" b="1" dirty="0"/>
          </a:p>
          <a:p>
            <a:r>
              <a:rPr lang="en-GB" b="1" dirty="0"/>
              <a:t>We know</a:t>
            </a:r>
            <a:r>
              <a:rPr lang="en-GB" b="1" baseline="0" dirty="0"/>
              <a:t> that parents want to do the best for their children but we’re also aware many parents are ‘time-poor’ and in times of austerity income is also an issue, and so we want to share ideas which enhance what parents are already doing.  </a:t>
            </a:r>
          </a:p>
          <a:p>
            <a:endParaRPr lang="en-GB" b="1" baseline="0" dirty="0"/>
          </a:p>
          <a:p>
            <a:r>
              <a:rPr lang="en-GB" b="1" baseline="0" dirty="0"/>
              <a:t>In some cases, those working with children don’t yet feel confident to have what are perceived as difficult conversations with parents about children’s communication and language needs. We’re going to support practitioners to develop their knowledge about CL and offer training which supports their work with parents.</a:t>
            </a:r>
          </a:p>
          <a:p>
            <a:endParaRPr lang="en-GB" b="1" baseline="0" dirty="0"/>
          </a:p>
          <a:p>
            <a:endParaRPr lang="en-GB" b="1" baseline="0" dirty="0"/>
          </a:p>
        </p:txBody>
      </p:sp>
      <p:sp>
        <p:nvSpPr>
          <p:cNvPr id="4" name="Slide Number Placeholder 3"/>
          <p:cNvSpPr>
            <a:spLocks noGrp="1"/>
          </p:cNvSpPr>
          <p:nvPr>
            <p:ph type="sldNum" sz="quarter" idx="10"/>
          </p:nvPr>
        </p:nvSpPr>
        <p:spPr/>
        <p:txBody>
          <a:bodyPr/>
          <a:lstStyle/>
          <a:p>
            <a:fld id="{D05393F2-2B18-42DF-AE0C-1133E2E6D055}"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1103450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2 q)</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“Bits and Bytes”, a 16-week series of activities designed to improve the social mobility of year 4/5 pupils in Fenland and East Cambs. Designed to improve essential skills for life (such as problem solving, respect, resilience and curiosity), develop coding skills, introduce pupils to robotics</a:t>
            </a:r>
            <a:r>
              <a:rPr lang="en-GB" sz="1200" kern="1200" baseline="0" dirty="0">
                <a:solidFill>
                  <a:schemeClr val="tx1"/>
                </a:solidFill>
                <a:effectLst/>
                <a:latin typeface="+mn-lt"/>
                <a:ea typeface="+mn-ea"/>
                <a:cs typeface="+mn-cs"/>
              </a:rPr>
              <a:t> and more.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Lead</a:t>
            </a:r>
            <a:r>
              <a:rPr lang="en-GB" sz="1200" kern="1200" baseline="0" dirty="0">
                <a:solidFill>
                  <a:schemeClr val="tx1"/>
                </a:solidFill>
                <a:effectLst/>
                <a:latin typeface="+mn-lt"/>
                <a:ea typeface="+mn-ea"/>
                <a:cs typeface="+mn-cs"/>
              </a:rPr>
              <a:t> by </a:t>
            </a:r>
            <a:r>
              <a:rPr lang="en-GB" sz="1200" kern="1200" dirty="0">
                <a:solidFill>
                  <a:schemeClr val="tx1"/>
                </a:solidFill>
                <a:effectLst/>
                <a:latin typeface="+mn-lt"/>
                <a:ea typeface="+mn-ea"/>
                <a:cs typeface="+mn-cs"/>
              </a:rPr>
              <a:t>20Twenty – lots about</a:t>
            </a:r>
            <a:r>
              <a:rPr lang="en-GB" sz="1200" kern="1200" baseline="0" dirty="0">
                <a:solidFill>
                  <a:schemeClr val="tx1"/>
                </a:solidFill>
                <a:effectLst/>
                <a:latin typeface="+mn-lt"/>
                <a:ea typeface="+mn-ea"/>
                <a:cs typeface="+mn-cs"/>
              </a:rPr>
              <a:t> team work…</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Pictures</a:t>
            </a:r>
            <a:r>
              <a:rPr lang="en-GB" sz="1200" b="1" kern="1200" baseline="0" dirty="0">
                <a:solidFill>
                  <a:schemeClr val="tx1"/>
                </a:solidFill>
                <a:effectLst/>
                <a:latin typeface="+mn-lt"/>
                <a:ea typeface="+mn-ea"/>
                <a:cs typeface="+mn-cs"/>
              </a:rPr>
              <a:t> of group work:</a:t>
            </a:r>
          </a:p>
          <a:p>
            <a:pPr marL="171450" indent="-171450">
              <a:buFontTx/>
              <a:buChar char="-"/>
            </a:pPr>
            <a:r>
              <a:rPr lang="en-GB" sz="1200" b="1" kern="1200" baseline="0" dirty="0">
                <a:solidFill>
                  <a:schemeClr val="tx1"/>
                </a:solidFill>
                <a:effectLst/>
                <a:latin typeface="+mn-lt"/>
                <a:ea typeface="+mn-ea"/>
                <a:cs typeface="+mn-cs"/>
              </a:rPr>
              <a:t>A UN-themed competition to make a robot that collects litter </a:t>
            </a:r>
          </a:p>
          <a:p>
            <a:pPr marL="171450" indent="-171450">
              <a:buFontTx/>
              <a:buChar char="-"/>
            </a:pPr>
            <a:r>
              <a:rPr lang="en-GB" sz="1200" b="1" kern="1200" dirty="0">
                <a:solidFill>
                  <a:schemeClr val="tx1"/>
                </a:solidFill>
                <a:effectLst/>
                <a:latin typeface="+mn-lt"/>
                <a:ea typeface="+mn-ea"/>
                <a:cs typeface="+mn-cs"/>
              </a:rPr>
              <a:t>Each team represented a nation</a:t>
            </a:r>
          </a:p>
          <a:p>
            <a:pPr marL="171450" indent="-171450">
              <a:buFontTx/>
              <a:buChar char="-"/>
            </a:pPr>
            <a:r>
              <a:rPr lang="en-GB" sz="1200" b="1" kern="1200" dirty="0">
                <a:solidFill>
                  <a:schemeClr val="tx1"/>
                </a:solidFill>
                <a:effectLst/>
                <a:latin typeface="+mn-lt"/>
                <a:ea typeface="+mn-ea"/>
                <a:cs typeface="+mn-cs"/>
              </a:rPr>
              <a:t>Any significant demonstrations of honesty, respect or problem solving are immediately awarded points. Any unwanted behaviours were penalised points appropriately.</a:t>
            </a:r>
          </a:p>
          <a:p>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 Starting to see increases</a:t>
            </a:r>
            <a:r>
              <a:rPr lang="en-GB" sz="1200" kern="1200" baseline="0" dirty="0">
                <a:solidFill>
                  <a:schemeClr val="tx1"/>
                </a:solidFill>
                <a:effectLst/>
                <a:latin typeface="+mn-lt"/>
                <a:ea typeface="+mn-ea"/>
                <a:cs typeface="+mn-cs"/>
              </a:rPr>
              <a:t> in the number of children saying they want to go to university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baseline="0" dirty="0">
                <a:solidFill>
                  <a:schemeClr val="tx1"/>
                </a:solidFill>
                <a:effectLst/>
                <a:latin typeface="+mn-lt"/>
                <a:ea typeface="+mn-ea"/>
                <a:cs typeface="+mn-cs"/>
              </a:rPr>
              <a:t>Background</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In this first cohort of the programme, positive activities were delivered in </a:t>
            </a:r>
            <a:r>
              <a:rPr lang="en-GB" sz="1200" b="1" kern="1200" dirty="0">
                <a:solidFill>
                  <a:schemeClr val="tx1"/>
                </a:solidFill>
                <a:effectLst/>
                <a:latin typeface="+mn-lt"/>
                <a:ea typeface="+mn-ea"/>
                <a:cs typeface="+mn-cs"/>
              </a:rPr>
              <a:t>five different classes across Murrow, Nene and </a:t>
            </a:r>
            <a:r>
              <a:rPr lang="en-GB" sz="1200" b="1" kern="1200" dirty="0" err="1">
                <a:solidFill>
                  <a:schemeClr val="tx1"/>
                </a:solidFill>
                <a:effectLst/>
                <a:latin typeface="+mn-lt"/>
                <a:ea typeface="+mn-ea"/>
                <a:cs typeface="+mn-cs"/>
              </a:rPr>
              <a:t>Ramnoth</a:t>
            </a:r>
            <a:r>
              <a:rPr lang="en-GB" sz="1200" b="1" kern="1200" dirty="0">
                <a:solidFill>
                  <a:schemeClr val="tx1"/>
                </a:solidFill>
                <a:effectLst/>
                <a:latin typeface="+mn-lt"/>
                <a:ea typeface="+mn-ea"/>
                <a:cs typeface="+mn-cs"/>
              </a:rPr>
              <a:t>, </a:t>
            </a:r>
            <a:r>
              <a:rPr lang="en-GB" sz="1200" b="1" kern="1200" dirty="0" err="1">
                <a:solidFill>
                  <a:schemeClr val="tx1"/>
                </a:solidFill>
                <a:effectLst/>
                <a:latin typeface="+mn-lt"/>
                <a:ea typeface="+mn-ea"/>
                <a:cs typeface="+mn-cs"/>
              </a:rPr>
              <a:t>Leveringon</a:t>
            </a:r>
            <a:r>
              <a:rPr lang="en-GB" sz="1200" b="1" kern="1200" dirty="0">
                <a:solidFill>
                  <a:schemeClr val="tx1"/>
                </a:solidFill>
                <a:effectLst/>
                <a:latin typeface="+mn-lt"/>
                <a:ea typeface="+mn-ea"/>
                <a:cs typeface="+mn-cs"/>
              </a:rPr>
              <a:t> and </a:t>
            </a:r>
            <a:r>
              <a:rPr lang="en-GB" sz="1200" b="1" kern="1200" dirty="0" err="1">
                <a:solidFill>
                  <a:schemeClr val="tx1"/>
                </a:solidFill>
                <a:effectLst/>
                <a:latin typeface="+mn-lt"/>
                <a:ea typeface="+mn-ea"/>
                <a:cs typeface="+mn-cs"/>
              </a:rPr>
              <a:t>Kinderley</a:t>
            </a:r>
            <a:r>
              <a:rPr lang="en-GB" sz="1200" b="1" kern="1200" dirty="0">
                <a:solidFill>
                  <a:schemeClr val="tx1"/>
                </a:solidFill>
                <a:effectLst/>
                <a:latin typeface="+mn-lt"/>
                <a:ea typeface="+mn-ea"/>
                <a:cs typeface="+mn-cs"/>
              </a:rPr>
              <a:t> primary schools in Fenland. </a:t>
            </a:r>
            <a:r>
              <a:rPr lang="en-GB" sz="1200" kern="1200" dirty="0">
                <a:solidFill>
                  <a:schemeClr val="tx1"/>
                </a:solidFill>
                <a:effectLst/>
                <a:latin typeface="+mn-lt"/>
                <a:ea typeface="+mn-ea"/>
                <a:cs typeface="+mn-cs"/>
              </a:rPr>
              <a:t>2</a:t>
            </a:r>
            <a:r>
              <a:rPr lang="en-GB" sz="1200" kern="1200" baseline="30000" dirty="0">
                <a:solidFill>
                  <a:schemeClr val="tx1"/>
                </a:solidFill>
                <a:effectLst/>
                <a:latin typeface="+mn-lt"/>
                <a:ea typeface="+mn-ea"/>
                <a:cs typeface="+mn-cs"/>
              </a:rPr>
              <a:t>nd</a:t>
            </a:r>
            <a:r>
              <a:rPr lang="en-GB" sz="1200" kern="1200" dirty="0">
                <a:solidFill>
                  <a:schemeClr val="tx1"/>
                </a:solidFill>
                <a:effectLst/>
                <a:latin typeface="+mn-lt"/>
                <a:ea typeface="+mn-ea"/>
                <a:cs typeface="+mn-cs"/>
              </a:rPr>
              <a:t> cohort of primary schools planned.</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a:p>
            <a:pPr eaLnBrk="1" hangingPunct="1">
              <a:defRPr/>
            </a:pPr>
            <a:endParaRPr lang="en-GB" altLang="en-US" sz="1200" dirty="0"/>
          </a:p>
          <a:p>
            <a:pPr eaLnBrk="1" hangingPunct="1">
              <a:defRPr/>
            </a:pPr>
            <a:endParaRPr lang="en-GB" altLang="en-US" sz="1200" dirty="0"/>
          </a:p>
          <a:p>
            <a:endParaRPr lang="en-GB" dirty="0"/>
          </a:p>
        </p:txBody>
      </p:sp>
      <p:sp>
        <p:nvSpPr>
          <p:cNvPr id="4" name="Slide Number Placeholder 3"/>
          <p:cNvSpPr>
            <a:spLocks noGrp="1"/>
          </p:cNvSpPr>
          <p:nvPr>
            <p:ph type="sldNum" sz="quarter" idx="10"/>
          </p:nvPr>
        </p:nvSpPr>
        <p:spPr/>
        <p:txBody>
          <a:bodyPr/>
          <a:lstStyle/>
          <a:p>
            <a:fld id="{D05393F2-2B18-42DF-AE0C-1133E2E6D055}" type="slidenum">
              <a:rPr lang="en-GB" smtClean="0"/>
              <a:t>17</a:t>
            </a:fld>
            <a:endParaRPr lang="en-GB" dirty="0"/>
          </a:p>
        </p:txBody>
      </p:sp>
    </p:spTree>
    <p:extLst>
      <p:ext uri="{BB962C8B-B14F-4D97-AF65-F5344CB8AC3E}">
        <p14:creationId xmlns:p14="http://schemas.microsoft.com/office/powerpoint/2010/main" val="2464198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 CLLD, Time credits, ICF?</a:t>
            </a:r>
          </a:p>
          <a:p>
            <a:pPr marL="171450" indent="-171450">
              <a:buFont typeface="Wingdings" panose="05000000000000000000" pitchFamily="2" charset="2"/>
              <a:buChar char="Ø"/>
            </a:pPr>
            <a:r>
              <a:rPr lang="en-GB" baseline="0" dirty="0"/>
              <a:t>Best Start in Life &gt; </a:t>
            </a:r>
            <a:r>
              <a:rPr lang="en-GB" sz="1200" kern="1200" dirty="0">
                <a:solidFill>
                  <a:schemeClr val="tx1"/>
                </a:solidFill>
                <a:effectLst/>
                <a:latin typeface="+mn-lt"/>
                <a:ea typeface="+mn-ea"/>
                <a:cs typeface="+mn-cs"/>
              </a:rPr>
              <a:t>integrated, evidence based approach to early years provision &gt; boost social mobility</a:t>
            </a:r>
            <a:endParaRPr lang="en-GB" baseline="0" dirty="0"/>
          </a:p>
          <a:p>
            <a:pPr marL="171450" indent="-171450">
              <a:buFont typeface="Wingdings" panose="05000000000000000000" pitchFamily="2" charset="2"/>
              <a:buChar char="Ø"/>
            </a:pPr>
            <a:r>
              <a:rPr lang="en-GB" baseline="0" dirty="0"/>
              <a:t>Think Communities &gt; Prototypes?</a:t>
            </a:r>
          </a:p>
          <a:p>
            <a:pPr marL="171450" indent="-171450">
              <a:buFont typeface="Wingdings" panose="05000000000000000000" pitchFamily="2" charset="2"/>
              <a:buChar char="Ø"/>
            </a:pPr>
            <a:endParaRPr lang="en-GB" baseline="0" dirty="0"/>
          </a:p>
        </p:txBody>
      </p:sp>
      <p:sp>
        <p:nvSpPr>
          <p:cNvPr id="4" name="Slide Number Placeholder 3"/>
          <p:cNvSpPr>
            <a:spLocks noGrp="1"/>
          </p:cNvSpPr>
          <p:nvPr>
            <p:ph type="sldNum" sz="quarter" idx="10"/>
          </p:nvPr>
        </p:nvSpPr>
        <p:spPr/>
        <p:txBody>
          <a:bodyPr/>
          <a:lstStyle/>
          <a:p>
            <a:fld id="{6CEEB478-B80F-4A64-822B-A70543D89BA7}" type="slidenum">
              <a:rPr lang="en-GB" smtClean="0"/>
              <a:t>18</a:t>
            </a:fld>
            <a:endParaRPr lang="en-GB" dirty="0"/>
          </a:p>
        </p:txBody>
      </p:sp>
    </p:spTree>
    <p:extLst>
      <p:ext uri="{BB962C8B-B14F-4D97-AF65-F5344CB8AC3E}">
        <p14:creationId xmlns:p14="http://schemas.microsoft.com/office/powerpoint/2010/main" val="16456957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Innovate and</a:t>
            </a:r>
            <a:r>
              <a:rPr lang="en-GB" baseline="0" dirty="0"/>
              <a:t> Cultivate Fund </a:t>
            </a:r>
          </a:p>
          <a:p>
            <a:pPr marL="171450" indent="-171450">
              <a:buFontTx/>
              <a:buChar char="-"/>
            </a:pPr>
            <a:r>
              <a:rPr lang="en-GB" baseline="0" dirty="0"/>
              <a:t>CCC fund for voluntary and community groups, social enterprises and public sector bodies. </a:t>
            </a:r>
          </a:p>
          <a:p>
            <a:pPr marL="171450" indent="-171450">
              <a:buFontTx/>
              <a:buChar char="-"/>
            </a:pPr>
            <a:r>
              <a:rPr lang="en-GB" baseline="0" dirty="0"/>
              <a:t>Investing in projects and idea that improve the outcomes for local residents and reduce pressure on council services</a:t>
            </a:r>
          </a:p>
          <a:p>
            <a:pPr marL="171450" indent="-171450">
              <a:buFontTx/>
              <a:buChar char="-"/>
            </a:pPr>
            <a:endParaRPr lang="en-GB" baseline="0" dirty="0"/>
          </a:p>
          <a:p>
            <a:pPr marL="0" indent="0">
              <a:buFontTx/>
              <a:buNone/>
            </a:pPr>
            <a:r>
              <a:rPr lang="en-GB" baseline="0" dirty="0"/>
              <a:t>Healthy Fenland Fund</a:t>
            </a:r>
          </a:p>
          <a:p>
            <a:pPr marL="0" indent="0">
              <a:buFontTx/>
              <a:buNone/>
            </a:pPr>
            <a:endParaRPr lang="en-GB" baseline="0" dirty="0"/>
          </a:p>
          <a:p>
            <a:pPr marL="0" indent="0">
              <a:buFontTx/>
              <a:buNone/>
            </a:pPr>
            <a:r>
              <a:rPr lang="en-GB" baseline="0" dirty="0"/>
              <a:t>Community Reach – small pots of money. </a:t>
            </a:r>
            <a:r>
              <a:rPr lang="en-GB" sz="1200" kern="1200" dirty="0">
                <a:solidFill>
                  <a:schemeClr val="tx1"/>
                </a:solidFill>
                <a:effectLst/>
                <a:latin typeface="+mn-lt"/>
                <a:ea typeface="+mn-ea"/>
                <a:cs typeface="+mn-cs"/>
              </a:rPr>
              <a:t>We have recently had confirmation that more than 5 groups who were recently awarded up to £1k and supported by the YCC to take their first look at fundraising through grants schemes have now successfully been support to receive in excess of £70k.</a:t>
            </a:r>
          </a:p>
          <a:p>
            <a:pPr marL="0" indent="0">
              <a:buFontTx/>
              <a:buNone/>
            </a:pPr>
            <a:endParaRPr lang="en-GB" baseline="0" dirty="0">
              <a:effectLst/>
            </a:endParaRPr>
          </a:p>
          <a:p>
            <a:r>
              <a:rPr lang="en-GB" baseline="0" dirty="0">
                <a:effectLst/>
              </a:rPr>
              <a:t>Sport England - </a:t>
            </a:r>
            <a:r>
              <a:rPr lang="en-GB" dirty="0">
                <a:effectLst/>
              </a:rPr>
              <a:t>low income families to try out suitable sports activities. Roadshow Activators will signpost participants to other opportunities; with an online directory, maps and digital content of free ideas and information about family outdoor play and physical activity options. Expected number of families: 537   Award: £325,000</a:t>
            </a:r>
          </a:p>
          <a:p>
            <a:pPr marL="0" indent="0">
              <a:buFontTx/>
              <a:buNone/>
            </a:pPr>
            <a:endParaRPr lang="en-GB" dirty="0"/>
          </a:p>
        </p:txBody>
      </p:sp>
      <p:sp>
        <p:nvSpPr>
          <p:cNvPr id="4" name="Slide Number Placeholder 3"/>
          <p:cNvSpPr>
            <a:spLocks noGrp="1"/>
          </p:cNvSpPr>
          <p:nvPr>
            <p:ph type="sldNum" sz="quarter" idx="10"/>
          </p:nvPr>
        </p:nvSpPr>
        <p:spPr/>
        <p:txBody>
          <a:bodyPr/>
          <a:lstStyle/>
          <a:p>
            <a:fld id="{6CEEB478-B80F-4A64-822B-A70543D89BA7}" type="slidenum">
              <a:rPr lang="en-GB" smtClean="0"/>
              <a:t>19</a:t>
            </a:fld>
            <a:endParaRPr lang="en-GB" dirty="0"/>
          </a:p>
        </p:txBody>
      </p:sp>
    </p:spTree>
    <p:extLst>
      <p:ext uri="{BB962C8B-B14F-4D97-AF65-F5344CB8AC3E}">
        <p14:creationId xmlns:p14="http://schemas.microsoft.com/office/powerpoint/2010/main" val="304556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mn-lt"/>
                <a:ea typeface="+mn-ea"/>
                <a:cs typeface="+mn-cs"/>
              </a:rPr>
              <a:t>Elaine</a:t>
            </a:r>
            <a:r>
              <a:rPr lang="en-GB" sz="1100" kern="1200" baseline="0" dirty="0">
                <a:solidFill>
                  <a:schemeClr val="tx1"/>
                </a:solidFill>
                <a:effectLst/>
                <a:latin typeface="+mn-lt"/>
                <a:ea typeface="+mn-ea"/>
                <a:cs typeface="+mn-cs"/>
              </a:rPr>
              <a:t> </a:t>
            </a:r>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The Committee’s focus is on taking an active leadership role on behalf of the County Council in supporting system change, achieving practical collaboration with partners, and delivering sustained positive change for our communities. </a:t>
            </a:r>
          </a:p>
          <a:p>
            <a:r>
              <a:rPr lang="en-GB" sz="1100" kern="1200" dirty="0">
                <a:solidFill>
                  <a:schemeClr val="tx1"/>
                </a:solidFill>
                <a:effectLst/>
                <a:latin typeface="+mn-lt"/>
                <a:ea typeface="+mn-ea"/>
                <a:cs typeface="+mn-cs"/>
              </a:rPr>
              <a:t> </a:t>
            </a:r>
          </a:p>
          <a:p>
            <a:r>
              <a:rPr lang="en-GB" sz="1100" b="1" kern="1200" dirty="0">
                <a:solidFill>
                  <a:schemeClr val="tx1"/>
                </a:solidFill>
                <a:effectLst/>
                <a:latin typeface="+mn-lt"/>
                <a:ea typeface="+mn-ea"/>
                <a:cs typeface="+mn-cs"/>
              </a:rPr>
              <a:t>In the Committee discussion in July, Members recognised the complex issues associated with poverty, its causes and effects, and also that in order to practically address these requires a system-wide approach</a:t>
            </a:r>
            <a:r>
              <a:rPr lang="en-GB" sz="1100" kern="1200" dirty="0">
                <a:solidFill>
                  <a:schemeClr val="tx1"/>
                </a:solidFill>
                <a:effectLst/>
                <a:latin typeface="+mn-lt"/>
                <a:ea typeface="+mn-ea"/>
                <a:cs typeface="+mn-cs"/>
              </a:rPr>
              <a:t>. They therefore agreed to extend an invitation to join the Working Group to District Council representatives, and also to representatives of both the Health Committee and the Economy and Environment Committee of the County Council. Representation from both the County’s Adults Committee and the Children and Young People Committee was also agreed. Within the County Council, the Communities and Partnerships Committee will take the overall leadership role for this work on behalf of the other service committees, formally referring back to them on any relevant matters.</a:t>
            </a:r>
          </a:p>
          <a:p>
            <a:r>
              <a:rPr lang="en-GB" sz="1100" kern="1200" dirty="0">
                <a:solidFill>
                  <a:schemeClr val="tx1"/>
                </a:solidFill>
                <a:effectLst/>
                <a:latin typeface="+mn-lt"/>
                <a:ea typeface="+mn-ea"/>
                <a:cs typeface="+mn-cs"/>
              </a:rPr>
              <a:t> </a:t>
            </a:r>
          </a:p>
          <a:p>
            <a:r>
              <a:rPr lang="en-GB" sz="1100" kern="1200" dirty="0">
                <a:solidFill>
                  <a:schemeClr val="tx1"/>
                </a:solidFill>
                <a:effectLst/>
                <a:latin typeface="+mn-lt"/>
                <a:ea typeface="+mn-ea"/>
                <a:cs typeface="+mn-cs"/>
              </a:rPr>
              <a:t>The Committee wants to add value, and to support the already excellent work being undertaken by the District Councils and others to tackle poverty. As well as specific projects the County Council may need to deliver, we are also keen to explore ways in which the progress of District Councils may be better supported through collaboration. For example, are there changes we can make to policy, delivery or spending in adults or children’s services to enable a service delivered by a District Council to prevent poverty more holistically.</a:t>
            </a: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The </a:t>
            </a:r>
            <a:r>
              <a:rPr lang="en-GB" sz="1100" b="1" kern="1200" dirty="0">
                <a:solidFill>
                  <a:schemeClr val="tx1"/>
                </a:solidFill>
                <a:effectLst/>
                <a:latin typeface="+mn-lt"/>
                <a:ea typeface="+mn-ea"/>
                <a:cs typeface="+mn-cs"/>
              </a:rPr>
              <a:t>Committee’s initial focus to take forward work to tackle deprivation is to understand the cause of, and address the issues associated with, poverty.</a:t>
            </a:r>
          </a:p>
          <a:p>
            <a:r>
              <a:rPr lang="en-GB" sz="1100" b="1" kern="1200" dirty="0">
                <a:solidFill>
                  <a:schemeClr val="tx1"/>
                </a:solidFill>
                <a:effectLst/>
                <a:latin typeface="+mn-lt"/>
                <a:ea typeface="+mn-ea"/>
                <a:cs typeface="+mn-cs"/>
              </a:rPr>
              <a:t> </a:t>
            </a:r>
          </a:p>
          <a:p>
            <a:r>
              <a:rPr lang="en-GB" sz="1100" b="1" kern="1200" dirty="0">
                <a:solidFill>
                  <a:schemeClr val="tx1"/>
                </a:solidFill>
                <a:effectLst/>
                <a:latin typeface="+mn-lt"/>
                <a:ea typeface="+mn-ea"/>
                <a:cs typeface="+mn-cs"/>
              </a:rPr>
              <a:t>The council is already delivering significant work towards tackling poverty and improving social mobility, but there is likely to be more we can do through better coordination and joined-up thinking across the organisation and our wider partnerships</a:t>
            </a:r>
          </a:p>
        </p:txBody>
      </p:sp>
      <p:sp>
        <p:nvSpPr>
          <p:cNvPr id="4" name="Slide Number Placeholder 3"/>
          <p:cNvSpPr>
            <a:spLocks noGrp="1"/>
          </p:cNvSpPr>
          <p:nvPr>
            <p:ph type="sldNum" sz="quarter" idx="10"/>
          </p:nvPr>
        </p:nvSpPr>
        <p:spPr/>
        <p:txBody>
          <a:bodyPr/>
          <a:lstStyle/>
          <a:p>
            <a:fld id="{6CEEB478-B80F-4A64-822B-A70543D89BA7}" type="slidenum">
              <a:rPr lang="en-GB" smtClean="0"/>
              <a:t>2</a:t>
            </a:fld>
            <a:endParaRPr lang="en-GB" dirty="0"/>
          </a:p>
        </p:txBody>
      </p:sp>
    </p:spTree>
    <p:extLst>
      <p:ext uri="{BB962C8B-B14F-4D97-AF65-F5344CB8AC3E}">
        <p14:creationId xmlns:p14="http://schemas.microsoft.com/office/powerpoint/2010/main" val="2333500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  </a:t>
            </a:r>
            <a:r>
              <a:rPr lang="en-GB" dirty="0"/>
              <a:t>Best Start in Life &gt; integrated, evidence based approach to early years provision &gt; boost social mobility</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eaLnBrk="1" hangingPunct="1">
              <a:defRPr/>
            </a:pPr>
            <a:endParaRPr lang="en-GB" altLang="en-US" sz="1200" dirty="0"/>
          </a:p>
          <a:p>
            <a:pPr eaLnBrk="1" hangingPunct="1">
              <a:defRPr/>
            </a:pPr>
            <a:endParaRPr lang="en-GB" altLang="en-US" sz="1200" dirty="0"/>
          </a:p>
          <a:p>
            <a:endParaRPr lang="en-GB" dirty="0"/>
          </a:p>
        </p:txBody>
      </p:sp>
      <p:sp>
        <p:nvSpPr>
          <p:cNvPr id="4" name="Slide Number Placeholder 3"/>
          <p:cNvSpPr>
            <a:spLocks noGrp="1"/>
          </p:cNvSpPr>
          <p:nvPr>
            <p:ph type="sldNum" sz="quarter" idx="10"/>
          </p:nvPr>
        </p:nvSpPr>
        <p:spPr/>
        <p:txBody>
          <a:bodyPr/>
          <a:lstStyle/>
          <a:p>
            <a:fld id="{D05393F2-2B18-42DF-AE0C-1133E2E6D055}" type="slidenum">
              <a:rPr lang="en-GB" smtClean="0">
                <a:solidFill>
                  <a:prstClr val="black"/>
                </a:solidFill>
              </a:rPr>
              <a:pPr/>
              <a:t>20</a:t>
            </a:fld>
            <a:endParaRPr lang="en-GB" dirty="0">
              <a:solidFill>
                <a:prstClr val="black"/>
              </a:solidFill>
            </a:endParaRPr>
          </a:p>
        </p:txBody>
      </p:sp>
    </p:spTree>
    <p:extLst>
      <p:ext uri="{BB962C8B-B14F-4D97-AF65-F5344CB8AC3E}">
        <p14:creationId xmlns:p14="http://schemas.microsoft.com/office/powerpoint/2010/main" val="2553790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Support and facilities offered</a:t>
            </a:r>
            <a:r>
              <a:rPr lang="en-GB" baseline="0" dirty="0"/>
              <a:t> in </a:t>
            </a:r>
            <a:r>
              <a:rPr lang="en-GB" dirty="0"/>
              <a:t>Libraries</a:t>
            </a:r>
          </a:p>
          <a:p>
            <a:r>
              <a:rPr lang="en-GB" dirty="0"/>
              <a:t>C</a:t>
            </a:r>
            <a:r>
              <a:rPr lang="en-GB" baseline="0" dirty="0"/>
              <a:t>ommissioned work &gt; advice and guidance around finance that is built into all these contracts</a:t>
            </a:r>
          </a:p>
          <a:p>
            <a:r>
              <a:rPr lang="en-GB" baseline="0" dirty="0"/>
              <a:t>More staff, community groups (&amp; members?) Understanding benefits</a:t>
            </a:r>
          </a:p>
        </p:txBody>
      </p:sp>
      <p:sp>
        <p:nvSpPr>
          <p:cNvPr id="4" name="Slide Number Placeholder 3"/>
          <p:cNvSpPr>
            <a:spLocks noGrp="1"/>
          </p:cNvSpPr>
          <p:nvPr>
            <p:ph type="sldNum" sz="quarter" idx="10"/>
          </p:nvPr>
        </p:nvSpPr>
        <p:spPr/>
        <p:txBody>
          <a:bodyPr/>
          <a:lstStyle/>
          <a:p>
            <a:fld id="{6CEEB478-B80F-4A64-822B-A70543D89BA7}" type="slidenum">
              <a:rPr lang="en-GB" smtClean="0"/>
              <a:t>21</a:t>
            </a:fld>
            <a:endParaRPr lang="en-GB" dirty="0"/>
          </a:p>
        </p:txBody>
      </p:sp>
    </p:spTree>
    <p:extLst>
      <p:ext uri="{BB962C8B-B14F-4D97-AF65-F5344CB8AC3E}">
        <p14:creationId xmlns:p14="http://schemas.microsoft.com/office/powerpoint/2010/main" val="16714742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altLang="en-US" sz="1200" b="1" dirty="0"/>
              <a:t>Anjela to present</a:t>
            </a:r>
          </a:p>
          <a:p>
            <a:pPr eaLnBrk="1" hangingPunct="1">
              <a:defRPr/>
            </a:pPr>
            <a:endParaRPr lang="en-GB" altLang="en-US" sz="1200" dirty="0"/>
          </a:p>
          <a:p>
            <a:pPr eaLnBrk="1" hangingPunct="1">
              <a:defRPr/>
            </a:pPr>
            <a:r>
              <a:rPr lang="en-GB" altLang="en-US" sz="1200" dirty="0"/>
              <a:t>Countywide service as part of the Adult Early Help Team</a:t>
            </a:r>
            <a:r>
              <a:rPr lang="en-GB" altLang="en-US" sz="1200" baseline="0" dirty="0"/>
              <a:t> - </a:t>
            </a:r>
            <a:r>
              <a:rPr lang="en-GB" altLang="en-US" sz="1200" dirty="0"/>
              <a:t>2.2</a:t>
            </a:r>
            <a:r>
              <a:rPr lang="en-GB" altLang="en-US" sz="1200" baseline="0" dirty="0"/>
              <a:t> </a:t>
            </a:r>
            <a:r>
              <a:rPr lang="en-GB" altLang="en-US" sz="1200" baseline="0" dirty="0" err="1"/>
              <a:t>fte</a:t>
            </a:r>
            <a:r>
              <a:rPr lang="en-GB" altLang="en-US" sz="1200" baseline="0" dirty="0"/>
              <a:t>!</a:t>
            </a:r>
            <a:endParaRPr lang="en-GB"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dirty="0"/>
              <a:t>Provide advice </a:t>
            </a:r>
            <a:r>
              <a:rPr lang="en-GB" dirty="0"/>
              <a:t>on disability benefits and claim procedures to public,</a:t>
            </a:r>
            <a:r>
              <a:rPr lang="en-GB" baseline="0" dirty="0"/>
              <a:t> staff and community organisations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eaLnBrk="1" hangingPunct="1">
              <a:defRPr/>
            </a:pPr>
            <a:endParaRPr lang="en-GB" altLang="en-US" sz="1200" dirty="0"/>
          </a:p>
          <a:p>
            <a:pPr eaLnBrk="1" hangingPunct="1">
              <a:defRPr/>
            </a:pPr>
            <a:endParaRPr lang="en-GB" altLang="en-US" sz="1200" dirty="0"/>
          </a:p>
          <a:p>
            <a:endParaRPr lang="en-GB" dirty="0"/>
          </a:p>
        </p:txBody>
      </p:sp>
      <p:sp>
        <p:nvSpPr>
          <p:cNvPr id="4" name="Slide Number Placeholder 3"/>
          <p:cNvSpPr>
            <a:spLocks noGrp="1"/>
          </p:cNvSpPr>
          <p:nvPr>
            <p:ph type="sldNum" sz="quarter" idx="10"/>
          </p:nvPr>
        </p:nvSpPr>
        <p:spPr/>
        <p:txBody>
          <a:bodyPr/>
          <a:lstStyle/>
          <a:p>
            <a:fld id="{D05393F2-2B18-42DF-AE0C-1133E2E6D055}" type="slidenum">
              <a:rPr lang="en-GB" smtClean="0">
                <a:solidFill>
                  <a:prstClr val="black"/>
                </a:solidFill>
              </a:rPr>
              <a:pPr/>
              <a:t>22</a:t>
            </a:fld>
            <a:endParaRPr lang="en-GB" dirty="0">
              <a:solidFill>
                <a:prstClr val="black"/>
              </a:solidFill>
            </a:endParaRPr>
          </a:p>
        </p:txBody>
      </p:sp>
    </p:spTree>
    <p:extLst>
      <p:ext uri="{BB962C8B-B14F-4D97-AF65-F5344CB8AC3E}">
        <p14:creationId xmlns:p14="http://schemas.microsoft.com/office/powerpoint/2010/main" val="33048294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Adult Skills Service</a:t>
            </a:r>
          </a:p>
          <a:p>
            <a:pPr marL="0" indent="0">
              <a:buFont typeface="Wingdings" panose="05000000000000000000" pitchFamily="2" charset="2"/>
              <a:buNone/>
            </a:pPr>
            <a:r>
              <a:rPr lang="en-GB" sz="1200" kern="1200" dirty="0">
                <a:solidFill>
                  <a:schemeClr val="tx1"/>
                </a:solidFill>
                <a:effectLst/>
                <a:latin typeface="+mn-lt"/>
                <a:ea typeface="+mn-ea"/>
                <a:cs typeface="+mn-cs"/>
              </a:rPr>
              <a:t>Public Health</a:t>
            </a:r>
          </a:p>
          <a:p>
            <a:pPr marL="0" indent="0">
              <a:buFont typeface="Wingdings" panose="05000000000000000000" pitchFamily="2" charset="2"/>
              <a:buNone/>
            </a:pPr>
            <a:endParaRPr lang="en-GB" dirty="0"/>
          </a:p>
        </p:txBody>
      </p:sp>
      <p:sp>
        <p:nvSpPr>
          <p:cNvPr id="4" name="Slide Number Placeholder 3"/>
          <p:cNvSpPr>
            <a:spLocks noGrp="1"/>
          </p:cNvSpPr>
          <p:nvPr>
            <p:ph type="sldNum" sz="quarter" idx="10"/>
          </p:nvPr>
        </p:nvSpPr>
        <p:spPr/>
        <p:txBody>
          <a:bodyPr/>
          <a:lstStyle/>
          <a:p>
            <a:fld id="{6CEEB478-B80F-4A64-822B-A70543D89BA7}" type="slidenum">
              <a:rPr lang="en-GB" smtClean="0"/>
              <a:t>23</a:t>
            </a:fld>
            <a:endParaRPr lang="en-GB" dirty="0"/>
          </a:p>
        </p:txBody>
      </p:sp>
    </p:spTree>
    <p:extLst>
      <p:ext uri="{BB962C8B-B14F-4D97-AF65-F5344CB8AC3E}">
        <p14:creationId xmlns:p14="http://schemas.microsoft.com/office/powerpoint/2010/main" val="25992812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GB" altLang="en-US" sz="1200" b="1" dirty="0"/>
              <a:t>Time credits</a:t>
            </a:r>
            <a:r>
              <a:rPr lang="en-GB" altLang="en-US" sz="1200" b="1" baseline="0" dirty="0"/>
              <a:t> </a:t>
            </a:r>
            <a:r>
              <a:rPr lang="en-GB" altLang="en-US" sz="1200" b="0" baseline="0" dirty="0"/>
              <a:t>– 50,000 hours given; 1700 individuals earned, 70 organisations involved; 80  venues to spend. </a:t>
            </a:r>
          </a:p>
          <a:p>
            <a:pPr eaLnBrk="1" hangingPunct="1">
              <a:defRPr/>
            </a:pPr>
            <a:endParaRPr lang="en-GB" altLang="en-US" sz="1200"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CLLD – focus</a:t>
            </a:r>
            <a:r>
              <a:rPr lang="en-GB" sz="1200" b="1" kern="1200" baseline="0" dirty="0">
                <a:solidFill>
                  <a:schemeClr val="tx1"/>
                </a:solidFill>
                <a:effectLst/>
                <a:latin typeface="+mn-lt"/>
                <a:ea typeface="+mn-ea"/>
                <a:cs typeface="+mn-cs"/>
              </a:rPr>
              <a:t> on …</a:t>
            </a:r>
            <a:r>
              <a:rPr lang="en-GB" b="0" dirty="0">
                <a:effectLst/>
              </a:rPr>
              <a:t>tackle a broad range of issues that stop local people from finding and keeping a job they enjoy, that provides a decent, living wage. EU funded – European</a:t>
            </a:r>
            <a:r>
              <a:rPr lang="en-GB" b="0" baseline="0" dirty="0">
                <a:effectLst/>
              </a:rPr>
              <a:t> Social fund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effectLst/>
              </a:rPr>
              <a:t>Volunteer opportunities </a:t>
            </a:r>
            <a:r>
              <a:rPr lang="en-GB" b="0" baseline="0" dirty="0">
                <a:effectLst/>
              </a:rPr>
              <a:t>– libraries, Time Credits for earn and spend .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effectLst/>
              </a:rPr>
              <a:t>Know what skills you need to get into work.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effectLst/>
            </a:endParaRPr>
          </a:p>
          <a:p>
            <a:pPr eaLnBrk="1" hangingPunct="1">
              <a:defRPr/>
            </a:pPr>
            <a:r>
              <a:rPr lang="en-GB" altLang="en-US" sz="1200" b="0" dirty="0"/>
              <a:t>Work with combined authority to commission and provide</a:t>
            </a:r>
            <a:r>
              <a:rPr lang="en-GB" altLang="en-US" sz="1200" b="0" baseline="0" dirty="0"/>
              <a:t> public bus services where there is a demonstrable need and commercial services are not viable, enabling people to continue to travel for work, education and access to essential services. </a:t>
            </a:r>
          </a:p>
          <a:p>
            <a:pPr eaLnBrk="1" hangingPunct="1">
              <a:defRPr/>
            </a:pPr>
            <a:endParaRPr lang="en-GB" altLang="en-US" sz="1200" b="0" baseline="0" dirty="0"/>
          </a:p>
          <a:p>
            <a:pPr eaLnBrk="1" hangingPunct="1">
              <a:defRPr/>
            </a:pPr>
            <a:r>
              <a:rPr lang="en-GB" dirty="0"/>
              <a:t>“</a:t>
            </a:r>
            <a:r>
              <a:rPr lang="en-GB" i="1" dirty="0"/>
              <a:t>This is a fun activity which gives people a good time but also increases their confidence and skill levels. It really helps people to become more involved in a positive way with their community.”</a:t>
            </a:r>
            <a:endParaRPr lang="en-GB" altLang="en-US" sz="1200" b="0" dirty="0"/>
          </a:p>
          <a:p>
            <a:endParaRPr lang="en-GB" dirty="0"/>
          </a:p>
        </p:txBody>
      </p:sp>
      <p:sp>
        <p:nvSpPr>
          <p:cNvPr id="4" name="Slide Number Placeholder 3"/>
          <p:cNvSpPr>
            <a:spLocks noGrp="1"/>
          </p:cNvSpPr>
          <p:nvPr>
            <p:ph type="sldNum" sz="quarter" idx="10"/>
          </p:nvPr>
        </p:nvSpPr>
        <p:spPr/>
        <p:txBody>
          <a:bodyPr/>
          <a:lstStyle/>
          <a:p>
            <a:fld id="{D05393F2-2B18-42DF-AE0C-1133E2E6D055}" type="slidenum">
              <a:rPr lang="en-GB" smtClean="0">
                <a:solidFill>
                  <a:prstClr val="black"/>
                </a:solidFill>
              </a:rPr>
              <a:pPr/>
              <a:t>24</a:t>
            </a:fld>
            <a:endParaRPr lang="en-GB" dirty="0">
              <a:solidFill>
                <a:prstClr val="black"/>
              </a:solidFill>
            </a:endParaRPr>
          </a:p>
        </p:txBody>
      </p:sp>
    </p:spTree>
    <p:extLst>
      <p:ext uri="{BB962C8B-B14F-4D97-AF65-F5344CB8AC3E}">
        <p14:creationId xmlns:p14="http://schemas.microsoft.com/office/powerpoint/2010/main" val="3937369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Elaine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 do we connect, best points of contact to collaborate more on, where is it useful for us to input (resources allowing), what next?... is about a new or tweaked ‘approach’ – what would that look like? </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Recognising</a:t>
            </a:r>
            <a:r>
              <a:rPr lang="en-GB" sz="1200" kern="1200" baseline="0" dirty="0">
                <a:solidFill>
                  <a:schemeClr val="tx1"/>
                </a:solidFill>
                <a:effectLst/>
                <a:latin typeface="+mn-lt"/>
                <a:ea typeface="+mn-ea"/>
                <a:cs typeface="+mn-cs"/>
              </a:rPr>
              <a:t> that we are just p</a:t>
            </a:r>
            <a:r>
              <a:rPr lang="en-GB" sz="1200" kern="1200" dirty="0">
                <a:solidFill>
                  <a:schemeClr val="tx1"/>
                </a:solidFill>
                <a:effectLst/>
                <a:latin typeface="+mn-lt"/>
                <a:ea typeface="+mn-ea"/>
                <a:cs typeface="+mn-cs"/>
              </a:rPr>
              <a:t>art of this ecosystem of public</a:t>
            </a:r>
            <a:r>
              <a:rPr lang="en-GB" sz="1200" kern="1200" baseline="0" dirty="0">
                <a:solidFill>
                  <a:schemeClr val="tx1"/>
                </a:solidFill>
                <a:effectLst/>
                <a:latin typeface="+mn-lt"/>
                <a:ea typeface="+mn-ea"/>
                <a:cs typeface="+mn-cs"/>
              </a:rPr>
              <a:t>, voluntary and community sector organisations who are doing work, often very successfully, in this area – being aware – making sure our colleagues are aware of what exists, signpost people to those services – and support it where it’s appropriate and makes sense – </a:t>
            </a:r>
            <a:r>
              <a:rPr lang="en-GB" sz="1200" b="1" kern="1200" baseline="0" dirty="0">
                <a:solidFill>
                  <a:schemeClr val="tx1"/>
                </a:solidFill>
                <a:effectLst/>
                <a:latin typeface="+mn-lt"/>
                <a:ea typeface="+mn-ea"/>
                <a:cs typeface="+mn-cs"/>
              </a:rPr>
              <a:t>for example at the </a:t>
            </a:r>
            <a:r>
              <a:rPr lang="en-GB" sz="1200" b="1" kern="1200" baseline="0" dirty="0" err="1">
                <a:solidFill>
                  <a:schemeClr val="tx1"/>
                </a:solidFill>
                <a:effectLst/>
                <a:latin typeface="+mn-lt"/>
                <a:ea typeface="+mn-ea"/>
                <a:cs typeface="+mn-cs"/>
              </a:rPr>
              <a:t>Wisbech</a:t>
            </a:r>
            <a:r>
              <a:rPr lang="en-GB" sz="1200" b="1" kern="1200" baseline="0" dirty="0">
                <a:solidFill>
                  <a:schemeClr val="tx1"/>
                </a:solidFill>
                <a:effectLst/>
                <a:latin typeface="+mn-lt"/>
                <a:ea typeface="+mn-ea"/>
                <a:cs typeface="+mn-cs"/>
              </a:rPr>
              <a:t> food poverty group the </a:t>
            </a:r>
            <a:r>
              <a:rPr lang="en-GB" sz="1200" b="1" kern="1200" baseline="0" dirty="0" err="1">
                <a:solidFill>
                  <a:schemeClr val="tx1"/>
                </a:solidFill>
                <a:effectLst/>
                <a:latin typeface="+mn-lt"/>
                <a:ea typeface="+mn-ea"/>
                <a:cs typeface="+mn-cs"/>
              </a:rPr>
              <a:t>Rosmini</a:t>
            </a:r>
            <a:r>
              <a:rPr lang="en-GB" sz="1200" b="1" kern="1200" baseline="0" dirty="0">
                <a:solidFill>
                  <a:schemeClr val="tx1"/>
                </a:solidFill>
                <a:effectLst/>
                <a:latin typeface="+mn-lt"/>
                <a:ea typeface="+mn-ea"/>
                <a:cs typeface="+mn-cs"/>
              </a:rPr>
              <a:t> Centre have funding to offer benefits checks across Fenland – making the connecting with Welfare benefits team and also with libraries, where they want to base their drop ins. </a:t>
            </a:r>
          </a:p>
          <a:p>
            <a:r>
              <a:rPr lang="en-GB" sz="1200" kern="1200" baseline="0" dirty="0">
                <a:solidFill>
                  <a:schemeClr val="tx1"/>
                </a:solidFill>
                <a:effectLst/>
                <a:latin typeface="+mn-lt"/>
                <a:ea typeface="+mn-ea"/>
                <a:cs typeface="+mn-cs"/>
              </a:rPr>
              <a:t>Phase 2 – we want to work with these existing networks, so the Financial Capability Forum, faith groups, - be part of the network, building the relationships across CCC, </a:t>
            </a:r>
            <a:r>
              <a:rPr lang="en-GB" sz="1200" kern="1200" dirty="0">
                <a:solidFill>
                  <a:schemeClr val="tx1"/>
                </a:solidFill>
                <a:effectLst/>
                <a:latin typeface="+mn-lt"/>
                <a:ea typeface="+mn-ea"/>
                <a:cs typeface="+mn-cs"/>
              </a:rPr>
              <a:t>playing our role, </a:t>
            </a:r>
            <a:r>
              <a:rPr lang="en-GB" sz="1200" kern="1200" baseline="0" dirty="0">
                <a:solidFill>
                  <a:schemeClr val="tx1"/>
                </a:solidFill>
                <a:effectLst/>
                <a:latin typeface="+mn-lt"/>
                <a:ea typeface="+mn-ea"/>
                <a:cs typeface="+mn-cs"/>
              </a:rPr>
              <a:t>and help join it up. </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Training for members?</a:t>
            </a:r>
          </a:p>
        </p:txBody>
      </p:sp>
      <p:sp>
        <p:nvSpPr>
          <p:cNvPr id="4" name="Slide Number Placeholder 3"/>
          <p:cNvSpPr>
            <a:spLocks noGrp="1"/>
          </p:cNvSpPr>
          <p:nvPr>
            <p:ph type="sldNum" sz="quarter" idx="10"/>
          </p:nvPr>
        </p:nvSpPr>
        <p:spPr/>
        <p:txBody>
          <a:bodyPr/>
          <a:lstStyle/>
          <a:p>
            <a:fld id="{6CEEB478-B80F-4A64-822B-A70543D89BA7}" type="slidenum">
              <a:rPr lang="en-GB" smtClean="0"/>
              <a:t>25</a:t>
            </a:fld>
            <a:endParaRPr lang="en-GB" dirty="0"/>
          </a:p>
        </p:txBody>
      </p:sp>
    </p:spTree>
    <p:extLst>
      <p:ext uri="{BB962C8B-B14F-4D97-AF65-F5344CB8AC3E}">
        <p14:creationId xmlns:p14="http://schemas.microsoft.com/office/powerpoint/2010/main" val="4055389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EEB478-B80F-4A64-822B-A70543D89BA7}" type="slidenum">
              <a:rPr lang="en-GB" smtClean="0"/>
              <a:t>26</a:t>
            </a:fld>
            <a:endParaRPr lang="en-GB" dirty="0"/>
          </a:p>
        </p:txBody>
      </p:sp>
    </p:spTree>
    <p:extLst>
      <p:ext uri="{BB962C8B-B14F-4D97-AF65-F5344CB8AC3E}">
        <p14:creationId xmlns:p14="http://schemas.microsoft.com/office/powerpoint/2010/main" val="1315175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Elaine</a:t>
            </a:r>
            <a:r>
              <a:rPr lang="en-GB" baseline="0" dirty="0"/>
              <a:t> </a:t>
            </a:r>
          </a:p>
          <a:p>
            <a:r>
              <a:rPr lang="en-GB" baseline="0" dirty="0"/>
              <a:t>- Data colleagues unable to be present.  I will run through a very brief basic understanding and can take away any questions.</a:t>
            </a:r>
            <a:endParaRPr lang="en-GB" dirty="0"/>
          </a:p>
        </p:txBody>
      </p:sp>
      <p:sp>
        <p:nvSpPr>
          <p:cNvPr id="4" name="Slide Number Placeholder 3"/>
          <p:cNvSpPr>
            <a:spLocks noGrp="1"/>
          </p:cNvSpPr>
          <p:nvPr>
            <p:ph type="sldNum" sz="quarter" idx="10"/>
          </p:nvPr>
        </p:nvSpPr>
        <p:spPr/>
        <p:txBody>
          <a:bodyPr/>
          <a:lstStyle/>
          <a:p>
            <a:fld id="{6CEEB478-B80F-4A64-822B-A70543D89BA7}" type="slidenum">
              <a:rPr lang="en-GB" smtClean="0"/>
              <a:t>3</a:t>
            </a:fld>
            <a:endParaRPr lang="en-GB" dirty="0"/>
          </a:p>
        </p:txBody>
      </p:sp>
    </p:spTree>
    <p:extLst>
      <p:ext uri="{BB962C8B-B14F-4D97-AF65-F5344CB8AC3E}">
        <p14:creationId xmlns:p14="http://schemas.microsoft.com/office/powerpoint/2010/main" val="375494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Elaine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a:t>
            </a:r>
            <a:r>
              <a:rPr lang="en-GB" sz="1200" kern="1200" baseline="0" dirty="0">
                <a:solidFill>
                  <a:schemeClr val="tx1"/>
                </a:solidFill>
                <a:effectLst/>
                <a:latin typeface="+mn-lt"/>
                <a:ea typeface="+mn-ea"/>
                <a:cs typeface="+mn-cs"/>
              </a:rPr>
              <a:t> is unlikely to be news to those at this meeting. </a:t>
            </a:r>
          </a:p>
          <a:p>
            <a:r>
              <a:rPr lang="en-GB" sz="1200" kern="1200" dirty="0">
                <a:solidFill>
                  <a:schemeClr val="tx1"/>
                </a:solidFill>
                <a:effectLst/>
                <a:latin typeface="+mn-lt"/>
                <a:ea typeface="+mn-ea"/>
                <a:cs typeface="+mn-cs"/>
              </a:rPr>
              <a:t>Let’s look at impact of low income first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JRF has developed a Minimum Income Standard to try to describe some of the impacts –</a:t>
            </a:r>
            <a:r>
              <a:rPr lang="en-GB" sz="1200" kern="1200" baseline="0" dirty="0">
                <a:solidFill>
                  <a:schemeClr val="tx1"/>
                </a:solidFill>
                <a:effectLst/>
                <a:latin typeface="+mn-lt"/>
                <a:ea typeface="+mn-ea"/>
                <a:cs typeface="+mn-cs"/>
              </a:rPr>
              <a:t> update this annually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baseline="0" dirty="0">
                <a:solidFill>
                  <a:schemeClr val="tx1"/>
                </a:solidFill>
                <a:effectLst/>
                <a:latin typeface="+mn-lt"/>
                <a:ea typeface="+mn-ea"/>
                <a:cs typeface="+mn-cs"/>
              </a:rPr>
              <a:t>75%</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DE52DE7-E12B-45C0-BD8E-2A4262F17F79}" type="slidenum">
              <a:rPr lang="en-GB" smtClean="0"/>
              <a:t>4</a:t>
            </a:fld>
            <a:endParaRPr lang="en-GB"/>
          </a:p>
        </p:txBody>
      </p:sp>
    </p:spTree>
    <p:extLst>
      <p:ext uri="{BB962C8B-B14F-4D97-AF65-F5344CB8AC3E}">
        <p14:creationId xmlns:p14="http://schemas.microsoft.com/office/powerpoint/2010/main" val="3230785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100" kern="1200" dirty="0">
                <a:solidFill>
                  <a:schemeClr val="tx1"/>
                </a:solidFill>
                <a:effectLst/>
                <a:latin typeface="+mn-lt"/>
                <a:ea typeface="+mn-ea"/>
                <a:cs typeface="+mn-cs"/>
              </a:rPr>
              <a:t>There is a difference between understanding people’s </a:t>
            </a:r>
            <a:r>
              <a:rPr lang="en-GB" sz="1100" b="1" kern="1200" dirty="0">
                <a:solidFill>
                  <a:schemeClr val="tx1"/>
                </a:solidFill>
                <a:effectLst/>
                <a:latin typeface="+mn-lt"/>
                <a:ea typeface="+mn-ea"/>
                <a:cs typeface="+mn-cs"/>
              </a:rPr>
              <a:t>material circumstances </a:t>
            </a:r>
            <a:r>
              <a:rPr lang="en-GB" sz="1100" kern="1200" dirty="0">
                <a:solidFill>
                  <a:schemeClr val="tx1"/>
                </a:solidFill>
                <a:effectLst/>
                <a:latin typeface="+mn-lt"/>
                <a:ea typeface="+mn-ea"/>
                <a:cs typeface="+mn-cs"/>
              </a:rPr>
              <a:t>(the extent to which someone is living in poverty) and looking at the various aspects pertaining to their personal lives or wider neighbourhood that leads to the persistence of the state of being in poverty (even across the generations), often referred to as </a:t>
            </a:r>
            <a:r>
              <a:rPr lang="en-GB" sz="1100" b="1" kern="1200" dirty="0">
                <a:solidFill>
                  <a:schemeClr val="tx1"/>
                </a:solidFill>
                <a:effectLst/>
                <a:latin typeface="+mn-lt"/>
                <a:ea typeface="+mn-ea"/>
                <a:cs typeface="+mn-cs"/>
              </a:rPr>
              <a:t>multiple deprivation</a:t>
            </a:r>
            <a:r>
              <a:rPr lang="en-GB" sz="1100" kern="1200" dirty="0">
                <a:solidFill>
                  <a:schemeClr val="tx1"/>
                </a:solidFill>
                <a:effectLst/>
                <a:latin typeface="+mn-lt"/>
                <a:ea typeface="+mn-ea"/>
                <a:cs typeface="+mn-cs"/>
              </a:rPr>
              <a:t>. </a:t>
            </a: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In England and Wales, the main measure of material circumstances takes a ‘</a:t>
            </a:r>
            <a:r>
              <a:rPr lang="en-GB" sz="1100" b="1" kern="1200" dirty="0">
                <a:solidFill>
                  <a:schemeClr val="tx1"/>
                </a:solidFill>
                <a:effectLst/>
                <a:latin typeface="+mn-lt"/>
                <a:ea typeface="+mn-ea"/>
                <a:cs typeface="+mn-cs"/>
              </a:rPr>
              <a:t>poverty threshold’ </a:t>
            </a:r>
            <a:r>
              <a:rPr lang="en-GB" sz="1100" kern="1200" dirty="0">
                <a:solidFill>
                  <a:schemeClr val="tx1"/>
                </a:solidFill>
                <a:effectLst/>
                <a:latin typeface="+mn-lt"/>
                <a:ea typeface="+mn-ea"/>
                <a:cs typeface="+mn-cs"/>
              </a:rPr>
              <a:t>approach with that poverty threshold being where household income is less than 60 per cent of the median national household income. </a:t>
            </a:r>
          </a:p>
          <a:p>
            <a:r>
              <a:rPr lang="en-GB" sz="1100" kern="1200" dirty="0">
                <a:solidFill>
                  <a:schemeClr val="tx1"/>
                </a:solidFill>
                <a:effectLst/>
                <a:latin typeface="+mn-lt"/>
                <a:ea typeface="+mn-ea"/>
                <a:cs typeface="+mn-cs"/>
              </a:rPr>
              <a:t>For Cambridgeshire, the percentage of people living with this level of very-low income ranged from over 18% for parts of </a:t>
            </a:r>
            <a:r>
              <a:rPr lang="en-GB" sz="1100" kern="1200" dirty="0" err="1">
                <a:solidFill>
                  <a:schemeClr val="tx1"/>
                </a:solidFill>
                <a:effectLst/>
                <a:latin typeface="+mn-lt"/>
                <a:ea typeface="+mn-ea"/>
                <a:cs typeface="+mn-cs"/>
              </a:rPr>
              <a:t>Wisbech</a:t>
            </a:r>
            <a:r>
              <a:rPr lang="en-GB" sz="1100" kern="1200" dirty="0">
                <a:solidFill>
                  <a:schemeClr val="tx1"/>
                </a:solidFill>
                <a:effectLst/>
                <a:latin typeface="+mn-lt"/>
                <a:ea typeface="+mn-ea"/>
                <a:cs typeface="+mn-cs"/>
              </a:rPr>
              <a:t>, Huntingdon and Cambridge down under 9% for parts of Huntingdonshire and South Cambridgeshire. Local research also shows that high housing costs in some areas make a significant difference to the numbers above or below the poverty threshold.</a:t>
            </a:r>
          </a:p>
          <a:p>
            <a:r>
              <a:rPr lang="en-GB" sz="1100" b="1" kern="1200" dirty="0">
                <a:solidFill>
                  <a:schemeClr val="tx1"/>
                </a:solidFill>
                <a:effectLst/>
                <a:latin typeface="+mn-lt"/>
                <a:ea typeface="+mn-ea"/>
                <a:cs typeface="+mn-cs"/>
              </a:rPr>
              <a:t>An alternative way of looking at the threshold at which point people may suffer hardship is to look at the numbers claiming benefits. One indicator that can be used is the number of people (of working age) on key-out-of-work benefits. Recent data shows just over 30,000 claimants fitting into this category with high numbers in appearing within areas of social housing, including within new developments such as </a:t>
            </a:r>
            <a:r>
              <a:rPr lang="en-GB" sz="1100" b="1" kern="1200" dirty="0" err="1">
                <a:solidFill>
                  <a:schemeClr val="tx1"/>
                </a:solidFill>
                <a:effectLst/>
                <a:latin typeface="+mn-lt"/>
                <a:ea typeface="+mn-ea"/>
                <a:cs typeface="+mn-cs"/>
              </a:rPr>
              <a:t>Cambourne</a:t>
            </a:r>
            <a:r>
              <a:rPr lang="en-GB" sz="1100" b="1" kern="1200" dirty="0">
                <a:solidFill>
                  <a:schemeClr val="tx1"/>
                </a:solidFill>
                <a:effectLst/>
                <a:latin typeface="+mn-lt"/>
                <a:ea typeface="+mn-ea"/>
                <a:cs typeface="+mn-cs"/>
              </a:rPr>
              <a:t>.</a:t>
            </a:r>
          </a:p>
          <a:p>
            <a:r>
              <a:rPr lang="en-GB" sz="1100" kern="1200" dirty="0">
                <a:solidFill>
                  <a:schemeClr val="tx1"/>
                </a:solidFill>
                <a:effectLst/>
                <a:latin typeface="+mn-lt"/>
                <a:ea typeface="+mn-ea"/>
                <a:cs typeface="+mn-cs"/>
              </a:rPr>
              <a:t> </a:t>
            </a:r>
          </a:p>
          <a:p>
            <a:r>
              <a:rPr lang="en-GB" sz="1100" kern="1200" dirty="0">
                <a:solidFill>
                  <a:schemeClr val="tx1"/>
                </a:solidFill>
                <a:effectLst/>
                <a:latin typeface="+mn-lt"/>
                <a:ea typeface="+mn-ea"/>
                <a:cs typeface="+mn-cs"/>
              </a:rPr>
              <a:t> The main measure of multiple deprivation is the </a:t>
            </a:r>
            <a:r>
              <a:rPr lang="en-GB" sz="1100" b="1" kern="1200" dirty="0">
                <a:solidFill>
                  <a:schemeClr val="tx1"/>
                </a:solidFill>
                <a:effectLst/>
                <a:latin typeface="+mn-lt"/>
                <a:ea typeface="+mn-ea"/>
                <a:cs typeface="+mn-cs"/>
              </a:rPr>
              <a:t>Indices of Multiple Deprivation </a:t>
            </a:r>
            <a:r>
              <a:rPr lang="en-GB" sz="1100" kern="1200" dirty="0">
                <a:solidFill>
                  <a:schemeClr val="tx1"/>
                </a:solidFill>
                <a:effectLst/>
                <a:latin typeface="+mn-lt"/>
                <a:ea typeface="+mn-ea"/>
                <a:cs typeface="+mn-cs"/>
              </a:rPr>
              <a:t>or IMD 2015 (which is due to be updated in summer 2019). The Indices are based upon 37 separate indicators which are combined (using appropriate weighting) to form a general picture of the spread of multiple deprivation at a small area level.  Detailed </a:t>
            </a:r>
            <a:r>
              <a:rPr lang="en-GB" sz="1100" b="1" kern="1200" dirty="0">
                <a:solidFill>
                  <a:schemeClr val="tx1"/>
                </a:solidFill>
                <a:effectLst/>
                <a:latin typeface="+mn-lt"/>
                <a:ea typeface="+mn-ea"/>
                <a:cs typeface="+mn-cs"/>
              </a:rPr>
              <a:t>maps of the current IMD can be found on Cambridgeshire Insight</a:t>
            </a:r>
            <a:r>
              <a:rPr lang="en-GB" sz="1100" kern="1200" dirty="0">
                <a:solidFill>
                  <a:schemeClr val="tx1"/>
                </a:solidFill>
                <a:effectLst/>
                <a:latin typeface="+mn-lt"/>
                <a:ea typeface="+mn-ea"/>
                <a:cs typeface="+mn-cs"/>
              </a:rPr>
              <a:t>, these show that </a:t>
            </a:r>
            <a:r>
              <a:rPr lang="en-GB" sz="1100" b="1" kern="1200" dirty="0">
                <a:solidFill>
                  <a:schemeClr val="tx1"/>
                </a:solidFill>
                <a:effectLst/>
                <a:latin typeface="+mn-lt"/>
                <a:ea typeface="+mn-ea"/>
                <a:cs typeface="+mn-cs"/>
              </a:rPr>
              <a:t>over 20% of areas (LSOA) within Fenland being within the most deprived areas for the County as a whole</a:t>
            </a:r>
            <a:r>
              <a:rPr lang="en-GB" sz="1100" kern="1200" dirty="0">
                <a:solidFill>
                  <a:schemeClr val="tx1"/>
                </a:solidFill>
                <a:effectLst/>
                <a:latin typeface="+mn-lt"/>
                <a:ea typeface="+mn-ea"/>
                <a:cs typeface="+mn-cs"/>
              </a:rPr>
              <a:t>. </a:t>
            </a:r>
          </a:p>
          <a:p>
            <a:endParaRPr lang="en-GB" sz="1100" kern="1200" dirty="0">
              <a:solidFill>
                <a:schemeClr val="tx1"/>
              </a:solidFill>
              <a:effectLst/>
              <a:latin typeface="+mn-lt"/>
              <a:ea typeface="+mn-ea"/>
              <a:cs typeface="+mn-cs"/>
            </a:endParaRPr>
          </a:p>
          <a:p>
            <a:r>
              <a:rPr lang="en-GB" sz="1100" kern="1200" dirty="0">
                <a:solidFill>
                  <a:schemeClr val="tx1"/>
                </a:solidFill>
                <a:effectLst/>
                <a:latin typeface="+mn-lt"/>
                <a:ea typeface="+mn-ea"/>
                <a:cs typeface="+mn-cs"/>
              </a:rPr>
              <a:t>The Social Mobility Index shows that Cambridgeshire has some issues with Social Mobility. The significant gap in skills and income between different parts of Cambridge has led to it being labelled as the UKs most unequal City. Elsewhere the issue of relatively low attainment in our schools for children on a low income (claiming free school meals) have led to parts of East Cambridgeshire and Fenland being identified for additional action.</a:t>
            </a:r>
            <a:endParaRPr lang="en-GB" sz="1100" dirty="0"/>
          </a:p>
        </p:txBody>
      </p:sp>
      <p:sp>
        <p:nvSpPr>
          <p:cNvPr id="4" name="Slide Number Placeholder 3"/>
          <p:cNvSpPr>
            <a:spLocks noGrp="1"/>
          </p:cNvSpPr>
          <p:nvPr>
            <p:ph type="sldNum" sz="quarter" idx="10"/>
          </p:nvPr>
        </p:nvSpPr>
        <p:spPr/>
        <p:txBody>
          <a:bodyPr/>
          <a:lstStyle/>
          <a:p>
            <a:fld id="{6CEEB478-B80F-4A64-822B-A70543D89BA7}" type="slidenum">
              <a:rPr lang="en-GB" smtClean="0"/>
              <a:t>5</a:t>
            </a:fld>
            <a:endParaRPr lang="en-GB" dirty="0"/>
          </a:p>
        </p:txBody>
      </p:sp>
    </p:spTree>
    <p:extLst>
      <p:ext uri="{BB962C8B-B14F-4D97-AF65-F5344CB8AC3E}">
        <p14:creationId xmlns:p14="http://schemas.microsoft.com/office/powerpoint/2010/main" val="38099717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Just looking at POVERTY</a:t>
            </a:r>
            <a:r>
              <a:rPr lang="en-GB" sz="1200" kern="1200" baseline="0" dirty="0">
                <a:solidFill>
                  <a:schemeClr val="tx1"/>
                </a:solidFill>
                <a:effectLst/>
                <a:latin typeface="+mn-lt"/>
                <a:ea typeface="+mn-ea"/>
                <a:cs typeface="+mn-cs"/>
              </a:rPr>
              <a:t> would only look at INCOME but the evidence is clear it has wider impacts.</a:t>
            </a: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endParaRPr lang="en-GB"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baseline="0" dirty="0">
                <a:solidFill>
                  <a:schemeClr val="tx1"/>
                </a:solidFill>
                <a:effectLst/>
                <a:latin typeface="+mn-lt"/>
                <a:ea typeface="+mn-ea"/>
                <a:cs typeface="+mn-cs"/>
              </a:rPr>
              <a:t>We can consider  </a:t>
            </a:r>
            <a:r>
              <a:rPr lang="en-GB" sz="1200" kern="1200" dirty="0">
                <a:solidFill>
                  <a:schemeClr val="tx1"/>
                </a:solidFill>
                <a:effectLst/>
                <a:latin typeface="+mn-lt"/>
                <a:ea typeface="+mn-ea"/>
                <a:cs typeface="+mn-cs"/>
              </a:rPr>
              <a:t>Deprivation</a:t>
            </a:r>
            <a:r>
              <a:rPr lang="en-GB" sz="1200" kern="1200" baseline="0" dirty="0">
                <a:solidFill>
                  <a:schemeClr val="tx1"/>
                </a:solidFill>
                <a:effectLst/>
                <a:latin typeface="+mn-lt"/>
                <a:ea typeface="+mn-ea"/>
                <a:cs typeface="+mn-cs"/>
              </a:rPr>
              <a:t> and the facets of deprivation and its impacts using the Indices of Multiple Deprivation; this index brings together data across 7 domains:</a:t>
            </a:r>
          </a:p>
          <a:p>
            <a:endParaRPr lang="en-GB" sz="1200" kern="1200" baseline="0" dirty="0">
              <a:solidFill>
                <a:schemeClr val="tx1"/>
              </a:solidFill>
              <a:effectLst/>
              <a:latin typeface="+mn-lt"/>
              <a:ea typeface="+mn-ea"/>
              <a:cs typeface="+mn-cs"/>
            </a:endParaRPr>
          </a:p>
          <a:p>
            <a:r>
              <a:rPr lang="en-GB" sz="1200" kern="1200" baseline="0" dirty="0">
                <a:solidFill>
                  <a:schemeClr val="tx1"/>
                </a:solidFill>
                <a:effectLst/>
                <a:latin typeface="+mn-lt"/>
                <a:ea typeface="+mn-ea"/>
                <a:cs typeface="+mn-cs"/>
              </a:rPr>
              <a:t>Income</a:t>
            </a:r>
          </a:p>
          <a:p>
            <a:r>
              <a:rPr lang="en-GB" sz="1200" kern="1200" baseline="0" dirty="0">
                <a:solidFill>
                  <a:schemeClr val="tx1"/>
                </a:solidFill>
                <a:effectLst/>
                <a:latin typeface="+mn-lt"/>
                <a:ea typeface="+mn-ea"/>
                <a:cs typeface="+mn-cs"/>
              </a:rPr>
              <a:t>Employment</a:t>
            </a:r>
          </a:p>
          <a:p>
            <a:r>
              <a:rPr lang="en-GB" sz="1200" kern="1200" baseline="0" dirty="0">
                <a:solidFill>
                  <a:schemeClr val="tx1"/>
                </a:solidFill>
                <a:effectLst/>
                <a:latin typeface="+mn-lt"/>
                <a:ea typeface="+mn-ea"/>
                <a:cs typeface="+mn-cs"/>
              </a:rPr>
              <a:t>Education</a:t>
            </a:r>
          </a:p>
          <a:p>
            <a:r>
              <a:rPr lang="en-GB" sz="1200" kern="1200" baseline="0" dirty="0">
                <a:solidFill>
                  <a:schemeClr val="tx1"/>
                </a:solidFill>
                <a:effectLst/>
                <a:latin typeface="+mn-lt"/>
                <a:ea typeface="+mn-ea"/>
                <a:cs typeface="+mn-cs"/>
              </a:rPr>
              <a:t>Health</a:t>
            </a:r>
          </a:p>
          <a:p>
            <a:r>
              <a:rPr lang="en-GB" sz="1200" kern="1200" baseline="0" dirty="0">
                <a:solidFill>
                  <a:schemeClr val="tx1"/>
                </a:solidFill>
                <a:effectLst/>
                <a:latin typeface="+mn-lt"/>
                <a:ea typeface="+mn-ea"/>
                <a:cs typeface="+mn-cs"/>
              </a:rPr>
              <a:t>Crime</a:t>
            </a:r>
          </a:p>
          <a:p>
            <a:r>
              <a:rPr lang="en-GB" sz="1200" kern="1200" baseline="0" dirty="0">
                <a:solidFill>
                  <a:schemeClr val="tx1"/>
                </a:solidFill>
                <a:effectLst/>
                <a:latin typeface="+mn-lt"/>
                <a:ea typeface="+mn-ea"/>
                <a:cs typeface="+mn-cs"/>
              </a:rPr>
              <a:t>Barriers to Housing and Services</a:t>
            </a:r>
          </a:p>
          <a:p>
            <a:r>
              <a:rPr lang="en-GB" sz="1200" kern="1200" baseline="0" dirty="0">
                <a:solidFill>
                  <a:schemeClr val="tx1"/>
                </a:solidFill>
                <a:effectLst/>
                <a:latin typeface="+mn-lt"/>
                <a:ea typeface="+mn-ea"/>
                <a:cs typeface="+mn-cs"/>
              </a:rPr>
              <a:t>Living Environment</a:t>
            </a: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baseline="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main measure of multiple deprivation is the </a:t>
            </a:r>
            <a:r>
              <a:rPr lang="en-GB" sz="1200" b="1" kern="1200" dirty="0">
                <a:solidFill>
                  <a:schemeClr val="tx1"/>
                </a:solidFill>
                <a:effectLst/>
                <a:latin typeface="+mn-lt"/>
                <a:ea typeface="+mn-ea"/>
                <a:cs typeface="+mn-cs"/>
              </a:rPr>
              <a:t>Indices of Multiple Deprivation </a:t>
            </a:r>
            <a:r>
              <a:rPr lang="en-GB" sz="1200" kern="1200" dirty="0">
                <a:solidFill>
                  <a:schemeClr val="tx1"/>
                </a:solidFill>
                <a:effectLst/>
                <a:latin typeface="+mn-lt"/>
                <a:ea typeface="+mn-ea"/>
                <a:cs typeface="+mn-cs"/>
              </a:rPr>
              <a:t>or IMD 2015 (which is due to be updated in summer 2019).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Indices are based upon 37 separate indicators which are combined  (and weighted)</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 form a general picture of the spread of multiple deprivation at a small area level.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Lower Super Output Area (LSOA) level (around 250 households).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Detailed </a:t>
            </a:r>
            <a:r>
              <a:rPr lang="en-GB" sz="1200" b="1" kern="1200" dirty="0">
                <a:solidFill>
                  <a:schemeClr val="tx1"/>
                </a:solidFill>
                <a:effectLst/>
                <a:latin typeface="+mn-lt"/>
                <a:ea typeface="+mn-ea"/>
                <a:cs typeface="+mn-cs"/>
              </a:rPr>
              <a:t>maps of the current IMD can be found on Cambridgeshire Insight</a:t>
            </a:r>
            <a:r>
              <a:rPr lang="en-GB" sz="1200" kern="1200" dirty="0">
                <a:solidFill>
                  <a:schemeClr val="tx1"/>
                </a:solidFill>
                <a:effectLst/>
                <a:latin typeface="+mn-lt"/>
                <a:ea typeface="+mn-ea"/>
                <a:cs typeface="+mn-cs"/>
              </a:rPr>
              <a:t>, </a:t>
            </a:r>
          </a:p>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over 20% of areas (LSOA) within Fenland being within the most deprived areas for the County as a whole</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Income,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employment,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education and skills,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crime,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housing and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living environment</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Image source: DCLG (https://assets.publishing.service.gov.uk/government/uploads/system/uploads/attachment_data/file/464431/English_Index_of_Multiple_Deprivation_2015_-_Infographic.pdf)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https://cambridgeshireinsight.org.uk/deprivation/reports/</a:t>
            </a:r>
            <a:r>
              <a:rPr lang="en-GB" sz="1200" kern="1200" baseline="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endParaRPr lang="en-GB" dirty="0"/>
          </a:p>
          <a:p>
            <a:r>
              <a:rPr lang="en-GB" sz="1200" u="sng" kern="1200" dirty="0">
                <a:solidFill>
                  <a:schemeClr val="tx1"/>
                </a:solidFill>
                <a:effectLst/>
                <a:latin typeface="+mn-lt"/>
                <a:ea typeface="+mn-ea"/>
                <a:cs typeface="+mn-cs"/>
                <a:hlinkClick r:id="rId3"/>
              </a:rPr>
              <a:t>https://cambridgeshireinsight.org.uk/deprivation/indices-of-multiple-deprivation/</a:t>
            </a:r>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10"/>
          </p:nvPr>
        </p:nvSpPr>
        <p:spPr/>
        <p:txBody>
          <a:bodyPr/>
          <a:lstStyle/>
          <a:p>
            <a:fld id="{6CEEB478-B80F-4A64-822B-A70543D89BA7}" type="slidenum">
              <a:rPr lang="en-GB" smtClean="0"/>
              <a:t>6</a:t>
            </a:fld>
            <a:endParaRPr lang="en-GB" dirty="0"/>
          </a:p>
        </p:txBody>
      </p:sp>
    </p:spTree>
    <p:extLst>
      <p:ext uri="{BB962C8B-B14F-4D97-AF65-F5344CB8AC3E}">
        <p14:creationId xmlns:p14="http://schemas.microsoft.com/office/powerpoint/2010/main" val="2987737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Each colour represents a place in a district (approximately 4000 households)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Higher</a:t>
            </a:r>
            <a:r>
              <a:rPr lang="en-GB" sz="1200" kern="1200" baseline="0" dirty="0">
                <a:solidFill>
                  <a:schemeClr val="tx1"/>
                </a:solidFill>
                <a:effectLst/>
                <a:latin typeface="+mn-lt"/>
                <a:ea typeface="+mn-ea"/>
                <a:cs typeface="+mn-cs"/>
              </a:rPr>
              <a:t> % of people in poverty  down the slope to the lower % of people in poverty. </a:t>
            </a:r>
          </a:p>
          <a:p>
            <a:endParaRPr lang="en-GB" dirty="0"/>
          </a:p>
          <a:p>
            <a:pPr marL="171450" indent="-171450">
              <a:buFont typeface="Arial" panose="020B0604020202020204" pitchFamily="34" charset="0"/>
              <a:buChar char="•"/>
            </a:pPr>
            <a:r>
              <a:rPr lang="en-GB" dirty="0"/>
              <a:t>Fenland (in Blue) (e.g. </a:t>
            </a:r>
            <a:r>
              <a:rPr lang="en-GB" baseline="0" dirty="0" err="1"/>
              <a:t>Wisbech</a:t>
            </a:r>
            <a:r>
              <a:rPr lang="en-GB" baseline="0" dirty="0"/>
              <a:t>) have levels of poverty aligned with an urban area like Peterborough (in green).</a:t>
            </a:r>
          </a:p>
          <a:p>
            <a:pPr marL="171450" indent="-171450">
              <a:buFont typeface="Arial" panose="020B0604020202020204" pitchFamily="34" charset="0"/>
              <a:buChar char="•"/>
            </a:pPr>
            <a:endParaRPr lang="en-GB" baseline="0" dirty="0"/>
          </a:p>
          <a:p>
            <a:pPr marL="171450" indent="-171450">
              <a:buFont typeface="Arial" panose="020B0604020202020204" pitchFamily="34" charset="0"/>
              <a:buChar char="•"/>
            </a:pPr>
            <a:r>
              <a:rPr lang="en-GB" baseline="0" dirty="0"/>
              <a:t>Even in South Cambridgeshire 10% of the population are at or below this threshold.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kern="1200" baseline="0" dirty="0">
                <a:solidFill>
                  <a:schemeClr val="tx1"/>
                </a:solidFill>
                <a:effectLst/>
                <a:latin typeface="+mn-lt"/>
                <a:ea typeface="+mn-ea"/>
                <a:cs typeface="+mn-cs"/>
              </a:rPr>
              <a:t>More data for smaller areas area are available on Cambridgeshire Insight</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EEB478-B80F-4A64-822B-A70543D89BA7}" type="slidenum">
              <a:rPr lang="en-GB" smtClean="0"/>
              <a:t>7</a:t>
            </a:fld>
            <a:endParaRPr lang="en-GB" dirty="0"/>
          </a:p>
        </p:txBody>
      </p:sp>
    </p:spTree>
    <p:extLst>
      <p:ext uri="{BB962C8B-B14F-4D97-AF65-F5344CB8AC3E}">
        <p14:creationId xmlns:p14="http://schemas.microsoft.com/office/powerpoint/2010/main" val="11974975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GB" dirty="0"/>
              <a:t>The working group looked</a:t>
            </a:r>
            <a:r>
              <a:rPr lang="en-GB" baseline="0" dirty="0"/>
              <a:t> at a number of  themes including health, adult education. </a:t>
            </a:r>
          </a:p>
          <a:p>
            <a:pPr marL="171450" indent="-171450">
              <a:buFont typeface="Arial" panose="020B0604020202020204" pitchFamily="34" charset="0"/>
              <a:buChar char="•"/>
            </a:pPr>
            <a:r>
              <a:rPr lang="en-GB" baseline="0" dirty="0"/>
              <a:t>As an example you can see that  poverty has an impact on attainment at primary level right through to the application to university.</a:t>
            </a:r>
          </a:p>
          <a:p>
            <a:r>
              <a:rPr lang="en-GB" baseline="0" dirty="0"/>
              <a:t>======================================</a:t>
            </a:r>
            <a:endParaRPr lang="en-GB" dirty="0"/>
          </a:p>
          <a:p>
            <a:pPr marL="0" indent="0">
              <a:buFont typeface="+mj-lt"/>
              <a:buNone/>
            </a:pPr>
            <a:endParaRPr lang="en-GB" dirty="0"/>
          </a:p>
          <a:p>
            <a:pPr marL="171450" indent="-171450">
              <a:buFont typeface="Arial" panose="020B0604020202020204" pitchFamily="34" charset="0"/>
              <a:buChar char="•"/>
            </a:pPr>
            <a:r>
              <a:rPr lang="en-GB" dirty="0"/>
              <a:t>At Primary</a:t>
            </a:r>
            <a:r>
              <a:rPr lang="en-GB" baseline="0" dirty="0"/>
              <a:t> school age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#FSM-6 = pupils had Free School Meals at any time in past 6 </a:t>
            </a:r>
            <a:r>
              <a:rPr lang="en-GB" baseline="0" dirty="0" err="1"/>
              <a:t>yrs</a:t>
            </a:r>
            <a:r>
              <a:rPr lang="en-GB"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aseline="0" dirty="0"/>
              <a:t>Later down the line research has shown Higher education participation also reflecting areas with households in poverty:</a:t>
            </a:r>
          </a:p>
          <a:p>
            <a:r>
              <a:rPr lang="en-GB" dirty="0"/>
              <a:t>#POLAR – Participation of Local Areas</a:t>
            </a:r>
            <a:r>
              <a:rPr lang="en-GB" baseline="0" dirty="0"/>
              <a:t> ; the proportion of young people that participate in Higher Education (i.e. entering HE at 18/19 years old). </a:t>
            </a:r>
          </a:p>
          <a:p>
            <a:r>
              <a:rPr lang="en-GB" baseline="0" dirty="0"/>
              <a:t>1= lowest participation.   5-highest </a:t>
            </a:r>
          </a:p>
          <a:p>
            <a:endParaRPr lang="en-GB" baseline="0" dirty="0"/>
          </a:p>
          <a:p>
            <a:pPr marL="171450" indent="-171450">
              <a:buFont typeface="Arial" panose="020B0604020202020204" pitchFamily="34" charset="0"/>
              <a:buChar char="•"/>
            </a:pPr>
            <a:r>
              <a:rPr lang="en-GB" baseline="0" dirty="0"/>
              <a:t>And in the long term:</a:t>
            </a:r>
          </a:p>
          <a:p>
            <a:r>
              <a:rPr lang="en-GB" i="1" baseline="0" dirty="0" err="1"/>
              <a:t>Followup</a:t>
            </a:r>
            <a:r>
              <a:rPr lang="en-GB" i="1" baseline="0" dirty="0"/>
              <a:t> research from those students (so employment outcomes for those age 18 in 2005 indicates those from Lower quintile areas have lower rates of professional employment, compared to those from more advantaged areas. </a:t>
            </a:r>
          </a:p>
          <a:p>
            <a:endParaRPr lang="en-GB" dirty="0"/>
          </a:p>
        </p:txBody>
      </p:sp>
      <p:sp>
        <p:nvSpPr>
          <p:cNvPr id="4" name="Slide Number Placeholder 3"/>
          <p:cNvSpPr>
            <a:spLocks noGrp="1"/>
          </p:cNvSpPr>
          <p:nvPr>
            <p:ph type="sldNum" sz="quarter" idx="10"/>
          </p:nvPr>
        </p:nvSpPr>
        <p:spPr/>
        <p:txBody>
          <a:bodyPr/>
          <a:lstStyle/>
          <a:p>
            <a:fld id="{6CEEB478-B80F-4A64-822B-A70543D89BA7}" type="slidenum">
              <a:rPr lang="en-GB" smtClean="0"/>
              <a:t>8</a:t>
            </a:fld>
            <a:endParaRPr lang="en-GB" dirty="0"/>
          </a:p>
        </p:txBody>
      </p:sp>
    </p:spTree>
    <p:extLst>
      <p:ext uri="{BB962C8B-B14F-4D97-AF65-F5344CB8AC3E}">
        <p14:creationId xmlns:p14="http://schemas.microsoft.com/office/powerpoint/2010/main" val="3417286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EEB478-B80F-4A64-822B-A70543D89BA7}" type="slidenum">
              <a:rPr lang="en-GB" smtClean="0"/>
              <a:t>9</a:t>
            </a:fld>
            <a:endParaRPr lang="en-GB" dirty="0"/>
          </a:p>
        </p:txBody>
      </p:sp>
    </p:spTree>
    <p:extLst>
      <p:ext uri="{BB962C8B-B14F-4D97-AF65-F5344CB8AC3E}">
        <p14:creationId xmlns:p14="http://schemas.microsoft.com/office/powerpoint/2010/main" val="2221670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5"/>
          <p:cNvSpPr>
            <a:spLocks/>
          </p:cNvSpPr>
          <p:nvPr userDrawn="1"/>
        </p:nvSpPr>
        <p:spPr bwMode="auto">
          <a:xfrm>
            <a:off x="7480301" y="566738"/>
            <a:ext cx="2420939"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p>
        </p:txBody>
      </p:sp>
      <p:sp>
        <p:nvSpPr>
          <p:cNvPr id="2" name="Title 1"/>
          <p:cNvSpPr>
            <a:spLocks noGrp="1"/>
          </p:cNvSpPr>
          <p:nvPr>
            <p:ph type="title"/>
          </p:nvPr>
        </p:nvSpPr>
        <p:spPr>
          <a:xfrm>
            <a:off x="457203" y="206375"/>
            <a:ext cx="6419056" cy="857250"/>
          </a:xfrm>
        </p:spPr>
        <p:txBody>
          <a:bodyPr/>
          <a:lstStyle>
            <a:lvl1pPr algn="l">
              <a:defRPr sz="3600" b="1">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3" y="1200156"/>
            <a:ext cx="6931623" cy="3394075"/>
          </a:xfrm>
          <a:prstGeom prst="rect">
            <a:avLst/>
          </a:prstGeom>
        </p:spPr>
        <p:txBody>
          <a:bodyPr rIns="0">
            <a:normAutofit/>
          </a:bodyPr>
          <a:lstStyle>
            <a:lvl1pPr marL="0" indent="179999">
              <a:spcBef>
                <a:spcPts val="0"/>
              </a:spcBef>
              <a:buFont typeface="Arial" panose="020B0604020202020204" pitchFamily="34" charset="0"/>
              <a:buChar char="•"/>
              <a:defRPr sz="2800" baseline="0">
                <a:solidFill>
                  <a:schemeClr val="tx1"/>
                </a:solidFill>
              </a:defRPr>
            </a:lvl1pPr>
            <a:lvl2pPr marL="179999" indent="179999">
              <a:spcBef>
                <a:spcPts val="0"/>
              </a:spcBef>
              <a:buFont typeface="Arial" panose="020B0604020202020204" pitchFamily="34" charset="0"/>
              <a:buChar char="•"/>
              <a:defRPr sz="2398" baseline="0">
                <a:solidFill>
                  <a:schemeClr val="tx1"/>
                </a:solidFill>
              </a:defRPr>
            </a:lvl2pPr>
            <a:lvl3pPr marL="359999" indent="179999">
              <a:spcBef>
                <a:spcPts val="0"/>
              </a:spcBef>
              <a:buFont typeface="Arial" panose="020B0604020202020204" pitchFamily="34" charset="0"/>
              <a:buChar char="•"/>
              <a:defRPr sz="2000" baseline="0">
                <a:solidFill>
                  <a:schemeClr val="tx1"/>
                </a:solidFill>
              </a:defRPr>
            </a:lvl3pPr>
            <a:lvl4pPr marL="539999" indent="179999">
              <a:spcBef>
                <a:spcPts val="0"/>
              </a:spcBef>
              <a:buFont typeface="Arial" panose="020B0604020202020204" pitchFamily="34" charset="0"/>
              <a:buChar char="•"/>
              <a:defRPr sz="1801" baseline="0">
                <a:solidFill>
                  <a:schemeClr val="tx1"/>
                </a:solidFill>
              </a:defRPr>
            </a:lvl4pPr>
            <a:lvl5pPr marL="720002" indent="179999">
              <a:spcBef>
                <a:spcPts val="0"/>
              </a:spcBef>
              <a:buFont typeface="Arial" panose="020B0604020202020204" pitchFamily="34" charset="0"/>
              <a:buChar char="•"/>
              <a:defRPr sz="1801"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5E3301A5-94A7-4ED0-9103-853F7F032953}" type="datetimeFigureOut">
              <a:rPr lang="en-GB"/>
              <a:pPr>
                <a:defRPr/>
              </a:pPr>
              <a:t>18/07/2019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8F63364B-1C40-4A9E-92B7-4AA07C0EBFF2}" type="slidenum">
              <a:rPr lang="en-GB"/>
              <a:pPr>
                <a:defRPr/>
              </a:pPr>
              <a:t>‹#›</a:t>
            </a:fld>
            <a:endParaRPr lang="en-GB" dirty="0"/>
          </a:p>
        </p:txBody>
      </p:sp>
      <p:pic>
        <p:nvPicPr>
          <p:cNvPr id="8" name="Picture 7"/>
          <p:cNvPicPr>
            <a:picLocks noChangeAspect="1"/>
          </p:cNvPicPr>
          <p:nvPr userDrawn="1"/>
        </p:nvPicPr>
        <p:blipFill>
          <a:blip r:embed="rId2"/>
          <a:stretch>
            <a:fillRect/>
          </a:stretch>
        </p:blipFill>
        <p:spPr>
          <a:xfrm>
            <a:off x="6946900" y="4401968"/>
            <a:ext cx="1885205" cy="657564"/>
          </a:xfrm>
          <a:prstGeom prst="rect">
            <a:avLst/>
          </a:prstGeom>
        </p:spPr>
      </p:pic>
    </p:spTree>
    <p:extLst>
      <p:ext uri="{BB962C8B-B14F-4D97-AF65-F5344CB8AC3E}">
        <p14:creationId xmlns:p14="http://schemas.microsoft.com/office/powerpoint/2010/main" val="3324019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5"/>
          <p:cNvSpPr>
            <a:spLocks/>
          </p:cNvSpPr>
          <p:nvPr userDrawn="1"/>
        </p:nvSpPr>
        <p:spPr bwMode="auto">
          <a:xfrm>
            <a:off x="7480300" y="566738"/>
            <a:ext cx="2420938"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solidFill>
                <a:srgbClr val="002F5D"/>
              </a:solidFill>
            </a:endParaRPr>
          </a:p>
        </p:txBody>
      </p:sp>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lvl1pPr>
          </a:lstStyle>
          <a:p>
            <a:pPr>
              <a:defRPr/>
            </a:pPr>
            <a:fld id="{CB4C4480-68B7-4315-8EF2-9C13290470EB}" type="datetimeFigureOut">
              <a:rPr lang="en-GB">
                <a:solidFill>
                  <a:srgbClr val="002F5D">
                    <a:tint val="75000"/>
                  </a:srgbClr>
                </a:solidFill>
              </a:rPr>
              <a:pPr>
                <a:defRPr/>
              </a:pPr>
              <a:t>18/07/2019</a:t>
            </a:fld>
            <a:endParaRPr lang="en-GB" dirty="0">
              <a:solidFill>
                <a:srgbClr val="002F5D">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GB" dirty="0">
              <a:solidFill>
                <a:srgbClr val="002F5D">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242172ED-39CC-4E5D-985E-FA68EC6D594C}" type="slidenum">
              <a:rPr lang="en-GB">
                <a:solidFill>
                  <a:srgbClr val="002F5D">
                    <a:tint val="75000"/>
                  </a:srgbClr>
                </a:solidFill>
              </a:rPr>
              <a:pPr>
                <a:defRPr/>
              </a:pPr>
              <a:t>‹#›</a:t>
            </a:fld>
            <a:endParaRPr lang="en-GB" dirty="0">
              <a:solidFill>
                <a:srgbClr val="002F5D">
                  <a:tint val="75000"/>
                </a:srgbClr>
              </a:solidFill>
            </a:endParaRPr>
          </a:p>
        </p:txBody>
      </p:sp>
    </p:spTree>
    <p:extLst>
      <p:ext uri="{BB962C8B-B14F-4D97-AF65-F5344CB8AC3E}">
        <p14:creationId xmlns:p14="http://schemas.microsoft.com/office/powerpoint/2010/main" val="280722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
          <p:cNvSpPr>
            <a:spLocks/>
          </p:cNvSpPr>
          <p:nvPr userDrawn="1"/>
        </p:nvSpPr>
        <p:spPr bwMode="auto">
          <a:xfrm>
            <a:off x="7480300" y="566738"/>
            <a:ext cx="2420938"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solidFill>
                <a:srgbClr val="002F5D"/>
              </a:solidFill>
            </a:endParaRPr>
          </a:p>
        </p:txBody>
      </p:sp>
      <p:sp>
        <p:nvSpPr>
          <p:cNvPr id="3" name="Date Placeholder 3"/>
          <p:cNvSpPr>
            <a:spLocks noGrp="1"/>
          </p:cNvSpPr>
          <p:nvPr>
            <p:ph type="dt" sz="half" idx="10"/>
          </p:nvPr>
        </p:nvSpPr>
        <p:spPr/>
        <p:txBody>
          <a:bodyPr/>
          <a:lstStyle>
            <a:lvl1pPr>
              <a:defRPr/>
            </a:lvl1pPr>
          </a:lstStyle>
          <a:p>
            <a:pPr>
              <a:defRPr/>
            </a:pPr>
            <a:fld id="{6371D3F1-A5B1-4923-A9D7-0D2D64227B48}" type="datetimeFigureOut">
              <a:rPr lang="en-GB">
                <a:solidFill>
                  <a:srgbClr val="002F5D">
                    <a:tint val="75000"/>
                  </a:srgbClr>
                </a:solidFill>
              </a:rPr>
              <a:pPr>
                <a:defRPr/>
              </a:pPr>
              <a:t>18/07/2019</a:t>
            </a:fld>
            <a:endParaRPr lang="en-GB" dirty="0">
              <a:solidFill>
                <a:srgbClr val="002F5D">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GB" dirty="0">
              <a:solidFill>
                <a:srgbClr val="002F5D">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A522921A-10F3-41AD-9677-AAA492D3DF2E}" type="slidenum">
              <a:rPr lang="en-GB">
                <a:solidFill>
                  <a:srgbClr val="002F5D">
                    <a:tint val="75000"/>
                  </a:srgbClr>
                </a:solidFill>
              </a:rPr>
              <a:pPr>
                <a:defRPr/>
              </a:pPr>
              <a:t>‹#›</a:t>
            </a:fld>
            <a:endParaRPr lang="en-GB" dirty="0">
              <a:solidFill>
                <a:srgbClr val="002F5D">
                  <a:tint val="75000"/>
                </a:srgbClr>
              </a:solidFill>
            </a:endParaRPr>
          </a:p>
        </p:txBody>
      </p:sp>
    </p:spTree>
    <p:extLst>
      <p:ext uri="{BB962C8B-B14F-4D97-AF65-F5344CB8AC3E}">
        <p14:creationId xmlns:p14="http://schemas.microsoft.com/office/powerpoint/2010/main" val="3830385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Freeform 5"/>
          <p:cNvSpPr>
            <a:spLocks/>
          </p:cNvSpPr>
          <p:nvPr userDrawn="1"/>
        </p:nvSpPr>
        <p:spPr bwMode="auto">
          <a:xfrm>
            <a:off x="7480300" y="566738"/>
            <a:ext cx="2420938"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solidFill>
                <a:srgbClr val="002F5D"/>
              </a:solidFill>
            </a:endParaRPr>
          </a:p>
        </p:txBody>
      </p:sp>
      <p:sp>
        <p:nvSpPr>
          <p:cNvPr id="3" name="Picture Placeholder 2"/>
          <p:cNvSpPr>
            <a:spLocks noGrp="1"/>
          </p:cNvSpPr>
          <p:nvPr>
            <p:ph type="pic" idx="1"/>
          </p:nvPr>
        </p:nvSpPr>
        <p:spPr>
          <a:xfrm>
            <a:off x="467544" y="1203598"/>
            <a:ext cx="5544616" cy="3230116"/>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8"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edit Master title style</a:t>
            </a:r>
            <a:endParaRPr lang="en-GB" altLang="en-US" dirty="0"/>
          </a:p>
        </p:txBody>
      </p:sp>
      <p:sp>
        <p:nvSpPr>
          <p:cNvPr id="5" name="Date Placeholder 3"/>
          <p:cNvSpPr>
            <a:spLocks noGrp="1"/>
          </p:cNvSpPr>
          <p:nvPr>
            <p:ph type="dt" sz="half" idx="10"/>
          </p:nvPr>
        </p:nvSpPr>
        <p:spPr/>
        <p:txBody>
          <a:bodyPr/>
          <a:lstStyle>
            <a:lvl1pPr>
              <a:defRPr/>
            </a:lvl1pPr>
          </a:lstStyle>
          <a:p>
            <a:pPr>
              <a:defRPr/>
            </a:pPr>
            <a:fld id="{394166D0-0706-400D-89D9-802B3E8DAD84}" type="datetimeFigureOut">
              <a:rPr lang="en-GB">
                <a:solidFill>
                  <a:srgbClr val="002F5D">
                    <a:tint val="75000"/>
                  </a:srgbClr>
                </a:solidFill>
              </a:rPr>
              <a:pPr>
                <a:defRPr/>
              </a:pPr>
              <a:t>18/07/2019</a:t>
            </a:fld>
            <a:endParaRPr lang="en-GB" dirty="0">
              <a:solidFill>
                <a:srgbClr val="002F5D">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srgbClr val="002F5D">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BF7FBE30-81EE-429D-B5CF-73648143C2F5}" type="slidenum">
              <a:rPr lang="en-GB">
                <a:solidFill>
                  <a:srgbClr val="002F5D">
                    <a:tint val="75000"/>
                  </a:srgbClr>
                </a:solidFill>
              </a:rPr>
              <a:pPr>
                <a:defRPr/>
              </a:pPr>
              <a:t>‹#›</a:t>
            </a:fld>
            <a:endParaRPr lang="en-GB" dirty="0">
              <a:solidFill>
                <a:srgbClr val="002F5D">
                  <a:tint val="75000"/>
                </a:srgbClr>
              </a:solidFill>
            </a:endParaRPr>
          </a:p>
        </p:txBody>
      </p:sp>
    </p:spTree>
    <p:extLst>
      <p:ext uri="{BB962C8B-B14F-4D97-AF65-F5344CB8AC3E}">
        <p14:creationId xmlns:p14="http://schemas.microsoft.com/office/powerpoint/2010/main" val="8986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Other titl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7" y="411163"/>
            <a:ext cx="2552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p:cNvSpPr>
          <p:nvPr userDrawn="1"/>
        </p:nvSpPr>
        <p:spPr bwMode="auto">
          <a:xfrm>
            <a:off x="7480301" y="566738"/>
            <a:ext cx="2420939"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p>
        </p:txBody>
      </p:sp>
      <p:sp>
        <p:nvSpPr>
          <p:cNvPr id="2" name="Title 1"/>
          <p:cNvSpPr>
            <a:spLocks noGrp="1"/>
          </p:cNvSpPr>
          <p:nvPr>
            <p:ph type="title"/>
          </p:nvPr>
        </p:nvSpPr>
        <p:spPr>
          <a:xfrm>
            <a:off x="722317" y="3075806"/>
            <a:ext cx="6946031" cy="1034902"/>
          </a:xfrm>
        </p:spPr>
        <p:txBody>
          <a:bodyPr anchor="t"/>
          <a:lstStyle>
            <a:lvl1pPr algn="l">
              <a:defRPr sz="4002" b="1" cap="none" baseline="0">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6" y="1635646"/>
            <a:ext cx="7772400" cy="1008112"/>
          </a:xfrm>
          <a:prstGeom prst="rect">
            <a:avLst/>
          </a:prstGeom>
        </p:spPr>
        <p:txBody>
          <a:bodyPr anchor="b"/>
          <a:lstStyle>
            <a:lvl1pPr marL="0" indent="0">
              <a:buNone/>
              <a:defRPr sz="3600" b="0">
                <a:solidFill>
                  <a:schemeClr val="bg1"/>
                </a:solidFill>
              </a:defRPr>
            </a:lvl1pPr>
            <a:lvl2pPr marL="457199" indent="0">
              <a:buNone/>
              <a:defRPr sz="1801">
                <a:solidFill>
                  <a:schemeClr val="tx1">
                    <a:tint val="75000"/>
                  </a:schemeClr>
                </a:solidFill>
              </a:defRPr>
            </a:lvl2pPr>
            <a:lvl3pPr marL="914402" indent="0">
              <a:buNone/>
              <a:defRPr sz="1600">
                <a:solidFill>
                  <a:schemeClr val="tx1">
                    <a:tint val="75000"/>
                  </a:schemeClr>
                </a:solidFill>
              </a:defRPr>
            </a:lvl3pPr>
            <a:lvl4pPr marL="1371601" indent="0">
              <a:buNone/>
              <a:defRPr sz="1401">
                <a:solidFill>
                  <a:schemeClr val="tx1">
                    <a:tint val="75000"/>
                  </a:schemeClr>
                </a:solidFill>
              </a:defRPr>
            </a:lvl4pPr>
            <a:lvl5pPr marL="1828800" indent="0">
              <a:buNone/>
              <a:defRPr sz="1401">
                <a:solidFill>
                  <a:schemeClr val="tx1">
                    <a:tint val="75000"/>
                  </a:schemeClr>
                </a:solidFill>
              </a:defRPr>
            </a:lvl5pPr>
            <a:lvl6pPr marL="2286002" indent="0">
              <a:buNone/>
              <a:defRPr sz="1401">
                <a:solidFill>
                  <a:schemeClr val="tx1">
                    <a:tint val="75000"/>
                  </a:schemeClr>
                </a:solidFill>
              </a:defRPr>
            </a:lvl6pPr>
            <a:lvl7pPr marL="2743202" indent="0">
              <a:buNone/>
              <a:defRPr sz="1401">
                <a:solidFill>
                  <a:schemeClr val="tx1">
                    <a:tint val="75000"/>
                  </a:schemeClr>
                </a:solidFill>
              </a:defRPr>
            </a:lvl7pPr>
            <a:lvl8pPr marL="3200401" indent="0">
              <a:buNone/>
              <a:defRPr sz="1401">
                <a:solidFill>
                  <a:schemeClr val="tx1">
                    <a:tint val="75000"/>
                  </a:schemeClr>
                </a:solidFill>
              </a:defRPr>
            </a:lvl8pPr>
            <a:lvl9pPr marL="3657602" indent="0">
              <a:buNone/>
              <a:defRPr sz="1401">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669925" y="4767269"/>
            <a:ext cx="2133600" cy="274637"/>
          </a:xfrm>
        </p:spPr>
        <p:txBody>
          <a:bodyPr/>
          <a:lstStyle>
            <a:lvl1pPr>
              <a:defRPr/>
            </a:lvl1pPr>
          </a:lstStyle>
          <a:p>
            <a:pPr>
              <a:defRPr/>
            </a:pPr>
            <a:fld id="{C868F458-BFCC-407C-9D6A-FC1040F17BB0}" type="datetimeFigureOut">
              <a:rPr lang="en-GB"/>
              <a:pPr>
                <a:defRPr/>
              </a:pPr>
              <a:t>18/07/2019</a:t>
            </a:fld>
            <a:endParaRPr lang="en-GB" dirty="0"/>
          </a:p>
        </p:txBody>
      </p:sp>
      <p:sp>
        <p:nvSpPr>
          <p:cNvPr id="7" name="Footer Placeholder 4"/>
          <p:cNvSpPr>
            <a:spLocks noGrp="1"/>
          </p:cNvSpPr>
          <p:nvPr>
            <p:ph type="ftr" sz="quarter" idx="11"/>
          </p:nvPr>
        </p:nvSpPr>
        <p:spPr/>
        <p:txBody>
          <a:bodyPr/>
          <a:lstStyle>
            <a:lvl1pPr>
              <a:defRPr/>
            </a:lvl1pPr>
          </a:lstStyle>
          <a:p>
            <a:pPr>
              <a:defRPr/>
            </a:pPr>
            <a:endParaRPr lang="en-GB" dirty="0"/>
          </a:p>
        </p:txBody>
      </p:sp>
      <p:sp>
        <p:nvSpPr>
          <p:cNvPr id="8" name="Slide Number Placeholder 5"/>
          <p:cNvSpPr>
            <a:spLocks noGrp="1"/>
          </p:cNvSpPr>
          <p:nvPr>
            <p:ph type="sldNum" sz="quarter" idx="12"/>
          </p:nvPr>
        </p:nvSpPr>
        <p:spPr/>
        <p:txBody>
          <a:bodyPr/>
          <a:lstStyle>
            <a:lvl1pPr>
              <a:defRPr/>
            </a:lvl1pPr>
          </a:lstStyle>
          <a:p>
            <a:pPr>
              <a:defRPr/>
            </a:pPr>
            <a:fld id="{DA6905AD-A0C2-43D3-9F6A-4610DD3BBCD8}" type="slidenum">
              <a:rPr lang="en-GB"/>
              <a:pPr>
                <a:defRPr/>
              </a:pPr>
              <a:t>‹#›</a:t>
            </a:fld>
            <a:endParaRPr lang="en-GB" dirty="0"/>
          </a:p>
        </p:txBody>
      </p:sp>
    </p:spTree>
    <p:extLst>
      <p:ext uri="{BB962C8B-B14F-4D97-AF65-F5344CB8AC3E}">
        <p14:creationId xmlns:p14="http://schemas.microsoft.com/office/powerpoint/2010/main" val="32447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Freeform 5"/>
          <p:cNvSpPr>
            <a:spLocks/>
          </p:cNvSpPr>
          <p:nvPr userDrawn="1"/>
        </p:nvSpPr>
        <p:spPr bwMode="auto">
          <a:xfrm>
            <a:off x="7480301" y="566738"/>
            <a:ext cx="2420939"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p>
        </p:txBody>
      </p:sp>
      <p:sp>
        <p:nvSpPr>
          <p:cNvPr id="2" name="Title 1"/>
          <p:cNvSpPr>
            <a:spLocks noGrp="1"/>
          </p:cNvSpPr>
          <p:nvPr>
            <p:ph type="title"/>
          </p:nvPr>
        </p:nvSpPr>
        <p:spPr/>
        <p:txBody>
          <a:bodyPr/>
          <a:lstStyle/>
          <a:p>
            <a:r>
              <a:rPr lang="en-US"/>
              <a:t>Click to edit Master title style</a:t>
            </a:r>
            <a:endParaRPr lang="en-GB"/>
          </a:p>
        </p:txBody>
      </p:sp>
      <p:sp>
        <p:nvSpPr>
          <p:cNvPr id="4" name="Date Placeholder 3"/>
          <p:cNvSpPr>
            <a:spLocks noGrp="1"/>
          </p:cNvSpPr>
          <p:nvPr>
            <p:ph type="dt" sz="half" idx="10"/>
          </p:nvPr>
        </p:nvSpPr>
        <p:spPr/>
        <p:txBody>
          <a:bodyPr/>
          <a:lstStyle>
            <a:lvl1pPr>
              <a:defRPr/>
            </a:lvl1pPr>
          </a:lstStyle>
          <a:p>
            <a:pPr>
              <a:defRPr/>
            </a:pPr>
            <a:fld id="{CB4C4480-68B7-4315-8EF2-9C13290470EB}" type="datetimeFigureOut">
              <a:rPr lang="en-GB"/>
              <a:pPr>
                <a:defRPr/>
              </a:pPr>
              <a:t>18/07/2019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dirty="0"/>
          </a:p>
        </p:txBody>
      </p:sp>
      <p:sp>
        <p:nvSpPr>
          <p:cNvPr id="6" name="Slide Number Placeholder 5"/>
          <p:cNvSpPr>
            <a:spLocks noGrp="1"/>
          </p:cNvSpPr>
          <p:nvPr>
            <p:ph type="sldNum" sz="quarter" idx="12"/>
          </p:nvPr>
        </p:nvSpPr>
        <p:spPr/>
        <p:txBody>
          <a:bodyPr/>
          <a:lstStyle>
            <a:lvl1pPr>
              <a:defRPr/>
            </a:lvl1pPr>
          </a:lstStyle>
          <a:p>
            <a:pPr>
              <a:defRPr/>
            </a:pPr>
            <a:fld id="{242172ED-39CC-4E5D-985E-FA68EC6D594C}" type="slidenum">
              <a:rPr lang="en-GB"/>
              <a:pPr>
                <a:defRPr/>
              </a:pPr>
              <a:t>‹#›</a:t>
            </a:fld>
            <a:endParaRPr lang="en-GB" dirty="0"/>
          </a:p>
        </p:txBody>
      </p:sp>
    </p:spTree>
    <p:extLst>
      <p:ext uri="{BB962C8B-B14F-4D97-AF65-F5344CB8AC3E}">
        <p14:creationId xmlns:p14="http://schemas.microsoft.com/office/powerpoint/2010/main" val="2428628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reeform 1"/>
          <p:cNvSpPr>
            <a:spLocks/>
          </p:cNvSpPr>
          <p:nvPr userDrawn="1"/>
        </p:nvSpPr>
        <p:spPr bwMode="auto">
          <a:xfrm>
            <a:off x="7480301" y="566738"/>
            <a:ext cx="2420939"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p>
        </p:txBody>
      </p:sp>
      <p:sp>
        <p:nvSpPr>
          <p:cNvPr id="3" name="Date Placeholder 3"/>
          <p:cNvSpPr>
            <a:spLocks noGrp="1"/>
          </p:cNvSpPr>
          <p:nvPr>
            <p:ph type="dt" sz="half" idx="10"/>
          </p:nvPr>
        </p:nvSpPr>
        <p:spPr/>
        <p:txBody>
          <a:bodyPr/>
          <a:lstStyle>
            <a:lvl1pPr>
              <a:defRPr/>
            </a:lvl1pPr>
          </a:lstStyle>
          <a:p>
            <a:pPr>
              <a:defRPr/>
            </a:pPr>
            <a:fld id="{6371D3F1-A5B1-4923-A9D7-0D2D64227B48}" type="datetimeFigureOut">
              <a:rPr lang="en-GB"/>
              <a:pPr>
                <a:defRPr/>
              </a:pPr>
              <a:t>18/07/2019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dirty="0"/>
          </a:p>
        </p:txBody>
      </p:sp>
      <p:sp>
        <p:nvSpPr>
          <p:cNvPr id="5" name="Slide Number Placeholder 5"/>
          <p:cNvSpPr>
            <a:spLocks noGrp="1"/>
          </p:cNvSpPr>
          <p:nvPr>
            <p:ph type="sldNum" sz="quarter" idx="12"/>
          </p:nvPr>
        </p:nvSpPr>
        <p:spPr/>
        <p:txBody>
          <a:bodyPr/>
          <a:lstStyle>
            <a:lvl1pPr>
              <a:defRPr/>
            </a:lvl1pPr>
          </a:lstStyle>
          <a:p>
            <a:pPr>
              <a:defRPr/>
            </a:pPr>
            <a:fld id="{A522921A-10F3-41AD-9677-AAA492D3DF2E}" type="slidenum">
              <a:rPr lang="en-GB"/>
              <a:pPr>
                <a:defRPr/>
              </a:pPr>
              <a:t>‹#›</a:t>
            </a:fld>
            <a:endParaRPr lang="en-GB" dirty="0"/>
          </a:p>
        </p:txBody>
      </p:sp>
    </p:spTree>
    <p:extLst>
      <p:ext uri="{BB962C8B-B14F-4D97-AF65-F5344CB8AC3E}">
        <p14:creationId xmlns:p14="http://schemas.microsoft.com/office/powerpoint/2010/main" val="2602130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Freeform 5"/>
          <p:cNvSpPr>
            <a:spLocks/>
          </p:cNvSpPr>
          <p:nvPr userDrawn="1"/>
        </p:nvSpPr>
        <p:spPr bwMode="auto">
          <a:xfrm>
            <a:off x="7480301" y="566738"/>
            <a:ext cx="2420939"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p>
        </p:txBody>
      </p:sp>
      <p:sp>
        <p:nvSpPr>
          <p:cNvPr id="3" name="Picture Placeholder 2"/>
          <p:cNvSpPr>
            <a:spLocks noGrp="1"/>
          </p:cNvSpPr>
          <p:nvPr>
            <p:ph type="pic" idx="1"/>
          </p:nvPr>
        </p:nvSpPr>
        <p:spPr>
          <a:xfrm>
            <a:off x="467549" y="1203598"/>
            <a:ext cx="5544617" cy="3230116"/>
          </a:xfrm>
          <a:prstGeom prst="rect">
            <a:avLst/>
          </a:prstGeom>
        </p:spPr>
        <p:txBody>
          <a:bodyPr rtlCol="0">
            <a:normAutofit/>
          </a:bodyPr>
          <a:lstStyle>
            <a:lvl1pPr marL="0" indent="0">
              <a:buNone/>
              <a:defRPr sz="3202"/>
            </a:lvl1pPr>
            <a:lvl2pPr marL="457199" indent="0">
              <a:buNone/>
              <a:defRPr sz="2800"/>
            </a:lvl2pPr>
            <a:lvl3pPr marL="914402" indent="0">
              <a:buNone/>
              <a:defRPr sz="2398"/>
            </a:lvl3pPr>
            <a:lvl4pPr marL="1371601" indent="0">
              <a:buNone/>
              <a:defRPr sz="2000"/>
            </a:lvl4pPr>
            <a:lvl5pPr marL="1828800" indent="0">
              <a:buNone/>
              <a:defRPr sz="2000"/>
            </a:lvl5pPr>
            <a:lvl6pPr marL="2286002" indent="0">
              <a:buNone/>
              <a:defRPr sz="2000"/>
            </a:lvl6pPr>
            <a:lvl7pPr marL="2743202" indent="0">
              <a:buNone/>
              <a:defRPr sz="2000"/>
            </a:lvl7pPr>
            <a:lvl8pPr marL="3200401" indent="0">
              <a:buNone/>
              <a:defRPr sz="2000"/>
            </a:lvl8pPr>
            <a:lvl9pPr marL="3657602" indent="0">
              <a:buNone/>
              <a:defRPr sz="2000"/>
            </a:lvl9pPr>
          </a:lstStyle>
          <a:p>
            <a:pPr lvl="0"/>
            <a:endParaRPr lang="en-GB" noProof="0" dirty="0"/>
          </a:p>
        </p:txBody>
      </p:sp>
      <p:sp>
        <p:nvSpPr>
          <p:cNvPr id="8" name="Title Placeholder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Click to edit Master title style</a:t>
            </a:r>
            <a:endParaRPr lang="en-GB" altLang="en-US" dirty="0"/>
          </a:p>
        </p:txBody>
      </p:sp>
      <p:sp>
        <p:nvSpPr>
          <p:cNvPr id="5" name="Date Placeholder 3"/>
          <p:cNvSpPr>
            <a:spLocks noGrp="1"/>
          </p:cNvSpPr>
          <p:nvPr>
            <p:ph type="dt" sz="half" idx="10"/>
          </p:nvPr>
        </p:nvSpPr>
        <p:spPr/>
        <p:txBody>
          <a:bodyPr/>
          <a:lstStyle>
            <a:lvl1pPr>
              <a:defRPr/>
            </a:lvl1pPr>
          </a:lstStyle>
          <a:p>
            <a:pPr>
              <a:defRPr/>
            </a:pPr>
            <a:fld id="{394166D0-0706-400D-89D9-802B3E8DAD84}" type="datetimeFigureOut">
              <a:rPr lang="en-GB"/>
              <a:pPr>
                <a:defRPr/>
              </a:pPr>
              <a:t>18/07/2019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dirty="0"/>
          </a:p>
        </p:txBody>
      </p:sp>
      <p:sp>
        <p:nvSpPr>
          <p:cNvPr id="7" name="Slide Number Placeholder 5"/>
          <p:cNvSpPr>
            <a:spLocks noGrp="1"/>
          </p:cNvSpPr>
          <p:nvPr>
            <p:ph type="sldNum" sz="quarter" idx="12"/>
          </p:nvPr>
        </p:nvSpPr>
        <p:spPr/>
        <p:txBody>
          <a:bodyPr/>
          <a:lstStyle>
            <a:lvl1pPr>
              <a:defRPr/>
            </a:lvl1pPr>
          </a:lstStyle>
          <a:p>
            <a:pPr>
              <a:defRPr/>
            </a:pPr>
            <a:fld id="{BF7FBE30-81EE-429D-B5CF-73648143C2F5}" type="slidenum">
              <a:rPr lang="en-GB"/>
              <a:pPr>
                <a:defRPr/>
              </a:pPr>
              <a:t>‹#›</a:t>
            </a:fld>
            <a:endParaRPr lang="en-GB" dirty="0"/>
          </a:p>
        </p:txBody>
      </p:sp>
    </p:spTree>
    <p:extLst>
      <p:ext uri="{BB962C8B-B14F-4D97-AF65-F5344CB8AC3E}">
        <p14:creationId xmlns:p14="http://schemas.microsoft.com/office/powerpoint/2010/main" val="2724805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Text Placeholder 15"/>
          <p:cNvSpPr>
            <a:spLocks noGrp="1"/>
          </p:cNvSpPr>
          <p:nvPr>
            <p:ph type="body" sz="quarter" idx="10"/>
          </p:nvPr>
        </p:nvSpPr>
        <p:spPr>
          <a:xfrm>
            <a:off x="684215" y="1563644"/>
            <a:ext cx="7772400" cy="1367979"/>
          </a:xfrm>
          <a:prstGeom prst="rect">
            <a:avLst/>
          </a:prstGeom>
        </p:spPr>
        <p:txBody>
          <a:bodyPr anchor="b" anchorCtr="0"/>
          <a:lstStyle>
            <a:lvl1pPr marL="0" indent="0">
              <a:buNone/>
              <a:defRPr sz="4002" b="1" i="0" baseline="0">
                <a:solidFill>
                  <a:schemeClr val="tx1"/>
                </a:solidFill>
              </a:defRPr>
            </a:lvl1pPr>
          </a:lstStyle>
          <a:p>
            <a:pPr lvl="0"/>
            <a:r>
              <a:rPr lang="en-US" dirty="0"/>
              <a:t>Click to edit Master text styles</a:t>
            </a:r>
          </a:p>
        </p:txBody>
      </p:sp>
      <p:sp>
        <p:nvSpPr>
          <p:cNvPr id="18" name="Text Placeholder 17"/>
          <p:cNvSpPr>
            <a:spLocks noGrp="1"/>
          </p:cNvSpPr>
          <p:nvPr>
            <p:ph type="body" sz="quarter" idx="11"/>
          </p:nvPr>
        </p:nvSpPr>
        <p:spPr>
          <a:xfrm>
            <a:off x="684219" y="3076575"/>
            <a:ext cx="7775575" cy="1150938"/>
          </a:xfrm>
          <a:prstGeom prst="rect">
            <a:avLst/>
          </a:prstGeom>
        </p:spPr>
        <p:txBody>
          <a:bodyPr/>
          <a:lstStyle>
            <a:lvl1pPr marL="0" indent="0">
              <a:spcBef>
                <a:spcPts val="0"/>
              </a:spcBef>
              <a:buNone/>
              <a:defRPr>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36525290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cSld name="Other titl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7" y="411163"/>
            <a:ext cx="2552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p:cNvSpPr>
          <p:nvPr userDrawn="1"/>
        </p:nvSpPr>
        <p:spPr bwMode="auto">
          <a:xfrm>
            <a:off x="7480301" y="566738"/>
            <a:ext cx="2420939"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p>
        </p:txBody>
      </p:sp>
      <p:sp>
        <p:nvSpPr>
          <p:cNvPr id="2" name="Title 1"/>
          <p:cNvSpPr>
            <a:spLocks noGrp="1"/>
          </p:cNvSpPr>
          <p:nvPr>
            <p:ph type="title"/>
          </p:nvPr>
        </p:nvSpPr>
        <p:spPr>
          <a:xfrm>
            <a:off x="722317" y="3075806"/>
            <a:ext cx="6946031" cy="1034902"/>
          </a:xfrm>
          <a:prstGeom prst="rect">
            <a:avLst/>
          </a:prstGeom>
        </p:spPr>
        <p:txBody>
          <a:bodyPr anchor="t"/>
          <a:lstStyle>
            <a:lvl1pPr algn="l">
              <a:defRPr sz="4002" b="1" cap="none" baseline="0">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6" y="1635646"/>
            <a:ext cx="7772400" cy="1008112"/>
          </a:xfrm>
          <a:prstGeom prst="rect">
            <a:avLst/>
          </a:prstGeom>
        </p:spPr>
        <p:txBody>
          <a:bodyPr anchor="b"/>
          <a:lstStyle>
            <a:lvl1pPr marL="0" indent="0">
              <a:buNone/>
              <a:defRPr sz="3600" b="0">
                <a:solidFill>
                  <a:schemeClr val="bg1"/>
                </a:solidFill>
              </a:defRPr>
            </a:lvl1pPr>
            <a:lvl2pPr marL="457199" indent="0">
              <a:buNone/>
              <a:defRPr sz="1801">
                <a:solidFill>
                  <a:schemeClr val="tx1">
                    <a:tint val="75000"/>
                  </a:schemeClr>
                </a:solidFill>
              </a:defRPr>
            </a:lvl2pPr>
            <a:lvl3pPr marL="914402" indent="0">
              <a:buNone/>
              <a:defRPr sz="1600">
                <a:solidFill>
                  <a:schemeClr val="tx1">
                    <a:tint val="75000"/>
                  </a:schemeClr>
                </a:solidFill>
              </a:defRPr>
            </a:lvl3pPr>
            <a:lvl4pPr marL="1371601" indent="0">
              <a:buNone/>
              <a:defRPr sz="1401">
                <a:solidFill>
                  <a:schemeClr val="tx1">
                    <a:tint val="75000"/>
                  </a:schemeClr>
                </a:solidFill>
              </a:defRPr>
            </a:lvl4pPr>
            <a:lvl5pPr marL="1828800" indent="0">
              <a:buNone/>
              <a:defRPr sz="1401">
                <a:solidFill>
                  <a:schemeClr val="tx1">
                    <a:tint val="75000"/>
                  </a:schemeClr>
                </a:solidFill>
              </a:defRPr>
            </a:lvl5pPr>
            <a:lvl6pPr marL="2286002" indent="0">
              <a:buNone/>
              <a:defRPr sz="1401">
                <a:solidFill>
                  <a:schemeClr val="tx1">
                    <a:tint val="75000"/>
                  </a:schemeClr>
                </a:solidFill>
              </a:defRPr>
            </a:lvl6pPr>
            <a:lvl7pPr marL="2743202" indent="0">
              <a:buNone/>
              <a:defRPr sz="1401">
                <a:solidFill>
                  <a:schemeClr val="tx1">
                    <a:tint val="75000"/>
                  </a:schemeClr>
                </a:solidFill>
              </a:defRPr>
            </a:lvl7pPr>
            <a:lvl8pPr marL="3200401" indent="0">
              <a:buNone/>
              <a:defRPr sz="1401">
                <a:solidFill>
                  <a:schemeClr val="tx1">
                    <a:tint val="75000"/>
                  </a:schemeClr>
                </a:solidFill>
              </a:defRPr>
            </a:lvl8pPr>
            <a:lvl9pPr marL="3657602" indent="0">
              <a:buNone/>
              <a:defRPr sz="1401">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669925" y="4767269"/>
            <a:ext cx="2133600" cy="274637"/>
          </a:xfrm>
          <a:prstGeom prst="rect">
            <a:avLst/>
          </a:prstGeom>
        </p:spPr>
        <p:txBody>
          <a:bodyPr/>
          <a:lstStyle>
            <a:lvl1pPr>
              <a:defRPr/>
            </a:lvl1pPr>
          </a:lstStyle>
          <a:p>
            <a:pPr>
              <a:defRPr/>
            </a:pPr>
            <a:fld id="{C868F458-BFCC-407C-9D6A-FC1040F17BB0}" type="datetimeFigureOut">
              <a:rPr lang="en-GB"/>
              <a:pPr>
                <a:defRPr/>
              </a:pPr>
              <a:t>18/07/2019</a:t>
            </a:fld>
            <a:endParaRPr lang="en-GB" dirty="0"/>
          </a:p>
        </p:txBody>
      </p:sp>
      <p:sp>
        <p:nvSpPr>
          <p:cNvPr id="7" name="Footer Placeholder 4"/>
          <p:cNvSpPr>
            <a:spLocks noGrp="1"/>
          </p:cNvSpPr>
          <p:nvPr>
            <p:ph type="ftr" sz="quarter" idx="11"/>
          </p:nvPr>
        </p:nvSpPr>
        <p:spPr>
          <a:xfrm>
            <a:off x="3124204" y="4767269"/>
            <a:ext cx="2895600" cy="274637"/>
          </a:xfrm>
          <a:prstGeom prst="rect">
            <a:avLst/>
          </a:prstGeom>
        </p:spPr>
        <p:txBody>
          <a:bodyPr/>
          <a:lstStyle>
            <a:lvl1pPr>
              <a:defRPr/>
            </a:lvl1pPr>
          </a:lstStyle>
          <a:p>
            <a:pPr>
              <a:defRPr/>
            </a:pPr>
            <a:endParaRPr lang="en-GB" dirty="0"/>
          </a:p>
        </p:txBody>
      </p:sp>
      <p:sp>
        <p:nvSpPr>
          <p:cNvPr id="8" name="Slide Number Placeholder 5"/>
          <p:cNvSpPr>
            <a:spLocks noGrp="1"/>
          </p:cNvSpPr>
          <p:nvPr>
            <p:ph type="sldNum" sz="quarter" idx="12"/>
          </p:nvPr>
        </p:nvSpPr>
        <p:spPr>
          <a:xfrm>
            <a:off x="6553200" y="4767269"/>
            <a:ext cx="2133600" cy="274637"/>
          </a:xfrm>
          <a:prstGeom prst="rect">
            <a:avLst/>
          </a:prstGeom>
        </p:spPr>
        <p:txBody>
          <a:bodyPr/>
          <a:lstStyle>
            <a:lvl1pPr>
              <a:defRPr/>
            </a:lvl1pPr>
          </a:lstStyle>
          <a:p>
            <a:pPr>
              <a:defRPr/>
            </a:pPr>
            <a:fld id="{DA6905AD-A0C2-43D3-9F6A-4610DD3BBCD8}" type="slidenum">
              <a:rPr lang="en-GB"/>
              <a:pPr>
                <a:defRPr/>
              </a:pPr>
              <a:t>‹#›</a:t>
            </a:fld>
            <a:endParaRPr lang="en-GB" dirty="0"/>
          </a:p>
        </p:txBody>
      </p:sp>
    </p:spTree>
    <p:extLst>
      <p:ext uri="{BB962C8B-B14F-4D97-AF65-F5344CB8AC3E}">
        <p14:creationId xmlns:p14="http://schemas.microsoft.com/office/powerpoint/2010/main" val="21758649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Freeform 5"/>
          <p:cNvSpPr>
            <a:spLocks/>
          </p:cNvSpPr>
          <p:nvPr userDrawn="1"/>
        </p:nvSpPr>
        <p:spPr bwMode="auto">
          <a:xfrm>
            <a:off x="7480300" y="566738"/>
            <a:ext cx="2420938"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solidFill>
                <a:srgbClr val="002F5D"/>
              </a:solidFill>
            </a:endParaRPr>
          </a:p>
        </p:txBody>
      </p:sp>
      <p:sp>
        <p:nvSpPr>
          <p:cNvPr id="2" name="Title 1"/>
          <p:cNvSpPr>
            <a:spLocks noGrp="1"/>
          </p:cNvSpPr>
          <p:nvPr>
            <p:ph type="title"/>
          </p:nvPr>
        </p:nvSpPr>
        <p:spPr>
          <a:xfrm>
            <a:off x="457200" y="206375"/>
            <a:ext cx="6419056" cy="857250"/>
          </a:xfrm>
        </p:spPr>
        <p:txBody>
          <a:bodyPr/>
          <a:lstStyle>
            <a:lvl1pPr algn="l">
              <a:defRPr sz="3600" b="1">
                <a:solidFill>
                  <a:schemeClr val="bg1"/>
                </a:solidFill>
              </a:defRPr>
            </a:lvl1pPr>
          </a:lstStyle>
          <a:p>
            <a:r>
              <a:rPr lang="en-US" dirty="0"/>
              <a:t>Click to edit Master title style</a:t>
            </a:r>
            <a:endParaRPr lang="en-GB" dirty="0"/>
          </a:p>
        </p:txBody>
      </p:sp>
      <p:sp>
        <p:nvSpPr>
          <p:cNvPr id="3" name="Content Placeholder 2"/>
          <p:cNvSpPr>
            <a:spLocks noGrp="1"/>
          </p:cNvSpPr>
          <p:nvPr>
            <p:ph idx="1"/>
          </p:nvPr>
        </p:nvSpPr>
        <p:spPr>
          <a:xfrm>
            <a:off x="457200" y="1200150"/>
            <a:ext cx="6931623" cy="3394075"/>
          </a:xfrm>
          <a:prstGeom prst="rect">
            <a:avLst/>
          </a:prstGeom>
        </p:spPr>
        <p:txBody>
          <a:bodyPr rIns="0">
            <a:normAutofit/>
          </a:bodyPr>
          <a:lstStyle>
            <a:lvl1pPr marL="0" indent="180000">
              <a:spcBef>
                <a:spcPts val="0"/>
              </a:spcBef>
              <a:buFont typeface="Arial" panose="020B0604020202020204" pitchFamily="34" charset="0"/>
              <a:buChar char="•"/>
              <a:defRPr sz="2800" baseline="0">
                <a:solidFill>
                  <a:schemeClr val="tx1"/>
                </a:solidFill>
              </a:defRPr>
            </a:lvl1pPr>
            <a:lvl2pPr marL="180000" indent="180000">
              <a:spcBef>
                <a:spcPts val="0"/>
              </a:spcBef>
              <a:buFont typeface="Arial" panose="020B0604020202020204" pitchFamily="34" charset="0"/>
              <a:buChar char="•"/>
              <a:defRPr sz="2400" baseline="0">
                <a:solidFill>
                  <a:schemeClr val="tx1"/>
                </a:solidFill>
              </a:defRPr>
            </a:lvl2pPr>
            <a:lvl3pPr marL="360000" indent="180000">
              <a:spcBef>
                <a:spcPts val="0"/>
              </a:spcBef>
              <a:buFont typeface="Arial" panose="020B0604020202020204" pitchFamily="34" charset="0"/>
              <a:buChar char="•"/>
              <a:defRPr sz="2000" baseline="0">
                <a:solidFill>
                  <a:schemeClr val="tx1"/>
                </a:solidFill>
              </a:defRPr>
            </a:lvl3pPr>
            <a:lvl4pPr marL="540000" indent="180000">
              <a:spcBef>
                <a:spcPts val="0"/>
              </a:spcBef>
              <a:buFont typeface="Arial" panose="020B0604020202020204" pitchFamily="34" charset="0"/>
              <a:buChar char="•"/>
              <a:defRPr sz="1800" baseline="0">
                <a:solidFill>
                  <a:schemeClr val="tx1"/>
                </a:solidFill>
              </a:defRPr>
            </a:lvl4pPr>
            <a:lvl5pPr marL="720000" indent="180000">
              <a:spcBef>
                <a:spcPts val="0"/>
              </a:spcBef>
              <a:buFont typeface="Arial" panose="020B0604020202020204" pitchFamily="34" charset="0"/>
              <a:buChar char="•"/>
              <a:defRPr sz="1800" baseline="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3"/>
          <p:cNvSpPr>
            <a:spLocks noGrp="1"/>
          </p:cNvSpPr>
          <p:nvPr>
            <p:ph type="dt" sz="half" idx="10"/>
          </p:nvPr>
        </p:nvSpPr>
        <p:spPr/>
        <p:txBody>
          <a:bodyPr/>
          <a:lstStyle>
            <a:lvl1pPr>
              <a:defRPr/>
            </a:lvl1pPr>
          </a:lstStyle>
          <a:p>
            <a:pPr>
              <a:defRPr/>
            </a:pPr>
            <a:fld id="{5E3301A5-94A7-4ED0-9103-853F7F032953}" type="datetimeFigureOut">
              <a:rPr lang="en-GB">
                <a:solidFill>
                  <a:srgbClr val="002F5D">
                    <a:tint val="75000"/>
                  </a:srgbClr>
                </a:solidFill>
              </a:rPr>
              <a:pPr>
                <a:defRPr/>
              </a:pPr>
              <a:t>18/07/2019</a:t>
            </a:fld>
            <a:endParaRPr lang="en-GB" dirty="0">
              <a:solidFill>
                <a:srgbClr val="002F5D">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GB" dirty="0">
              <a:solidFill>
                <a:srgbClr val="002F5D">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8F63364B-1C40-4A9E-92B7-4AA07C0EBFF2}" type="slidenum">
              <a:rPr lang="en-GB">
                <a:solidFill>
                  <a:srgbClr val="002F5D">
                    <a:tint val="75000"/>
                  </a:srgbClr>
                </a:solidFill>
              </a:rPr>
              <a:pPr>
                <a:defRPr/>
              </a:pPr>
              <a:t>‹#›</a:t>
            </a:fld>
            <a:endParaRPr lang="en-GB" dirty="0">
              <a:solidFill>
                <a:srgbClr val="002F5D">
                  <a:tint val="75000"/>
                </a:srgbClr>
              </a:solidFill>
            </a:endParaRPr>
          </a:p>
        </p:txBody>
      </p:sp>
    </p:spTree>
    <p:extLst>
      <p:ext uri="{BB962C8B-B14F-4D97-AF65-F5344CB8AC3E}">
        <p14:creationId xmlns:p14="http://schemas.microsoft.com/office/powerpoint/2010/main" val="3311424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Other title">
    <p:spTree>
      <p:nvGrpSpPr>
        <p:cNvPr id="1" name=""/>
        <p:cNvGrpSpPr/>
        <p:nvPr/>
      </p:nvGrpSpPr>
      <p:grpSpPr>
        <a:xfrm>
          <a:off x="0" y="0"/>
          <a:ext cx="0" cy="0"/>
          <a:chOff x="0" y="0"/>
          <a:chExt cx="0" cy="0"/>
        </a:xfrm>
      </p:grpSpPr>
      <p:pic>
        <p:nvPicPr>
          <p:cNvPr id="4" name="Picture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50825" y="411163"/>
            <a:ext cx="2552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reeform 5"/>
          <p:cNvSpPr>
            <a:spLocks/>
          </p:cNvSpPr>
          <p:nvPr userDrawn="1"/>
        </p:nvSpPr>
        <p:spPr bwMode="auto">
          <a:xfrm>
            <a:off x="7480300" y="566738"/>
            <a:ext cx="2420938" cy="4576762"/>
          </a:xfrm>
          <a:custGeom>
            <a:avLst/>
            <a:gdLst>
              <a:gd name="T0" fmla="*/ 2420937 w 1259"/>
              <a:gd name="T1" fmla="*/ 0 h 2382"/>
              <a:gd name="T2" fmla="*/ 2215186 w 1259"/>
              <a:gd name="T3" fmla="*/ 0 h 2382"/>
              <a:gd name="T4" fmla="*/ 2124810 w 1259"/>
              <a:gd name="T5" fmla="*/ 247860 h 2382"/>
              <a:gd name="T6" fmla="*/ 130758 w 1259"/>
              <a:gd name="T7" fmla="*/ 2238425 h 2382"/>
              <a:gd name="T8" fmla="*/ 130758 w 1259"/>
              <a:gd name="T9" fmla="*/ 2584276 h 2382"/>
              <a:gd name="T10" fmla="*/ 2124810 w 1259"/>
              <a:gd name="T11" fmla="*/ 4576763 h 2382"/>
              <a:gd name="T12" fmla="*/ 2124810 w 1259"/>
              <a:gd name="T13" fmla="*/ 4576763 h 2382"/>
              <a:gd name="T14" fmla="*/ 2420937 w 1259"/>
              <a:gd name="T15" fmla="*/ 4576763 h 2382"/>
              <a:gd name="T16" fmla="*/ 2420937 w 1259"/>
              <a:gd name="T17" fmla="*/ 0 h 23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59" h="2382">
                <a:moveTo>
                  <a:pt x="1259" y="0"/>
                </a:moveTo>
                <a:cubicBezTo>
                  <a:pt x="1152" y="0"/>
                  <a:pt x="1152" y="0"/>
                  <a:pt x="1152" y="0"/>
                </a:cubicBezTo>
                <a:cubicBezTo>
                  <a:pt x="1155" y="46"/>
                  <a:pt x="1140" y="94"/>
                  <a:pt x="1105" y="129"/>
                </a:cubicBezTo>
                <a:cubicBezTo>
                  <a:pt x="68" y="1165"/>
                  <a:pt x="68" y="1165"/>
                  <a:pt x="68" y="1165"/>
                </a:cubicBezTo>
                <a:cubicBezTo>
                  <a:pt x="0" y="1234"/>
                  <a:pt x="0" y="1277"/>
                  <a:pt x="68" y="1345"/>
                </a:cubicBezTo>
                <a:cubicBezTo>
                  <a:pt x="1105" y="2382"/>
                  <a:pt x="1105" y="2382"/>
                  <a:pt x="1105" y="2382"/>
                </a:cubicBezTo>
                <a:cubicBezTo>
                  <a:pt x="1105" y="2382"/>
                  <a:pt x="1105" y="2382"/>
                  <a:pt x="1105" y="2382"/>
                </a:cubicBezTo>
                <a:cubicBezTo>
                  <a:pt x="1259" y="2382"/>
                  <a:pt x="1259" y="2382"/>
                  <a:pt x="1259" y="2382"/>
                </a:cubicBezTo>
                <a:lnTo>
                  <a:pt x="1259" y="0"/>
                </a:lnTo>
                <a:close/>
              </a:path>
            </a:pathLst>
          </a:custGeom>
          <a:solidFill>
            <a:schemeClr val="bg1"/>
          </a:solidFill>
          <a:ln>
            <a:noFill/>
          </a:ln>
        </p:spPr>
        <p:txBody>
          <a:bodyPr/>
          <a:lstStyle/>
          <a:p>
            <a:pPr>
              <a:defRPr/>
            </a:pPr>
            <a:endParaRPr lang="en-GB" dirty="0">
              <a:solidFill>
                <a:srgbClr val="002F5D"/>
              </a:solidFill>
            </a:endParaRPr>
          </a:p>
        </p:txBody>
      </p:sp>
      <p:sp>
        <p:nvSpPr>
          <p:cNvPr id="2" name="Title 1"/>
          <p:cNvSpPr>
            <a:spLocks noGrp="1"/>
          </p:cNvSpPr>
          <p:nvPr>
            <p:ph type="title"/>
          </p:nvPr>
        </p:nvSpPr>
        <p:spPr>
          <a:xfrm>
            <a:off x="722313" y="3075806"/>
            <a:ext cx="6946031" cy="1034902"/>
          </a:xfrm>
        </p:spPr>
        <p:txBody>
          <a:bodyPr anchor="t"/>
          <a:lstStyle>
            <a:lvl1pPr algn="l">
              <a:defRPr sz="4000" b="1" cap="none" baseline="0">
                <a:solidFill>
                  <a:schemeClr val="tx1"/>
                </a:solidFill>
              </a:defRPr>
            </a:lvl1pPr>
          </a:lstStyle>
          <a:p>
            <a:r>
              <a:rPr lang="en-US" dirty="0"/>
              <a:t>Click to edit Master title style</a:t>
            </a:r>
            <a:endParaRPr lang="en-GB" dirty="0"/>
          </a:p>
        </p:txBody>
      </p:sp>
      <p:sp>
        <p:nvSpPr>
          <p:cNvPr id="3" name="Text Placeholder 2"/>
          <p:cNvSpPr>
            <a:spLocks noGrp="1"/>
          </p:cNvSpPr>
          <p:nvPr>
            <p:ph type="body" idx="1"/>
          </p:nvPr>
        </p:nvSpPr>
        <p:spPr>
          <a:xfrm>
            <a:off x="722313" y="1635646"/>
            <a:ext cx="7772400" cy="1008112"/>
          </a:xfrm>
          <a:prstGeom prst="rect">
            <a:avLst/>
          </a:prstGeom>
        </p:spPr>
        <p:txBody>
          <a:bodyPr anchor="b"/>
          <a:lstStyle>
            <a:lvl1pPr marL="0" indent="0">
              <a:buNone/>
              <a:defRPr sz="36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669925" y="4767263"/>
            <a:ext cx="2133600" cy="274637"/>
          </a:xfrm>
        </p:spPr>
        <p:txBody>
          <a:bodyPr/>
          <a:lstStyle>
            <a:lvl1pPr>
              <a:defRPr/>
            </a:lvl1pPr>
          </a:lstStyle>
          <a:p>
            <a:pPr>
              <a:defRPr/>
            </a:pPr>
            <a:fld id="{C868F458-BFCC-407C-9D6A-FC1040F17BB0}" type="datetimeFigureOut">
              <a:rPr lang="en-GB">
                <a:solidFill>
                  <a:srgbClr val="002F5D">
                    <a:tint val="75000"/>
                  </a:srgbClr>
                </a:solidFill>
              </a:rPr>
              <a:pPr>
                <a:defRPr/>
              </a:pPr>
              <a:t>18/07/2019</a:t>
            </a:fld>
            <a:endParaRPr lang="en-GB" dirty="0">
              <a:solidFill>
                <a:srgbClr val="002F5D">
                  <a:tint val="75000"/>
                </a:srgbClr>
              </a:solidFill>
            </a:endParaRPr>
          </a:p>
        </p:txBody>
      </p:sp>
      <p:sp>
        <p:nvSpPr>
          <p:cNvPr id="7" name="Footer Placeholder 4"/>
          <p:cNvSpPr>
            <a:spLocks noGrp="1"/>
          </p:cNvSpPr>
          <p:nvPr>
            <p:ph type="ftr" sz="quarter" idx="11"/>
          </p:nvPr>
        </p:nvSpPr>
        <p:spPr/>
        <p:txBody>
          <a:bodyPr/>
          <a:lstStyle>
            <a:lvl1pPr>
              <a:defRPr/>
            </a:lvl1pPr>
          </a:lstStyle>
          <a:p>
            <a:pPr>
              <a:defRPr/>
            </a:pPr>
            <a:endParaRPr lang="en-GB" dirty="0">
              <a:solidFill>
                <a:srgbClr val="002F5D">
                  <a:tint val="75000"/>
                </a:srgbClr>
              </a:solidFill>
            </a:endParaRPr>
          </a:p>
        </p:txBody>
      </p:sp>
      <p:sp>
        <p:nvSpPr>
          <p:cNvPr id="8" name="Slide Number Placeholder 5"/>
          <p:cNvSpPr>
            <a:spLocks noGrp="1"/>
          </p:cNvSpPr>
          <p:nvPr>
            <p:ph type="sldNum" sz="quarter" idx="12"/>
          </p:nvPr>
        </p:nvSpPr>
        <p:spPr/>
        <p:txBody>
          <a:bodyPr/>
          <a:lstStyle>
            <a:lvl1pPr>
              <a:defRPr/>
            </a:lvl1pPr>
          </a:lstStyle>
          <a:p>
            <a:pPr>
              <a:defRPr/>
            </a:pPr>
            <a:fld id="{DA6905AD-A0C2-43D3-9F6A-4610DD3BBCD8}" type="slidenum">
              <a:rPr lang="en-GB">
                <a:solidFill>
                  <a:srgbClr val="002F5D">
                    <a:tint val="75000"/>
                  </a:srgbClr>
                </a:solidFill>
              </a:rPr>
              <a:pPr>
                <a:defRPr/>
              </a:pPr>
              <a:t>‹#›</a:t>
            </a:fld>
            <a:endParaRPr lang="en-GB" dirty="0">
              <a:solidFill>
                <a:srgbClr val="002F5D">
                  <a:tint val="75000"/>
                </a:srgbClr>
              </a:solidFill>
            </a:endParaRPr>
          </a:p>
        </p:txBody>
      </p:sp>
    </p:spTree>
    <p:extLst>
      <p:ext uri="{BB962C8B-B14F-4D97-AF65-F5344CB8AC3E}">
        <p14:creationId xmlns:p14="http://schemas.microsoft.com/office/powerpoint/2010/main" val="9453019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3.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6" y="206375"/>
            <a:ext cx="6347049"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4" name="Date Placeholder 3"/>
          <p:cNvSpPr>
            <a:spLocks noGrp="1"/>
          </p:cNvSpPr>
          <p:nvPr>
            <p:ph type="dt" sz="half" idx="2"/>
          </p:nvPr>
        </p:nvSpPr>
        <p:spPr>
          <a:xfrm>
            <a:off x="457200" y="4767269"/>
            <a:ext cx="2133600" cy="274637"/>
          </a:xfrm>
          <a:prstGeom prst="rect">
            <a:avLst/>
          </a:prstGeom>
        </p:spPr>
        <p:txBody>
          <a:bodyPr vert="horz" lIns="91440" tIns="45720" rIns="91440" bIns="45720" rtlCol="0" anchor="ctr"/>
          <a:lstStyle>
            <a:lvl1pPr algn="l" fontAlgn="auto">
              <a:spcBef>
                <a:spcPts val="0"/>
              </a:spcBef>
              <a:spcAft>
                <a:spcPts val="0"/>
              </a:spcAft>
              <a:defRPr sz="1202">
                <a:solidFill>
                  <a:schemeClr val="tx1">
                    <a:tint val="75000"/>
                  </a:schemeClr>
                </a:solidFill>
                <a:latin typeface="+mn-lt"/>
                <a:cs typeface="+mn-cs"/>
              </a:defRPr>
            </a:lvl1pPr>
          </a:lstStyle>
          <a:p>
            <a:pPr>
              <a:defRPr/>
            </a:pPr>
            <a:fld id="{3088187F-748B-4B48-8F12-9AE5DEA85257}" type="datetimeFigureOut">
              <a:rPr lang="en-GB"/>
              <a:pPr>
                <a:defRPr/>
              </a:pPr>
              <a:t>18/07/2019</a:t>
            </a:fld>
            <a:endParaRPr lang="en-GB" dirty="0"/>
          </a:p>
        </p:txBody>
      </p:sp>
      <p:sp>
        <p:nvSpPr>
          <p:cNvPr id="5" name="Footer Placeholder 4"/>
          <p:cNvSpPr>
            <a:spLocks noGrp="1"/>
          </p:cNvSpPr>
          <p:nvPr>
            <p:ph type="ftr" sz="quarter" idx="3"/>
          </p:nvPr>
        </p:nvSpPr>
        <p:spPr>
          <a:xfrm>
            <a:off x="3124204" y="4767269"/>
            <a:ext cx="2895600" cy="274637"/>
          </a:xfrm>
          <a:prstGeom prst="rect">
            <a:avLst/>
          </a:prstGeom>
        </p:spPr>
        <p:txBody>
          <a:bodyPr vert="horz" lIns="91440" tIns="45720" rIns="91440" bIns="45720" rtlCol="0" anchor="ctr"/>
          <a:lstStyle>
            <a:lvl1pPr algn="ctr" fontAlgn="auto">
              <a:spcBef>
                <a:spcPts val="0"/>
              </a:spcBef>
              <a:spcAft>
                <a:spcPts val="0"/>
              </a:spcAft>
              <a:defRPr sz="1202">
                <a:solidFill>
                  <a:schemeClr val="tx1">
                    <a:tint val="75000"/>
                  </a:schemeClr>
                </a:solidFill>
                <a:latin typeface="+mn-lt"/>
                <a:cs typeface="+mn-cs"/>
              </a:defRPr>
            </a:lvl1pPr>
          </a:lstStyle>
          <a:p>
            <a:pPr>
              <a:defRPr/>
            </a:pPr>
            <a:endParaRPr lang="en-GB" dirty="0"/>
          </a:p>
        </p:txBody>
      </p:sp>
      <p:sp>
        <p:nvSpPr>
          <p:cNvPr id="6" name="Slide Number Placeholder 5"/>
          <p:cNvSpPr>
            <a:spLocks noGrp="1"/>
          </p:cNvSpPr>
          <p:nvPr>
            <p:ph type="sldNum" sz="quarter" idx="4"/>
          </p:nvPr>
        </p:nvSpPr>
        <p:spPr>
          <a:xfrm>
            <a:off x="6553200" y="4767269"/>
            <a:ext cx="2133600" cy="274637"/>
          </a:xfrm>
          <a:prstGeom prst="rect">
            <a:avLst/>
          </a:prstGeom>
        </p:spPr>
        <p:txBody>
          <a:bodyPr vert="horz" lIns="91440" tIns="45720" rIns="91440" bIns="45720" rtlCol="0" anchor="ctr"/>
          <a:lstStyle>
            <a:lvl1pPr algn="r" fontAlgn="auto">
              <a:spcBef>
                <a:spcPts val="0"/>
              </a:spcBef>
              <a:spcAft>
                <a:spcPts val="0"/>
              </a:spcAft>
              <a:defRPr sz="1202">
                <a:solidFill>
                  <a:schemeClr val="tx1">
                    <a:tint val="75000"/>
                  </a:schemeClr>
                </a:solidFill>
                <a:latin typeface="+mn-lt"/>
                <a:cs typeface="+mn-cs"/>
              </a:defRPr>
            </a:lvl1pPr>
          </a:lstStyle>
          <a:p>
            <a:pPr>
              <a:defRPr/>
            </a:pPr>
            <a:fld id="{BE1AABAB-A036-42D7-833F-6B7160F4E1BC}" type="slidenum">
              <a:rPr lang="en-GB"/>
              <a:pPr>
                <a:defRPr/>
              </a:pPr>
              <a:t>‹#›</a:t>
            </a:fld>
            <a:endParaRPr lang="en-GB" dirty="0"/>
          </a:p>
        </p:txBody>
      </p:sp>
      <p:grpSp>
        <p:nvGrpSpPr>
          <p:cNvPr id="10" name="Group 12"/>
          <p:cNvGrpSpPr>
            <a:grpSpLocks noChangeAspect="1"/>
          </p:cNvGrpSpPr>
          <p:nvPr userDrawn="1"/>
        </p:nvGrpSpPr>
        <p:grpSpPr bwMode="auto">
          <a:xfrm>
            <a:off x="7061201" y="484194"/>
            <a:ext cx="1887539" cy="401637"/>
            <a:chOff x="0" y="1007"/>
            <a:chExt cx="5760" cy="1226"/>
          </a:xfrm>
        </p:grpSpPr>
        <p:sp>
          <p:nvSpPr>
            <p:cNvPr id="11" name="AutoShape 11"/>
            <p:cNvSpPr>
              <a:spLocks noChangeAspect="1" noChangeArrowheads="1" noTextEdit="1"/>
            </p:cNvSpPr>
            <p:nvPr userDrawn="1"/>
          </p:nvSpPr>
          <p:spPr bwMode="auto">
            <a:xfrm>
              <a:off x="0" y="1007"/>
              <a:ext cx="5760"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12" name="Freeform 13"/>
            <p:cNvSpPr>
              <a:spLocks/>
            </p:cNvSpPr>
            <p:nvPr userDrawn="1"/>
          </p:nvSpPr>
          <p:spPr bwMode="auto">
            <a:xfrm>
              <a:off x="2178" y="1063"/>
              <a:ext cx="276" cy="425"/>
            </a:xfrm>
            <a:custGeom>
              <a:avLst/>
              <a:gdLst>
                <a:gd name="T0" fmla="*/ 0 w 172"/>
                <a:gd name="T1" fmla="*/ 343 h 264"/>
                <a:gd name="T2" fmla="*/ 265 w 172"/>
                <a:gd name="T3" fmla="*/ 0 h 264"/>
                <a:gd name="T4" fmla="*/ 417 w 172"/>
                <a:gd name="T5" fmla="*/ 37 h 264"/>
                <a:gd name="T6" fmla="*/ 443 w 172"/>
                <a:gd name="T7" fmla="*/ 72 h 264"/>
                <a:gd name="T8" fmla="*/ 443 w 172"/>
                <a:gd name="T9" fmla="*/ 93 h 264"/>
                <a:gd name="T10" fmla="*/ 425 w 172"/>
                <a:gd name="T11" fmla="*/ 111 h 264"/>
                <a:gd name="T12" fmla="*/ 409 w 172"/>
                <a:gd name="T13" fmla="*/ 106 h 264"/>
                <a:gd name="T14" fmla="*/ 273 w 172"/>
                <a:gd name="T15" fmla="*/ 68 h 264"/>
                <a:gd name="T16" fmla="*/ 75 w 172"/>
                <a:gd name="T17" fmla="*/ 343 h 264"/>
                <a:gd name="T18" fmla="*/ 273 w 172"/>
                <a:gd name="T19" fmla="*/ 617 h 264"/>
                <a:gd name="T20" fmla="*/ 409 w 172"/>
                <a:gd name="T21" fmla="*/ 578 h 264"/>
                <a:gd name="T22" fmla="*/ 425 w 172"/>
                <a:gd name="T23" fmla="*/ 573 h 264"/>
                <a:gd name="T24" fmla="*/ 443 w 172"/>
                <a:gd name="T25" fmla="*/ 591 h 264"/>
                <a:gd name="T26" fmla="*/ 443 w 172"/>
                <a:gd name="T27" fmla="*/ 615 h 264"/>
                <a:gd name="T28" fmla="*/ 417 w 172"/>
                <a:gd name="T29" fmla="*/ 650 h 264"/>
                <a:gd name="T30" fmla="*/ 265 w 172"/>
                <a:gd name="T31" fmla="*/ 684 h 264"/>
                <a:gd name="T32" fmla="*/ 0 w 172"/>
                <a:gd name="T33" fmla="*/ 343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2"/>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3"/>
                    <a:pt x="165" y="43"/>
                  </a:cubicBezTo>
                  <a:cubicBezTo>
                    <a:pt x="163" y="43"/>
                    <a:pt x="161" y="43"/>
                    <a:pt x="159" y="41"/>
                  </a:cubicBezTo>
                  <a:cubicBezTo>
                    <a:pt x="151" y="37"/>
                    <a:pt x="132" y="26"/>
                    <a:pt x="106" y="26"/>
                  </a:cubicBezTo>
                  <a:cubicBezTo>
                    <a:pt x="61" y="26"/>
                    <a:pt x="29" y="61"/>
                    <a:pt x="29" y="132"/>
                  </a:cubicBezTo>
                  <a:cubicBezTo>
                    <a:pt x="29" y="203"/>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2"/>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3" name="Freeform 14"/>
            <p:cNvSpPr>
              <a:spLocks noEditPoints="1"/>
            </p:cNvSpPr>
            <p:nvPr userDrawn="1"/>
          </p:nvSpPr>
          <p:spPr bwMode="auto">
            <a:xfrm>
              <a:off x="2486" y="1168"/>
              <a:ext cx="239" cy="319"/>
            </a:xfrm>
            <a:custGeom>
              <a:avLst/>
              <a:gdLst>
                <a:gd name="T0" fmla="*/ 0 w 149"/>
                <a:gd name="T1" fmla="*/ 364 h 198"/>
                <a:gd name="T2" fmla="*/ 199 w 149"/>
                <a:gd name="T3" fmla="*/ 197 h 198"/>
                <a:gd name="T4" fmla="*/ 290 w 149"/>
                <a:gd name="T5" fmla="*/ 205 h 198"/>
                <a:gd name="T6" fmla="*/ 290 w 149"/>
                <a:gd name="T7" fmla="*/ 200 h 198"/>
                <a:gd name="T8" fmla="*/ 205 w 149"/>
                <a:gd name="T9" fmla="*/ 60 h 198"/>
                <a:gd name="T10" fmla="*/ 59 w 149"/>
                <a:gd name="T11" fmla="*/ 102 h 198"/>
                <a:gd name="T12" fmla="*/ 47 w 149"/>
                <a:gd name="T13" fmla="*/ 106 h 198"/>
                <a:gd name="T14" fmla="*/ 30 w 149"/>
                <a:gd name="T15" fmla="*/ 89 h 198"/>
                <a:gd name="T16" fmla="*/ 30 w 149"/>
                <a:gd name="T17" fmla="*/ 60 h 198"/>
                <a:gd name="T18" fmla="*/ 55 w 149"/>
                <a:gd name="T19" fmla="*/ 31 h 198"/>
                <a:gd name="T20" fmla="*/ 213 w 149"/>
                <a:gd name="T21" fmla="*/ 0 h 198"/>
                <a:gd name="T22" fmla="*/ 361 w 149"/>
                <a:gd name="T23" fmla="*/ 169 h 198"/>
                <a:gd name="T24" fmla="*/ 361 w 149"/>
                <a:gd name="T25" fmla="*/ 437 h 198"/>
                <a:gd name="T26" fmla="*/ 383 w 149"/>
                <a:gd name="T27" fmla="*/ 467 h 198"/>
                <a:gd name="T28" fmla="*/ 383 w 149"/>
                <a:gd name="T29" fmla="*/ 480 h 198"/>
                <a:gd name="T30" fmla="*/ 335 w 149"/>
                <a:gd name="T31" fmla="*/ 514 h 198"/>
                <a:gd name="T32" fmla="*/ 290 w 149"/>
                <a:gd name="T33" fmla="*/ 459 h 198"/>
                <a:gd name="T34" fmla="*/ 290 w 149"/>
                <a:gd name="T35" fmla="*/ 451 h 198"/>
                <a:gd name="T36" fmla="*/ 154 w 149"/>
                <a:gd name="T37" fmla="*/ 514 h 198"/>
                <a:gd name="T38" fmla="*/ 0 w 149"/>
                <a:gd name="T39" fmla="*/ 364 h 198"/>
                <a:gd name="T40" fmla="*/ 290 w 149"/>
                <a:gd name="T41" fmla="*/ 390 h 198"/>
                <a:gd name="T42" fmla="*/ 290 w 149"/>
                <a:gd name="T43" fmla="*/ 263 h 198"/>
                <a:gd name="T44" fmla="*/ 209 w 149"/>
                <a:gd name="T45" fmla="*/ 251 h 198"/>
                <a:gd name="T46" fmla="*/ 69 w 149"/>
                <a:gd name="T47" fmla="*/ 361 h 198"/>
                <a:gd name="T48" fmla="*/ 167 w 149"/>
                <a:gd name="T49" fmla="*/ 458 h 198"/>
                <a:gd name="T50" fmla="*/ 290 w 149"/>
                <a:gd name="T51" fmla="*/ 39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9" h="198">
                  <a:moveTo>
                    <a:pt x="0" y="140"/>
                  </a:moveTo>
                  <a:cubicBezTo>
                    <a:pt x="0" y="110"/>
                    <a:pt x="19" y="76"/>
                    <a:pt x="77" y="76"/>
                  </a:cubicBezTo>
                  <a:cubicBezTo>
                    <a:pt x="87" y="76"/>
                    <a:pt x="101" y="77"/>
                    <a:pt x="113" y="79"/>
                  </a:cubicBezTo>
                  <a:cubicBezTo>
                    <a:pt x="113" y="77"/>
                    <a:pt x="113" y="77"/>
                    <a:pt x="113" y="77"/>
                  </a:cubicBezTo>
                  <a:cubicBezTo>
                    <a:pt x="113" y="41"/>
                    <a:pt x="111" y="23"/>
                    <a:pt x="80" y="23"/>
                  </a:cubicBezTo>
                  <a:cubicBezTo>
                    <a:pt x="58" y="23"/>
                    <a:pt x="34" y="32"/>
                    <a:pt x="23" y="39"/>
                  </a:cubicBezTo>
                  <a:cubicBezTo>
                    <a:pt x="21" y="40"/>
                    <a:pt x="20" y="41"/>
                    <a:pt x="18" y="41"/>
                  </a:cubicBezTo>
                  <a:cubicBezTo>
                    <a:pt x="14" y="41"/>
                    <a:pt x="12" y="38"/>
                    <a:pt x="12" y="34"/>
                  </a:cubicBezTo>
                  <a:cubicBezTo>
                    <a:pt x="12" y="23"/>
                    <a:pt x="12" y="23"/>
                    <a:pt x="12" y="23"/>
                  </a:cubicBezTo>
                  <a:cubicBezTo>
                    <a:pt x="12" y="19"/>
                    <a:pt x="15" y="15"/>
                    <a:pt x="21" y="12"/>
                  </a:cubicBezTo>
                  <a:cubicBezTo>
                    <a:pt x="35" y="4"/>
                    <a:pt x="62" y="0"/>
                    <a:pt x="83" y="0"/>
                  </a:cubicBezTo>
                  <a:cubicBezTo>
                    <a:pt x="134" y="0"/>
                    <a:pt x="140" y="27"/>
                    <a:pt x="140" y="65"/>
                  </a:cubicBezTo>
                  <a:cubicBezTo>
                    <a:pt x="140" y="168"/>
                    <a:pt x="140" y="168"/>
                    <a:pt x="140" y="168"/>
                  </a:cubicBezTo>
                  <a:cubicBezTo>
                    <a:pt x="140" y="177"/>
                    <a:pt x="143" y="180"/>
                    <a:pt x="149" y="180"/>
                  </a:cubicBezTo>
                  <a:cubicBezTo>
                    <a:pt x="149" y="185"/>
                    <a:pt x="149" y="185"/>
                    <a:pt x="149" y="185"/>
                  </a:cubicBezTo>
                  <a:cubicBezTo>
                    <a:pt x="149" y="191"/>
                    <a:pt x="144" y="198"/>
                    <a:pt x="130" y="198"/>
                  </a:cubicBezTo>
                  <a:cubicBezTo>
                    <a:pt x="121" y="198"/>
                    <a:pt x="113" y="192"/>
                    <a:pt x="113" y="177"/>
                  </a:cubicBezTo>
                  <a:cubicBezTo>
                    <a:pt x="113" y="174"/>
                    <a:pt x="113" y="174"/>
                    <a:pt x="113" y="174"/>
                  </a:cubicBezTo>
                  <a:cubicBezTo>
                    <a:pt x="103" y="186"/>
                    <a:pt x="88" y="198"/>
                    <a:pt x="60" y="198"/>
                  </a:cubicBezTo>
                  <a:cubicBezTo>
                    <a:pt x="29" y="198"/>
                    <a:pt x="0" y="183"/>
                    <a:pt x="0" y="140"/>
                  </a:cubicBezTo>
                  <a:moveTo>
                    <a:pt x="113" y="150"/>
                  </a:moveTo>
                  <a:cubicBezTo>
                    <a:pt x="113" y="101"/>
                    <a:pt x="113" y="101"/>
                    <a:pt x="113" y="101"/>
                  </a:cubicBezTo>
                  <a:cubicBezTo>
                    <a:pt x="102" y="98"/>
                    <a:pt x="89" y="97"/>
                    <a:pt x="81" y="97"/>
                  </a:cubicBezTo>
                  <a:cubicBezTo>
                    <a:pt x="42" y="97"/>
                    <a:pt x="27" y="114"/>
                    <a:pt x="27" y="139"/>
                  </a:cubicBezTo>
                  <a:cubicBezTo>
                    <a:pt x="27" y="168"/>
                    <a:pt x="44" y="176"/>
                    <a:pt x="65" y="176"/>
                  </a:cubicBezTo>
                  <a:cubicBezTo>
                    <a:pt x="86" y="176"/>
                    <a:pt x="105" y="164"/>
                    <a:pt x="113" y="15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4" name="Freeform 15"/>
            <p:cNvSpPr>
              <a:spLocks/>
            </p:cNvSpPr>
            <p:nvPr userDrawn="1"/>
          </p:nvSpPr>
          <p:spPr bwMode="auto">
            <a:xfrm>
              <a:off x="2776" y="1170"/>
              <a:ext cx="391" cy="312"/>
            </a:xfrm>
            <a:custGeom>
              <a:avLst/>
              <a:gdLst>
                <a:gd name="T0" fmla="*/ 0 w 244"/>
                <a:gd name="T1" fmla="*/ 484 h 194"/>
                <a:gd name="T2" fmla="*/ 0 w 244"/>
                <a:gd name="T3" fmla="*/ 26 h 194"/>
                <a:gd name="T4" fmla="*/ 21 w 244"/>
                <a:gd name="T5" fmla="*/ 8 h 194"/>
                <a:gd name="T6" fmla="*/ 48 w 244"/>
                <a:gd name="T7" fmla="*/ 8 h 194"/>
                <a:gd name="T8" fmla="*/ 69 w 244"/>
                <a:gd name="T9" fmla="*/ 26 h 194"/>
                <a:gd name="T10" fmla="*/ 69 w 244"/>
                <a:gd name="T11" fmla="*/ 42 h 194"/>
                <a:gd name="T12" fmla="*/ 223 w 244"/>
                <a:gd name="T13" fmla="*/ 0 h 194"/>
                <a:gd name="T14" fmla="*/ 324 w 244"/>
                <a:gd name="T15" fmla="*/ 50 h 194"/>
                <a:gd name="T16" fmla="*/ 500 w 244"/>
                <a:gd name="T17" fmla="*/ 0 h 194"/>
                <a:gd name="T18" fmla="*/ 627 w 244"/>
                <a:gd name="T19" fmla="*/ 148 h 194"/>
                <a:gd name="T20" fmla="*/ 627 w 244"/>
                <a:gd name="T21" fmla="*/ 484 h 194"/>
                <a:gd name="T22" fmla="*/ 609 w 244"/>
                <a:gd name="T23" fmla="*/ 502 h 194"/>
                <a:gd name="T24" fmla="*/ 578 w 244"/>
                <a:gd name="T25" fmla="*/ 502 h 194"/>
                <a:gd name="T26" fmla="*/ 559 w 244"/>
                <a:gd name="T27" fmla="*/ 484 h 194"/>
                <a:gd name="T28" fmla="*/ 559 w 244"/>
                <a:gd name="T29" fmla="*/ 148 h 194"/>
                <a:gd name="T30" fmla="*/ 482 w 244"/>
                <a:gd name="T31" fmla="*/ 68 h 194"/>
                <a:gd name="T32" fmla="*/ 346 w 244"/>
                <a:gd name="T33" fmla="*/ 101 h 194"/>
                <a:gd name="T34" fmla="*/ 346 w 244"/>
                <a:gd name="T35" fmla="*/ 484 h 194"/>
                <a:gd name="T36" fmla="*/ 329 w 244"/>
                <a:gd name="T37" fmla="*/ 502 h 194"/>
                <a:gd name="T38" fmla="*/ 298 w 244"/>
                <a:gd name="T39" fmla="*/ 502 h 194"/>
                <a:gd name="T40" fmla="*/ 280 w 244"/>
                <a:gd name="T41" fmla="*/ 484 h 194"/>
                <a:gd name="T42" fmla="*/ 280 w 244"/>
                <a:gd name="T43" fmla="*/ 148 h 194"/>
                <a:gd name="T44" fmla="*/ 204 w 244"/>
                <a:gd name="T45" fmla="*/ 68 h 194"/>
                <a:gd name="T46" fmla="*/ 69 w 244"/>
                <a:gd name="T47" fmla="*/ 101 h 194"/>
                <a:gd name="T48" fmla="*/ 69 w 244"/>
                <a:gd name="T49" fmla="*/ 484 h 194"/>
                <a:gd name="T50" fmla="*/ 48 w 244"/>
                <a:gd name="T51" fmla="*/ 502 h 194"/>
                <a:gd name="T52" fmla="*/ 21 w 244"/>
                <a:gd name="T53" fmla="*/ 502 h 194"/>
                <a:gd name="T54" fmla="*/ 0 w 244"/>
                <a:gd name="T55" fmla="*/ 484 h 1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4"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6" y="13"/>
                    <a:pt x="57" y="0"/>
                    <a:pt x="87" y="0"/>
                  </a:cubicBezTo>
                  <a:cubicBezTo>
                    <a:pt x="106" y="0"/>
                    <a:pt x="120" y="9"/>
                    <a:pt x="126" y="19"/>
                  </a:cubicBezTo>
                  <a:cubicBezTo>
                    <a:pt x="137" y="15"/>
                    <a:pt x="167" y="0"/>
                    <a:pt x="195" y="0"/>
                  </a:cubicBezTo>
                  <a:cubicBezTo>
                    <a:pt x="222" y="0"/>
                    <a:pt x="244" y="14"/>
                    <a:pt x="244" y="57"/>
                  </a:cubicBezTo>
                  <a:cubicBezTo>
                    <a:pt x="244" y="187"/>
                    <a:pt x="244" y="187"/>
                    <a:pt x="244" y="187"/>
                  </a:cubicBezTo>
                  <a:cubicBezTo>
                    <a:pt x="244" y="191"/>
                    <a:pt x="241" y="194"/>
                    <a:pt x="237" y="194"/>
                  </a:cubicBezTo>
                  <a:cubicBezTo>
                    <a:pt x="225" y="194"/>
                    <a:pt x="225" y="194"/>
                    <a:pt x="225" y="194"/>
                  </a:cubicBezTo>
                  <a:cubicBezTo>
                    <a:pt x="221" y="194"/>
                    <a:pt x="218" y="191"/>
                    <a:pt x="218" y="187"/>
                  </a:cubicBezTo>
                  <a:cubicBezTo>
                    <a:pt x="218" y="57"/>
                    <a:pt x="218" y="57"/>
                    <a:pt x="218" y="57"/>
                  </a:cubicBezTo>
                  <a:cubicBezTo>
                    <a:pt x="218" y="37"/>
                    <a:pt x="209" y="26"/>
                    <a:pt x="188" y="26"/>
                  </a:cubicBezTo>
                  <a:cubicBezTo>
                    <a:pt x="166" y="26"/>
                    <a:pt x="135" y="39"/>
                    <a:pt x="135" y="39"/>
                  </a:cubicBezTo>
                  <a:cubicBezTo>
                    <a:pt x="135" y="187"/>
                    <a:pt x="135" y="187"/>
                    <a:pt x="135" y="187"/>
                  </a:cubicBezTo>
                  <a:cubicBezTo>
                    <a:pt x="135" y="191"/>
                    <a:pt x="132" y="194"/>
                    <a:pt x="128" y="194"/>
                  </a:cubicBezTo>
                  <a:cubicBezTo>
                    <a:pt x="116" y="194"/>
                    <a:pt x="116" y="194"/>
                    <a:pt x="116" y="194"/>
                  </a:cubicBezTo>
                  <a:cubicBezTo>
                    <a:pt x="112" y="194"/>
                    <a:pt x="109" y="191"/>
                    <a:pt x="109" y="187"/>
                  </a:cubicBezTo>
                  <a:cubicBezTo>
                    <a:pt x="109" y="57"/>
                    <a:pt x="109" y="57"/>
                    <a:pt x="109" y="57"/>
                  </a:cubicBezTo>
                  <a:cubicBezTo>
                    <a:pt x="109" y="37"/>
                    <a:pt x="100" y="26"/>
                    <a:pt x="79" y="26"/>
                  </a:cubicBezTo>
                  <a:cubicBezTo>
                    <a:pt x="57"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5" name="Freeform 16"/>
            <p:cNvSpPr>
              <a:spLocks noEditPoints="1"/>
            </p:cNvSpPr>
            <p:nvPr userDrawn="1"/>
          </p:nvSpPr>
          <p:spPr bwMode="auto">
            <a:xfrm>
              <a:off x="3234" y="1022"/>
              <a:ext cx="253" cy="466"/>
            </a:xfrm>
            <a:custGeom>
              <a:avLst/>
              <a:gdLst>
                <a:gd name="T0" fmla="*/ 67 w 158"/>
                <a:gd name="T1" fmla="*/ 673 h 290"/>
                <a:gd name="T2" fmla="*/ 67 w 158"/>
                <a:gd name="T3" fmla="*/ 720 h 290"/>
                <a:gd name="T4" fmla="*/ 48 w 158"/>
                <a:gd name="T5" fmla="*/ 739 h 290"/>
                <a:gd name="T6" fmla="*/ 18 w 158"/>
                <a:gd name="T7" fmla="*/ 739 h 290"/>
                <a:gd name="T8" fmla="*/ 0 w 158"/>
                <a:gd name="T9" fmla="*/ 720 h 290"/>
                <a:gd name="T10" fmla="*/ 0 w 158"/>
                <a:gd name="T11" fmla="*/ 21 h 290"/>
                <a:gd name="T12" fmla="*/ 18 w 158"/>
                <a:gd name="T13" fmla="*/ 0 h 290"/>
                <a:gd name="T14" fmla="*/ 48 w 158"/>
                <a:gd name="T15" fmla="*/ 0 h 290"/>
                <a:gd name="T16" fmla="*/ 67 w 158"/>
                <a:gd name="T17" fmla="*/ 21 h 290"/>
                <a:gd name="T18" fmla="*/ 67 w 158"/>
                <a:gd name="T19" fmla="*/ 307 h 290"/>
                <a:gd name="T20" fmla="*/ 208 w 158"/>
                <a:gd name="T21" fmla="*/ 235 h 290"/>
                <a:gd name="T22" fmla="*/ 405 w 158"/>
                <a:gd name="T23" fmla="*/ 490 h 290"/>
                <a:gd name="T24" fmla="*/ 208 w 158"/>
                <a:gd name="T25" fmla="*/ 749 h 290"/>
                <a:gd name="T26" fmla="*/ 67 w 158"/>
                <a:gd name="T27" fmla="*/ 673 h 290"/>
                <a:gd name="T28" fmla="*/ 338 w 158"/>
                <a:gd name="T29" fmla="*/ 490 h 290"/>
                <a:gd name="T30" fmla="*/ 208 w 158"/>
                <a:gd name="T31" fmla="*/ 297 h 290"/>
                <a:gd name="T32" fmla="*/ 67 w 158"/>
                <a:gd name="T33" fmla="*/ 392 h 290"/>
                <a:gd name="T34" fmla="*/ 67 w 158"/>
                <a:gd name="T35" fmla="*/ 588 h 290"/>
                <a:gd name="T36" fmla="*/ 208 w 158"/>
                <a:gd name="T37" fmla="*/ 686 h 290"/>
                <a:gd name="T38" fmla="*/ 338 w 158"/>
                <a:gd name="T39" fmla="*/ 490 h 2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 h="290">
                  <a:moveTo>
                    <a:pt x="26" y="261"/>
                  </a:moveTo>
                  <a:cubicBezTo>
                    <a:pt x="26" y="279"/>
                    <a:pt x="26" y="279"/>
                    <a:pt x="26" y="279"/>
                  </a:cubicBezTo>
                  <a:cubicBezTo>
                    <a:pt x="26" y="283"/>
                    <a:pt x="23" y="286"/>
                    <a:pt x="19" y="286"/>
                  </a:cubicBezTo>
                  <a:cubicBezTo>
                    <a:pt x="7" y="286"/>
                    <a:pt x="7" y="286"/>
                    <a:pt x="7" y="286"/>
                  </a:cubicBezTo>
                  <a:cubicBezTo>
                    <a:pt x="3" y="286"/>
                    <a:pt x="0" y="283"/>
                    <a:pt x="0" y="279"/>
                  </a:cubicBezTo>
                  <a:cubicBezTo>
                    <a:pt x="0" y="8"/>
                    <a:pt x="0" y="8"/>
                    <a:pt x="0" y="8"/>
                  </a:cubicBezTo>
                  <a:cubicBezTo>
                    <a:pt x="0" y="4"/>
                    <a:pt x="3" y="0"/>
                    <a:pt x="7" y="0"/>
                  </a:cubicBezTo>
                  <a:cubicBezTo>
                    <a:pt x="19" y="0"/>
                    <a:pt x="19" y="0"/>
                    <a:pt x="19" y="0"/>
                  </a:cubicBezTo>
                  <a:cubicBezTo>
                    <a:pt x="23" y="0"/>
                    <a:pt x="26" y="4"/>
                    <a:pt x="26" y="8"/>
                  </a:cubicBezTo>
                  <a:cubicBezTo>
                    <a:pt x="26" y="119"/>
                    <a:pt x="26" y="119"/>
                    <a:pt x="26" y="119"/>
                  </a:cubicBezTo>
                  <a:cubicBezTo>
                    <a:pt x="34" y="106"/>
                    <a:pt x="55" y="91"/>
                    <a:pt x="81" y="91"/>
                  </a:cubicBezTo>
                  <a:cubicBezTo>
                    <a:pt x="134" y="91"/>
                    <a:pt x="158" y="132"/>
                    <a:pt x="158" y="190"/>
                  </a:cubicBezTo>
                  <a:cubicBezTo>
                    <a:pt x="158" y="249"/>
                    <a:pt x="134" y="290"/>
                    <a:pt x="81" y="290"/>
                  </a:cubicBezTo>
                  <a:cubicBezTo>
                    <a:pt x="55" y="290"/>
                    <a:pt x="34" y="275"/>
                    <a:pt x="26" y="261"/>
                  </a:cubicBezTo>
                  <a:moveTo>
                    <a:pt x="132" y="190"/>
                  </a:moveTo>
                  <a:cubicBezTo>
                    <a:pt x="132" y="137"/>
                    <a:pt x="112" y="115"/>
                    <a:pt x="81" y="115"/>
                  </a:cubicBezTo>
                  <a:cubicBezTo>
                    <a:pt x="53" y="115"/>
                    <a:pt x="33" y="134"/>
                    <a:pt x="26" y="152"/>
                  </a:cubicBezTo>
                  <a:cubicBezTo>
                    <a:pt x="26" y="228"/>
                    <a:pt x="26" y="228"/>
                    <a:pt x="26" y="228"/>
                  </a:cubicBezTo>
                  <a:cubicBezTo>
                    <a:pt x="33" y="247"/>
                    <a:pt x="53" y="266"/>
                    <a:pt x="81" y="266"/>
                  </a:cubicBezTo>
                  <a:cubicBezTo>
                    <a:pt x="112" y="266"/>
                    <a:pt x="132" y="244"/>
                    <a:pt x="132" y="19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6" name="Freeform 17"/>
            <p:cNvSpPr>
              <a:spLocks/>
            </p:cNvSpPr>
            <p:nvPr userDrawn="1"/>
          </p:nvSpPr>
          <p:spPr bwMode="auto">
            <a:xfrm>
              <a:off x="3543" y="1174"/>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29 w 96"/>
                <a:gd name="T19" fmla="*/ 89 h 191"/>
                <a:gd name="T20" fmla="*/ 217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89" y="34"/>
                  </a:cubicBezTo>
                  <a:cubicBezTo>
                    <a:pt x="87" y="34"/>
                    <a:pt x="86" y="34"/>
                    <a:pt x="84" y="33"/>
                  </a:cubicBezTo>
                  <a:cubicBezTo>
                    <a:pt x="79" y="29"/>
                    <a:pt x="74"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7" name="Freeform 18"/>
            <p:cNvSpPr>
              <a:spLocks noEditPoints="1"/>
            </p:cNvSpPr>
            <p:nvPr userDrawn="1"/>
          </p:nvSpPr>
          <p:spPr bwMode="auto">
            <a:xfrm>
              <a:off x="3736" y="1067"/>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7"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7" y="258"/>
                    <a:pt x="3" y="255"/>
                    <a:pt x="3"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8" name="Freeform 19"/>
            <p:cNvSpPr>
              <a:spLocks noEditPoints="1"/>
            </p:cNvSpPr>
            <p:nvPr userDrawn="1"/>
          </p:nvSpPr>
          <p:spPr bwMode="auto">
            <a:xfrm>
              <a:off x="3830" y="1022"/>
              <a:ext cx="270" cy="466"/>
            </a:xfrm>
            <a:custGeom>
              <a:avLst/>
              <a:gdLst>
                <a:gd name="T0" fmla="*/ 0 w 168"/>
                <a:gd name="T1" fmla="*/ 490 h 290"/>
                <a:gd name="T2" fmla="*/ 199 w 168"/>
                <a:gd name="T3" fmla="*/ 235 h 290"/>
                <a:gd name="T4" fmla="*/ 341 w 168"/>
                <a:gd name="T5" fmla="*/ 307 h 290"/>
                <a:gd name="T6" fmla="*/ 341 w 168"/>
                <a:gd name="T7" fmla="*/ 21 h 290"/>
                <a:gd name="T8" fmla="*/ 362 w 168"/>
                <a:gd name="T9" fmla="*/ 0 h 290"/>
                <a:gd name="T10" fmla="*/ 391 w 168"/>
                <a:gd name="T11" fmla="*/ 0 h 290"/>
                <a:gd name="T12" fmla="*/ 411 w 168"/>
                <a:gd name="T13" fmla="*/ 21 h 290"/>
                <a:gd name="T14" fmla="*/ 411 w 168"/>
                <a:gd name="T15" fmla="*/ 668 h 290"/>
                <a:gd name="T16" fmla="*/ 434 w 168"/>
                <a:gd name="T17" fmla="*/ 699 h 290"/>
                <a:gd name="T18" fmla="*/ 434 w 168"/>
                <a:gd name="T19" fmla="*/ 713 h 290"/>
                <a:gd name="T20" fmla="*/ 384 w 168"/>
                <a:gd name="T21" fmla="*/ 746 h 290"/>
                <a:gd name="T22" fmla="*/ 341 w 168"/>
                <a:gd name="T23" fmla="*/ 693 h 290"/>
                <a:gd name="T24" fmla="*/ 341 w 168"/>
                <a:gd name="T25" fmla="*/ 673 h 290"/>
                <a:gd name="T26" fmla="*/ 199 w 168"/>
                <a:gd name="T27" fmla="*/ 749 h 290"/>
                <a:gd name="T28" fmla="*/ 0 w 168"/>
                <a:gd name="T29" fmla="*/ 490 h 290"/>
                <a:gd name="T30" fmla="*/ 341 w 168"/>
                <a:gd name="T31" fmla="*/ 588 h 290"/>
                <a:gd name="T32" fmla="*/ 341 w 168"/>
                <a:gd name="T33" fmla="*/ 392 h 290"/>
                <a:gd name="T34" fmla="*/ 199 w 168"/>
                <a:gd name="T35" fmla="*/ 297 h 290"/>
                <a:gd name="T36" fmla="*/ 69 w 168"/>
                <a:gd name="T37" fmla="*/ 490 h 290"/>
                <a:gd name="T38" fmla="*/ 199 w 168"/>
                <a:gd name="T39" fmla="*/ 686 h 290"/>
                <a:gd name="T40" fmla="*/ 341 w 168"/>
                <a:gd name="T41" fmla="*/ 588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8" h="290">
                  <a:moveTo>
                    <a:pt x="0" y="190"/>
                  </a:moveTo>
                  <a:cubicBezTo>
                    <a:pt x="0" y="132"/>
                    <a:pt x="25" y="91"/>
                    <a:pt x="77" y="91"/>
                  </a:cubicBezTo>
                  <a:cubicBezTo>
                    <a:pt x="104" y="91"/>
                    <a:pt x="124" y="106"/>
                    <a:pt x="132" y="119"/>
                  </a:cubicBezTo>
                  <a:cubicBezTo>
                    <a:pt x="132" y="8"/>
                    <a:pt x="132" y="8"/>
                    <a:pt x="132" y="8"/>
                  </a:cubicBezTo>
                  <a:cubicBezTo>
                    <a:pt x="132" y="4"/>
                    <a:pt x="135" y="0"/>
                    <a:pt x="140" y="0"/>
                  </a:cubicBezTo>
                  <a:cubicBezTo>
                    <a:pt x="151" y="0"/>
                    <a:pt x="151" y="0"/>
                    <a:pt x="151" y="0"/>
                  </a:cubicBezTo>
                  <a:cubicBezTo>
                    <a:pt x="155" y="0"/>
                    <a:pt x="159" y="4"/>
                    <a:pt x="159" y="8"/>
                  </a:cubicBezTo>
                  <a:cubicBezTo>
                    <a:pt x="159" y="259"/>
                    <a:pt x="159" y="259"/>
                    <a:pt x="159" y="259"/>
                  </a:cubicBezTo>
                  <a:cubicBezTo>
                    <a:pt x="159" y="268"/>
                    <a:pt x="162" y="271"/>
                    <a:pt x="168" y="271"/>
                  </a:cubicBezTo>
                  <a:cubicBezTo>
                    <a:pt x="168" y="276"/>
                    <a:pt x="168" y="276"/>
                    <a:pt x="168" y="276"/>
                  </a:cubicBezTo>
                  <a:cubicBezTo>
                    <a:pt x="168" y="282"/>
                    <a:pt x="163" y="289"/>
                    <a:pt x="149" y="289"/>
                  </a:cubicBezTo>
                  <a:cubicBezTo>
                    <a:pt x="140" y="289"/>
                    <a:pt x="132" y="283"/>
                    <a:pt x="132" y="268"/>
                  </a:cubicBezTo>
                  <a:cubicBezTo>
                    <a:pt x="132" y="261"/>
                    <a:pt x="132" y="261"/>
                    <a:pt x="132" y="261"/>
                  </a:cubicBezTo>
                  <a:cubicBezTo>
                    <a:pt x="124" y="275"/>
                    <a:pt x="104" y="290"/>
                    <a:pt x="77" y="290"/>
                  </a:cubicBezTo>
                  <a:cubicBezTo>
                    <a:pt x="25" y="290"/>
                    <a:pt x="0" y="249"/>
                    <a:pt x="0" y="190"/>
                  </a:cubicBezTo>
                  <a:moveTo>
                    <a:pt x="132" y="228"/>
                  </a:moveTo>
                  <a:cubicBezTo>
                    <a:pt x="132" y="152"/>
                    <a:pt x="132" y="152"/>
                    <a:pt x="132" y="152"/>
                  </a:cubicBezTo>
                  <a:cubicBezTo>
                    <a:pt x="125" y="134"/>
                    <a:pt x="106" y="115"/>
                    <a:pt x="77" y="115"/>
                  </a:cubicBezTo>
                  <a:cubicBezTo>
                    <a:pt x="47" y="115"/>
                    <a:pt x="27" y="137"/>
                    <a:pt x="27" y="190"/>
                  </a:cubicBezTo>
                  <a:cubicBezTo>
                    <a:pt x="27" y="244"/>
                    <a:pt x="47" y="266"/>
                    <a:pt x="77" y="266"/>
                  </a:cubicBezTo>
                  <a:cubicBezTo>
                    <a:pt x="106" y="266"/>
                    <a:pt x="125" y="247"/>
                    <a:pt x="132" y="228"/>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19" name="Freeform 20"/>
            <p:cNvSpPr>
              <a:spLocks noEditPoints="1"/>
            </p:cNvSpPr>
            <p:nvPr userDrawn="1"/>
          </p:nvSpPr>
          <p:spPr bwMode="auto">
            <a:xfrm>
              <a:off x="4133" y="1150"/>
              <a:ext cx="257" cy="475"/>
            </a:xfrm>
            <a:custGeom>
              <a:avLst/>
              <a:gdLst>
                <a:gd name="T0" fmla="*/ 357 w 160"/>
                <a:gd name="T1" fmla="*/ 0 h 295"/>
                <a:gd name="T2" fmla="*/ 413 w 160"/>
                <a:gd name="T3" fmla="*/ 39 h 295"/>
                <a:gd name="T4" fmla="*/ 413 w 160"/>
                <a:gd name="T5" fmla="*/ 76 h 295"/>
                <a:gd name="T6" fmla="*/ 397 w 160"/>
                <a:gd name="T7" fmla="*/ 90 h 295"/>
                <a:gd name="T8" fmla="*/ 384 w 160"/>
                <a:gd name="T9" fmla="*/ 85 h 295"/>
                <a:gd name="T10" fmla="*/ 332 w 160"/>
                <a:gd name="T11" fmla="*/ 64 h 295"/>
                <a:gd name="T12" fmla="*/ 307 w 160"/>
                <a:gd name="T13" fmla="*/ 69 h 295"/>
                <a:gd name="T14" fmla="*/ 361 w 160"/>
                <a:gd name="T15" fmla="*/ 204 h 295"/>
                <a:gd name="T16" fmla="*/ 188 w 160"/>
                <a:gd name="T17" fmla="*/ 382 h 295"/>
                <a:gd name="T18" fmla="*/ 137 w 160"/>
                <a:gd name="T19" fmla="*/ 375 h 295"/>
                <a:gd name="T20" fmla="*/ 108 w 160"/>
                <a:gd name="T21" fmla="*/ 425 h 295"/>
                <a:gd name="T22" fmla="*/ 135 w 160"/>
                <a:gd name="T23" fmla="*/ 475 h 295"/>
                <a:gd name="T24" fmla="*/ 201 w 160"/>
                <a:gd name="T25" fmla="*/ 469 h 295"/>
                <a:gd name="T26" fmla="*/ 400 w 160"/>
                <a:gd name="T27" fmla="*/ 620 h 295"/>
                <a:gd name="T28" fmla="*/ 201 w 160"/>
                <a:gd name="T29" fmla="*/ 765 h 295"/>
                <a:gd name="T30" fmla="*/ 0 w 160"/>
                <a:gd name="T31" fmla="*/ 620 h 295"/>
                <a:gd name="T32" fmla="*/ 72 w 160"/>
                <a:gd name="T33" fmla="*/ 496 h 295"/>
                <a:gd name="T34" fmla="*/ 47 w 160"/>
                <a:gd name="T35" fmla="*/ 425 h 295"/>
                <a:gd name="T36" fmla="*/ 82 w 160"/>
                <a:gd name="T37" fmla="*/ 349 h 295"/>
                <a:gd name="T38" fmla="*/ 16 w 160"/>
                <a:gd name="T39" fmla="*/ 204 h 295"/>
                <a:gd name="T40" fmla="*/ 188 w 160"/>
                <a:gd name="T41" fmla="*/ 29 h 295"/>
                <a:gd name="T42" fmla="*/ 260 w 160"/>
                <a:gd name="T43" fmla="*/ 42 h 295"/>
                <a:gd name="T44" fmla="*/ 357 w 160"/>
                <a:gd name="T45" fmla="*/ 0 h 295"/>
                <a:gd name="T46" fmla="*/ 337 w 160"/>
                <a:gd name="T47" fmla="*/ 620 h 295"/>
                <a:gd name="T48" fmla="*/ 201 w 160"/>
                <a:gd name="T49" fmla="*/ 535 h 295"/>
                <a:gd name="T50" fmla="*/ 63 w 160"/>
                <a:gd name="T51" fmla="*/ 620 h 295"/>
                <a:gd name="T52" fmla="*/ 201 w 160"/>
                <a:gd name="T53" fmla="*/ 705 h 295"/>
                <a:gd name="T54" fmla="*/ 337 w 160"/>
                <a:gd name="T55" fmla="*/ 620 h 295"/>
                <a:gd name="T56" fmla="*/ 297 w 160"/>
                <a:gd name="T57" fmla="*/ 204 h 295"/>
                <a:gd name="T58" fmla="*/ 188 w 160"/>
                <a:gd name="T59" fmla="*/ 84 h 295"/>
                <a:gd name="T60" fmla="*/ 80 w 160"/>
                <a:gd name="T61" fmla="*/ 204 h 295"/>
                <a:gd name="T62" fmla="*/ 188 w 160"/>
                <a:gd name="T63" fmla="*/ 327 h 295"/>
                <a:gd name="T64" fmla="*/ 297 w 160"/>
                <a:gd name="T65" fmla="*/ 20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295">
                  <a:moveTo>
                    <a:pt x="138" y="0"/>
                  </a:moveTo>
                  <a:cubicBezTo>
                    <a:pt x="148" y="0"/>
                    <a:pt x="160" y="6"/>
                    <a:pt x="160" y="15"/>
                  </a:cubicBezTo>
                  <a:cubicBezTo>
                    <a:pt x="160" y="29"/>
                    <a:pt x="160" y="29"/>
                    <a:pt x="160" y="29"/>
                  </a:cubicBezTo>
                  <a:cubicBezTo>
                    <a:pt x="160" y="33"/>
                    <a:pt x="158" y="35"/>
                    <a:pt x="154" y="35"/>
                  </a:cubicBezTo>
                  <a:cubicBezTo>
                    <a:pt x="152" y="35"/>
                    <a:pt x="151" y="35"/>
                    <a:pt x="149" y="33"/>
                  </a:cubicBezTo>
                  <a:cubicBezTo>
                    <a:pt x="143" y="29"/>
                    <a:pt x="139" y="25"/>
                    <a:pt x="129" y="25"/>
                  </a:cubicBezTo>
                  <a:cubicBezTo>
                    <a:pt x="125" y="25"/>
                    <a:pt x="122" y="26"/>
                    <a:pt x="119" y="27"/>
                  </a:cubicBezTo>
                  <a:cubicBezTo>
                    <a:pt x="132" y="39"/>
                    <a:pt x="140" y="57"/>
                    <a:pt x="140" y="79"/>
                  </a:cubicBezTo>
                  <a:cubicBezTo>
                    <a:pt x="140" y="120"/>
                    <a:pt x="112" y="147"/>
                    <a:pt x="73" y="147"/>
                  </a:cubicBezTo>
                  <a:cubicBezTo>
                    <a:pt x="66" y="147"/>
                    <a:pt x="59" y="146"/>
                    <a:pt x="53" y="145"/>
                  </a:cubicBezTo>
                  <a:cubicBezTo>
                    <a:pt x="47" y="148"/>
                    <a:pt x="42" y="155"/>
                    <a:pt x="42" y="164"/>
                  </a:cubicBezTo>
                  <a:cubicBezTo>
                    <a:pt x="42" y="173"/>
                    <a:pt x="46" y="180"/>
                    <a:pt x="52" y="183"/>
                  </a:cubicBezTo>
                  <a:cubicBezTo>
                    <a:pt x="60" y="182"/>
                    <a:pt x="68" y="181"/>
                    <a:pt x="78" y="181"/>
                  </a:cubicBezTo>
                  <a:cubicBezTo>
                    <a:pt x="129" y="181"/>
                    <a:pt x="155" y="205"/>
                    <a:pt x="155" y="239"/>
                  </a:cubicBezTo>
                  <a:cubicBezTo>
                    <a:pt x="155" y="273"/>
                    <a:pt x="129" y="295"/>
                    <a:pt x="78" y="295"/>
                  </a:cubicBezTo>
                  <a:cubicBezTo>
                    <a:pt x="26" y="295"/>
                    <a:pt x="0" y="273"/>
                    <a:pt x="0" y="239"/>
                  </a:cubicBezTo>
                  <a:cubicBezTo>
                    <a:pt x="0" y="218"/>
                    <a:pt x="9" y="201"/>
                    <a:pt x="28" y="191"/>
                  </a:cubicBezTo>
                  <a:cubicBezTo>
                    <a:pt x="21" y="185"/>
                    <a:pt x="18" y="175"/>
                    <a:pt x="18" y="164"/>
                  </a:cubicBezTo>
                  <a:cubicBezTo>
                    <a:pt x="18" y="152"/>
                    <a:pt x="23" y="142"/>
                    <a:pt x="32" y="135"/>
                  </a:cubicBezTo>
                  <a:cubicBezTo>
                    <a:pt x="16" y="123"/>
                    <a:pt x="6" y="103"/>
                    <a:pt x="6" y="79"/>
                  </a:cubicBezTo>
                  <a:cubicBezTo>
                    <a:pt x="6" y="37"/>
                    <a:pt x="34" y="11"/>
                    <a:pt x="73" y="11"/>
                  </a:cubicBezTo>
                  <a:cubicBezTo>
                    <a:pt x="83" y="11"/>
                    <a:pt x="93" y="13"/>
                    <a:pt x="101" y="16"/>
                  </a:cubicBezTo>
                  <a:cubicBezTo>
                    <a:pt x="112" y="5"/>
                    <a:pt x="126" y="0"/>
                    <a:pt x="138" y="0"/>
                  </a:cubicBezTo>
                  <a:moveTo>
                    <a:pt x="131" y="239"/>
                  </a:moveTo>
                  <a:cubicBezTo>
                    <a:pt x="131" y="217"/>
                    <a:pt x="111" y="206"/>
                    <a:pt x="78" y="206"/>
                  </a:cubicBezTo>
                  <a:cubicBezTo>
                    <a:pt x="44" y="206"/>
                    <a:pt x="24" y="217"/>
                    <a:pt x="24" y="239"/>
                  </a:cubicBezTo>
                  <a:cubicBezTo>
                    <a:pt x="24" y="261"/>
                    <a:pt x="44" y="272"/>
                    <a:pt x="78" y="272"/>
                  </a:cubicBezTo>
                  <a:cubicBezTo>
                    <a:pt x="111" y="272"/>
                    <a:pt x="131" y="261"/>
                    <a:pt x="131" y="239"/>
                  </a:cubicBezTo>
                  <a:moveTo>
                    <a:pt x="115" y="79"/>
                  </a:moveTo>
                  <a:cubicBezTo>
                    <a:pt x="115" y="53"/>
                    <a:pt x="102" y="32"/>
                    <a:pt x="73" y="32"/>
                  </a:cubicBezTo>
                  <a:cubicBezTo>
                    <a:pt x="44" y="32"/>
                    <a:pt x="31" y="53"/>
                    <a:pt x="31" y="79"/>
                  </a:cubicBezTo>
                  <a:cubicBezTo>
                    <a:pt x="31" y="105"/>
                    <a:pt x="44" y="126"/>
                    <a:pt x="73" y="126"/>
                  </a:cubicBezTo>
                  <a:cubicBezTo>
                    <a:pt x="102" y="126"/>
                    <a:pt x="115" y="105"/>
                    <a:pt x="115" y="7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0" name="Freeform 21"/>
            <p:cNvSpPr>
              <a:spLocks noEditPoints="1"/>
            </p:cNvSpPr>
            <p:nvPr userDrawn="1"/>
          </p:nvSpPr>
          <p:spPr bwMode="auto">
            <a:xfrm>
              <a:off x="4407" y="1168"/>
              <a:ext cx="244" cy="320"/>
            </a:xfrm>
            <a:custGeom>
              <a:avLst/>
              <a:gdLst>
                <a:gd name="T0" fmla="*/ 0 w 152"/>
                <a:gd name="T1" fmla="*/ 256 h 199"/>
                <a:gd name="T2" fmla="*/ 209 w 152"/>
                <a:gd name="T3" fmla="*/ 0 h 199"/>
                <a:gd name="T4" fmla="*/ 392 w 152"/>
                <a:gd name="T5" fmla="*/ 195 h 199"/>
                <a:gd name="T6" fmla="*/ 387 w 152"/>
                <a:gd name="T7" fmla="*/ 264 h 199"/>
                <a:gd name="T8" fmla="*/ 67 w 152"/>
                <a:gd name="T9" fmla="*/ 264 h 199"/>
                <a:gd name="T10" fmla="*/ 231 w 152"/>
                <a:gd name="T11" fmla="*/ 455 h 199"/>
                <a:gd name="T12" fmla="*/ 361 w 152"/>
                <a:gd name="T13" fmla="*/ 412 h 199"/>
                <a:gd name="T14" fmla="*/ 376 w 152"/>
                <a:gd name="T15" fmla="*/ 405 h 199"/>
                <a:gd name="T16" fmla="*/ 388 w 152"/>
                <a:gd name="T17" fmla="*/ 425 h 199"/>
                <a:gd name="T18" fmla="*/ 388 w 152"/>
                <a:gd name="T19" fmla="*/ 439 h 199"/>
                <a:gd name="T20" fmla="*/ 371 w 152"/>
                <a:gd name="T21" fmla="*/ 471 h 199"/>
                <a:gd name="T22" fmla="*/ 218 w 152"/>
                <a:gd name="T23" fmla="*/ 515 h 199"/>
                <a:gd name="T24" fmla="*/ 0 w 152"/>
                <a:gd name="T25" fmla="*/ 256 h 199"/>
                <a:gd name="T26" fmla="*/ 324 w 152"/>
                <a:gd name="T27" fmla="*/ 209 h 199"/>
                <a:gd name="T28" fmla="*/ 324 w 152"/>
                <a:gd name="T29" fmla="*/ 175 h 199"/>
                <a:gd name="T30" fmla="*/ 214 w 152"/>
                <a:gd name="T31" fmla="*/ 59 h 199"/>
                <a:gd name="T32" fmla="*/ 72 w 152"/>
                <a:gd name="T33" fmla="*/ 209 h 199"/>
                <a:gd name="T34" fmla="*/ 324 w 152"/>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199">
                  <a:moveTo>
                    <a:pt x="0" y="99"/>
                  </a:moveTo>
                  <a:cubicBezTo>
                    <a:pt x="0" y="41"/>
                    <a:pt x="28" y="0"/>
                    <a:pt x="81" y="0"/>
                  </a:cubicBezTo>
                  <a:cubicBezTo>
                    <a:pt x="127" y="0"/>
                    <a:pt x="152" y="28"/>
                    <a:pt x="152" y="75"/>
                  </a:cubicBezTo>
                  <a:cubicBezTo>
                    <a:pt x="152" y="83"/>
                    <a:pt x="152" y="93"/>
                    <a:pt x="150" y="102"/>
                  </a:cubicBezTo>
                  <a:cubicBezTo>
                    <a:pt x="26" y="102"/>
                    <a:pt x="26" y="102"/>
                    <a:pt x="26" y="102"/>
                  </a:cubicBezTo>
                  <a:cubicBezTo>
                    <a:pt x="26" y="148"/>
                    <a:pt x="48" y="176"/>
                    <a:pt x="90" y="176"/>
                  </a:cubicBezTo>
                  <a:cubicBezTo>
                    <a:pt x="115" y="176"/>
                    <a:pt x="133" y="163"/>
                    <a:pt x="140" y="159"/>
                  </a:cubicBezTo>
                  <a:cubicBezTo>
                    <a:pt x="142" y="158"/>
                    <a:pt x="144" y="157"/>
                    <a:pt x="146" y="157"/>
                  </a:cubicBezTo>
                  <a:cubicBezTo>
                    <a:pt x="149" y="157"/>
                    <a:pt x="151" y="160"/>
                    <a:pt x="151" y="164"/>
                  </a:cubicBezTo>
                  <a:cubicBezTo>
                    <a:pt x="151" y="170"/>
                    <a:pt x="151" y="170"/>
                    <a:pt x="151" y="170"/>
                  </a:cubicBezTo>
                  <a:cubicBezTo>
                    <a:pt x="151" y="174"/>
                    <a:pt x="150" y="178"/>
                    <a:pt x="144" y="182"/>
                  </a:cubicBezTo>
                  <a:cubicBezTo>
                    <a:pt x="137" y="186"/>
                    <a:pt x="119" y="199"/>
                    <a:pt x="85" y="199"/>
                  </a:cubicBezTo>
                  <a:cubicBezTo>
                    <a:pt x="27" y="199"/>
                    <a:pt x="0" y="158"/>
                    <a:pt x="0" y="99"/>
                  </a:cubicBezTo>
                  <a:moveTo>
                    <a:pt x="126" y="81"/>
                  </a:moveTo>
                  <a:cubicBezTo>
                    <a:pt x="126" y="76"/>
                    <a:pt x="126" y="72"/>
                    <a:pt x="126" y="68"/>
                  </a:cubicBezTo>
                  <a:cubicBezTo>
                    <a:pt x="126" y="40"/>
                    <a:pt x="107" y="23"/>
                    <a:pt x="83" y="23"/>
                  </a:cubicBezTo>
                  <a:cubicBezTo>
                    <a:pt x="46" y="23"/>
                    <a:pt x="32" y="48"/>
                    <a:pt x="28" y="81"/>
                  </a:cubicBezTo>
                  <a:lnTo>
                    <a:pt x="126" y="8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1" name="Freeform 22"/>
            <p:cNvSpPr>
              <a:spLocks/>
            </p:cNvSpPr>
            <p:nvPr userDrawn="1"/>
          </p:nvSpPr>
          <p:spPr bwMode="auto">
            <a:xfrm>
              <a:off x="4694" y="1168"/>
              <a:ext cx="193" cy="320"/>
            </a:xfrm>
            <a:custGeom>
              <a:avLst/>
              <a:gdLst>
                <a:gd name="T0" fmla="*/ 23 w 120"/>
                <a:gd name="T1" fmla="*/ 484 h 199"/>
                <a:gd name="T2" fmla="*/ 0 w 120"/>
                <a:gd name="T3" fmla="*/ 450 h 199"/>
                <a:gd name="T4" fmla="*/ 0 w 120"/>
                <a:gd name="T5" fmla="*/ 426 h 199"/>
                <a:gd name="T6" fmla="*/ 16 w 120"/>
                <a:gd name="T7" fmla="*/ 412 h 199"/>
                <a:gd name="T8" fmla="*/ 31 w 120"/>
                <a:gd name="T9" fmla="*/ 413 h 199"/>
                <a:gd name="T10" fmla="*/ 156 w 120"/>
                <a:gd name="T11" fmla="*/ 455 h 199"/>
                <a:gd name="T12" fmla="*/ 243 w 120"/>
                <a:gd name="T13" fmla="*/ 375 h 199"/>
                <a:gd name="T14" fmla="*/ 142 w 120"/>
                <a:gd name="T15" fmla="*/ 280 h 199"/>
                <a:gd name="T16" fmla="*/ 13 w 120"/>
                <a:gd name="T17" fmla="*/ 140 h 199"/>
                <a:gd name="T18" fmla="*/ 156 w 120"/>
                <a:gd name="T19" fmla="*/ 0 h 199"/>
                <a:gd name="T20" fmla="*/ 272 w 120"/>
                <a:gd name="T21" fmla="*/ 31 h 199"/>
                <a:gd name="T22" fmla="*/ 293 w 120"/>
                <a:gd name="T23" fmla="*/ 63 h 199"/>
                <a:gd name="T24" fmla="*/ 293 w 120"/>
                <a:gd name="T25" fmla="*/ 88 h 199"/>
                <a:gd name="T26" fmla="*/ 280 w 120"/>
                <a:gd name="T27" fmla="*/ 103 h 199"/>
                <a:gd name="T28" fmla="*/ 264 w 120"/>
                <a:gd name="T29" fmla="*/ 98 h 199"/>
                <a:gd name="T30" fmla="*/ 161 w 120"/>
                <a:gd name="T31" fmla="*/ 56 h 199"/>
                <a:gd name="T32" fmla="*/ 77 w 120"/>
                <a:gd name="T33" fmla="*/ 132 h 199"/>
                <a:gd name="T34" fmla="*/ 161 w 120"/>
                <a:gd name="T35" fmla="*/ 214 h 199"/>
                <a:gd name="T36" fmla="*/ 310 w 120"/>
                <a:gd name="T37" fmla="*/ 367 h 199"/>
                <a:gd name="T38" fmla="*/ 156 w 120"/>
                <a:gd name="T39" fmla="*/ 515 h 199"/>
                <a:gd name="T40" fmla="*/ 23 w 120"/>
                <a:gd name="T41" fmla="*/ 484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99">
                  <a:moveTo>
                    <a:pt x="9" y="187"/>
                  </a:moveTo>
                  <a:cubicBezTo>
                    <a:pt x="4" y="183"/>
                    <a:pt x="0" y="179"/>
                    <a:pt x="0" y="174"/>
                  </a:cubicBezTo>
                  <a:cubicBezTo>
                    <a:pt x="0" y="165"/>
                    <a:pt x="0" y="165"/>
                    <a:pt x="0" y="165"/>
                  </a:cubicBezTo>
                  <a:cubicBezTo>
                    <a:pt x="0" y="161"/>
                    <a:pt x="2" y="159"/>
                    <a:pt x="6" y="159"/>
                  </a:cubicBezTo>
                  <a:cubicBezTo>
                    <a:pt x="8" y="159"/>
                    <a:pt x="10" y="159"/>
                    <a:pt x="12" y="160"/>
                  </a:cubicBezTo>
                  <a:cubicBezTo>
                    <a:pt x="20" y="165"/>
                    <a:pt x="35" y="176"/>
                    <a:pt x="60" y="176"/>
                  </a:cubicBezTo>
                  <a:cubicBezTo>
                    <a:pt x="76" y="176"/>
                    <a:pt x="94" y="168"/>
                    <a:pt x="94" y="145"/>
                  </a:cubicBezTo>
                  <a:cubicBezTo>
                    <a:pt x="94" y="125"/>
                    <a:pt x="84" y="115"/>
                    <a:pt x="55" y="108"/>
                  </a:cubicBezTo>
                  <a:cubicBezTo>
                    <a:pt x="32" y="102"/>
                    <a:pt x="5" y="87"/>
                    <a:pt x="5" y="54"/>
                  </a:cubicBezTo>
                  <a:cubicBezTo>
                    <a:pt x="5" y="20"/>
                    <a:pt x="30" y="0"/>
                    <a:pt x="60" y="0"/>
                  </a:cubicBezTo>
                  <a:cubicBezTo>
                    <a:pt x="85" y="0"/>
                    <a:pt x="97" y="7"/>
                    <a:pt x="105" y="12"/>
                  </a:cubicBezTo>
                  <a:cubicBezTo>
                    <a:pt x="111" y="16"/>
                    <a:pt x="113" y="19"/>
                    <a:pt x="113" y="24"/>
                  </a:cubicBezTo>
                  <a:cubicBezTo>
                    <a:pt x="113" y="34"/>
                    <a:pt x="113" y="34"/>
                    <a:pt x="113" y="34"/>
                  </a:cubicBezTo>
                  <a:cubicBezTo>
                    <a:pt x="113" y="38"/>
                    <a:pt x="112" y="40"/>
                    <a:pt x="108" y="40"/>
                  </a:cubicBezTo>
                  <a:cubicBezTo>
                    <a:pt x="105" y="40"/>
                    <a:pt x="104" y="39"/>
                    <a:pt x="102" y="38"/>
                  </a:cubicBezTo>
                  <a:cubicBezTo>
                    <a:pt x="94" y="33"/>
                    <a:pt x="86" y="22"/>
                    <a:pt x="62" y="22"/>
                  </a:cubicBezTo>
                  <a:cubicBezTo>
                    <a:pt x="42" y="22"/>
                    <a:pt x="30" y="30"/>
                    <a:pt x="30" y="51"/>
                  </a:cubicBezTo>
                  <a:cubicBezTo>
                    <a:pt x="30" y="66"/>
                    <a:pt x="40" y="78"/>
                    <a:pt x="62" y="83"/>
                  </a:cubicBezTo>
                  <a:cubicBezTo>
                    <a:pt x="94" y="91"/>
                    <a:pt x="120" y="105"/>
                    <a:pt x="120" y="142"/>
                  </a:cubicBezTo>
                  <a:cubicBezTo>
                    <a:pt x="120" y="179"/>
                    <a:pt x="92" y="199"/>
                    <a:pt x="60" y="199"/>
                  </a:cubicBezTo>
                  <a:cubicBezTo>
                    <a:pt x="35" y="199"/>
                    <a:pt x="18" y="192"/>
                    <a:pt x="9"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2" name="Freeform 23"/>
            <p:cNvSpPr>
              <a:spLocks/>
            </p:cNvSpPr>
            <p:nvPr userDrawn="1"/>
          </p:nvSpPr>
          <p:spPr bwMode="auto">
            <a:xfrm>
              <a:off x="4936" y="1022"/>
              <a:ext cx="228" cy="460"/>
            </a:xfrm>
            <a:custGeom>
              <a:avLst/>
              <a:gdLst>
                <a:gd name="T0" fmla="*/ 0 w 142"/>
                <a:gd name="T1" fmla="*/ 722 h 286"/>
                <a:gd name="T2" fmla="*/ 0 w 142"/>
                <a:gd name="T3" fmla="*/ 21 h 286"/>
                <a:gd name="T4" fmla="*/ 18 w 142"/>
                <a:gd name="T5" fmla="*/ 0 h 286"/>
                <a:gd name="T6" fmla="*/ 50 w 142"/>
                <a:gd name="T7" fmla="*/ 0 h 286"/>
                <a:gd name="T8" fmla="*/ 67 w 142"/>
                <a:gd name="T9" fmla="*/ 21 h 286"/>
                <a:gd name="T10" fmla="*/ 67 w 142"/>
                <a:gd name="T11" fmla="*/ 280 h 286"/>
                <a:gd name="T12" fmla="*/ 222 w 142"/>
                <a:gd name="T13" fmla="*/ 238 h 286"/>
                <a:gd name="T14" fmla="*/ 366 w 142"/>
                <a:gd name="T15" fmla="*/ 391 h 286"/>
                <a:gd name="T16" fmla="*/ 366 w 142"/>
                <a:gd name="T17" fmla="*/ 722 h 286"/>
                <a:gd name="T18" fmla="*/ 348 w 142"/>
                <a:gd name="T19" fmla="*/ 740 h 286"/>
                <a:gd name="T20" fmla="*/ 316 w 142"/>
                <a:gd name="T21" fmla="*/ 740 h 286"/>
                <a:gd name="T22" fmla="*/ 299 w 142"/>
                <a:gd name="T23" fmla="*/ 722 h 286"/>
                <a:gd name="T24" fmla="*/ 299 w 142"/>
                <a:gd name="T25" fmla="*/ 391 h 286"/>
                <a:gd name="T26" fmla="*/ 214 w 142"/>
                <a:gd name="T27" fmla="*/ 306 h 286"/>
                <a:gd name="T28" fmla="*/ 67 w 142"/>
                <a:gd name="T29" fmla="*/ 339 h 286"/>
                <a:gd name="T30" fmla="*/ 67 w 142"/>
                <a:gd name="T31" fmla="*/ 722 h 286"/>
                <a:gd name="T32" fmla="*/ 50 w 142"/>
                <a:gd name="T33" fmla="*/ 740 h 286"/>
                <a:gd name="T34" fmla="*/ 18 w 142"/>
                <a:gd name="T35" fmla="*/ 740 h 286"/>
                <a:gd name="T36" fmla="*/ 0 w 142"/>
                <a:gd name="T37" fmla="*/ 722 h 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286">
                  <a:moveTo>
                    <a:pt x="0" y="279"/>
                  </a:moveTo>
                  <a:cubicBezTo>
                    <a:pt x="0" y="8"/>
                    <a:pt x="0" y="8"/>
                    <a:pt x="0" y="8"/>
                  </a:cubicBezTo>
                  <a:cubicBezTo>
                    <a:pt x="0" y="4"/>
                    <a:pt x="3" y="0"/>
                    <a:pt x="7" y="0"/>
                  </a:cubicBezTo>
                  <a:cubicBezTo>
                    <a:pt x="19" y="0"/>
                    <a:pt x="19" y="0"/>
                    <a:pt x="19" y="0"/>
                  </a:cubicBezTo>
                  <a:cubicBezTo>
                    <a:pt x="23" y="0"/>
                    <a:pt x="26" y="4"/>
                    <a:pt x="26" y="8"/>
                  </a:cubicBezTo>
                  <a:cubicBezTo>
                    <a:pt x="26" y="108"/>
                    <a:pt x="26" y="108"/>
                    <a:pt x="26" y="108"/>
                  </a:cubicBezTo>
                  <a:cubicBezTo>
                    <a:pt x="34" y="106"/>
                    <a:pt x="55" y="92"/>
                    <a:pt x="86" y="92"/>
                  </a:cubicBezTo>
                  <a:cubicBezTo>
                    <a:pt x="119" y="92"/>
                    <a:pt x="142" y="106"/>
                    <a:pt x="142" y="151"/>
                  </a:cubicBezTo>
                  <a:cubicBezTo>
                    <a:pt x="142" y="279"/>
                    <a:pt x="142" y="279"/>
                    <a:pt x="142" y="279"/>
                  </a:cubicBezTo>
                  <a:cubicBezTo>
                    <a:pt x="142" y="283"/>
                    <a:pt x="139" y="286"/>
                    <a:pt x="135" y="286"/>
                  </a:cubicBezTo>
                  <a:cubicBezTo>
                    <a:pt x="123" y="286"/>
                    <a:pt x="123" y="286"/>
                    <a:pt x="123" y="286"/>
                  </a:cubicBezTo>
                  <a:cubicBezTo>
                    <a:pt x="119" y="286"/>
                    <a:pt x="116" y="283"/>
                    <a:pt x="116" y="279"/>
                  </a:cubicBezTo>
                  <a:cubicBezTo>
                    <a:pt x="116" y="151"/>
                    <a:pt x="116" y="151"/>
                    <a:pt x="116" y="151"/>
                  </a:cubicBezTo>
                  <a:cubicBezTo>
                    <a:pt x="116" y="129"/>
                    <a:pt x="105" y="118"/>
                    <a:pt x="83" y="118"/>
                  </a:cubicBezTo>
                  <a:cubicBezTo>
                    <a:pt x="52" y="118"/>
                    <a:pt x="26" y="131"/>
                    <a:pt x="26" y="131"/>
                  </a:cubicBezTo>
                  <a:cubicBezTo>
                    <a:pt x="26" y="279"/>
                    <a:pt x="26" y="279"/>
                    <a:pt x="26" y="279"/>
                  </a:cubicBezTo>
                  <a:cubicBezTo>
                    <a:pt x="26" y="283"/>
                    <a:pt x="23" y="286"/>
                    <a:pt x="19" y="286"/>
                  </a:cubicBezTo>
                  <a:cubicBezTo>
                    <a:pt x="7" y="286"/>
                    <a:pt x="7" y="286"/>
                    <a:pt x="7" y="286"/>
                  </a:cubicBezTo>
                  <a:cubicBezTo>
                    <a:pt x="3" y="286"/>
                    <a:pt x="0" y="283"/>
                    <a:pt x="0" y="27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3" name="Freeform 24"/>
            <p:cNvSpPr>
              <a:spLocks noEditPoints="1"/>
            </p:cNvSpPr>
            <p:nvPr userDrawn="1"/>
          </p:nvSpPr>
          <p:spPr bwMode="auto">
            <a:xfrm>
              <a:off x="5225" y="1067"/>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6"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6" y="258"/>
                    <a:pt x="3" y="255"/>
                    <a:pt x="3"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4" name="Freeform 25"/>
            <p:cNvSpPr>
              <a:spLocks/>
            </p:cNvSpPr>
            <p:nvPr userDrawn="1"/>
          </p:nvSpPr>
          <p:spPr bwMode="auto">
            <a:xfrm>
              <a:off x="5340" y="1174"/>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31 w 96"/>
                <a:gd name="T19" fmla="*/ 89 h 191"/>
                <a:gd name="T20" fmla="*/ 218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90" y="34"/>
                  </a:cubicBezTo>
                  <a:cubicBezTo>
                    <a:pt x="88" y="34"/>
                    <a:pt x="86" y="34"/>
                    <a:pt x="85" y="33"/>
                  </a:cubicBezTo>
                  <a:cubicBezTo>
                    <a:pt x="79" y="29"/>
                    <a:pt x="75"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5" name="Freeform 26"/>
            <p:cNvSpPr>
              <a:spLocks noEditPoints="1"/>
            </p:cNvSpPr>
            <p:nvPr userDrawn="1"/>
          </p:nvSpPr>
          <p:spPr bwMode="auto">
            <a:xfrm>
              <a:off x="5513" y="1168"/>
              <a:ext cx="245" cy="320"/>
            </a:xfrm>
            <a:custGeom>
              <a:avLst/>
              <a:gdLst>
                <a:gd name="T0" fmla="*/ 0 w 153"/>
                <a:gd name="T1" fmla="*/ 256 h 199"/>
                <a:gd name="T2" fmla="*/ 210 w 153"/>
                <a:gd name="T3" fmla="*/ 0 h 199"/>
                <a:gd name="T4" fmla="*/ 392 w 153"/>
                <a:gd name="T5" fmla="*/ 195 h 199"/>
                <a:gd name="T6" fmla="*/ 384 w 153"/>
                <a:gd name="T7" fmla="*/ 264 h 199"/>
                <a:gd name="T8" fmla="*/ 69 w 153"/>
                <a:gd name="T9" fmla="*/ 264 h 199"/>
                <a:gd name="T10" fmla="*/ 234 w 153"/>
                <a:gd name="T11" fmla="*/ 455 h 199"/>
                <a:gd name="T12" fmla="*/ 362 w 153"/>
                <a:gd name="T13" fmla="*/ 412 h 199"/>
                <a:gd name="T14" fmla="*/ 375 w 153"/>
                <a:gd name="T15" fmla="*/ 405 h 199"/>
                <a:gd name="T16" fmla="*/ 389 w 153"/>
                <a:gd name="T17" fmla="*/ 425 h 199"/>
                <a:gd name="T18" fmla="*/ 389 w 153"/>
                <a:gd name="T19" fmla="*/ 439 h 199"/>
                <a:gd name="T20" fmla="*/ 370 w 153"/>
                <a:gd name="T21" fmla="*/ 471 h 199"/>
                <a:gd name="T22" fmla="*/ 221 w 153"/>
                <a:gd name="T23" fmla="*/ 515 h 199"/>
                <a:gd name="T24" fmla="*/ 0 w 153"/>
                <a:gd name="T25" fmla="*/ 256 h 199"/>
                <a:gd name="T26" fmla="*/ 323 w 153"/>
                <a:gd name="T27" fmla="*/ 209 h 199"/>
                <a:gd name="T28" fmla="*/ 325 w 153"/>
                <a:gd name="T29" fmla="*/ 175 h 199"/>
                <a:gd name="T30" fmla="*/ 213 w 153"/>
                <a:gd name="T31" fmla="*/ 59 h 199"/>
                <a:gd name="T32" fmla="*/ 72 w 153"/>
                <a:gd name="T33" fmla="*/ 209 h 199"/>
                <a:gd name="T34" fmla="*/ 323 w 153"/>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199">
                  <a:moveTo>
                    <a:pt x="0" y="99"/>
                  </a:moveTo>
                  <a:cubicBezTo>
                    <a:pt x="0" y="41"/>
                    <a:pt x="29" y="0"/>
                    <a:pt x="82" y="0"/>
                  </a:cubicBezTo>
                  <a:cubicBezTo>
                    <a:pt x="128" y="0"/>
                    <a:pt x="153" y="28"/>
                    <a:pt x="153" y="75"/>
                  </a:cubicBezTo>
                  <a:cubicBezTo>
                    <a:pt x="153" y="83"/>
                    <a:pt x="152" y="93"/>
                    <a:pt x="150" y="102"/>
                  </a:cubicBezTo>
                  <a:cubicBezTo>
                    <a:pt x="27" y="102"/>
                    <a:pt x="27" y="102"/>
                    <a:pt x="27" y="102"/>
                  </a:cubicBezTo>
                  <a:cubicBezTo>
                    <a:pt x="27" y="148"/>
                    <a:pt x="49" y="176"/>
                    <a:pt x="91" y="176"/>
                  </a:cubicBezTo>
                  <a:cubicBezTo>
                    <a:pt x="116" y="176"/>
                    <a:pt x="134" y="163"/>
                    <a:pt x="141" y="159"/>
                  </a:cubicBezTo>
                  <a:cubicBezTo>
                    <a:pt x="143" y="158"/>
                    <a:pt x="145" y="157"/>
                    <a:pt x="146" y="157"/>
                  </a:cubicBezTo>
                  <a:cubicBezTo>
                    <a:pt x="150" y="157"/>
                    <a:pt x="152" y="160"/>
                    <a:pt x="152" y="164"/>
                  </a:cubicBezTo>
                  <a:cubicBezTo>
                    <a:pt x="152" y="170"/>
                    <a:pt x="152" y="170"/>
                    <a:pt x="152" y="170"/>
                  </a:cubicBezTo>
                  <a:cubicBezTo>
                    <a:pt x="152" y="174"/>
                    <a:pt x="151" y="178"/>
                    <a:pt x="144" y="182"/>
                  </a:cubicBezTo>
                  <a:cubicBezTo>
                    <a:pt x="138" y="186"/>
                    <a:pt x="119" y="199"/>
                    <a:pt x="86" y="199"/>
                  </a:cubicBezTo>
                  <a:cubicBezTo>
                    <a:pt x="28" y="199"/>
                    <a:pt x="0" y="158"/>
                    <a:pt x="0" y="99"/>
                  </a:cubicBezTo>
                  <a:moveTo>
                    <a:pt x="126" y="81"/>
                  </a:moveTo>
                  <a:cubicBezTo>
                    <a:pt x="127" y="76"/>
                    <a:pt x="127" y="72"/>
                    <a:pt x="127" y="68"/>
                  </a:cubicBezTo>
                  <a:cubicBezTo>
                    <a:pt x="127" y="40"/>
                    <a:pt x="108" y="23"/>
                    <a:pt x="83" y="23"/>
                  </a:cubicBezTo>
                  <a:cubicBezTo>
                    <a:pt x="47" y="23"/>
                    <a:pt x="33" y="48"/>
                    <a:pt x="28" y="81"/>
                  </a:cubicBezTo>
                  <a:lnTo>
                    <a:pt x="126" y="8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6" name="Freeform 27"/>
            <p:cNvSpPr>
              <a:spLocks/>
            </p:cNvSpPr>
            <p:nvPr userDrawn="1"/>
          </p:nvSpPr>
          <p:spPr bwMode="auto">
            <a:xfrm>
              <a:off x="2178" y="1672"/>
              <a:ext cx="276" cy="424"/>
            </a:xfrm>
            <a:custGeom>
              <a:avLst/>
              <a:gdLst>
                <a:gd name="T0" fmla="*/ 0 w 172"/>
                <a:gd name="T1" fmla="*/ 344 h 264"/>
                <a:gd name="T2" fmla="*/ 265 w 172"/>
                <a:gd name="T3" fmla="*/ 0 h 264"/>
                <a:gd name="T4" fmla="*/ 417 w 172"/>
                <a:gd name="T5" fmla="*/ 35 h 264"/>
                <a:gd name="T6" fmla="*/ 443 w 172"/>
                <a:gd name="T7" fmla="*/ 72 h 264"/>
                <a:gd name="T8" fmla="*/ 443 w 172"/>
                <a:gd name="T9" fmla="*/ 93 h 264"/>
                <a:gd name="T10" fmla="*/ 425 w 172"/>
                <a:gd name="T11" fmla="*/ 114 h 264"/>
                <a:gd name="T12" fmla="*/ 409 w 172"/>
                <a:gd name="T13" fmla="*/ 108 h 264"/>
                <a:gd name="T14" fmla="*/ 273 w 172"/>
                <a:gd name="T15" fmla="*/ 67 h 264"/>
                <a:gd name="T16" fmla="*/ 75 w 172"/>
                <a:gd name="T17" fmla="*/ 344 h 264"/>
                <a:gd name="T18" fmla="*/ 273 w 172"/>
                <a:gd name="T19" fmla="*/ 614 h 264"/>
                <a:gd name="T20" fmla="*/ 409 w 172"/>
                <a:gd name="T21" fmla="*/ 575 h 264"/>
                <a:gd name="T22" fmla="*/ 425 w 172"/>
                <a:gd name="T23" fmla="*/ 570 h 264"/>
                <a:gd name="T24" fmla="*/ 443 w 172"/>
                <a:gd name="T25" fmla="*/ 588 h 264"/>
                <a:gd name="T26" fmla="*/ 443 w 172"/>
                <a:gd name="T27" fmla="*/ 612 h 264"/>
                <a:gd name="T28" fmla="*/ 417 w 172"/>
                <a:gd name="T29" fmla="*/ 647 h 264"/>
                <a:gd name="T30" fmla="*/ 265 w 172"/>
                <a:gd name="T31" fmla="*/ 681 h 264"/>
                <a:gd name="T32" fmla="*/ 0 w 172"/>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3"/>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4"/>
                    <a:pt x="165" y="44"/>
                  </a:cubicBezTo>
                  <a:cubicBezTo>
                    <a:pt x="163" y="44"/>
                    <a:pt x="161" y="43"/>
                    <a:pt x="159" y="42"/>
                  </a:cubicBezTo>
                  <a:cubicBezTo>
                    <a:pt x="151" y="37"/>
                    <a:pt x="132" y="26"/>
                    <a:pt x="106" y="26"/>
                  </a:cubicBezTo>
                  <a:cubicBezTo>
                    <a:pt x="61" y="26"/>
                    <a:pt x="29" y="61"/>
                    <a:pt x="29" y="133"/>
                  </a:cubicBezTo>
                  <a:cubicBezTo>
                    <a:pt x="29" y="204"/>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3"/>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7" name="Freeform 28"/>
            <p:cNvSpPr>
              <a:spLocks noEditPoints="1"/>
            </p:cNvSpPr>
            <p:nvPr userDrawn="1"/>
          </p:nvSpPr>
          <p:spPr bwMode="auto">
            <a:xfrm>
              <a:off x="2479" y="1776"/>
              <a:ext cx="270" cy="320"/>
            </a:xfrm>
            <a:custGeom>
              <a:avLst/>
              <a:gdLst>
                <a:gd name="T0" fmla="*/ 0 w 168"/>
                <a:gd name="T1" fmla="*/ 256 h 199"/>
                <a:gd name="T2" fmla="*/ 217 w 168"/>
                <a:gd name="T3" fmla="*/ 0 h 199"/>
                <a:gd name="T4" fmla="*/ 434 w 168"/>
                <a:gd name="T5" fmla="*/ 256 h 199"/>
                <a:gd name="T6" fmla="*/ 217 w 168"/>
                <a:gd name="T7" fmla="*/ 515 h 199"/>
                <a:gd name="T8" fmla="*/ 0 w 168"/>
                <a:gd name="T9" fmla="*/ 256 h 199"/>
                <a:gd name="T10" fmla="*/ 365 w 168"/>
                <a:gd name="T11" fmla="*/ 256 h 199"/>
                <a:gd name="T12" fmla="*/ 217 w 168"/>
                <a:gd name="T13" fmla="*/ 63 h 199"/>
                <a:gd name="T14" fmla="*/ 68 w 168"/>
                <a:gd name="T15" fmla="*/ 256 h 199"/>
                <a:gd name="T16" fmla="*/ 217 w 168"/>
                <a:gd name="T17" fmla="*/ 452 h 199"/>
                <a:gd name="T18" fmla="*/ 365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1" y="99"/>
                  </a:moveTo>
                  <a:cubicBezTo>
                    <a:pt x="141" y="50"/>
                    <a:pt x="119" y="24"/>
                    <a:pt x="84" y="24"/>
                  </a:cubicBezTo>
                  <a:cubicBezTo>
                    <a:pt x="48" y="24"/>
                    <a:pt x="26" y="50"/>
                    <a:pt x="26" y="99"/>
                  </a:cubicBezTo>
                  <a:cubicBezTo>
                    <a:pt x="26" y="149"/>
                    <a:pt x="48" y="175"/>
                    <a:pt x="84" y="175"/>
                  </a:cubicBezTo>
                  <a:cubicBezTo>
                    <a:pt x="119" y="175"/>
                    <a:pt x="141" y="149"/>
                    <a:pt x="141"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8" name="Freeform 29"/>
            <p:cNvSpPr>
              <a:spLocks/>
            </p:cNvSpPr>
            <p:nvPr userDrawn="1"/>
          </p:nvSpPr>
          <p:spPr bwMode="auto">
            <a:xfrm>
              <a:off x="2800" y="1783"/>
              <a:ext cx="243" cy="312"/>
            </a:xfrm>
            <a:custGeom>
              <a:avLst/>
              <a:gdLst>
                <a:gd name="T0" fmla="*/ 0 w 152"/>
                <a:gd name="T1" fmla="*/ 349 h 194"/>
                <a:gd name="T2" fmla="*/ 0 w 152"/>
                <a:gd name="T3" fmla="*/ 18 h 194"/>
                <a:gd name="T4" fmla="*/ 18 w 152"/>
                <a:gd name="T5" fmla="*/ 0 h 194"/>
                <a:gd name="T6" fmla="*/ 48 w 152"/>
                <a:gd name="T7" fmla="*/ 0 h 194"/>
                <a:gd name="T8" fmla="*/ 67 w 152"/>
                <a:gd name="T9" fmla="*/ 18 h 194"/>
                <a:gd name="T10" fmla="*/ 67 w 152"/>
                <a:gd name="T11" fmla="*/ 349 h 194"/>
                <a:gd name="T12" fmla="*/ 153 w 152"/>
                <a:gd name="T13" fmla="*/ 434 h 194"/>
                <a:gd name="T14" fmla="*/ 296 w 152"/>
                <a:gd name="T15" fmla="*/ 370 h 194"/>
                <a:gd name="T16" fmla="*/ 296 w 152"/>
                <a:gd name="T17" fmla="*/ 18 h 194"/>
                <a:gd name="T18" fmla="*/ 315 w 152"/>
                <a:gd name="T19" fmla="*/ 0 h 194"/>
                <a:gd name="T20" fmla="*/ 345 w 152"/>
                <a:gd name="T21" fmla="*/ 0 h 194"/>
                <a:gd name="T22" fmla="*/ 363 w 152"/>
                <a:gd name="T23" fmla="*/ 18 h 194"/>
                <a:gd name="T24" fmla="*/ 363 w 152"/>
                <a:gd name="T25" fmla="*/ 425 h 194"/>
                <a:gd name="T26" fmla="*/ 388 w 152"/>
                <a:gd name="T27" fmla="*/ 455 h 194"/>
                <a:gd name="T28" fmla="*/ 388 w 152"/>
                <a:gd name="T29" fmla="*/ 468 h 194"/>
                <a:gd name="T30" fmla="*/ 341 w 152"/>
                <a:gd name="T31" fmla="*/ 502 h 194"/>
                <a:gd name="T32" fmla="*/ 296 w 152"/>
                <a:gd name="T33" fmla="*/ 447 h 194"/>
                <a:gd name="T34" fmla="*/ 296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74" y="168"/>
                    <a:pt x="96" y="160"/>
                    <a:pt x="116" y="143"/>
                  </a:cubicBezTo>
                  <a:cubicBezTo>
                    <a:pt x="116" y="7"/>
                    <a:pt x="116" y="7"/>
                    <a:pt x="116" y="7"/>
                  </a:cubicBezTo>
                  <a:cubicBezTo>
                    <a:pt x="116" y="3"/>
                    <a:pt x="119" y="0"/>
                    <a:pt x="123" y="0"/>
                  </a:cubicBezTo>
                  <a:cubicBezTo>
                    <a:pt x="135" y="0"/>
                    <a:pt x="135" y="0"/>
                    <a:pt x="135" y="0"/>
                  </a:cubicBezTo>
                  <a:cubicBezTo>
                    <a:pt x="139" y="0"/>
                    <a:pt x="142" y="3"/>
                    <a:pt x="142" y="7"/>
                  </a:cubicBezTo>
                  <a:cubicBezTo>
                    <a:pt x="142" y="164"/>
                    <a:pt x="142" y="164"/>
                    <a:pt x="142" y="164"/>
                  </a:cubicBezTo>
                  <a:cubicBezTo>
                    <a:pt x="142" y="173"/>
                    <a:pt x="145" y="176"/>
                    <a:pt x="152" y="176"/>
                  </a:cubicBezTo>
                  <a:cubicBezTo>
                    <a:pt x="152" y="181"/>
                    <a:pt x="152" y="181"/>
                    <a:pt x="152" y="181"/>
                  </a:cubicBezTo>
                  <a:cubicBezTo>
                    <a:pt x="152" y="187"/>
                    <a:pt x="146" y="194"/>
                    <a:pt x="133" y="194"/>
                  </a:cubicBezTo>
                  <a:cubicBezTo>
                    <a:pt x="123" y="194"/>
                    <a:pt x="116" y="188"/>
                    <a:pt x="116" y="173"/>
                  </a:cubicBezTo>
                  <a:cubicBezTo>
                    <a:pt x="116" y="167"/>
                    <a:pt x="116" y="167"/>
                    <a:pt x="116" y="167"/>
                  </a:cubicBezTo>
                  <a:cubicBezTo>
                    <a:pt x="96" y="184"/>
                    <a:pt x="72" y="194"/>
                    <a:pt x="52" y="194"/>
                  </a:cubicBezTo>
                  <a:cubicBezTo>
                    <a:pt x="24" y="194"/>
                    <a:pt x="0" y="180"/>
                    <a:pt x="0" y="135"/>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29" name="Freeform 30"/>
            <p:cNvSpPr>
              <a:spLocks/>
            </p:cNvSpPr>
            <p:nvPr userDrawn="1"/>
          </p:nvSpPr>
          <p:spPr bwMode="auto">
            <a:xfrm>
              <a:off x="3096" y="1778"/>
              <a:ext cx="228" cy="312"/>
            </a:xfrm>
            <a:custGeom>
              <a:avLst/>
              <a:gdLst>
                <a:gd name="T0" fmla="*/ 0 w 142"/>
                <a:gd name="T1" fmla="*/ 484 h 194"/>
                <a:gd name="T2" fmla="*/ 0 w 142"/>
                <a:gd name="T3" fmla="*/ 26 h 194"/>
                <a:gd name="T4" fmla="*/ 21 w 142"/>
                <a:gd name="T5" fmla="*/ 8 h 194"/>
                <a:gd name="T6" fmla="*/ 50 w 142"/>
                <a:gd name="T7" fmla="*/ 8 h 194"/>
                <a:gd name="T8" fmla="*/ 69 w 142"/>
                <a:gd name="T9" fmla="*/ 26 h 194"/>
                <a:gd name="T10" fmla="*/ 69 w 142"/>
                <a:gd name="T11" fmla="*/ 42 h 194"/>
                <a:gd name="T12" fmla="*/ 225 w 142"/>
                <a:gd name="T13" fmla="*/ 0 h 194"/>
                <a:gd name="T14" fmla="*/ 366 w 142"/>
                <a:gd name="T15" fmla="*/ 153 h 194"/>
                <a:gd name="T16" fmla="*/ 366 w 142"/>
                <a:gd name="T17" fmla="*/ 484 h 194"/>
                <a:gd name="T18" fmla="*/ 348 w 142"/>
                <a:gd name="T19" fmla="*/ 502 h 194"/>
                <a:gd name="T20" fmla="*/ 316 w 142"/>
                <a:gd name="T21" fmla="*/ 502 h 194"/>
                <a:gd name="T22" fmla="*/ 299 w 142"/>
                <a:gd name="T23" fmla="*/ 484 h 194"/>
                <a:gd name="T24" fmla="*/ 299 w 142"/>
                <a:gd name="T25" fmla="*/ 153 h 194"/>
                <a:gd name="T26" fmla="*/ 214 w 142"/>
                <a:gd name="T27" fmla="*/ 68 h 194"/>
                <a:gd name="T28" fmla="*/ 69 w 142"/>
                <a:gd name="T29" fmla="*/ 101 h 194"/>
                <a:gd name="T30" fmla="*/ 69 w 142"/>
                <a:gd name="T31" fmla="*/ 484 h 194"/>
                <a:gd name="T32" fmla="*/ 50 w 142"/>
                <a:gd name="T33" fmla="*/ 502 h 194"/>
                <a:gd name="T34" fmla="*/ 21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4" y="14"/>
                    <a:pt x="55" y="0"/>
                    <a:pt x="87" y="0"/>
                  </a:cubicBezTo>
                  <a:cubicBezTo>
                    <a:pt x="119" y="0"/>
                    <a:pt x="142" y="14"/>
                    <a:pt x="142" y="59"/>
                  </a:cubicBezTo>
                  <a:cubicBezTo>
                    <a:pt x="142" y="187"/>
                    <a:pt x="142" y="187"/>
                    <a:pt x="142" y="187"/>
                  </a:cubicBezTo>
                  <a:cubicBezTo>
                    <a:pt x="142" y="191"/>
                    <a:pt x="139" y="194"/>
                    <a:pt x="135" y="194"/>
                  </a:cubicBezTo>
                  <a:cubicBezTo>
                    <a:pt x="123" y="194"/>
                    <a:pt x="123" y="194"/>
                    <a:pt x="123" y="194"/>
                  </a:cubicBezTo>
                  <a:cubicBezTo>
                    <a:pt x="119" y="194"/>
                    <a:pt x="116" y="191"/>
                    <a:pt x="116" y="187"/>
                  </a:cubicBezTo>
                  <a:cubicBezTo>
                    <a:pt x="116" y="59"/>
                    <a:pt x="116" y="59"/>
                    <a:pt x="116" y="59"/>
                  </a:cubicBezTo>
                  <a:cubicBezTo>
                    <a:pt x="116" y="37"/>
                    <a:pt x="105" y="26"/>
                    <a:pt x="83" y="26"/>
                  </a:cubicBezTo>
                  <a:cubicBezTo>
                    <a:pt x="52"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0" name="Freeform 31"/>
            <p:cNvSpPr>
              <a:spLocks/>
            </p:cNvSpPr>
            <p:nvPr userDrawn="1"/>
          </p:nvSpPr>
          <p:spPr bwMode="auto">
            <a:xfrm>
              <a:off x="3361" y="1707"/>
              <a:ext cx="138" cy="386"/>
            </a:xfrm>
            <a:custGeom>
              <a:avLst/>
              <a:gdLst>
                <a:gd name="T0" fmla="*/ 56 w 86"/>
                <a:gd name="T1" fmla="*/ 545 h 240"/>
                <a:gd name="T2" fmla="*/ 56 w 86"/>
                <a:gd name="T3" fmla="*/ 175 h 240"/>
                <a:gd name="T4" fmla="*/ 18 w 86"/>
                <a:gd name="T5" fmla="*/ 175 h 240"/>
                <a:gd name="T6" fmla="*/ 0 w 86"/>
                <a:gd name="T7" fmla="*/ 158 h 240"/>
                <a:gd name="T8" fmla="*/ 0 w 86"/>
                <a:gd name="T9" fmla="*/ 140 h 240"/>
                <a:gd name="T10" fmla="*/ 18 w 86"/>
                <a:gd name="T11" fmla="*/ 122 h 240"/>
                <a:gd name="T12" fmla="*/ 56 w 86"/>
                <a:gd name="T13" fmla="*/ 122 h 240"/>
                <a:gd name="T14" fmla="*/ 56 w 86"/>
                <a:gd name="T15" fmla="*/ 21 h 240"/>
                <a:gd name="T16" fmla="*/ 75 w 86"/>
                <a:gd name="T17" fmla="*/ 0 h 240"/>
                <a:gd name="T18" fmla="*/ 103 w 86"/>
                <a:gd name="T19" fmla="*/ 0 h 240"/>
                <a:gd name="T20" fmla="*/ 124 w 86"/>
                <a:gd name="T21" fmla="*/ 21 h 240"/>
                <a:gd name="T22" fmla="*/ 124 w 86"/>
                <a:gd name="T23" fmla="*/ 122 h 240"/>
                <a:gd name="T24" fmla="*/ 199 w 86"/>
                <a:gd name="T25" fmla="*/ 122 h 240"/>
                <a:gd name="T26" fmla="*/ 217 w 86"/>
                <a:gd name="T27" fmla="*/ 140 h 240"/>
                <a:gd name="T28" fmla="*/ 217 w 86"/>
                <a:gd name="T29" fmla="*/ 158 h 240"/>
                <a:gd name="T30" fmla="*/ 199 w 86"/>
                <a:gd name="T31" fmla="*/ 175 h 240"/>
                <a:gd name="T32" fmla="*/ 124 w 86"/>
                <a:gd name="T33" fmla="*/ 175 h 240"/>
                <a:gd name="T34" fmla="*/ 124 w 86"/>
                <a:gd name="T35" fmla="*/ 531 h 240"/>
                <a:gd name="T36" fmla="*/ 157 w 86"/>
                <a:gd name="T37" fmla="*/ 565 h 240"/>
                <a:gd name="T38" fmla="*/ 193 w 86"/>
                <a:gd name="T39" fmla="*/ 558 h 240"/>
                <a:gd name="T40" fmla="*/ 209 w 86"/>
                <a:gd name="T41" fmla="*/ 553 h 240"/>
                <a:gd name="T42" fmla="*/ 221 w 86"/>
                <a:gd name="T43" fmla="*/ 566 h 240"/>
                <a:gd name="T44" fmla="*/ 221 w 86"/>
                <a:gd name="T45" fmla="*/ 579 h 240"/>
                <a:gd name="T46" fmla="*/ 205 w 86"/>
                <a:gd name="T47" fmla="*/ 605 h 240"/>
                <a:gd name="T48" fmla="*/ 128 w 86"/>
                <a:gd name="T49" fmla="*/ 621 h 240"/>
                <a:gd name="T50" fmla="*/ 56 w 86"/>
                <a:gd name="T51" fmla="*/ 545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240">
                  <a:moveTo>
                    <a:pt x="22" y="211"/>
                  </a:moveTo>
                  <a:cubicBezTo>
                    <a:pt x="22" y="68"/>
                    <a:pt x="22" y="68"/>
                    <a:pt x="22" y="68"/>
                  </a:cubicBezTo>
                  <a:cubicBezTo>
                    <a:pt x="7" y="68"/>
                    <a:pt x="7" y="68"/>
                    <a:pt x="7" y="68"/>
                  </a:cubicBezTo>
                  <a:cubicBezTo>
                    <a:pt x="3" y="68"/>
                    <a:pt x="0" y="65"/>
                    <a:pt x="0" y="61"/>
                  </a:cubicBezTo>
                  <a:cubicBezTo>
                    <a:pt x="0" y="54"/>
                    <a:pt x="0" y="54"/>
                    <a:pt x="0" y="54"/>
                  </a:cubicBezTo>
                  <a:cubicBezTo>
                    <a:pt x="0" y="50"/>
                    <a:pt x="3" y="47"/>
                    <a:pt x="7" y="47"/>
                  </a:cubicBezTo>
                  <a:cubicBezTo>
                    <a:pt x="22" y="47"/>
                    <a:pt x="22" y="47"/>
                    <a:pt x="22" y="47"/>
                  </a:cubicBezTo>
                  <a:cubicBezTo>
                    <a:pt x="22" y="8"/>
                    <a:pt x="22" y="8"/>
                    <a:pt x="22" y="8"/>
                  </a:cubicBezTo>
                  <a:cubicBezTo>
                    <a:pt x="22" y="4"/>
                    <a:pt x="25" y="0"/>
                    <a:pt x="29" y="0"/>
                  </a:cubicBezTo>
                  <a:cubicBezTo>
                    <a:pt x="40" y="0"/>
                    <a:pt x="40" y="0"/>
                    <a:pt x="40" y="0"/>
                  </a:cubicBezTo>
                  <a:cubicBezTo>
                    <a:pt x="45" y="0"/>
                    <a:pt x="48" y="4"/>
                    <a:pt x="48" y="8"/>
                  </a:cubicBezTo>
                  <a:cubicBezTo>
                    <a:pt x="48" y="47"/>
                    <a:pt x="48" y="47"/>
                    <a:pt x="48" y="47"/>
                  </a:cubicBezTo>
                  <a:cubicBezTo>
                    <a:pt x="77" y="47"/>
                    <a:pt x="77" y="47"/>
                    <a:pt x="77" y="47"/>
                  </a:cubicBezTo>
                  <a:cubicBezTo>
                    <a:pt x="81" y="47"/>
                    <a:pt x="84" y="50"/>
                    <a:pt x="84" y="54"/>
                  </a:cubicBezTo>
                  <a:cubicBezTo>
                    <a:pt x="84" y="61"/>
                    <a:pt x="84" y="61"/>
                    <a:pt x="84" y="61"/>
                  </a:cubicBezTo>
                  <a:cubicBezTo>
                    <a:pt x="84" y="65"/>
                    <a:pt x="81" y="68"/>
                    <a:pt x="77" y="68"/>
                  </a:cubicBezTo>
                  <a:cubicBezTo>
                    <a:pt x="48" y="68"/>
                    <a:pt x="48" y="68"/>
                    <a:pt x="48" y="68"/>
                  </a:cubicBezTo>
                  <a:cubicBezTo>
                    <a:pt x="48" y="205"/>
                    <a:pt x="48" y="205"/>
                    <a:pt x="48" y="205"/>
                  </a:cubicBezTo>
                  <a:cubicBezTo>
                    <a:pt x="48" y="214"/>
                    <a:pt x="53" y="218"/>
                    <a:pt x="61" y="218"/>
                  </a:cubicBezTo>
                  <a:cubicBezTo>
                    <a:pt x="68" y="218"/>
                    <a:pt x="71" y="217"/>
                    <a:pt x="75" y="216"/>
                  </a:cubicBezTo>
                  <a:cubicBezTo>
                    <a:pt x="77" y="215"/>
                    <a:pt x="79" y="214"/>
                    <a:pt x="81" y="214"/>
                  </a:cubicBezTo>
                  <a:cubicBezTo>
                    <a:pt x="84" y="214"/>
                    <a:pt x="86" y="216"/>
                    <a:pt x="86" y="219"/>
                  </a:cubicBezTo>
                  <a:cubicBezTo>
                    <a:pt x="86" y="224"/>
                    <a:pt x="86" y="224"/>
                    <a:pt x="86" y="224"/>
                  </a:cubicBezTo>
                  <a:cubicBezTo>
                    <a:pt x="86" y="229"/>
                    <a:pt x="84" y="233"/>
                    <a:pt x="80" y="234"/>
                  </a:cubicBezTo>
                  <a:cubicBezTo>
                    <a:pt x="72" y="238"/>
                    <a:pt x="65" y="240"/>
                    <a:pt x="50" y="240"/>
                  </a:cubicBezTo>
                  <a:cubicBezTo>
                    <a:pt x="34" y="240"/>
                    <a:pt x="22" y="231"/>
                    <a:pt x="22" y="21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1" name="Freeform 32"/>
            <p:cNvSpPr>
              <a:spLocks/>
            </p:cNvSpPr>
            <p:nvPr userDrawn="1"/>
          </p:nvSpPr>
          <p:spPr bwMode="auto">
            <a:xfrm>
              <a:off x="3537" y="1783"/>
              <a:ext cx="228" cy="450"/>
            </a:xfrm>
            <a:custGeom>
              <a:avLst/>
              <a:gdLst>
                <a:gd name="T0" fmla="*/ 165 w 142"/>
                <a:gd name="T1" fmla="*/ 723 h 280"/>
                <a:gd name="T2" fmla="*/ 47 w 142"/>
                <a:gd name="T3" fmla="*/ 689 h 280"/>
                <a:gd name="T4" fmla="*/ 47 w 142"/>
                <a:gd name="T5" fmla="*/ 656 h 280"/>
                <a:gd name="T6" fmla="*/ 63 w 142"/>
                <a:gd name="T7" fmla="*/ 641 h 280"/>
                <a:gd name="T8" fmla="*/ 93 w 142"/>
                <a:gd name="T9" fmla="*/ 651 h 280"/>
                <a:gd name="T10" fmla="*/ 162 w 142"/>
                <a:gd name="T11" fmla="*/ 661 h 280"/>
                <a:gd name="T12" fmla="*/ 299 w 142"/>
                <a:gd name="T13" fmla="*/ 503 h 280"/>
                <a:gd name="T14" fmla="*/ 299 w 142"/>
                <a:gd name="T15" fmla="*/ 460 h 280"/>
                <a:gd name="T16" fmla="*/ 145 w 142"/>
                <a:gd name="T17" fmla="*/ 501 h 280"/>
                <a:gd name="T18" fmla="*/ 0 w 142"/>
                <a:gd name="T19" fmla="*/ 349 h 280"/>
                <a:gd name="T20" fmla="*/ 0 w 142"/>
                <a:gd name="T21" fmla="*/ 18 h 280"/>
                <a:gd name="T22" fmla="*/ 18 w 142"/>
                <a:gd name="T23" fmla="*/ 0 h 280"/>
                <a:gd name="T24" fmla="*/ 50 w 142"/>
                <a:gd name="T25" fmla="*/ 0 h 280"/>
                <a:gd name="T26" fmla="*/ 67 w 142"/>
                <a:gd name="T27" fmla="*/ 18 h 280"/>
                <a:gd name="T28" fmla="*/ 67 w 142"/>
                <a:gd name="T29" fmla="*/ 349 h 280"/>
                <a:gd name="T30" fmla="*/ 154 w 142"/>
                <a:gd name="T31" fmla="*/ 434 h 280"/>
                <a:gd name="T32" fmla="*/ 299 w 142"/>
                <a:gd name="T33" fmla="*/ 400 h 280"/>
                <a:gd name="T34" fmla="*/ 299 w 142"/>
                <a:gd name="T35" fmla="*/ 18 h 280"/>
                <a:gd name="T36" fmla="*/ 316 w 142"/>
                <a:gd name="T37" fmla="*/ 0 h 280"/>
                <a:gd name="T38" fmla="*/ 348 w 142"/>
                <a:gd name="T39" fmla="*/ 0 h 280"/>
                <a:gd name="T40" fmla="*/ 366 w 142"/>
                <a:gd name="T41" fmla="*/ 18 h 280"/>
                <a:gd name="T42" fmla="*/ 366 w 142"/>
                <a:gd name="T43" fmla="*/ 511 h 280"/>
                <a:gd name="T44" fmla="*/ 165 w 142"/>
                <a:gd name="T45" fmla="*/ 723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 h="280">
                  <a:moveTo>
                    <a:pt x="64" y="280"/>
                  </a:moveTo>
                  <a:cubicBezTo>
                    <a:pt x="46" y="280"/>
                    <a:pt x="18" y="276"/>
                    <a:pt x="18" y="267"/>
                  </a:cubicBezTo>
                  <a:cubicBezTo>
                    <a:pt x="18" y="254"/>
                    <a:pt x="18" y="254"/>
                    <a:pt x="18" y="254"/>
                  </a:cubicBezTo>
                  <a:cubicBezTo>
                    <a:pt x="18" y="250"/>
                    <a:pt x="20" y="248"/>
                    <a:pt x="24" y="248"/>
                  </a:cubicBezTo>
                  <a:cubicBezTo>
                    <a:pt x="26" y="248"/>
                    <a:pt x="30" y="250"/>
                    <a:pt x="36" y="252"/>
                  </a:cubicBezTo>
                  <a:cubicBezTo>
                    <a:pt x="42" y="254"/>
                    <a:pt x="51" y="256"/>
                    <a:pt x="63" y="256"/>
                  </a:cubicBezTo>
                  <a:cubicBezTo>
                    <a:pt x="98" y="256"/>
                    <a:pt x="116" y="243"/>
                    <a:pt x="116" y="195"/>
                  </a:cubicBezTo>
                  <a:cubicBezTo>
                    <a:pt x="116" y="178"/>
                    <a:pt x="116" y="178"/>
                    <a:pt x="116" y="178"/>
                  </a:cubicBezTo>
                  <a:cubicBezTo>
                    <a:pt x="108" y="180"/>
                    <a:pt x="88" y="194"/>
                    <a:pt x="56" y="194"/>
                  </a:cubicBezTo>
                  <a:cubicBezTo>
                    <a:pt x="23" y="194"/>
                    <a:pt x="0" y="180"/>
                    <a:pt x="0" y="135"/>
                  </a:cubicBez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90" y="168"/>
                    <a:pt x="116" y="155"/>
                    <a:pt x="116" y="155"/>
                  </a:cubicBezTo>
                  <a:cubicBezTo>
                    <a:pt x="116" y="7"/>
                    <a:pt x="116" y="7"/>
                    <a:pt x="116" y="7"/>
                  </a:cubicBezTo>
                  <a:cubicBezTo>
                    <a:pt x="116" y="3"/>
                    <a:pt x="119" y="0"/>
                    <a:pt x="123" y="0"/>
                  </a:cubicBezTo>
                  <a:cubicBezTo>
                    <a:pt x="135" y="0"/>
                    <a:pt x="135" y="0"/>
                    <a:pt x="135" y="0"/>
                  </a:cubicBezTo>
                  <a:cubicBezTo>
                    <a:pt x="139" y="0"/>
                    <a:pt x="142" y="3"/>
                    <a:pt x="142" y="7"/>
                  </a:cubicBezTo>
                  <a:cubicBezTo>
                    <a:pt x="142" y="198"/>
                    <a:pt x="142" y="198"/>
                    <a:pt x="142" y="198"/>
                  </a:cubicBezTo>
                  <a:cubicBezTo>
                    <a:pt x="142" y="267"/>
                    <a:pt x="98" y="280"/>
                    <a:pt x="64" y="28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2" name="Freeform 33"/>
            <p:cNvSpPr>
              <a:spLocks/>
            </p:cNvSpPr>
            <p:nvPr userDrawn="1"/>
          </p:nvSpPr>
          <p:spPr bwMode="auto">
            <a:xfrm>
              <a:off x="3904" y="1672"/>
              <a:ext cx="274" cy="424"/>
            </a:xfrm>
            <a:custGeom>
              <a:avLst/>
              <a:gdLst>
                <a:gd name="T0" fmla="*/ 0 w 171"/>
                <a:gd name="T1" fmla="*/ 344 h 264"/>
                <a:gd name="T2" fmla="*/ 261 w 171"/>
                <a:gd name="T3" fmla="*/ 0 h 264"/>
                <a:gd name="T4" fmla="*/ 413 w 171"/>
                <a:gd name="T5" fmla="*/ 35 h 264"/>
                <a:gd name="T6" fmla="*/ 439 w 171"/>
                <a:gd name="T7" fmla="*/ 72 h 264"/>
                <a:gd name="T8" fmla="*/ 439 w 171"/>
                <a:gd name="T9" fmla="*/ 93 h 264"/>
                <a:gd name="T10" fmla="*/ 423 w 171"/>
                <a:gd name="T11" fmla="*/ 114 h 264"/>
                <a:gd name="T12" fmla="*/ 409 w 171"/>
                <a:gd name="T13" fmla="*/ 108 h 264"/>
                <a:gd name="T14" fmla="*/ 272 w 171"/>
                <a:gd name="T15" fmla="*/ 67 h 264"/>
                <a:gd name="T16" fmla="*/ 74 w 171"/>
                <a:gd name="T17" fmla="*/ 344 h 264"/>
                <a:gd name="T18" fmla="*/ 272 w 171"/>
                <a:gd name="T19" fmla="*/ 614 h 264"/>
                <a:gd name="T20" fmla="*/ 409 w 171"/>
                <a:gd name="T21" fmla="*/ 575 h 264"/>
                <a:gd name="T22" fmla="*/ 423 w 171"/>
                <a:gd name="T23" fmla="*/ 570 h 264"/>
                <a:gd name="T24" fmla="*/ 439 w 171"/>
                <a:gd name="T25" fmla="*/ 588 h 264"/>
                <a:gd name="T26" fmla="*/ 439 w 171"/>
                <a:gd name="T27" fmla="*/ 612 h 264"/>
                <a:gd name="T28" fmla="*/ 413 w 171"/>
                <a:gd name="T29" fmla="*/ 647 h 264"/>
                <a:gd name="T30" fmla="*/ 261 w 171"/>
                <a:gd name="T31" fmla="*/ 681 h 264"/>
                <a:gd name="T32" fmla="*/ 0 w 171"/>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1" h="264">
                  <a:moveTo>
                    <a:pt x="0" y="133"/>
                  </a:moveTo>
                  <a:cubicBezTo>
                    <a:pt x="0" y="47"/>
                    <a:pt x="43" y="0"/>
                    <a:pt x="102" y="0"/>
                  </a:cubicBezTo>
                  <a:cubicBezTo>
                    <a:pt x="133" y="0"/>
                    <a:pt x="153" y="9"/>
                    <a:pt x="161" y="14"/>
                  </a:cubicBezTo>
                  <a:cubicBezTo>
                    <a:pt x="167" y="18"/>
                    <a:pt x="171" y="22"/>
                    <a:pt x="171" y="28"/>
                  </a:cubicBezTo>
                  <a:cubicBezTo>
                    <a:pt x="171" y="36"/>
                    <a:pt x="171" y="36"/>
                    <a:pt x="171" y="36"/>
                  </a:cubicBezTo>
                  <a:cubicBezTo>
                    <a:pt x="171" y="41"/>
                    <a:pt x="168" y="44"/>
                    <a:pt x="165" y="44"/>
                  </a:cubicBezTo>
                  <a:cubicBezTo>
                    <a:pt x="163" y="44"/>
                    <a:pt x="161" y="43"/>
                    <a:pt x="159" y="42"/>
                  </a:cubicBezTo>
                  <a:cubicBezTo>
                    <a:pt x="151" y="37"/>
                    <a:pt x="132" y="26"/>
                    <a:pt x="106" y="26"/>
                  </a:cubicBezTo>
                  <a:cubicBezTo>
                    <a:pt x="60" y="26"/>
                    <a:pt x="29" y="61"/>
                    <a:pt x="29" y="133"/>
                  </a:cubicBezTo>
                  <a:cubicBezTo>
                    <a:pt x="29" y="204"/>
                    <a:pt x="60" y="238"/>
                    <a:pt x="106" y="238"/>
                  </a:cubicBezTo>
                  <a:cubicBezTo>
                    <a:pt x="132" y="238"/>
                    <a:pt x="151" y="228"/>
                    <a:pt x="159" y="223"/>
                  </a:cubicBezTo>
                  <a:cubicBezTo>
                    <a:pt x="160" y="222"/>
                    <a:pt x="162" y="221"/>
                    <a:pt x="165" y="221"/>
                  </a:cubicBezTo>
                  <a:cubicBezTo>
                    <a:pt x="169" y="221"/>
                    <a:pt x="171" y="224"/>
                    <a:pt x="171" y="228"/>
                  </a:cubicBezTo>
                  <a:cubicBezTo>
                    <a:pt x="171" y="237"/>
                    <a:pt x="171" y="237"/>
                    <a:pt x="171" y="237"/>
                  </a:cubicBezTo>
                  <a:cubicBezTo>
                    <a:pt x="171" y="243"/>
                    <a:pt x="167" y="247"/>
                    <a:pt x="161" y="251"/>
                  </a:cubicBezTo>
                  <a:cubicBezTo>
                    <a:pt x="153" y="256"/>
                    <a:pt x="133" y="264"/>
                    <a:pt x="102" y="264"/>
                  </a:cubicBezTo>
                  <a:cubicBezTo>
                    <a:pt x="43" y="264"/>
                    <a:pt x="0" y="218"/>
                    <a:pt x="0" y="133"/>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3" name="Freeform 34"/>
            <p:cNvSpPr>
              <a:spLocks noEditPoints="1"/>
            </p:cNvSpPr>
            <p:nvPr userDrawn="1"/>
          </p:nvSpPr>
          <p:spPr bwMode="auto">
            <a:xfrm>
              <a:off x="4204" y="1776"/>
              <a:ext cx="269" cy="320"/>
            </a:xfrm>
            <a:custGeom>
              <a:avLst/>
              <a:gdLst>
                <a:gd name="T0" fmla="*/ 0 w 168"/>
                <a:gd name="T1" fmla="*/ 256 h 199"/>
                <a:gd name="T2" fmla="*/ 216 w 168"/>
                <a:gd name="T3" fmla="*/ 0 h 199"/>
                <a:gd name="T4" fmla="*/ 431 w 168"/>
                <a:gd name="T5" fmla="*/ 256 h 199"/>
                <a:gd name="T6" fmla="*/ 216 w 168"/>
                <a:gd name="T7" fmla="*/ 515 h 199"/>
                <a:gd name="T8" fmla="*/ 0 w 168"/>
                <a:gd name="T9" fmla="*/ 256 h 199"/>
                <a:gd name="T10" fmla="*/ 363 w 168"/>
                <a:gd name="T11" fmla="*/ 256 h 199"/>
                <a:gd name="T12" fmla="*/ 216 w 168"/>
                <a:gd name="T13" fmla="*/ 63 h 199"/>
                <a:gd name="T14" fmla="*/ 67 w 168"/>
                <a:gd name="T15" fmla="*/ 256 h 199"/>
                <a:gd name="T16" fmla="*/ 216 w 168"/>
                <a:gd name="T17" fmla="*/ 452 h 199"/>
                <a:gd name="T18" fmla="*/ 363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2" y="99"/>
                  </a:moveTo>
                  <a:cubicBezTo>
                    <a:pt x="142" y="50"/>
                    <a:pt x="120" y="24"/>
                    <a:pt x="84" y="24"/>
                  </a:cubicBezTo>
                  <a:cubicBezTo>
                    <a:pt x="49" y="24"/>
                    <a:pt x="26" y="50"/>
                    <a:pt x="26" y="99"/>
                  </a:cubicBezTo>
                  <a:cubicBezTo>
                    <a:pt x="26" y="149"/>
                    <a:pt x="49" y="175"/>
                    <a:pt x="84" y="175"/>
                  </a:cubicBezTo>
                  <a:cubicBezTo>
                    <a:pt x="120" y="175"/>
                    <a:pt x="142" y="149"/>
                    <a:pt x="142"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4" name="Freeform 35"/>
            <p:cNvSpPr>
              <a:spLocks/>
            </p:cNvSpPr>
            <p:nvPr userDrawn="1"/>
          </p:nvSpPr>
          <p:spPr bwMode="auto">
            <a:xfrm>
              <a:off x="4524" y="1783"/>
              <a:ext cx="244" cy="312"/>
            </a:xfrm>
            <a:custGeom>
              <a:avLst/>
              <a:gdLst>
                <a:gd name="T0" fmla="*/ 0 w 152"/>
                <a:gd name="T1" fmla="*/ 349 h 194"/>
                <a:gd name="T2" fmla="*/ 0 w 152"/>
                <a:gd name="T3" fmla="*/ 18 h 194"/>
                <a:gd name="T4" fmla="*/ 21 w 152"/>
                <a:gd name="T5" fmla="*/ 0 h 194"/>
                <a:gd name="T6" fmla="*/ 50 w 152"/>
                <a:gd name="T7" fmla="*/ 0 h 194"/>
                <a:gd name="T8" fmla="*/ 69 w 152"/>
                <a:gd name="T9" fmla="*/ 18 h 194"/>
                <a:gd name="T10" fmla="*/ 69 w 152"/>
                <a:gd name="T11" fmla="*/ 349 h 194"/>
                <a:gd name="T12" fmla="*/ 154 w 152"/>
                <a:gd name="T13" fmla="*/ 434 h 194"/>
                <a:gd name="T14" fmla="*/ 299 w 152"/>
                <a:gd name="T15" fmla="*/ 370 h 194"/>
                <a:gd name="T16" fmla="*/ 299 w 152"/>
                <a:gd name="T17" fmla="*/ 18 h 194"/>
                <a:gd name="T18" fmla="*/ 319 w 152"/>
                <a:gd name="T19" fmla="*/ 0 h 194"/>
                <a:gd name="T20" fmla="*/ 348 w 152"/>
                <a:gd name="T21" fmla="*/ 0 h 194"/>
                <a:gd name="T22" fmla="*/ 369 w 152"/>
                <a:gd name="T23" fmla="*/ 18 h 194"/>
                <a:gd name="T24" fmla="*/ 369 w 152"/>
                <a:gd name="T25" fmla="*/ 425 h 194"/>
                <a:gd name="T26" fmla="*/ 392 w 152"/>
                <a:gd name="T27" fmla="*/ 455 h 194"/>
                <a:gd name="T28" fmla="*/ 392 w 152"/>
                <a:gd name="T29" fmla="*/ 468 h 194"/>
                <a:gd name="T30" fmla="*/ 344 w 152"/>
                <a:gd name="T31" fmla="*/ 502 h 194"/>
                <a:gd name="T32" fmla="*/ 299 w 152"/>
                <a:gd name="T33" fmla="*/ 447 h 194"/>
                <a:gd name="T34" fmla="*/ 299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4" y="0"/>
                    <a:pt x="8" y="0"/>
                  </a:cubicBezTo>
                  <a:cubicBezTo>
                    <a:pt x="19" y="0"/>
                    <a:pt x="19" y="0"/>
                    <a:pt x="19" y="0"/>
                  </a:cubicBezTo>
                  <a:cubicBezTo>
                    <a:pt x="24" y="0"/>
                    <a:pt x="27" y="3"/>
                    <a:pt x="27" y="7"/>
                  </a:cubicBezTo>
                  <a:cubicBezTo>
                    <a:pt x="27" y="135"/>
                    <a:pt x="27" y="135"/>
                    <a:pt x="27" y="135"/>
                  </a:cubicBezTo>
                  <a:cubicBezTo>
                    <a:pt x="27" y="157"/>
                    <a:pt x="37" y="168"/>
                    <a:pt x="60" y="168"/>
                  </a:cubicBezTo>
                  <a:cubicBezTo>
                    <a:pt x="74" y="168"/>
                    <a:pt x="97" y="160"/>
                    <a:pt x="116" y="143"/>
                  </a:cubicBezTo>
                  <a:cubicBezTo>
                    <a:pt x="116" y="7"/>
                    <a:pt x="116" y="7"/>
                    <a:pt x="116" y="7"/>
                  </a:cubicBezTo>
                  <a:cubicBezTo>
                    <a:pt x="116" y="3"/>
                    <a:pt x="119" y="0"/>
                    <a:pt x="124" y="0"/>
                  </a:cubicBezTo>
                  <a:cubicBezTo>
                    <a:pt x="135" y="0"/>
                    <a:pt x="135" y="0"/>
                    <a:pt x="135" y="0"/>
                  </a:cubicBezTo>
                  <a:cubicBezTo>
                    <a:pt x="139" y="0"/>
                    <a:pt x="143" y="3"/>
                    <a:pt x="143" y="7"/>
                  </a:cubicBezTo>
                  <a:cubicBezTo>
                    <a:pt x="143" y="164"/>
                    <a:pt x="143" y="164"/>
                    <a:pt x="143" y="164"/>
                  </a:cubicBezTo>
                  <a:cubicBezTo>
                    <a:pt x="143" y="173"/>
                    <a:pt x="146" y="176"/>
                    <a:pt x="152" y="176"/>
                  </a:cubicBezTo>
                  <a:cubicBezTo>
                    <a:pt x="152" y="181"/>
                    <a:pt x="152" y="181"/>
                    <a:pt x="152" y="181"/>
                  </a:cubicBezTo>
                  <a:cubicBezTo>
                    <a:pt x="152" y="187"/>
                    <a:pt x="147" y="194"/>
                    <a:pt x="133" y="194"/>
                  </a:cubicBezTo>
                  <a:cubicBezTo>
                    <a:pt x="124" y="194"/>
                    <a:pt x="116" y="188"/>
                    <a:pt x="116" y="173"/>
                  </a:cubicBezTo>
                  <a:cubicBezTo>
                    <a:pt x="116" y="167"/>
                    <a:pt x="116" y="167"/>
                    <a:pt x="116" y="167"/>
                  </a:cubicBezTo>
                  <a:cubicBezTo>
                    <a:pt x="97" y="184"/>
                    <a:pt x="72" y="194"/>
                    <a:pt x="52" y="194"/>
                  </a:cubicBezTo>
                  <a:cubicBezTo>
                    <a:pt x="24" y="194"/>
                    <a:pt x="0" y="180"/>
                    <a:pt x="0" y="135"/>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5" name="Freeform 36"/>
            <p:cNvSpPr>
              <a:spLocks/>
            </p:cNvSpPr>
            <p:nvPr userDrawn="1"/>
          </p:nvSpPr>
          <p:spPr bwMode="auto">
            <a:xfrm>
              <a:off x="4822" y="1778"/>
              <a:ext cx="228" cy="312"/>
            </a:xfrm>
            <a:custGeom>
              <a:avLst/>
              <a:gdLst>
                <a:gd name="T0" fmla="*/ 0 w 142"/>
                <a:gd name="T1" fmla="*/ 484 h 194"/>
                <a:gd name="T2" fmla="*/ 0 w 142"/>
                <a:gd name="T3" fmla="*/ 26 h 194"/>
                <a:gd name="T4" fmla="*/ 18 w 142"/>
                <a:gd name="T5" fmla="*/ 8 h 194"/>
                <a:gd name="T6" fmla="*/ 50 w 142"/>
                <a:gd name="T7" fmla="*/ 8 h 194"/>
                <a:gd name="T8" fmla="*/ 67 w 142"/>
                <a:gd name="T9" fmla="*/ 26 h 194"/>
                <a:gd name="T10" fmla="*/ 67 w 142"/>
                <a:gd name="T11" fmla="*/ 42 h 194"/>
                <a:gd name="T12" fmla="*/ 222 w 142"/>
                <a:gd name="T13" fmla="*/ 0 h 194"/>
                <a:gd name="T14" fmla="*/ 366 w 142"/>
                <a:gd name="T15" fmla="*/ 153 h 194"/>
                <a:gd name="T16" fmla="*/ 366 w 142"/>
                <a:gd name="T17" fmla="*/ 484 h 194"/>
                <a:gd name="T18" fmla="*/ 345 w 142"/>
                <a:gd name="T19" fmla="*/ 502 h 194"/>
                <a:gd name="T20" fmla="*/ 316 w 142"/>
                <a:gd name="T21" fmla="*/ 502 h 194"/>
                <a:gd name="T22" fmla="*/ 297 w 142"/>
                <a:gd name="T23" fmla="*/ 484 h 194"/>
                <a:gd name="T24" fmla="*/ 297 w 142"/>
                <a:gd name="T25" fmla="*/ 153 h 194"/>
                <a:gd name="T26" fmla="*/ 212 w 142"/>
                <a:gd name="T27" fmla="*/ 68 h 194"/>
                <a:gd name="T28" fmla="*/ 67 w 142"/>
                <a:gd name="T29" fmla="*/ 101 h 194"/>
                <a:gd name="T30" fmla="*/ 67 w 142"/>
                <a:gd name="T31" fmla="*/ 484 h 194"/>
                <a:gd name="T32" fmla="*/ 50 w 142"/>
                <a:gd name="T33" fmla="*/ 502 h 194"/>
                <a:gd name="T34" fmla="*/ 18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7" y="3"/>
                  </a:cubicBezTo>
                  <a:cubicBezTo>
                    <a:pt x="19" y="3"/>
                    <a:pt x="19" y="3"/>
                    <a:pt x="19" y="3"/>
                  </a:cubicBezTo>
                  <a:cubicBezTo>
                    <a:pt x="23" y="3"/>
                    <a:pt x="26" y="6"/>
                    <a:pt x="26" y="10"/>
                  </a:cubicBezTo>
                  <a:cubicBezTo>
                    <a:pt x="26" y="16"/>
                    <a:pt x="26" y="16"/>
                    <a:pt x="26" y="16"/>
                  </a:cubicBezTo>
                  <a:cubicBezTo>
                    <a:pt x="33" y="14"/>
                    <a:pt x="54" y="0"/>
                    <a:pt x="86" y="0"/>
                  </a:cubicBezTo>
                  <a:cubicBezTo>
                    <a:pt x="118" y="0"/>
                    <a:pt x="142" y="14"/>
                    <a:pt x="142" y="59"/>
                  </a:cubicBezTo>
                  <a:cubicBezTo>
                    <a:pt x="142" y="187"/>
                    <a:pt x="142" y="187"/>
                    <a:pt x="142" y="187"/>
                  </a:cubicBezTo>
                  <a:cubicBezTo>
                    <a:pt x="142" y="191"/>
                    <a:pt x="139" y="194"/>
                    <a:pt x="134" y="194"/>
                  </a:cubicBezTo>
                  <a:cubicBezTo>
                    <a:pt x="123" y="194"/>
                    <a:pt x="123" y="194"/>
                    <a:pt x="123" y="194"/>
                  </a:cubicBezTo>
                  <a:cubicBezTo>
                    <a:pt x="118" y="194"/>
                    <a:pt x="115" y="191"/>
                    <a:pt x="115" y="187"/>
                  </a:cubicBezTo>
                  <a:cubicBezTo>
                    <a:pt x="115" y="59"/>
                    <a:pt x="115" y="59"/>
                    <a:pt x="115" y="59"/>
                  </a:cubicBezTo>
                  <a:cubicBezTo>
                    <a:pt x="115" y="37"/>
                    <a:pt x="105" y="26"/>
                    <a:pt x="82" y="26"/>
                  </a:cubicBezTo>
                  <a:cubicBezTo>
                    <a:pt x="52" y="26"/>
                    <a:pt x="26" y="39"/>
                    <a:pt x="26" y="39"/>
                  </a:cubicBezTo>
                  <a:cubicBezTo>
                    <a:pt x="26" y="187"/>
                    <a:pt x="26" y="187"/>
                    <a:pt x="26" y="187"/>
                  </a:cubicBezTo>
                  <a:cubicBezTo>
                    <a:pt x="26" y="191"/>
                    <a:pt x="23" y="194"/>
                    <a:pt x="19" y="194"/>
                  </a:cubicBezTo>
                  <a:cubicBezTo>
                    <a:pt x="7" y="194"/>
                    <a:pt x="7" y="194"/>
                    <a:pt x="7"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6" name="Freeform 37"/>
            <p:cNvSpPr>
              <a:spLocks/>
            </p:cNvSpPr>
            <p:nvPr userDrawn="1"/>
          </p:nvSpPr>
          <p:spPr bwMode="auto">
            <a:xfrm>
              <a:off x="5101" y="1776"/>
              <a:ext cx="231" cy="320"/>
            </a:xfrm>
            <a:custGeom>
              <a:avLst/>
              <a:gdLst>
                <a:gd name="T0" fmla="*/ 0 w 144"/>
                <a:gd name="T1" fmla="*/ 256 h 199"/>
                <a:gd name="T2" fmla="*/ 217 w 144"/>
                <a:gd name="T3" fmla="*/ 0 h 199"/>
                <a:gd name="T4" fmla="*/ 348 w 144"/>
                <a:gd name="T5" fmla="*/ 31 h 199"/>
                <a:gd name="T6" fmla="*/ 371 w 144"/>
                <a:gd name="T7" fmla="*/ 64 h 199"/>
                <a:gd name="T8" fmla="*/ 371 w 144"/>
                <a:gd name="T9" fmla="*/ 82 h 199"/>
                <a:gd name="T10" fmla="*/ 358 w 144"/>
                <a:gd name="T11" fmla="*/ 98 h 199"/>
                <a:gd name="T12" fmla="*/ 342 w 144"/>
                <a:gd name="T13" fmla="*/ 93 h 199"/>
                <a:gd name="T14" fmla="*/ 225 w 144"/>
                <a:gd name="T15" fmla="*/ 59 h 199"/>
                <a:gd name="T16" fmla="*/ 67 w 144"/>
                <a:gd name="T17" fmla="*/ 256 h 199"/>
                <a:gd name="T18" fmla="*/ 225 w 144"/>
                <a:gd name="T19" fmla="*/ 455 h 199"/>
                <a:gd name="T20" fmla="*/ 342 w 144"/>
                <a:gd name="T21" fmla="*/ 420 h 199"/>
                <a:gd name="T22" fmla="*/ 358 w 144"/>
                <a:gd name="T23" fmla="*/ 413 h 199"/>
                <a:gd name="T24" fmla="*/ 371 w 144"/>
                <a:gd name="T25" fmla="*/ 433 h 199"/>
                <a:gd name="T26" fmla="*/ 371 w 144"/>
                <a:gd name="T27" fmla="*/ 450 h 199"/>
                <a:gd name="T28" fmla="*/ 348 w 144"/>
                <a:gd name="T29" fmla="*/ 484 h 199"/>
                <a:gd name="T30" fmla="*/ 217 w 144"/>
                <a:gd name="T31" fmla="*/ 515 h 199"/>
                <a:gd name="T32" fmla="*/ 0 w 144"/>
                <a:gd name="T33" fmla="*/ 256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199">
                  <a:moveTo>
                    <a:pt x="0" y="99"/>
                  </a:moveTo>
                  <a:cubicBezTo>
                    <a:pt x="0" y="37"/>
                    <a:pt x="34" y="0"/>
                    <a:pt x="84" y="0"/>
                  </a:cubicBezTo>
                  <a:cubicBezTo>
                    <a:pt x="108" y="0"/>
                    <a:pt x="128" y="6"/>
                    <a:pt x="135" y="12"/>
                  </a:cubicBezTo>
                  <a:cubicBezTo>
                    <a:pt x="141" y="16"/>
                    <a:pt x="144" y="20"/>
                    <a:pt x="144" y="25"/>
                  </a:cubicBezTo>
                  <a:cubicBezTo>
                    <a:pt x="144" y="32"/>
                    <a:pt x="144" y="32"/>
                    <a:pt x="144" y="32"/>
                  </a:cubicBezTo>
                  <a:cubicBezTo>
                    <a:pt x="144" y="36"/>
                    <a:pt x="142" y="38"/>
                    <a:pt x="139" y="38"/>
                  </a:cubicBezTo>
                  <a:cubicBezTo>
                    <a:pt x="137" y="38"/>
                    <a:pt x="135" y="38"/>
                    <a:pt x="133" y="36"/>
                  </a:cubicBezTo>
                  <a:cubicBezTo>
                    <a:pt x="126" y="32"/>
                    <a:pt x="107" y="23"/>
                    <a:pt x="87" y="23"/>
                  </a:cubicBezTo>
                  <a:cubicBezTo>
                    <a:pt x="50" y="23"/>
                    <a:pt x="26" y="50"/>
                    <a:pt x="26" y="99"/>
                  </a:cubicBezTo>
                  <a:cubicBezTo>
                    <a:pt x="26" y="149"/>
                    <a:pt x="50" y="176"/>
                    <a:pt x="87" y="176"/>
                  </a:cubicBezTo>
                  <a:cubicBezTo>
                    <a:pt x="107" y="176"/>
                    <a:pt x="126" y="167"/>
                    <a:pt x="133" y="162"/>
                  </a:cubicBezTo>
                  <a:cubicBezTo>
                    <a:pt x="135" y="161"/>
                    <a:pt x="137" y="160"/>
                    <a:pt x="139" y="160"/>
                  </a:cubicBezTo>
                  <a:cubicBezTo>
                    <a:pt x="142" y="160"/>
                    <a:pt x="144" y="163"/>
                    <a:pt x="144" y="167"/>
                  </a:cubicBezTo>
                  <a:cubicBezTo>
                    <a:pt x="144" y="174"/>
                    <a:pt x="144" y="174"/>
                    <a:pt x="144" y="174"/>
                  </a:cubicBezTo>
                  <a:cubicBezTo>
                    <a:pt x="144" y="179"/>
                    <a:pt x="141" y="183"/>
                    <a:pt x="135" y="187"/>
                  </a:cubicBezTo>
                  <a:cubicBezTo>
                    <a:pt x="128" y="192"/>
                    <a:pt x="108" y="199"/>
                    <a:pt x="84" y="199"/>
                  </a:cubicBezTo>
                  <a:cubicBezTo>
                    <a:pt x="34" y="199"/>
                    <a:pt x="0" y="162"/>
                    <a:pt x="0"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7" name="Freeform 38"/>
            <p:cNvSpPr>
              <a:spLocks noEditPoints="1"/>
            </p:cNvSpPr>
            <p:nvPr userDrawn="1"/>
          </p:nvSpPr>
          <p:spPr bwMode="auto">
            <a:xfrm>
              <a:off x="5372" y="1675"/>
              <a:ext cx="55" cy="415"/>
            </a:xfrm>
            <a:custGeom>
              <a:avLst/>
              <a:gdLst>
                <a:gd name="T0" fmla="*/ 0 w 34"/>
                <a:gd name="T1" fmla="*/ 47 h 258"/>
                <a:gd name="T2" fmla="*/ 45 w 34"/>
                <a:gd name="T3" fmla="*/ 0 h 258"/>
                <a:gd name="T4" fmla="*/ 89 w 34"/>
                <a:gd name="T5" fmla="*/ 47 h 258"/>
                <a:gd name="T6" fmla="*/ 45 w 34"/>
                <a:gd name="T7" fmla="*/ 90 h 258"/>
                <a:gd name="T8" fmla="*/ 0 w 34"/>
                <a:gd name="T9" fmla="*/ 47 h 258"/>
                <a:gd name="T10" fmla="*/ 10 w 34"/>
                <a:gd name="T11" fmla="*/ 650 h 258"/>
                <a:gd name="T12" fmla="*/ 10 w 34"/>
                <a:gd name="T13" fmla="*/ 191 h 258"/>
                <a:gd name="T14" fmla="*/ 29 w 34"/>
                <a:gd name="T15" fmla="*/ 174 h 258"/>
                <a:gd name="T16" fmla="*/ 60 w 34"/>
                <a:gd name="T17" fmla="*/ 174 h 258"/>
                <a:gd name="T18" fmla="*/ 79 w 34"/>
                <a:gd name="T19" fmla="*/ 191 h 258"/>
                <a:gd name="T20" fmla="*/ 79 w 34"/>
                <a:gd name="T21" fmla="*/ 650 h 258"/>
                <a:gd name="T22" fmla="*/ 60 w 34"/>
                <a:gd name="T23" fmla="*/ 668 h 258"/>
                <a:gd name="T24" fmla="*/ 29 w 34"/>
                <a:gd name="T25" fmla="*/ 668 h 258"/>
                <a:gd name="T26" fmla="*/ 10 w 34"/>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58">
                  <a:moveTo>
                    <a:pt x="0" y="18"/>
                  </a:moveTo>
                  <a:cubicBezTo>
                    <a:pt x="0" y="8"/>
                    <a:pt x="8" y="0"/>
                    <a:pt x="17" y="0"/>
                  </a:cubicBezTo>
                  <a:cubicBezTo>
                    <a:pt x="26" y="0"/>
                    <a:pt x="34" y="8"/>
                    <a:pt x="34" y="18"/>
                  </a:cubicBezTo>
                  <a:cubicBezTo>
                    <a:pt x="34" y="27"/>
                    <a:pt x="26" y="35"/>
                    <a:pt x="17" y="35"/>
                  </a:cubicBezTo>
                  <a:cubicBezTo>
                    <a:pt x="8" y="35"/>
                    <a:pt x="0" y="27"/>
                    <a:pt x="0" y="18"/>
                  </a:cubicBezTo>
                  <a:moveTo>
                    <a:pt x="4" y="251"/>
                  </a:moveTo>
                  <a:cubicBezTo>
                    <a:pt x="4" y="74"/>
                    <a:pt x="4" y="74"/>
                    <a:pt x="4" y="74"/>
                  </a:cubicBezTo>
                  <a:cubicBezTo>
                    <a:pt x="4" y="70"/>
                    <a:pt x="7" y="67"/>
                    <a:pt x="11" y="67"/>
                  </a:cubicBezTo>
                  <a:cubicBezTo>
                    <a:pt x="23" y="67"/>
                    <a:pt x="23" y="67"/>
                    <a:pt x="23" y="67"/>
                  </a:cubicBezTo>
                  <a:cubicBezTo>
                    <a:pt x="27" y="67"/>
                    <a:pt x="30" y="70"/>
                    <a:pt x="30" y="74"/>
                  </a:cubicBezTo>
                  <a:cubicBezTo>
                    <a:pt x="30" y="251"/>
                    <a:pt x="30" y="251"/>
                    <a:pt x="30" y="251"/>
                  </a:cubicBezTo>
                  <a:cubicBezTo>
                    <a:pt x="30" y="255"/>
                    <a:pt x="27" y="258"/>
                    <a:pt x="23" y="258"/>
                  </a:cubicBezTo>
                  <a:cubicBezTo>
                    <a:pt x="11" y="258"/>
                    <a:pt x="11" y="258"/>
                    <a:pt x="11" y="258"/>
                  </a:cubicBezTo>
                  <a:cubicBezTo>
                    <a:pt x="7" y="258"/>
                    <a:pt x="4" y="255"/>
                    <a:pt x="4"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8" name="Freeform 39"/>
            <p:cNvSpPr>
              <a:spLocks/>
            </p:cNvSpPr>
            <p:nvPr userDrawn="1"/>
          </p:nvSpPr>
          <p:spPr bwMode="auto">
            <a:xfrm>
              <a:off x="5487" y="1631"/>
              <a:ext cx="44" cy="459"/>
            </a:xfrm>
            <a:custGeom>
              <a:avLst/>
              <a:gdLst>
                <a:gd name="T0" fmla="*/ 0 w 27"/>
                <a:gd name="T1" fmla="*/ 722 h 285"/>
                <a:gd name="T2" fmla="*/ 0 w 27"/>
                <a:gd name="T3" fmla="*/ 18 h 285"/>
                <a:gd name="T4" fmla="*/ 21 w 27"/>
                <a:gd name="T5" fmla="*/ 0 h 285"/>
                <a:gd name="T6" fmla="*/ 51 w 27"/>
                <a:gd name="T7" fmla="*/ 0 h 285"/>
                <a:gd name="T8" fmla="*/ 72 w 27"/>
                <a:gd name="T9" fmla="*/ 18 h 285"/>
                <a:gd name="T10" fmla="*/ 72 w 27"/>
                <a:gd name="T11" fmla="*/ 722 h 285"/>
                <a:gd name="T12" fmla="*/ 51 w 27"/>
                <a:gd name="T13" fmla="*/ 739 h 285"/>
                <a:gd name="T14" fmla="*/ 21 w 27"/>
                <a:gd name="T15" fmla="*/ 739 h 285"/>
                <a:gd name="T16" fmla="*/ 0 w 27"/>
                <a:gd name="T17" fmla="*/ 722 h 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85">
                  <a:moveTo>
                    <a:pt x="0" y="278"/>
                  </a:moveTo>
                  <a:cubicBezTo>
                    <a:pt x="0" y="7"/>
                    <a:pt x="0" y="7"/>
                    <a:pt x="0" y="7"/>
                  </a:cubicBezTo>
                  <a:cubicBezTo>
                    <a:pt x="0" y="3"/>
                    <a:pt x="3" y="0"/>
                    <a:pt x="8" y="0"/>
                  </a:cubicBezTo>
                  <a:cubicBezTo>
                    <a:pt x="19" y="0"/>
                    <a:pt x="19" y="0"/>
                    <a:pt x="19" y="0"/>
                  </a:cubicBezTo>
                  <a:cubicBezTo>
                    <a:pt x="23" y="0"/>
                    <a:pt x="27" y="3"/>
                    <a:pt x="27" y="7"/>
                  </a:cubicBezTo>
                  <a:cubicBezTo>
                    <a:pt x="27" y="278"/>
                    <a:pt x="27" y="278"/>
                    <a:pt x="27" y="278"/>
                  </a:cubicBezTo>
                  <a:cubicBezTo>
                    <a:pt x="27" y="282"/>
                    <a:pt x="23" y="285"/>
                    <a:pt x="19" y="285"/>
                  </a:cubicBezTo>
                  <a:cubicBezTo>
                    <a:pt x="8" y="285"/>
                    <a:pt x="8" y="285"/>
                    <a:pt x="8" y="285"/>
                  </a:cubicBezTo>
                  <a:cubicBezTo>
                    <a:pt x="3" y="285"/>
                    <a:pt x="0" y="282"/>
                    <a:pt x="0" y="278"/>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39" name="Freeform 40"/>
            <p:cNvSpPr>
              <a:spLocks/>
            </p:cNvSpPr>
            <p:nvPr userDrawn="1"/>
          </p:nvSpPr>
          <p:spPr bwMode="auto">
            <a:xfrm>
              <a:off x="2" y="1004"/>
              <a:ext cx="1990" cy="676"/>
            </a:xfrm>
            <a:custGeom>
              <a:avLst/>
              <a:gdLst>
                <a:gd name="T0" fmla="*/ 2695 w 1242"/>
                <a:gd name="T1" fmla="*/ 31 h 420"/>
                <a:gd name="T2" fmla="*/ 2618 w 1242"/>
                <a:gd name="T3" fmla="*/ 31 h 420"/>
                <a:gd name="T4" fmla="*/ 2174 w 1242"/>
                <a:gd name="T5" fmla="*/ 480 h 420"/>
                <a:gd name="T6" fmla="*/ 2077 w 1242"/>
                <a:gd name="T7" fmla="*/ 480 h 420"/>
                <a:gd name="T8" fmla="*/ 1633 w 1242"/>
                <a:gd name="T9" fmla="*/ 31 h 420"/>
                <a:gd name="T10" fmla="*/ 1556 w 1242"/>
                <a:gd name="T11" fmla="*/ 31 h 420"/>
                <a:gd name="T12" fmla="*/ 1112 w 1242"/>
                <a:gd name="T13" fmla="*/ 480 h 420"/>
                <a:gd name="T14" fmla="*/ 1014 w 1242"/>
                <a:gd name="T15" fmla="*/ 480 h 420"/>
                <a:gd name="T16" fmla="*/ 570 w 1242"/>
                <a:gd name="T17" fmla="*/ 31 h 420"/>
                <a:gd name="T18" fmla="*/ 493 w 1242"/>
                <a:gd name="T19" fmla="*/ 31 h 420"/>
                <a:gd name="T20" fmla="*/ 0 w 1242"/>
                <a:gd name="T21" fmla="*/ 528 h 420"/>
                <a:gd name="T22" fmla="*/ 0 w 1242"/>
                <a:gd name="T23" fmla="*/ 1088 h 420"/>
                <a:gd name="T24" fmla="*/ 482 w 1242"/>
                <a:gd name="T25" fmla="*/ 600 h 420"/>
                <a:gd name="T26" fmla="*/ 580 w 1242"/>
                <a:gd name="T27" fmla="*/ 600 h 420"/>
                <a:gd name="T28" fmla="*/ 1024 w 1242"/>
                <a:gd name="T29" fmla="*/ 1049 h 420"/>
                <a:gd name="T30" fmla="*/ 1101 w 1242"/>
                <a:gd name="T31" fmla="*/ 1049 h 420"/>
                <a:gd name="T32" fmla="*/ 1546 w 1242"/>
                <a:gd name="T33" fmla="*/ 600 h 420"/>
                <a:gd name="T34" fmla="*/ 1642 w 1242"/>
                <a:gd name="T35" fmla="*/ 600 h 420"/>
                <a:gd name="T36" fmla="*/ 2088 w 1242"/>
                <a:gd name="T37" fmla="*/ 1049 h 420"/>
                <a:gd name="T38" fmla="*/ 2165 w 1242"/>
                <a:gd name="T39" fmla="*/ 1049 h 420"/>
                <a:gd name="T40" fmla="*/ 2608 w 1242"/>
                <a:gd name="T41" fmla="*/ 600 h 420"/>
                <a:gd name="T42" fmla="*/ 2706 w 1242"/>
                <a:gd name="T43" fmla="*/ 600 h 420"/>
                <a:gd name="T44" fmla="*/ 3188 w 1242"/>
                <a:gd name="T45" fmla="*/ 1088 h 420"/>
                <a:gd name="T46" fmla="*/ 3188 w 1242"/>
                <a:gd name="T47" fmla="*/ 528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5"/>
                    <a:pt x="847" y="185"/>
                    <a:pt x="847" y="185"/>
                  </a:cubicBezTo>
                  <a:cubicBezTo>
                    <a:pt x="837" y="195"/>
                    <a:pt x="820" y="195"/>
                    <a:pt x="809" y="185"/>
                  </a:cubicBezTo>
                  <a:cubicBezTo>
                    <a:pt x="636" y="12"/>
                    <a:pt x="636" y="12"/>
                    <a:pt x="636" y="12"/>
                  </a:cubicBezTo>
                  <a:cubicBezTo>
                    <a:pt x="625" y="0"/>
                    <a:pt x="617" y="0"/>
                    <a:pt x="606" y="12"/>
                  </a:cubicBezTo>
                  <a:cubicBezTo>
                    <a:pt x="433" y="185"/>
                    <a:pt x="433" y="185"/>
                    <a:pt x="433" y="185"/>
                  </a:cubicBezTo>
                  <a:cubicBezTo>
                    <a:pt x="423" y="195"/>
                    <a:pt x="405" y="195"/>
                    <a:pt x="395" y="185"/>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40" name="Freeform 41"/>
            <p:cNvSpPr>
              <a:spLocks/>
            </p:cNvSpPr>
            <p:nvPr userDrawn="1"/>
          </p:nvSpPr>
          <p:spPr bwMode="auto">
            <a:xfrm>
              <a:off x="2" y="1442"/>
              <a:ext cx="1990" cy="675"/>
            </a:xfrm>
            <a:custGeom>
              <a:avLst/>
              <a:gdLst>
                <a:gd name="T0" fmla="*/ 2695 w 1242"/>
                <a:gd name="T1" fmla="*/ 31 h 420"/>
                <a:gd name="T2" fmla="*/ 2618 w 1242"/>
                <a:gd name="T3" fmla="*/ 31 h 420"/>
                <a:gd name="T4" fmla="*/ 2174 w 1242"/>
                <a:gd name="T5" fmla="*/ 476 h 420"/>
                <a:gd name="T6" fmla="*/ 2077 w 1242"/>
                <a:gd name="T7" fmla="*/ 476 h 420"/>
                <a:gd name="T8" fmla="*/ 1633 w 1242"/>
                <a:gd name="T9" fmla="*/ 31 h 420"/>
                <a:gd name="T10" fmla="*/ 1556 w 1242"/>
                <a:gd name="T11" fmla="*/ 31 h 420"/>
                <a:gd name="T12" fmla="*/ 1112 w 1242"/>
                <a:gd name="T13" fmla="*/ 476 h 420"/>
                <a:gd name="T14" fmla="*/ 1014 w 1242"/>
                <a:gd name="T15" fmla="*/ 476 h 420"/>
                <a:gd name="T16" fmla="*/ 570 w 1242"/>
                <a:gd name="T17" fmla="*/ 31 h 420"/>
                <a:gd name="T18" fmla="*/ 493 w 1242"/>
                <a:gd name="T19" fmla="*/ 31 h 420"/>
                <a:gd name="T20" fmla="*/ 0 w 1242"/>
                <a:gd name="T21" fmla="*/ 527 h 420"/>
                <a:gd name="T22" fmla="*/ 0 w 1242"/>
                <a:gd name="T23" fmla="*/ 1085 h 420"/>
                <a:gd name="T24" fmla="*/ 482 w 1242"/>
                <a:gd name="T25" fmla="*/ 599 h 420"/>
                <a:gd name="T26" fmla="*/ 580 w 1242"/>
                <a:gd name="T27" fmla="*/ 599 h 420"/>
                <a:gd name="T28" fmla="*/ 1024 w 1242"/>
                <a:gd name="T29" fmla="*/ 1046 h 420"/>
                <a:gd name="T30" fmla="*/ 1101 w 1242"/>
                <a:gd name="T31" fmla="*/ 1046 h 420"/>
                <a:gd name="T32" fmla="*/ 1546 w 1242"/>
                <a:gd name="T33" fmla="*/ 599 h 420"/>
                <a:gd name="T34" fmla="*/ 1642 w 1242"/>
                <a:gd name="T35" fmla="*/ 599 h 420"/>
                <a:gd name="T36" fmla="*/ 2088 w 1242"/>
                <a:gd name="T37" fmla="*/ 1046 h 420"/>
                <a:gd name="T38" fmla="*/ 2165 w 1242"/>
                <a:gd name="T39" fmla="*/ 1046 h 420"/>
                <a:gd name="T40" fmla="*/ 2608 w 1242"/>
                <a:gd name="T41" fmla="*/ 599 h 420"/>
                <a:gd name="T42" fmla="*/ 2706 w 1242"/>
                <a:gd name="T43" fmla="*/ 599 h 420"/>
                <a:gd name="T44" fmla="*/ 3188 w 1242"/>
                <a:gd name="T45" fmla="*/ 1085 h 420"/>
                <a:gd name="T46" fmla="*/ 3188 w 1242"/>
                <a:gd name="T47" fmla="*/ 527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4"/>
                    <a:pt x="847" y="184"/>
                    <a:pt x="847" y="184"/>
                  </a:cubicBezTo>
                  <a:cubicBezTo>
                    <a:pt x="837" y="195"/>
                    <a:pt x="820" y="195"/>
                    <a:pt x="809" y="184"/>
                  </a:cubicBezTo>
                  <a:cubicBezTo>
                    <a:pt x="636" y="12"/>
                    <a:pt x="636" y="12"/>
                    <a:pt x="636" y="12"/>
                  </a:cubicBezTo>
                  <a:cubicBezTo>
                    <a:pt x="625" y="0"/>
                    <a:pt x="617" y="0"/>
                    <a:pt x="606" y="12"/>
                  </a:cubicBezTo>
                  <a:cubicBezTo>
                    <a:pt x="433" y="184"/>
                    <a:pt x="433" y="184"/>
                    <a:pt x="433" y="184"/>
                  </a:cubicBezTo>
                  <a:cubicBezTo>
                    <a:pt x="423" y="195"/>
                    <a:pt x="405" y="195"/>
                    <a:pt x="395" y="184"/>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Lst>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4002" b="1">
          <a:solidFill>
            <a:srgbClr val="FFFFFF"/>
          </a:solidFill>
          <a:latin typeface="Calibri" pitchFamily="34" charset="0"/>
        </a:defRPr>
      </a:lvl2pPr>
      <a:lvl3pPr algn="l" rtl="0" eaLnBrk="0" fontAlgn="base" hangingPunct="0">
        <a:spcBef>
          <a:spcPct val="0"/>
        </a:spcBef>
        <a:spcAft>
          <a:spcPct val="0"/>
        </a:spcAft>
        <a:defRPr sz="4002" b="1">
          <a:solidFill>
            <a:srgbClr val="FFFFFF"/>
          </a:solidFill>
          <a:latin typeface="Calibri" pitchFamily="34" charset="0"/>
        </a:defRPr>
      </a:lvl3pPr>
      <a:lvl4pPr algn="l" rtl="0" eaLnBrk="0" fontAlgn="base" hangingPunct="0">
        <a:spcBef>
          <a:spcPct val="0"/>
        </a:spcBef>
        <a:spcAft>
          <a:spcPct val="0"/>
        </a:spcAft>
        <a:defRPr sz="4002" b="1">
          <a:solidFill>
            <a:srgbClr val="FFFFFF"/>
          </a:solidFill>
          <a:latin typeface="Calibri" pitchFamily="34" charset="0"/>
        </a:defRPr>
      </a:lvl4pPr>
      <a:lvl5pPr algn="l" rtl="0" eaLnBrk="0" fontAlgn="base" hangingPunct="0">
        <a:spcBef>
          <a:spcPct val="0"/>
        </a:spcBef>
        <a:spcAft>
          <a:spcPct val="0"/>
        </a:spcAft>
        <a:defRPr sz="4002" b="1">
          <a:solidFill>
            <a:srgbClr val="FFFFFF"/>
          </a:solidFill>
          <a:latin typeface="Calibri" pitchFamily="34" charset="0"/>
        </a:defRPr>
      </a:lvl5pPr>
      <a:lvl6pPr marL="457199" algn="ctr" rtl="0" fontAlgn="base">
        <a:spcBef>
          <a:spcPct val="0"/>
        </a:spcBef>
        <a:spcAft>
          <a:spcPct val="0"/>
        </a:spcAft>
        <a:defRPr sz="4400">
          <a:solidFill>
            <a:schemeClr val="tx1"/>
          </a:solidFill>
          <a:latin typeface="Calibri" pitchFamily="34" charset="0"/>
        </a:defRPr>
      </a:lvl6pPr>
      <a:lvl7pPr marL="914402" algn="ctr" rtl="0" fontAlgn="base">
        <a:spcBef>
          <a:spcPct val="0"/>
        </a:spcBef>
        <a:spcAft>
          <a:spcPct val="0"/>
        </a:spcAft>
        <a:defRPr sz="4400">
          <a:solidFill>
            <a:schemeClr val="tx1"/>
          </a:solidFill>
          <a:latin typeface="Calibri" pitchFamily="34" charset="0"/>
        </a:defRPr>
      </a:lvl7pPr>
      <a:lvl8pPr marL="1371601"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indent="-179390" algn="l" rtl="0" eaLnBrk="0" fontAlgn="base" hangingPunct="0">
        <a:spcBef>
          <a:spcPct val="20000"/>
        </a:spcBef>
        <a:spcAft>
          <a:spcPct val="0"/>
        </a:spcAft>
        <a:buFont typeface="Arial" charset="0"/>
        <a:buChar char="•"/>
        <a:defRPr sz="2800" kern="1200">
          <a:solidFill>
            <a:srgbClr val="FFFFFF"/>
          </a:solidFill>
          <a:latin typeface="+mn-lt"/>
          <a:ea typeface="+mn-ea"/>
          <a:cs typeface="+mn-cs"/>
        </a:defRPr>
      </a:lvl1pPr>
      <a:lvl2pPr marL="358776" indent="-179390" algn="l" rtl="0" eaLnBrk="0" fontAlgn="base" hangingPunct="0">
        <a:spcBef>
          <a:spcPct val="20000"/>
        </a:spcBef>
        <a:spcAft>
          <a:spcPct val="0"/>
        </a:spcAft>
        <a:buFont typeface="Arial" charset="0"/>
        <a:buChar char="•"/>
        <a:defRPr sz="2398" kern="1200">
          <a:solidFill>
            <a:srgbClr val="FFFFFF"/>
          </a:solidFill>
          <a:latin typeface="+mn-lt"/>
          <a:ea typeface="+mn-ea"/>
          <a:cs typeface="+mn-cs"/>
        </a:defRPr>
      </a:lvl2pPr>
      <a:lvl3pPr marL="719139" indent="-179390"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3pPr>
      <a:lvl4pPr marL="1079501" indent="-179390" algn="l" rtl="0" eaLnBrk="0" fontAlgn="base" hangingPunct="0">
        <a:spcBef>
          <a:spcPct val="20000"/>
        </a:spcBef>
        <a:spcAft>
          <a:spcPct val="0"/>
        </a:spcAft>
        <a:buFont typeface="Arial" charset="0"/>
        <a:buChar char="•"/>
        <a:defRPr kern="1200">
          <a:solidFill>
            <a:srgbClr val="FFFFFF"/>
          </a:solidFill>
          <a:latin typeface="+mn-lt"/>
          <a:ea typeface="+mn-ea"/>
          <a:cs typeface="+mn-cs"/>
        </a:defRPr>
      </a:lvl4pPr>
      <a:lvl5pPr marL="1439865" indent="-179390" algn="l" rtl="0" eaLnBrk="0" fontAlgn="base" hangingPunct="0">
        <a:spcBef>
          <a:spcPts val="402"/>
        </a:spcBef>
        <a:spcAft>
          <a:spcPct val="0"/>
        </a:spcAft>
        <a:buFont typeface="Arial" charset="0"/>
        <a:buChar char="•"/>
        <a:defRPr kern="1200">
          <a:solidFill>
            <a:srgbClr val="FFFFFF"/>
          </a:solidFill>
          <a:latin typeface="+mn-lt"/>
          <a:ea typeface="+mn-ea"/>
          <a:cs typeface="+mn-cs"/>
        </a:defRPr>
      </a:lvl5pPr>
      <a:lvl6pPr marL="2514600" indent="-228602" algn="l" defTabSz="91440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2" algn="l" defTabSz="91440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2" algn="l" defTabSz="91440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2" algn="l" defTabSz="91440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2" rtl="0" eaLnBrk="1" latinLnBrk="0" hangingPunct="1">
        <a:defRPr sz="1801" kern="1200">
          <a:solidFill>
            <a:schemeClr val="tx1"/>
          </a:solidFill>
          <a:latin typeface="+mn-lt"/>
          <a:ea typeface="+mn-ea"/>
          <a:cs typeface="+mn-cs"/>
        </a:defRPr>
      </a:lvl1pPr>
      <a:lvl2pPr marL="457199" algn="l" defTabSz="914402" rtl="0" eaLnBrk="1" latinLnBrk="0" hangingPunct="1">
        <a:defRPr sz="1801" kern="1200">
          <a:solidFill>
            <a:schemeClr val="tx1"/>
          </a:solidFill>
          <a:latin typeface="+mn-lt"/>
          <a:ea typeface="+mn-ea"/>
          <a:cs typeface="+mn-cs"/>
        </a:defRPr>
      </a:lvl2pPr>
      <a:lvl3pPr marL="914402" algn="l" defTabSz="914402" rtl="0" eaLnBrk="1" latinLnBrk="0" hangingPunct="1">
        <a:defRPr sz="1801" kern="1200">
          <a:solidFill>
            <a:schemeClr val="tx1"/>
          </a:solidFill>
          <a:latin typeface="+mn-lt"/>
          <a:ea typeface="+mn-ea"/>
          <a:cs typeface="+mn-cs"/>
        </a:defRPr>
      </a:lvl3pPr>
      <a:lvl4pPr marL="1371601" algn="l" defTabSz="914402" rtl="0" eaLnBrk="1" latinLnBrk="0" hangingPunct="1">
        <a:defRPr sz="1801" kern="1200">
          <a:solidFill>
            <a:schemeClr val="tx1"/>
          </a:solidFill>
          <a:latin typeface="+mn-lt"/>
          <a:ea typeface="+mn-ea"/>
          <a:cs typeface="+mn-cs"/>
        </a:defRPr>
      </a:lvl4pPr>
      <a:lvl5pPr marL="1828800" algn="l" defTabSz="914402" rtl="0" eaLnBrk="1" latinLnBrk="0" hangingPunct="1">
        <a:defRPr sz="1801" kern="1200">
          <a:solidFill>
            <a:schemeClr val="tx1"/>
          </a:solidFill>
          <a:latin typeface="+mn-lt"/>
          <a:ea typeface="+mn-ea"/>
          <a:cs typeface="+mn-cs"/>
        </a:defRPr>
      </a:lvl5pPr>
      <a:lvl6pPr marL="2286002" algn="l" defTabSz="914402" rtl="0" eaLnBrk="1" latinLnBrk="0" hangingPunct="1">
        <a:defRPr sz="1801" kern="1200">
          <a:solidFill>
            <a:schemeClr val="tx1"/>
          </a:solidFill>
          <a:latin typeface="+mn-lt"/>
          <a:ea typeface="+mn-ea"/>
          <a:cs typeface="+mn-cs"/>
        </a:defRPr>
      </a:lvl6pPr>
      <a:lvl7pPr marL="2743202" algn="l" defTabSz="914402" rtl="0" eaLnBrk="1" latinLnBrk="0" hangingPunct="1">
        <a:defRPr sz="1801" kern="1200">
          <a:solidFill>
            <a:schemeClr val="tx1"/>
          </a:solidFill>
          <a:latin typeface="+mn-lt"/>
          <a:ea typeface="+mn-ea"/>
          <a:cs typeface="+mn-cs"/>
        </a:defRPr>
      </a:lvl7pPr>
      <a:lvl8pPr marL="3200401" algn="l" defTabSz="914402" rtl="0" eaLnBrk="1" latinLnBrk="0" hangingPunct="1">
        <a:defRPr sz="1801" kern="1200">
          <a:solidFill>
            <a:schemeClr val="tx1"/>
          </a:solidFill>
          <a:latin typeface="+mn-lt"/>
          <a:ea typeface="+mn-ea"/>
          <a:cs typeface="+mn-cs"/>
        </a:defRPr>
      </a:lvl8pPr>
      <a:lvl9pPr marL="3657602" algn="l" defTabSz="91440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pic>
        <p:nvPicPr>
          <p:cNvPr id="2050" name="Picture 11"/>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250827" y="411163"/>
            <a:ext cx="25527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9" name="Group 12"/>
          <p:cNvGrpSpPr>
            <a:grpSpLocks noChangeAspect="1"/>
          </p:cNvGrpSpPr>
          <p:nvPr userDrawn="1"/>
        </p:nvGrpSpPr>
        <p:grpSpPr bwMode="auto">
          <a:xfrm>
            <a:off x="394919" y="475608"/>
            <a:ext cx="3372207" cy="717550"/>
            <a:chOff x="0" y="1007"/>
            <a:chExt cx="5760" cy="1226"/>
          </a:xfrm>
        </p:grpSpPr>
        <p:sp>
          <p:nvSpPr>
            <p:cNvPr id="70" name="AutoShape 11"/>
            <p:cNvSpPr>
              <a:spLocks noChangeAspect="1" noChangeArrowheads="1" noTextEdit="1"/>
            </p:cNvSpPr>
            <p:nvPr userDrawn="1"/>
          </p:nvSpPr>
          <p:spPr bwMode="auto">
            <a:xfrm>
              <a:off x="0" y="1007"/>
              <a:ext cx="5760"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p>
          </p:txBody>
        </p:sp>
        <p:sp>
          <p:nvSpPr>
            <p:cNvPr id="71" name="Freeform 13"/>
            <p:cNvSpPr>
              <a:spLocks/>
            </p:cNvSpPr>
            <p:nvPr userDrawn="1"/>
          </p:nvSpPr>
          <p:spPr bwMode="auto">
            <a:xfrm>
              <a:off x="2178" y="1063"/>
              <a:ext cx="276" cy="425"/>
            </a:xfrm>
            <a:custGeom>
              <a:avLst/>
              <a:gdLst>
                <a:gd name="T0" fmla="*/ 0 w 172"/>
                <a:gd name="T1" fmla="*/ 343 h 264"/>
                <a:gd name="T2" fmla="*/ 265 w 172"/>
                <a:gd name="T3" fmla="*/ 0 h 264"/>
                <a:gd name="T4" fmla="*/ 417 w 172"/>
                <a:gd name="T5" fmla="*/ 37 h 264"/>
                <a:gd name="T6" fmla="*/ 443 w 172"/>
                <a:gd name="T7" fmla="*/ 72 h 264"/>
                <a:gd name="T8" fmla="*/ 443 w 172"/>
                <a:gd name="T9" fmla="*/ 93 h 264"/>
                <a:gd name="T10" fmla="*/ 425 w 172"/>
                <a:gd name="T11" fmla="*/ 111 h 264"/>
                <a:gd name="T12" fmla="*/ 409 w 172"/>
                <a:gd name="T13" fmla="*/ 106 h 264"/>
                <a:gd name="T14" fmla="*/ 273 w 172"/>
                <a:gd name="T15" fmla="*/ 68 h 264"/>
                <a:gd name="T16" fmla="*/ 75 w 172"/>
                <a:gd name="T17" fmla="*/ 343 h 264"/>
                <a:gd name="T18" fmla="*/ 273 w 172"/>
                <a:gd name="T19" fmla="*/ 617 h 264"/>
                <a:gd name="T20" fmla="*/ 409 w 172"/>
                <a:gd name="T21" fmla="*/ 578 h 264"/>
                <a:gd name="T22" fmla="*/ 425 w 172"/>
                <a:gd name="T23" fmla="*/ 573 h 264"/>
                <a:gd name="T24" fmla="*/ 443 w 172"/>
                <a:gd name="T25" fmla="*/ 591 h 264"/>
                <a:gd name="T26" fmla="*/ 443 w 172"/>
                <a:gd name="T27" fmla="*/ 615 h 264"/>
                <a:gd name="T28" fmla="*/ 417 w 172"/>
                <a:gd name="T29" fmla="*/ 650 h 264"/>
                <a:gd name="T30" fmla="*/ 265 w 172"/>
                <a:gd name="T31" fmla="*/ 684 h 264"/>
                <a:gd name="T32" fmla="*/ 0 w 172"/>
                <a:gd name="T33" fmla="*/ 343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2"/>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3"/>
                    <a:pt x="165" y="43"/>
                  </a:cubicBezTo>
                  <a:cubicBezTo>
                    <a:pt x="163" y="43"/>
                    <a:pt x="161" y="43"/>
                    <a:pt x="159" y="41"/>
                  </a:cubicBezTo>
                  <a:cubicBezTo>
                    <a:pt x="151" y="37"/>
                    <a:pt x="132" y="26"/>
                    <a:pt x="106" y="26"/>
                  </a:cubicBezTo>
                  <a:cubicBezTo>
                    <a:pt x="61" y="26"/>
                    <a:pt x="29" y="61"/>
                    <a:pt x="29" y="132"/>
                  </a:cubicBezTo>
                  <a:cubicBezTo>
                    <a:pt x="29" y="203"/>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2"/>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2" name="Freeform 14"/>
            <p:cNvSpPr>
              <a:spLocks noEditPoints="1"/>
            </p:cNvSpPr>
            <p:nvPr userDrawn="1"/>
          </p:nvSpPr>
          <p:spPr bwMode="auto">
            <a:xfrm>
              <a:off x="2486" y="1168"/>
              <a:ext cx="239" cy="319"/>
            </a:xfrm>
            <a:custGeom>
              <a:avLst/>
              <a:gdLst>
                <a:gd name="T0" fmla="*/ 0 w 149"/>
                <a:gd name="T1" fmla="*/ 364 h 198"/>
                <a:gd name="T2" fmla="*/ 199 w 149"/>
                <a:gd name="T3" fmla="*/ 197 h 198"/>
                <a:gd name="T4" fmla="*/ 290 w 149"/>
                <a:gd name="T5" fmla="*/ 205 h 198"/>
                <a:gd name="T6" fmla="*/ 290 w 149"/>
                <a:gd name="T7" fmla="*/ 200 h 198"/>
                <a:gd name="T8" fmla="*/ 205 w 149"/>
                <a:gd name="T9" fmla="*/ 60 h 198"/>
                <a:gd name="T10" fmla="*/ 59 w 149"/>
                <a:gd name="T11" fmla="*/ 102 h 198"/>
                <a:gd name="T12" fmla="*/ 47 w 149"/>
                <a:gd name="T13" fmla="*/ 106 h 198"/>
                <a:gd name="T14" fmla="*/ 30 w 149"/>
                <a:gd name="T15" fmla="*/ 89 h 198"/>
                <a:gd name="T16" fmla="*/ 30 w 149"/>
                <a:gd name="T17" fmla="*/ 60 h 198"/>
                <a:gd name="T18" fmla="*/ 55 w 149"/>
                <a:gd name="T19" fmla="*/ 31 h 198"/>
                <a:gd name="T20" fmla="*/ 213 w 149"/>
                <a:gd name="T21" fmla="*/ 0 h 198"/>
                <a:gd name="T22" fmla="*/ 361 w 149"/>
                <a:gd name="T23" fmla="*/ 169 h 198"/>
                <a:gd name="T24" fmla="*/ 361 w 149"/>
                <a:gd name="T25" fmla="*/ 437 h 198"/>
                <a:gd name="T26" fmla="*/ 383 w 149"/>
                <a:gd name="T27" fmla="*/ 467 h 198"/>
                <a:gd name="T28" fmla="*/ 383 w 149"/>
                <a:gd name="T29" fmla="*/ 480 h 198"/>
                <a:gd name="T30" fmla="*/ 335 w 149"/>
                <a:gd name="T31" fmla="*/ 514 h 198"/>
                <a:gd name="T32" fmla="*/ 290 w 149"/>
                <a:gd name="T33" fmla="*/ 459 h 198"/>
                <a:gd name="T34" fmla="*/ 290 w 149"/>
                <a:gd name="T35" fmla="*/ 451 h 198"/>
                <a:gd name="T36" fmla="*/ 154 w 149"/>
                <a:gd name="T37" fmla="*/ 514 h 198"/>
                <a:gd name="T38" fmla="*/ 0 w 149"/>
                <a:gd name="T39" fmla="*/ 364 h 198"/>
                <a:gd name="T40" fmla="*/ 290 w 149"/>
                <a:gd name="T41" fmla="*/ 390 h 198"/>
                <a:gd name="T42" fmla="*/ 290 w 149"/>
                <a:gd name="T43" fmla="*/ 263 h 198"/>
                <a:gd name="T44" fmla="*/ 209 w 149"/>
                <a:gd name="T45" fmla="*/ 251 h 198"/>
                <a:gd name="T46" fmla="*/ 69 w 149"/>
                <a:gd name="T47" fmla="*/ 361 h 198"/>
                <a:gd name="T48" fmla="*/ 167 w 149"/>
                <a:gd name="T49" fmla="*/ 458 h 198"/>
                <a:gd name="T50" fmla="*/ 290 w 149"/>
                <a:gd name="T51" fmla="*/ 39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9" h="198">
                  <a:moveTo>
                    <a:pt x="0" y="140"/>
                  </a:moveTo>
                  <a:cubicBezTo>
                    <a:pt x="0" y="110"/>
                    <a:pt x="19" y="76"/>
                    <a:pt x="77" y="76"/>
                  </a:cubicBezTo>
                  <a:cubicBezTo>
                    <a:pt x="87" y="76"/>
                    <a:pt x="101" y="77"/>
                    <a:pt x="113" y="79"/>
                  </a:cubicBezTo>
                  <a:cubicBezTo>
                    <a:pt x="113" y="77"/>
                    <a:pt x="113" y="77"/>
                    <a:pt x="113" y="77"/>
                  </a:cubicBezTo>
                  <a:cubicBezTo>
                    <a:pt x="113" y="41"/>
                    <a:pt x="111" y="23"/>
                    <a:pt x="80" y="23"/>
                  </a:cubicBezTo>
                  <a:cubicBezTo>
                    <a:pt x="58" y="23"/>
                    <a:pt x="34" y="32"/>
                    <a:pt x="23" y="39"/>
                  </a:cubicBezTo>
                  <a:cubicBezTo>
                    <a:pt x="21" y="40"/>
                    <a:pt x="20" y="41"/>
                    <a:pt x="18" y="41"/>
                  </a:cubicBezTo>
                  <a:cubicBezTo>
                    <a:pt x="14" y="41"/>
                    <a:pt x="12" y="38"/>
                    <a:pt x="12" y="34"/>
                  </a:cubicBezTo>
                  <a:cubicBezTo>
                    <a:pt x="12" y="23"/>
                    <a:pt x="12" y="23"/>
                    <a:pt x="12" y="23"/>
                  </a:cubicBezTo>
                  <a:cubicBezTo>
                    <a:pt x="12" y="19"/>
                    <a:pt x="15" y="15"/>
                    <a:pt x="21" y="12"/>
                  </a:cubicBezTo>
                  <a:cubicBezTo>
                    <a:pt x="35" y="4"/>
                    <a:pt x="62" y="0"/>
                    <a:pt x="83" y="0"/>
                  </a:cubicBezTo>
                  <a:cubicBezTo>
                    <a:pt x="134" y="0"/>
                    <a:pt x="140" y="27"/>
                    <a:pt x="140" y="65"/>
                  </a:cubicBezTo>
                  <a:cubicBezTo>
                    <a:pt x="140" y="168"/>
                    <a:pt x="140" y="168"/>
                    <a:pt x="140" y="168"/>
                  </a:cubicBezTo>
                  <a:cubicBezTo>
                    <a:pt x="140" y="177"/>
                    <a:pt x="143" y="180"/>
                    <a:pt x="149" y="180"/>
                  </a:cubicBezTo>
                  <a:cubicBezTo>
                    <a:pt x="149" y="185"/>
                    <a:pt x="149" y="185"/>
                    <a:pt x="149" y="185"/>
                  </a:cubicBezTo>
                  <a:cubicBezTo>
                    <a:pt x="149" y="191"/>
                    <a:pt x="144" y="198"/>
                    <a:pt x="130" y="198"/>
                  </a:cubicBezTo>
                  <a:cubicBezTo>
                    <a:pt x="121" y="198"/>
                    <a:pt x="113" y="192"/>
                    <a:pt x="113" y="177"/>
                  </a:cubicBezTo>
                  <a:cubicBezTo>
                    <a:pt x="113" y="174"/>
                    <a:pt x="113" y="174"/>
                    <a:pt x="113" y="174"/>
                  </a:cubicBezTo>
                  <a:cubicBezTo>
                    <a:pt x="103" y="186"/>
                    <a:pt x="88" y="198"/>
                    <a:pt x="60" y="198"/>
                  </a:cubicBezTo>
                  <a:cubicBezTo>
                    <a:pt x="29" y="198"/>
                    <a:pt x="0" y="183"/>
                    <a:pt x="0" y="140"/>
                  </a:cubicBezTo>
                  <a:moveTo>
                    <a:pt x="113" y="150"/>
                  </a:moveTo>
                  <a:cubicBezTo>
                    <a:pt x="113" y="101"/>
                    <a:pt x="113" y="101"/>
                    <a:pt x="113" y="101"/>
                  </a:cubicBezTo>
                  <a:cubicBezTo>
                    <a:pt x="102" y="98"/>
                    <a:pt x="89" y="97"/>
                    <a:pt x="81" y="97"/>
                  </a:cubicBezTo>
                  <a:cubicBezTo>
                    <a:pt x="42" y="97"/>
                    <a:pt x="27" y="114"/>
                    <a:pt x="27" y="139"/>
                  </a:cubicBezTo>
                  <a:cubicBezTo>
                    <a:pt x="27" y="168"/>
                    <a:pt x="44" y="176"/>
                    <a:pt x="65" y="176"/>
                  </a:cubicBezTo>
                  <a:cubicBezTo>
                    <a:pt x="86" y="176"/>
                    <a:pt x="105" y="164"/>
                    <a:pt x="113" y="15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3" name="Freeform 15"/>
            <p:cNvSpPr>
              <a:spLocks/>
            </p:cNvSpPr>
            <p:nvPr userDrawn="1"/>
          </p:nvSpPr>
          <p:spPr bwMode="auto">
            <a:xfrm>
              <a:off x="2776" y="1170"/>
              <a:ext cx="391" cy="312"/>
            </a:xfrm>
            <a:custGeom>
              <a:avLst/>
              <a:gdLst>
                <a:gd name="T0" fmla="*/ 0 w 244"/>
                <a:gd name="T1" fmla="*/ 484 h 194"/>
                <a:gd name="T2" fmla="*/ 0 w 244"/>
                <a:gd name="T3" fmla="*/ 26 h 194"/>
                <a:gd name="T4" fmla="*/ 21 w 244"/>
                <a:gd name="T5" fmla="*/ 8 h 194"/>
                <a:gd name="T6" fmla="*/ 48 w 244"/>
                <a:gd name="T7" fmla="*/ 8 h 194"/>
                <a:gd name="T8" fmla="*/ 69 w 244"/>
                <a:gd name="T9" fmla="*/ 26 h 194"/>
                <a:gd name="T10" fmla="*/ 69 w 244"/>
                <a:gd name="T11" fmla="*/ 42 h 194"/>
                <a:gd name="T12" fmla="*/ 223 w 244"/>
                <a:gd name="T13" fmla="*/ 0 h 194"/>
                <a:gd name="T14" fmla="*/ 324 w 244"/>
                <a:gd name="T15" fmla="*/ 50 h 194"/>
                <a:gd name="T16" fmla="*/ 500 w 244"/>
                <a:gd name="T17" fmla="*/ 0 h 194"/>
                <a:gd name="T18" fmla="*/ 627 w 244"/>
                <a:gd name="T19" fmla="*/ 148 h 194"/>
                <a:gd name="T20" fmla="*/ 627 w 244"/>
                <a:gd name="T21" fmla="*/ 484 h 194"/>
                <a:gd name="T22" fmla="*/ 609 w 244"/>
                <a:gd name="T23" fmla="*/ 502 h 194"/>
                <a:gd name="T24" fmla="*/ 578 w 244"/>
                <a:gd name="T25" fmla="*/ 502 h 194"/>
                <a:gd name="T26" fmla="*/ 559 w 244"/>
                <a:gd name="T27" fmla="*/ 484 h 194"/>
                <a:gd name="T28" fmla="*/ 559 w 244"/>
                <a:gd name="T29" fmla="*/ 148 h 194"/>
                <a:gd name="T30" fmla="*/ 482 w 244"/>
                <a:gd name="T31" fmla="*/ 68 h 194"/>
                <a:gd name="T32" fmla="*/ 346 w 244"/>
                <a:gd name="T33" fmla="*/ 101 h 194"/>
                <a:gd name="T34" fmla="*/ 346 w 244"/>
                <a:gd name="T35" fmla="*/ 484 h 194"/>
                <a:gd name="T36" fmla="*/ 329 w 244"/>
                <a:gd name="T37" fmla="*/ 502 h 194"/>
                <a:gd name="T38" fmla="*/ 298 w 244"/>
                <a:gd name="T39" fmla="*/ 502 h 194"/>
                <a:gd name="T40" fmla="*/ 280 w 244"/>
                <a:gd name="T41" fmla="*/ 484 h 194"/>
                <a:gd name="T42" fmla="*/ 280 w 244"/>
                <a:gd name="T43" fmla="*/ 148 h 194"/>
                <a:gd name="T44" fmla="*/ 204 w 244"/>
                <a:gd name="T45" fmla="*/ 68 h 194"/>
                <a:gd name="T46" fmla="*/ 69 w 244"/>
                <a:gd name="T47" fmla="*/ 101 h 194"/>
                <a:gd name="T48" fmla="*/ 69 w 244"/>
                <a:gd name="T49" fmla="*/ 484 h 194"/>
                <a:gd name="T50" fmla="*/ 48 w 244"/>
                <a:gd name="T51" fmla="*/ 502 h 194"/>
                <a:gd name="T52" fmla="*/ 21 w 244"/>
                <a:gd name="T53" fmla="*/ 502 h 194"/>
                <a:gd name="T54" fmla="*/ 0 w 244"/>
                <a:gd name="T55" fmla="*/ 484 h 1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4"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6" y="13"/>
                    <a:pt x="57" y="0"/>
                    <a:pt x="87" y="0"/>
                  </a:cubicBezTo>
                  <a:cubicBezTo>
                    <a:pt x="106" y="0"/>
                    <a:pt x="120" y="9"/>
                    <a:pt x="126" y="19"/>
                  </a:cubicBezTo>
                  <a:cubicBezTo>
                    <a:pt x="137" y="15"/>
                    <a:pt x="167" y="0"/>
                    <a:pt x="195" y="0"/>
                  </a:cubicBezTo>
                  <a:cubicBezTo>
                    <a:pt x="222" y="0"/>
                    <a:pt x="244" y="14"/>
                    <a:pt x="244" y="57"/>
                  </a:cubicBezTo>
                  <a:cubicBezTo>
                    <a:pt x="244" y="187"/>
                    <a:pt x="244" y="187"/>
                    <a:pt x="244" y="187"/>
                  </a:cubicBezTo>
                  <a:cubicBezTo>
                    <a:pt x="244" y="191"/>
                    <a:pt x="241" y="194"/>
                    <a:pt x="237" y="194"/>
                  </a:cubicBezTo>
                  <a:cubicBezTo>
                    <a:pt x="225" y="194"/>
                    <a:pt x="225" y="194"/>
                    <a:pt x="225" y="194"/>
                  </a:cubicBezTo>
                  <a:cubicBezTo>
                    <a:pt x="221" y="194"/>
                    <a:pt x="218" y="191"/>
                    <a:pt x="218" y="187"/>
                  </a:cubicBezTo>
                  <a:cubicBezTo>
                    <a:pt x="218" y="57"/>
                    <a:pt x="218" y="57"/>
                    <a:pt x="218" y="57"/>
                  </a:cubicBezTo>
                  <a:cubicBezTo>
                    <a:pt x="218" y="37"/>
                    <a:pt x="209" y="26"/>
                    <a:pt x="188" y="26"/>
                  </a:cubicBezTo>
                  <a:cubicBezTo>
                    <a:pt x="166" y="26"/>
                    <a:pt x="135" y="39"/>
                    <a:pt x="135" y="39"/>
                  </a:cubicBezTo>
                  <a:cubicBezTo>
                    <a:pt x="135" y="187"/>
                    <a:pt x="135" y="187"/>
                    <a:pt x="135" y="187"/>
                  </a:cubicBezTo>
                  <a:cubicBezTo>
                    <a:pt x="135" y="191"/>
                    <a:pt x="132" y="194"/>
                    <a:pt x="128" y="194"/>
                  </a:cubicBezTo>
                  <a:cubicBezTo>
                    <a:pt x="116" y="194"/>
                    <a:pt x="116" y="194"/>
                    <a:pt x="116" y="194"/>
                  </a:cubicBezTo>
                  <a:cubicBezTo>
                    <a:pt x="112" y="194"/>
                    <a:pt x="109" y="191"/>
                    <a:pt x="109" y="187"/>
                  </a:cubicBezTo>
                  <a:cubicBezTo>
                    <a:pt x="109" y="57"/>
                    <a:pt x="109" y="57"/>
                    <a:pt x="109" y="57"/>
                  </a:cubicBezTo>
                  <a:cubicBezTo>
                    <a:pt x="109" y="37"/>
                    <a:pt x="100" y="26"/>
                    <a:pt x="79" y="26"/>
                  </a:cubicBezTo>
                  <a:cubicBezTo>
                    <a:pt x="57"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4" name="Freeform 16"/>
            <p:cNvSpPr>
              <a:spLocks noEditPoints="1"/>
            </p:cNvSpPr>
            <p:nvPr userDrawn="1"/>
          </p:nvSpPr>
          <p:spPr bwMode="auto">
            <a:xfrm>
              <a:off x="3234" y="1022"/>
              <a:ext cx="253" cy="466"/>
            </a:xfrm>
            <a:custGeom>
              <a:avLst/>
              <a:gdLst>
                <a:gd name="T0" fmla="*/ 67 w 158"/>
                <a:gd name="T1" fmla="*/ 673 h 290"/>
                <a:gd name="T2" fmla="*/ 67 w 158"/>
                <a:gd name="T3" fmla="*/ 720 h 290"/>
                <a:gd name="T4" fmla="*/ 48 w 158"/>
                <a:gd name="T5" fmla="*/ 739 h 290"/>
                <a:gd name="T6" fmla="*/ 18 w 158"/>
                <a:gd name="T7" fmla="*/ 739 h 290"/>
                <a:gd name="T8" fmla="*/ 0 w 158"/>
                <a:gd name="T9" fmla="*/ 720 h 290"/>
                <a:gd name="T10" fmla="*/ 0 w 158"/>
                <a:gd name="T11" fmla="*/ 21 h 290"/>
                <a:gd name="T12" fmla="*/ 18 w 158"/>
                <a:gd name="T13" fmla="*/ 0 h 290"/>
                <a:gd name="T14" fmla="*/ 48 w 158"/>
                <a:gd name="T15" fmla="*/ 0 h 290"/>
                <a:gd name="T16" fmla="*/ 67 w 158"/>
                <a:gd name="T17" fmla="*/ 21 h 290"/>
                <a:gd name="T18" fmla="*/ 67 w 158"/>
                <a:gd name="T19" fmla="*/ 307 h 290"/>
                <a:gd name="T20" fmla="*/ 208 w 158"/>
                <a:gd name="T21" fmla="*/ 235 h 290"/>
                <a:gd name="T22" fmla="*/ 405 w 158"/>
                <a:gd name="T23" fmla="*/ 490 h 290"/>
                <a:gd name="T24" fmla="*/ 208 w 158"/>
                <a:gd name="T25" fmla="*/ 749 h 290"/>
                <a:gd name="T26" fmla="*/ 67 w 158"/>
                <a:gd name="T27" fmla="*/ 673 h 290"/>
                <a:gd name="T28" fmla="*/ 338 w 158"/>
                <a:gd name="T29" fmla="*/ 490 h 290"/>
                <a:gd name="T30" fmla="*/ 208 w 158"/>
                <a:gd name="T31" fmla="*/ 297 h 290"/>
                <a:gd name="T32" fmla="*/ 67 w 158"/>
                <a:gd name="T33" fmla="*/ 392 h 290"/>
                <a:gd name="T34" fmla="*/ 67 w 158"/>
                <a:gd name="T35" fmla="*/ 588 h 290"/>
                <a:gd name="T36" fmla="*/ 208 w 158"/>
                <a:gd name="T37" fmla="*/ 686 h 290"/>
                <a:gd name="T38" fmla="*/ 338 w 158"/>
                <a:gd name="T39" fmla="*/ 490 h 2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 h="290">
                  <a:moveTo>
                    <a:pt x="26" y="261"/>
                  </a:moveTo>
                  <a:cubicBezTo>
                    <a:pt x="26" y="279"/>
                    <a:pt x="26" y="279"/>
                    <a:pt x="26" y="279"/>
                  </a:cubicBezTo>
                  <a:cubicBezTo>
                    <a:pt x="26" y="283"/>
                    <a:pt x="23" y="286"/>
                    <a:pt x="19" y="286"/>
                  </a:cubicBezTo>
                  <a:cubicBezTo>
                    <a:pt x="7" y="286"/>
                    <a:pt x="7" y="286"/>
                    <a:pt x="7" y="286"/>
                  </a:cubicBezTo>
                  <a:cubicBezTo>
                    <a:pt x="3" y="286"/>
                    <a:pt x="0" y="283"/>
                    <a:pt x="0" y="279"/>
                  </a:cubicBezTo>
                  <a:cubicBezTo>
                    <a:pt x="0" y="8"/>
                    <a:pt x="0" y="8"/>
                    <a:pt x="0" y="8"/>
                  </a:cubicBezTo>
                  <a:cubicBezTo>
                    <a:pt x="0" y="4"/>
                    <a:pt x="3" y="0"/>
                    <a:pt x="7" y="0"/>
                  </a:cubicBezTo>
                  <a:cubicBezTo>
                    <a:pt x="19" y="0"/>
                    <a:pt x="19" y="0"/>
                    <a:pt x="19" y="0"/>
                  </a:cubicBezTo>
                  <a:cubicBezTo>
                    <a:pt x="23" y="0"/>
                    <a:pt x="26" y="4"/>
                    <a:pt x="26" y="8"/>
                  </a:cubicBezTo>
                  <a:cubicBezTo>
                    <a:pt x="26" y="119"/>
                    <a:pt x="26" y="119"/>
                    <a:pt x="26" y="119"/>
                  </a:cubicBezTo>
                  <a:cubicBezTo>
                    <a:pt x="34" y="106"/>
                    <a:pt x="55" y="91"/>
                    <a:pt x="81" y="91"/>
                  </a:cubicBezTo>
                  <a:cubicBezTo>
                    <a:pt x="134" y="91"/>
                    <a:pt x="158" y="132"/>
                    <a:pt x="158" y="190"/>
                  </a:cubicBezTo>
                  <a:cubicBezTo>
                    <a:pt x="158" y="249"/>
                    <a:pt x="134" y="290"/>
                    <a:pt x="81" y="290"/>
                  </a:cubicBezTo>
                  <a:cubicBezTo>
                    <a:pt x="55" y="290"/>
                    <a:pt x="34" y="275"/>
                    <a:pt x="26" y="261"/>
                  </a:cubicBezTo>
                  <a:moveTo>
                    <a:pt x="132" y="190"/>
                  </a:moveTo>
                  <a:cubicBezTo>
                    <a:pt x="132" y="137"/>
                    <a:pt x="112" y="115"/>
                    <a:pt x="81" y="115"/>
                  </a:cubicBezTo>
                  <a:cubicBezTo>
                    <a:pt x="53" y="115"/>
                    <a:pt x="33" y="134"/>
                    <a:pt x="26" y="152"/>
                  </a:cubicBezTo>
                  <a:cubicBezTo>
                    <a:pt x="26" y="228"/>
                    <a:pt x="26" y="228"/>
                    <a:pt x="26" y="228"/>
                  </a:cubicBezTo>
                  <a:cubicBezTo>
                    <a:pt x="33" y="247"/>
                    <a:pt x="53" y="266"/>
                    <a:pt x="81" y="266"/>
                  </a:cubicBezTo>
                  <a:cubicBezTo>
                    <a:pt x="112" y="266"/>
                    <a:pt x="132" y="244"/>
                    <a:pt x="132" y="19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5" name="Freeform 17"/>
            <p:cNvSpPr>
              <a:spLocks/>
            </p:cNvSpPr>
            <p:nvPr userDrawn="1"/>
          </p:nvSpPr>
          <p:spPr bwMode="auto">
            <a:xfrm>
              <a:off x="3543" y="1174"/>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29 w 96"/>
                <a:gd name="T19" fmla="*/ 89 h 191"/>
                <a:gd name="T20" fmla="*/ 217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89" y="34"/>
                  </a:cubicBezTo>
                  <a:cubicBezTo>
                    <a:pt x="87" y="34"/>
                    <a:pt x="86" y="34"/>
                    <a:pt x="84" y="33"/>
                  </a:cubicBezTo>
                  <a:cubicBezTo>
                    <a:pt x="79" y="29"/>
                    <a:pt x="74"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6" name="Freeform 18"/>
            <p:cNvSpPr>
              <a:spLocks noEditPoints="1"/>
            </p:cNvSpPr>
            <p:nvPr userDrawn="1"/>
          </p:nvSpPr>
          <p:spPr bwMode="auto">
            <a:xfrm>
              <a:off x="3736" y="1067"/>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7"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7" y="258"/>
                    <a:pt x="3" y="255"/>
                    <a:pt x="3"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7" name="Freeform 19"/>
            <p:cNvSpPr>
              <a:spLocks noEditPoints="1"/>
            </p:cNvSpPr>
            <p:nvPr userDrawn="1"/>
          </p:nvSpPr>
          <p:spPr bwMode="auto">
            <a:xfrm>
              <a:off x="3830" y="1022"/>
              <a:ext cx="270" cy="466"/>
            </a:xfrm>
            <a:custGeom>
              <a:avLst/>
              <a:gdLst>
                <a:gd name="T0" fmla="*/ 0 w 168"/>
                <a:gd name="T1" fmla="*/ 490 h 290"/>
                <a:gd name="T2" fmla="*/ 199 w 168"/>
                <a:gd name="T3" fmla="*/ 235 h 290"/>
                <a:gd name="T4" fmla="*/ 341 w 168"/>
                <a:gd name="T5" fmla="*/ 307 h 290"/>
                <a:gd name="T6" fmla="*/ 341 w 168"/>
                <a:gd name="T7" fmla="*/ 21 h 290"/>
                <a:gd name="T8" fmla="*/ 362 w 168"/>
                <a:gd name="T9" fmla="*/ 0 h 290"/>
                <a:gd name="T10" fmla="*/ 391 w 168"/>
                <a:gd name="T11" fmla="*/ 0 h 290"/>
                <a:gd name="T12" fmla="*/ 411 w 168"/>
                <a:gd name="T13" fmla="*/ 21 h 290"/>
                <a:gd name="T14" fmla="*/ 411 w 168"/>
                <a:gd name="T15" fmla="*/ 668 h 290"/>
                <a:gd name="T16" fmla="*/ 434 w 168"/>
                <a:gd name="T17" fmla="*/ 699 h 290"/>
                <a:gd name="T18" fmla="*/ 434 w 168"/>
                <a:gd name="T19" fmla="*/ 713 h 290"/>
                <a:gd name="T20" fmla="*/ 384 w 168"/>
                <a:gd name="T21" fmla="*/ 746 h 290"/>
                <a:gd name="T22" fmla="*/ 341 w 168"/>
                <a:gd name="T23" fmla="*/ 693 h 290"/>
                <a:gd name="T24" fmla="*/ 341 w 168"/>
                <a:gd name="T25" fmla="*/ 673 h 290"/>
                <a:gd name="T26" fmla="*/ 199 w 168"/>
                <a:gd name="T27" fmla="*/ 749 h 290"/>
                <a:gd name="T28" fmla="*/ 0 w 168"/>
                <a:gd name="T29" fmla="*/ 490 h 290"/>
                <a:gd name="T30" fmla="*/ 341 w 168"/>
                <a:gd name="T31" fmla="*/ 588 h 290"/>
                <a:gd name="T32" fmla="*/ 341 w 168"/>
                <a:gd name="T33" fmla="*/ 392 h 290"/>
                <a:gd name="T34" fmla="*/ 199 w 168"/>
                <a:gd name="T35" fmla="*/ 297 h 290"/>
                <a:gd name="T36" fmla="*/ 69 w 168"/>
                <a:gd name="T37" fmla="*/ 490 h 290"/>
                <a:gd name="T38" fmla="*/ 199 w 168"/>
                <a:gd name="T39" fmla="*/ 686 h 290"/>
                <a:gd name="T40" fmla="*/ 341 w 168"/>
                <a:gd name="T41" fmla="*/ 588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8" h="290">
                  <a:moveTo>
                    <a:pt x="0" y="190"/>
                  </a:moveTo>
                  <a:cubicBezTo>
                    <a:pt x="0" y="132"/>
                    <a:pt x="25" y="91"/>
                    <a:pt x="77" y="91"/>
                  </a:cubicBezTo>
                  <a:cubicBezTo>
                    <a:pt x="104" y="91"/>
                    <a:pt x="124" y="106"/>
                    <a:pt x="132" y="119"/>
                  </a:cubicBezTo>
                  <a:cubicBezTo>
                    <a:pt x="132" y="8"/>
                    <a:pt x="132" y="8"/>
                    <a:pt x="132" y="8"/>
                  </a:cubicBezTo>
                  <a:cubicBezTo>
                    <a:pt x="132" y="4"/>
                    <a:pt x="135" y="0"/>
                    <a:pt x="140" y="0"/>
                  </a:cubicBezTo>
                  <a:cubicBezTo>
                    <a:pt x="151" y="0"/>
                    <a:pt x="151" y="0"/>
                    <a:pt x="151" y="0"/>
                  </a:cubicBezTo>
                  <a:cubicBezTo>
                    <a:pt x="155" y="0"/>
                    <a:pt x="159" y="4"/>
                    <a:pt x="159" y="8"/>
                  </a:cubicBezTo>
                  <a:cubicBezTo>
                    <a:pt x="159" y="259"/>
                    <a:pt x="159" y="259"/>
                    <a:pt x="159" y="259"/>
                  </a:cubicBezTo>
                  <a:cubicBezTo>
                    <a:pt x="159" y="268"/>
                    <a:pt x="162" y="271"/>
                    <a:pt x="168" y="271"/>
                  </a:cubicBezTo>
                  <a:cubicBezTo>
                    <a:pt x="168" y="276"/>
                    <a:pt x="168" y="276"/>
                    <a:pt x="168" y="276"/>
                  </a:cubicBezTo>
                  <a:cubicBezTo>
                    <a:pt x="168" y="282"/>
                    <a:pt x="163" y="289"/>
                    <a:pt x="149" y="289"/>
                  </a:cubicBezTo>
                  <a:cubicBezTo>
                    <a:pt x="140" y="289"/>
                    <a:pt x="132" y="283"/>
                    <a:pt x="132" y="268"/>
                  </a:cubicBezTo>
                  <a:cubicBezTo>
                    <a:pt x="132" y="261"/>
                    <a:pt x="132" y="261"/>
                    <a:pt x="132" y="261"/>
                  </a:cubicBezTo>
                  <a:cubicBezTo>
                    <a:pt x="124" y="275"/>
                    <a:pt x="104" y="290"/>
                    <a:pt x="77" y="290"/>
                  </a:cubicBezTo>
                  <a:cubicBezTo>
                    <a:pt x="25" y="290"/>
                    <a:pt x="0" y="249"/>
                    <a:pt x="0" y="190"/>
                  </a:cubicBezTo>
                  <a:moveTo>
                    <a:pt x="132" y="228"/>
                  </a:moveTo>
                  <a:cubicBezTo>
                    <a:pt x="132" y="152"/>
                    <a:pt x="132" y="152"/>
                    <a:pt x="132" y="152"/>
                  </a:cubicBezTo>
                  <a:cubicBezTo>
                    <a:pt x="125" y="134"/>
                    <a:pt x="106" y="115"/>
                    <a:pt x="77" y="115"/>
                  </a:cubicBezTo>
                  <a:cubicBezTo>
                    <a:pt x="47" y="115"/>
                    <a:pt x="27" y="137"/>
                    <a:pt x="27" y="190"/>
                  </a:cubicBezTo>
                  <a:cubicBezTo>
                    <a:pt x="27" y="244"/>
                    <a:pt x="47" y="266"/>
                    <a:pt x="77" y="266"/>
                  </a:cubicBezTo>
                  <a:cubicBezTo>
                    <a:pt x="106" y="266"/>
                    <a:pt x="125" y="247"/>
                    <a:pt x="132" y="228"/>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8" name="Freeform 20"/>
            <p:cNvSpPr>
              <a:spLocks noEditPoints="1"/>
            </p:cNvSpPr>
            <p:nvPr userDrawn="1"/>
          </p:nvSpPr>
          <p:spPr bwMode="auto">
            <a:xfrm>
              <a:off x="4133" y="1150"/>
              <a:ext cx="257" cy="475"/>
            </a:xfrm>
            <a:custGeom>
              <a:avLst/>
              <a:gdLst>
                <a:gd name="T0" fmla="*/ 357 w 160"/>
                <a:gd name="T1" fmla="*/ 0 h 295"/>
                <a:gd name="T2" fmla="*/ 413 w 160"/>
                <a:gd name="T3" fmla="*/ 39 h 295"/>
                <a:gd name="T4" fmla="*/ 413 w 160"/>
                <a:gd name="T5" fmla="*/ 76 h 295"/>
                <a:gd name="T6" fmla="*/ 397 w 160"/>
                <a:gd name="T7" fmla="*/ 90 h 295"/>
                <a:gd name="T8" fmla="*/ 384 w 160"/>
                <a:gd name="T9" fmla="*/ 85 h 295"/>
                <a:gd name="T10" fmla="*/ 332 w 160"/>
                <a:gd name="T11" fmla="*/ 64 h 295"/>
                <a:gd name="T12" fmla="*/ 307 w 160"/>
                <a:gd name="T13" fmla="*/ 69 h 295"/>
                <a:gd name="T14" fmla="*/ 361 w 160"/>
                <a:gd name="T15" fmla="*/ 204 h 295"/>
                <a:gd name="T16" fmla="*/ 188 w 160"/>
                <a:gd name="T17" fmla="*/ 382 h 295"/>
                <a:gd name="T18" fmla="*/ 137 w 160"/>
                <a:gd name="T19" fmla="*/ 375 h 295"/>
                <a:gd name="T20" fmla="*/ 108 w 160"/>
                <a:gd name="T21" fmla="*/ 425 h 295"/>
                <a:gd name="T22" fmla="*/ 135 w 160"/>
                <a:gd name="T23" fmla="*/ 475 h 295"/>
                <a:gd name="T24" fmla="*/ 201 w 160"/>
                <a:gd name="T25" fmla="*/ 469 h 295"/>
                <a:gd name="T26" fmla="*/ 400 w 160"/>
                <a:gd name="T27" fmla="*/ 620 h 295"/>
                <a:gd name="T28" fmla="*/ 201 w 160"/>
                <a:gd name="T29" fmla="*/ 765 h 295"/>
                <a:gd name="T30" fmla="*/ 0 w 160"/>
                <a:gd name="T31" fmla="*/ 620 h 295"/>
                <a:gd name="T32" fmla="*/ 72 w 160"/>
                <a:gd name="T33" fmla="*/ 496 h 295"/>
                <a:gd name="T34" fmla="*/ 47 w 160"/>
                <a:gd name="T35" fmla="*/ 425 h 295"/>
                <a:gd name="T36" fmla="*/ 82 w 160"/>
                <a:gd name="T37" fmla="*/ 349 h 295"/>
                <a:gd name="T38" fmla="*/ 16 w 160"/>
                <a:gd name="T39" fmla="*/ 204 h 295"/>
                <a:gd name="T40" fmla="*/ 188 w 160"/>
                <a:gd name="T41" fmla="*/ 29 h 295"/>
                <a:gd name="T42" fmla="*/ 260 w 160"/>
                <a:gd name="T43" fmla="*/ 42 h 295"/>
                <a:gd name="T44" fmla="*/ 357 w 160"/>
                <a:gd name="T45" fmla="*/ 0 h 295"/>
                <a:gd name="T46" fmla="*/ 337 w 160"/>
                <a:gd name="T47" fmla="*/ 620 h 295"/>
                <a:gd name="T48" fmla="*/ 201 w 160"/>
                <a:gd name="T49" fmla="*/ 535 h 295"/>
                <a:gd name="T50" fmla="*/ 63 w 160"/>
                <a:gd name="T51" fmla="*/ 620 h 295"/>
                <a:gd name="T52" fmla="*/ 201 w 160"/>
                <a:gd name="T53" fmla="*/ 705 h 295"/>
                <a:gd name="T54" fmla="*/ 337 w 160"/>
                <a:gd name="T55" fmla="*/ 620 h 295"/>
                <a:gd name="T56" fmla="*/ 297 w 160"/>
                <a:gd name="T57" fmla="*/ 204 h 295"/>
                <a:gd name="T58" fmla="*/ 188 w 160"/>
                <a:gd name="T59" fmla="*/ 84 h 295"/>
                <a:gd name="T60" fmla="*/ 80 w 160"/>
                <a:gd name="T61" fmla="*/ 204 h 295"/>
                <a:gd name="T62" fmla="*/ 188 w 160"/>
                <a:gd name="T63" fmla="*/ 327 h 295"/>
                <a:gd name="T64" fmla="*/ 297 w 160"/>
                <a:gd name="T65" fmla="*/ 20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295">
                  <a:moveTo>
                    <a:pt x="138" y="0"/>
                  </a:moveTo>
                  <a:cubicBezTo>
                    <a:pt x="148" y="0"/>
                    <a:pt x="160" y="6"/>
                    <a:pt x="160" y="15"/>
                  </a:cubicBezTo>
                  <a:cubicBezTo>
                    <a:pt x="160" y="29"/>
                    <a:pt x="160" y="29"/>
                    <a:pt x="160" y="29"/>
                  </a:cubicBezTo>
                  <a:cubicBezTo>
                    <a:pt x="160" y="33"/>
                    <a:pt x="158" y="35"/>
                    <a:pt x="154" y="35"/>
                  </a:cubicBezTo>
                  <a:cubicBezTo>
                    <a:pt x="152" y="35"/>
                    <a:pt x="151" y="35"/>
                    <a:pt x="149" y="33"/>
                  </a:cubicBezTo>
                  <a:cubicBezTo>
                    <a:pt x="143" y="29"/>
                    <a:pt x="139" y="25"/>
                    <a:pt x="129" y="25"/>
                  </a:cubicBezTo>
                  <a:cubicBezTo>
                    <a:pt x="125" y="25"/>
                    <a:pt x="122" y="26"/>
                    <a:pt x="119" y="27"/>
                  </a:cubicBezTo>
                  <a:cubicBezTo>
                    <a:pt x="132" y="39"/>
                    <a:pt x="140" y="57"/>
                    <a:pt x="140" y="79"/>
                  </a:cubicBezTo>
                  <a:cubicBezTo>
                    <a:pt x="140" y="120"/>
                    <a:pt x="112" y="147"/>
                    <a:pt x="73" y="147"/>
                  </a:cubicBezTo>
                  <a:cubicBezTo>
                    <a:pt x="66" y="147"/>
                    <a:pt x="59" y="146"/>
                    <a:pt x="53" y="145"/>
                  </a:cubicBezTo>
                  <a:cubicBezTo>
                    <a:pt x="47" y="148"/>
                    <a:pt x="42" y="155"/>
                    <a:pt x="42" y="164"/>
                  </a:cubicBezTo>
                  <a:cubicBezTo>
                    <a:pt x="42" y="173"/>
                    <a:pt x="46" y="180"/>
                    <a:pt x="52" y="183"/>
                  </a:cubicBezTo>
                  <a:cubicBezTo>
                    <a:pt x="60" y="182"/>
                    <a:pt x="68" y="181"/>
                    <a:pt x="78" y="181"/>
                  </a:cubicBezTo>
                  <a:cubicBezTo>
                    <a:pt x="129" y="181"/>
                    <a:pt x="155" y="205"/>
                    <a:pt x="155" y="239"/>
                  </a:cubicBezTo>
                  <a:cubicBezTo>
                    <a:pt x="155" y="273"/>
                    <a:pt x="129" y="295"/>
                    <a:pt x="78" y="295"/>
                  </a:cubicBezTo>
                  <a:cubicBezTo>
                    <a:pt x="26" y="295"/>
                    <a:pt x="0" y="273"/>
                    <a:pt x="0" y="239"/>
                  </a:cubicBezTo>
                  <a:cubicBezTo>
                    <a:pt x="0" y="218"/>
                    <a:pt x="9" y="201"/>
                    <a:pt x="28" y="191"/>
                  </a:cubicBezTo>
                  <a:cubicBezTo>
                    <a:pt x="21" y="185"/>
                    <a:pt x="18" y="175"/>
                    <a:pt x="18" y="164"/>
                  </a:cubicBezTo>
                  <a:cubicBezTo>
                    <a:pt x="18" y="152"/>
                    <a:pt x="23" y="142"/>
                    <a:pt x="32" y="135"/>
                  </a:cubicBezTo>
                  <a:cubicBezTo>
                    <a:pt x="16" y="123"/>
                    <a:pt x="6" y="103"/>
                    <a:pt x="6" y="79"/>
                  </a:cubicBezTo>
                  <a:cubicBezTo>
                    <a:pt x="6" y="37"/>
                    <a:pt x="34" y="11"/>
                    <a:pt x="73" y="11"/>
                  </a:cubicBezTo>
                  <a:cubicBezTo>
                    <a:pt x="83" y="11"/>
                    <a:pt x="93" y="13"/>
                    <a:pt x="101" y="16"/>
                  </a:cubicBezTo>
                  <a:cubicBezTo>
                    <a:pt x="112" y="5"/>
                    <a:pt x="126" y="0"/>
                    <a:pt x="138" y="0"/>
                  </a:cubicBezTo>
                  <a:moveTo>
                    <a:pt x="131" y="239"/>
                  </a:moveTo>
                  <a:cubicBezTo>
                    <a:pt x="131" y="217"/>
                    <a:pt x="111" y="206"/>
                    <a:pt x="78" y="206"/>
                  </a:cubicBezTo>
                  <a:cubicBezTo>
                    <a:pt x="44" y="206"/>
                    <a:pt x="24" y="217"/>
                    <a:pt x="24" y="239"/>
                  </a:cubicBezTo>
                  <a:cubicBezTo>
                    <a:pt x="24" y="261"/>
                    <a:pt x="44" y="272"/>
                    <a:pt x="78" y="272"/>
                  </a:cubicBezTo>
                  <a:cubicBezTo>
                    <a:pt x="111" y="272"/>
                    <a:pt x="131" y="261"/>
                    <a:pt x="131" y="239"/>
                  </a:cubicBezTo>
                  <a:moveTo>
                    <a:pt x="115" y="79"/>
                  </a:moveTo>
                  <a:cubicBezTo>
                    <a:pt x="115" y="53"/>
                    <a:pt x="102" y="32"/>
                    <a:pt x="73" y="32"/>
                  </a:cubicBezTo>
                  <a:cubicBezTo>
                    <a:pt x="44" y="32"/>
                    <a:pt x="31" y="53"/>
                    <a:pt x="31" y="79"/>
                  </a:cubicBezTo>
                  <a:cubicBezTo>
                    <a:pt x="31" y="105"/>
                    <a:pt x="44" y="126"/>
                    <a:pt x="73" y="126"/>
                  </a:cubicBezTo>
                  <a:cubicBezTo>
                    <a:pt x="102" y="126"/>
                    <a:pt x="115" y="105"/>
                    <a:pt x="115" y="7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9" name="Freeform 21"/>
            <p:cNvSpPr>
              <a:spLocks noEditPoints="1"/>
            </p:cNvSpPr>
            <p:nvPr userDrawn="1"/>
          </p:nvSpPr>
          <p:spPr bwMode="auto">
            <a:xfrm>
              <a:off x="4407" y="1168"/>
              <a:ext cx="244" cy="320"/>
            </a:xfrm>
            <a:custGeom>
              <a:avLst/>
              <a:gdLst>
                <a:gd name="T0" fmla="*/ 0 w 152"/>
                <a:gd name="T1" fmla="*/ 256 h 199"/>
                <a:gd name="T2" fmla="*/ 209 w 152"/>
                <a:gd name="T3" fmla="*/ 0 h 199"/>
                <a:gd name="T4" fmla="*/ 392 w 152"/>
                <a:gd name="T5" fmla="*/ 195 h 199"/>
                <a:gd name="T6" fmla="*/ 387 w 152"/>
                <a:gd name="T7" fmla="*/ 264 h 199"/>
                <a:gd name="T8" fmla="*/ 67 w 152"/>
                <a:gd name="T9" fmla="*/ 264 h 199"/>
                <a:gd name="T10" fmla="*/ 231 w 152"/>
                <a:gd name="T11" fmla="*/ 455 h 199"/>
                <a:gd name="T12" fmla="*/ 361 w 152"/>
                <a:gd name="T13" fmla="*/ 412 h 199"/>
                <a:gd name="T14" fmla="*/ 376 w 152"/>
                <a:gd name="T15" fmla="*/ 405 h 199"/>
                <a:gd name="T16" fmla="*/ 388 w 152"/>
                <a:gd name="T17" fmla="*/ 425 h 199"/>
                <a:gd name="T18" fmla="*/ 388 w 152"/>
                <a:gd name="T19" fmla="*/ 439 h 199"/>
                <a:gd name="T20" fmla="*/ 371 w 152"/>
                <a:gd name="T21" fmla="*/ 471 h 199"/>
                <a:gd name="T22" fmla="*/ 218 w 152"/>
                <a:gd name="T23" fmla="*/ 515 h 199"/>
                <a:gd name="T24" fmla="*/ 0 w 152"/>
                <a:gd name="T25" fmla="*/ 256 h 199"/>
                <a:gd name="T26" fmla="*/ 324 w 152"/>
                <a:gd name="T27" fmla="*/ 209 h 199"/>
                <a:gd name="T28" fmla="*/ 324 w 152"/>
                <a:gd name="T29" fmla="*/ 175 h 199"/>
                <a:gd name="T30" fmla="*/ 214 w 152"/>
                <a:gd name="T31" fmla="*/ 59 h 199"/>
                <a:gd name="T32" fmla="*/ 72 w 152"/>
                <a:gd name="T33" fmla="*/ 209 h 199"/>
                <a:gd name="T34" fmla="*/ 324 w 152"/>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199">
                  <a:moveTo>
                    <a:pt x="0" y="99"/>
                  </a:moveTo>
                  <a:cubicBezTo>
                    <a:pt x="0" y="41"/>
                    <a:pt x="28" y="0"/>
                    <a:pt x="81" y="0"/>
                  </a:cubicBezTo>
                  <a:cubicBezTo>
                    <a:pt x="127" y="0"/>
                    <a:pt x="152" y="28"/>
                    <a:pt x="152" y="75"/>
                  </a:cubicBezTo>
                  <a:cubicBezTo>
                    <a:pt x="152" y="83"/>
                    <a:pt x="152" y="93"/>
                    <a:pt x="150" y="102"/>
                  </a:cubicBezTo>
                  <a:cubicBezTo>
                    <a:pt x="26" y="102"/>
                    <a:pt x="26" y="102"/>
                    <a:pt x="26" y="102"/>
                  </a:cubicBezTo>
                  <a:cubicBezTo>
                    <a:pt x="26" y="148"/>
                    <a:pt x="48" y="176"/>
                    <a:pt x="90" y="176"/>
                  </a:cubicBezTo>
                  <a:cubicBezTo>
                    <a:pt x="115" y="176"/>
                    <a:pt x="133" y="163"/>
                    <a:pt x="140" y="159"/>
                  </a:cubicBezTo>
                  <a:cubicBezTo>
                    <a:pt x="142" y="158"/>
                    <a:pt x="144" y="157"/>
                    <a:pt x="146" y="157"/>
                  </a:cubicBezTo>
                  <a:cubicBezTo>
                    <a:pt x="149" y="157"/>
                    <a:pt x="151" y="160"/>
                    <a:pt x="151" y="164"/>
                  </a:cubicBezTo>
                  <a:cubicBezTo>
                    <a:pt x="151" y="170"/>
                    <a:pt x="151" y="170"/>
                    <a:pt x="151" y="170"/>
                  </a:cubicBezTo>
                  <a:cubicBezTo>
                    <a:pt x="151" y="174"/>
                    <a:pt x="150" y="178"/>
                    <a:pt x="144" y="182"/>
                  </a:cubicBezTo>
                  <a:cubicBezTo>
                    <a:pt x="137" y="186"/>
                    <a:pt x="119" y="199"/>
                    <a:pt x="85" y="199"/>
                  </a:cubicBezTo>
                  <a:cubicBezTo>
                    <a:pt x="27" y="199"/>
                    <a:pt x="0" y="158"/>
                    <a:pt x="0" y="99"/>
                  </a:cubicBezTo>
                  <a:moveTo>
                    <a:pt x="126" y="81"/>
                  </a:moveTo>
                  <a:cubicBezTo>
                    <a:pt x="126" y="76"/>
                    <a:pt x="126" y="72"/>
                    <a:pt x="126" y="68"/>
                  </a:cubicBezTo>
                  <a:cubicBezTo>
                    <a:pt x="126" y="40"/>
                    <a:pt x="107" y="23"/>
                    <a:pt x="83" y="23"/>
                  </a:cubicBezTo>
                  <a:cubicBezTo>
                    <a:pt x="46" y="23"/>
                    <a:pt x="32" y="48"/>
                    <a:pt x="28" y="81"/>
                  </a:cubicBezTo>
                  <a:lnTo>
                    <a:pt x="126" y="8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0" name="Freeform 22"/>
            <p:cNvSpPr>
              <a:spLocks/>
            </p:cNvSpPr>
            <p:nvPr userDrawn="1"/>
          </p:nvSpPr>
          <p:spPr bwMode="auto">
            <a:xfrm>
              <a:off x="4694" y="1168"/>
              <a:ext cx="193" cy="320"/>
            </a:xfrm>
            <a:custGeom>
              <a:avLst/>
              <a:gdLst>
                <a:gd name="T0" fmla="*/ 23 w 120"/>
                <a:gd name="T1" fmla="*/ 484 h 199"/>
                <a:gd name="T2" fmla="*/ 0 w 120"/>
                <a:gd name="T3" fmla="*/ 450 h 199"/>
                <a:gd name="T4" fmla="*/ 0 w 120"/>
                <a:gd name="T5" fmla="*/ 426 h 199"/>
                <a:gd name="T6" fmla="*/ 16 w 120"/>
                <a:gd name="T7" fmla="*/ 412 h 199"/>
                <a:gd name="T8" fmla="*/ 31 w 120"/>
                <a:gd name="T9" fmla="*/ 413 h 199"/>
                <a:gd name="T10" fmla="*/ 156 w 120"/>
                <a:gd name="T11" fmla="*/ 455 h 199"/>
                <a:gd name="T12" fmla="*/ 243 w 120"/>
                <a:gd name="T13" fmla="*/ 375 h 199"/>
                <a:gd name="T14" fmla="*/ 142 w 120"/>
                <a:gd name="T15" fmla="*/ 280 h 199"/>
                <a:gd name="T16" fmla="*/ 13 w 120"/>
                <a:gd name="T17" fmla="*/ 140 h 199"/>
                <a:gd name="T18" fmla="*/ 156 w 120"/>
                <a:gd name="T19" fmla="*/ 0 h 199"/>
                <a:gd name="T20" fmla="*/ 272 w 120"/>
                <a:gd name="T21" fmla="*/ 31 h 199"/>
                <a:gd name="T22" fmla="*/ 293 w 120"/>
                <a:gd name="T23" fmla="*/ 63 h 199"/>
                <a:gd name="T24" fmla="*/ 293 w 120"/>
                <a:gd name="T25" fmla="*/ 88 h 199"/>
                <a:gd name="T26" fmla="*/ 280 w 120"/>
                <a:gd name="T27" fmla="*/ 103 h 199"/>
                <a:gd name="T28" fmla="*/ 264 w 120"/>
                <a:gd name="T29" fmla="*/ 98 h 199"/>
                <a:gd name="T30" fmla="*/ 161 w 120"/>
                <a:gd name="T31" fmla="*/ 56 h 199"/>
                <a:gd name="T32" fmla="*/ 77 w 120"/>
                <a:gd name="T33" fmla="*/ 132 h 199"/>
                <a:gd name="T34" fmla="*/ 161 w 120"/>
                <a:gd name="T35" fmla="*/ 214 h 199"/>
                <a:gd name="T36" fmla="*/ 310 w 120"/>
                <a:gd name="T37" fmla="*/ 367 h 199"/>
                <a:gd name="T38" fmla="*/ 156 w 120"/>
                <a:gd name="T39" fmla="*/ 515 h 199"/>
                <a:gd name="T40" fmla="*/ 23 w 120"/>
                <a:gd name="T41" fmla="*/ 484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99">
                  <a:moveTo>
                    <a:pt x="9" y="187"/>
                  </a:moveTo>
                  <a:cubicBezTo>
                    <a:pt x="4" y="183"/>
                    <a:pt x="0" y="179"/>
                    <a:pt x="0" y="174"/>
                  </a:cubicBezTo>
                  <a:cubicBezTo>
                    <a:pt x="0" y="165"/>
                    <a:pt x="0" y="165"/>
                    <a:pt x="0" y="165"/>
                  </a:cubicBezTo>
                  <a:cubicBezTo>
                    <a:pt x="0" y="161"/>
                    <a:pt x="2" y="159"/>
                    <a:pt x="6" y="159"/>
                  </a:cubicBezTo>
                  <a:cubicBezTo>
                    <a:pt x="8" y="159"/>
                    <a:pt x="10" y="159"/>
                    <a:pt x="12" y="160"/>
                  </a:cubicBezTo>
                  <a:cubicBezTo>
                    <a:pt x="20" y="165"/>
                    <a:pt x="35" y="176"/>
                    <a:pt x="60" y="176"/>
                  </a:cubicBezTo>
                  <a:cubicBezTo>
                    <a:pt x="76" y="176"/>
                    <a:pt x="94" y="168"/>
                    <a:pt x="94" y="145"/>
                  </a:cubicBezTo>
                  <a:cubicBezTo>
                    <a:pt x="94" y="125"/>
                    <a:pt x="84" y="115"/>
                    <a:pt x="55" y="108"/>
                  </a:cubicBezTo>
                  <a:cubicBezTo>
                    <a:pt x="32" y="102"/>
                    <a:pt x="5" y="87"/>
                    <a:pt x="5" y="54"/>
                  </a:cubicBezTo>
                  <a:cubicBezTo>
                    <a:pt x="5" y="20"/>
                    <a:pt x="30" y="0"/>
                    <a:pt x="60" y="0"/>
                  </a:cubicBezTo>
                  <a:cubicBezTo>
                    <a:pt x="85" y="0"/>
                    <a:pt x="97" y="7"/>
                    <a:pt x="105" y="12"/>
                  </a:cubicBezTo>
                  <a:cubicBezTo>
                    <a:pt x="111" y="16"/>
                    <a:pt x="113" y="19"/>
                    <a:pt x="113" y="24"/>
                  </a:cubicBezTo>
                  <a:cubicBezTo>
                    <a:pt x="113" y="34"/>
                    <a:pt x="113" y="34"/>
                    <a:pt x="113" y="34"/>
                  </a:cubicBezTo>
                  <a:cubicBezTo>
                    <a:pt x="113" y="38"/>
                    <a:pt x="112" y="40"/>
                    <a:pt x="108" y="40"/>
                  </a:cubicBezTo>
                  <a:cubicBezTo>
                    <a:pt x="105" y="40"/>
                    <a:pt x="104" y="39"/>
                    <a:pt x="102" y="38"/>
                  </a:cubicBezTo>
                  <a:cubicBezTo>
                    <a:pt x="94" y="33"/>
                    <a:pt x="86" y="22"/>
                    <a:pt x="62" y="22"/>
                  </a:cubicBezTo>
                  <a:cubicBezTo>
                    <a:pt x="42" y="22"/>
                    <a:pt x="30" y="30"/>
                    <a:pt x="30" y="51"/>
                  </a:cubicBezTo>
                  <a:cubicBezTo>
                    <a:pt x="30" y="66"/>
                    <a:pt x="40" y="78"/>
                    <a:pt x="62" y="83"/>
                  </a:cubicBezTo>
                  <a:cubicBezTo>
                    <a:pt x="94" y="91"/>
                    <a:pt x="120" y="105"/>
                    <a:pt x="120" y="142"/>
                  </a:cubicBezTo>
                  <a:cubicBezTo>
                    <a:pt x="120" y="179"/>
                    <a:pt x="92" y="199"/>
                    <a:pt x="60" y="199"/>
                  </a:cubicBezTo>
                  <a:cubicBezTo>
                    <a:pt x="35" y="199"/>
                    <a:pt x="18" y="192"/>
                    <a:pt x="9"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1" name="Freeform 23"/>
            <p:cNvSpPr>
              <a:spLocks/>
            </p:cNvSpPr>
            <p:nvPr userDrawn="1"/>
          </p:nvSpPr>
          <p:spPr bwMode="auto">
            <a:xfrm>
              <a:off x="4936" y="1022"/>
              <a:ext cx="228" cy="460"/>
            </a:xfrm>
            <a:custGeom>
              <a:avLst/>
              <a:gdLst>
                <a:gd name="T0" fmla="*/ 0 w 142"/>
                <a:gd name="T1" fmla="*/ 722 h 286"/>
                <a:gd name="T2" fmla="*/ 0 w 142"/>
                <a:gd name="T3" fmla="*/ 21 h 286"/>
                <a:gd name="T4" fmla="*/ 18 w 142"/>
                <a:gd name="T5" fmla="*/ 0 h 286"/>
                <a:gd name="T6" fmla="*/ 50 w 142"/>
                <a:gd name="T7" fmla="*/ 0 h 286"/>
                <a:gd name="T8" fmla="*/ 67 w 142"/>
                <a:gd name="T9" fmla="*/ 21 h 286"/>
                <a:gd name="T10" fmla="*/ 67 w 142"/>
                <a:gd name="T11" fmla="*/ 280 h 286"/>
                <a:gd name="T12" fmla="*/ 222 w 142"/>
                <a:gd name="T13" fmla="*/ 238 h 286"/>
                <a:gd name="T14" fmla="*/ 366 w 142"/>
                <a:gd name="T15" fmla="*/ 391 h 286"/>
                <a:gd name="T16" fmla="*/ 366 w 142"/>
                <a:gd name="T17" fmla="*/ 722 h 286"/>
                <a:gd name="T18" fmla="*/ 348 w 142"/>
                <a:gd name="T19" fmla="*/ 740 h 286"/>
                <a:gd name="T20" fmla="*/ 316 w 142"/>
                <a:gd name="T21" fmla="*/ 740 h 286"/>
                <a:gd name="T22" fmla="*/ 299 w 142"/>
                <a:gd name="T23" fmla="*/ 722 h 286"/>
                <a:gd name="T24" fmla="*/ 299 w 142"/>
                <a:gd name="T25" fmla="*/ 391 h 286"/>
                <a:gd name="T26" fmla="*/ 214 w 142"/>
                <a:gd name="T27" fmla="*/ 306 h 286"/>
                <a:gd name="T28" fmla="*/ 67 w 142"/>
                <a:gd name="T29" fmla="*/ 339 h 286"/>
                <a:gd name="T30" fmla="*/ 67 w 142"/>
                <a:gd name="T31" fmla="*/ 722 h 286"/>
                <a:gd name="T32" fmla="*/ 50 w 142"/>
                <a:gd name="T33" fmla="*/ 740 h 286"/>
                <a:gd name="T34" fmla="*/ 18 w 142"/>
                <a:gd name="T35" fmla="*/ 740 h 286"/>
                <a:gd name="T36" fmla="*/ 0 w 142"/>
                <a:gd name="T37" fmla="*/ 722 h 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286">
                  <a:moveTo>
                    <a:pt x="0" y="279"/>
                  </a:moveTo>
                  <a:cubicBezTo>
                    <a:pt x="0" y="8"/>
                    <a:pt x="0" y="8"/>
                    <a:pt x="0" y="8"/>
                  </a:cubicBezTo>
                  <a:cubicBezTo>
                    <a:pt x="0" y="4"/>
                    <a:pt x="3" y="0"/>
                    <a:pt x="7" y="0"/>
                  </a:cubicBezTo>
                  <a:cubicBezTo>
                    <a:pt x="19" y="0"/>
                    <a:pt x="19" y="0"/>
                    <a:pt x="19" y="0"/>
                  </a:cubicBezTo>
                  <a:cubicBezTo>
                    <a:pt x="23" y="0"/>
                    <a:pt x="26" y="4"/>
                    <a:pt x="26" y="8"/>
                  </a:cubicBezTo>
                  <a:cubicBezTo>
                    <a:pt x="26" y="108"/>
                    <a:pt x="26" y="108"/>
                    <a:pt x="26" y="108"/>
                  </a:cubicBezTo>
                  <a:cubicBezTo>
                    <a:pt x="34" y="106"/>
                    <a:pt x="55" y="92"/>
                    <a:pt x="86" y="92"/>
                  </a:cubicBezTo>
                  <a:cubicBezTo>
                    <a:pt x="119" y="92"/>
                    <a:pt x="142" y="106"/>
                    <a:pt x="142" y="151"/>
                  </a:cubicBezTo>
                  <a:cubicBezTo>
                    <a:pt x="142" y="279"/>
                    <a:pt x="142" y="279"/>
                    <a:pt x="142" y="279"/>
                  </a:cubicBezTo>
                  <a:cubicBezTo>
                    <a:pt x="142" y="283"/>
                    <a:pt x="139" y="286"/>
                    <a:pt x="135" y="286"/>
                  </a:cubicBezTo>
                  <a:cubicBezTo>
                    <a:pt x="123" y="286"/>
                    <a:pt x="123" y="286"/>
                    <a:pt x="123" y="286"/>
                  </a:cubicBezTo>
                  <a:cubicBezTo>
                    <a:pt x="119" y="286"/>
                    <a:pt x="116" y="283"/>
                    <a:pt x="116" y="279"/>
                  </a:cubicBezTo>
                  <a:cubicBezTo>
                    <a:pt x="116" y="151"/>
                    <a:pt x="116" y="151"/>
                    <a:pt x="116" y="151"/>
                  </a:cubicBezTo>
                  <a:cubicBezTo>
                    <a:pt x="116" y="129"/>
                    <a:pt x="105" y="118"/>
                    <a:pt x="83" y="118"/>
                  </a:cubicBezTo>
                  <a:cubicBezTo>
                    <a:pt x="52" y="118"/>
                    <a:pt x="26" y="131"/>
                    <a:pt x="26" y="131"/>
                  </a:cubicBezTo>
                  <a:cubicBezTo>
                    <a:pt x="26" y="279"/>
                    <a:pt x="26" y="279"/>
                    <a:pt x="26" y="279"/>
                  </a:cubicBezTo>
                  <a:cubicBezTo>
                    <a:pt x="26" y="283"/>
                    <a:pt x="23" y="286"/>
                    <a:pt x="19" y="286"/>
                  </a:cubicBezTo>
                  <a:cubicBezTo>
                    <a:pt x="7" y="286"/>
                    <a:pt x="7" y="286"/>
                    <a:pt x="7" y="286"/>
                  </a:cubicBezTo>
                  <a:cubicBezTo>
                    <a:pt x="3" y="286"/>
                    <a:pt x="0" y="283"/>
                    <a:pt x="0" y="27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2" name="Freeform 24"/>
            <p:cNvSpPr>
              <a:spLocks noEditPoints="1"/>
            </p:cNvSpPr>
            <p:nvPr userDrawn="1"/>
          </p:nvSpPr>
          <p:spPr bwMode="auto">
            <a:xfrm>
              <a:off x="5225" y="1067"/>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6"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6" y="258"/>
                    <a:pt x="3" y="255"/>
                    <a:pt x="3"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3" name="Freeform 25"/>
            <p:cNvSpPr>
              <a:spLocks/>
            </p:cNvSpPr>
            <p:nvPr userDrawn="1"/>
          </p:nvSpPr>
          <p:spPr bwMode="auto">
            <a:xfrm>
              <a:off x="5340" y="1174"/>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31 w 96"/>
                <a:gd name="T19" fmla="*/ 89 h 191"/>
                <a:gd name="T20" fmla="*/ 218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90" y="34"/>
                  </a:cubicBezTo>
                  <a:cubicBezTo>
                    <a:pt x="88" y="34"/>
                    <a:pt x="86" y="34"/>
                    <a:pt x="85" y="33"/>
                  </a:cubicBezTo>
                  <a:cubicBezTo>
                    <a:pt x="79" y="29"/>
                    <a:pt x="75"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4" name="Freeform 26"/>
            <p:cNvSpPr>
              <a:spLocks noEditPoints="1"/>
            </p:cNvSpPr>
            <p:nvPr userDrawn="1"/>
          </p:nvSpPr>
          <p:spPr bwMode="auto">
            <a:xfrm>
              <a:off x="5513" y="1168"/>
              <a:ext cx="245" cy="320"/>
            </a:xfrm>
            <a:custGeom>
              <a:avLst/>
              <a:gdLst>
                <a:gd name="T0" fmla="*/ 0 w 153"/>
                <a:gd name="T1" fmla="*/ 256 h 199"/>
                <a:gd name="T2" fmla="*/ 210 w 153"/>
                <a:gd name="T3" fmla="*/ 0 h 199"/>
                <a:gd name="T4" fmla="*/ 392 w 153"/>
                <a:gd name="T5" fmla="*/ 195 h 199"/>
                <a:gd name="T6" fmla="*/ 384 w 153"/>
                <a:gd name="T7" fmla="*/ 264 h 199"/>
                <a:gd name="T8" fmla="*/ 69 w 153"/>
                <a:gd name="T9" fmla="*/ 264 h 199"/>
                <a:gd name="T10" fmla="*/ 234 w 153"/>
                <a:gd name="T11" fmla="*/ 455 h 199"/>
                <a:gd name="T12" fmla="*/ 362 w 153"/>
                <a:gd name="T13" fmla="*/ 412 h 199"/>
                <a:gd name="T14" fmla="*/ 375 w 153"/>
                <a:gd name="T15" fmla="*/ 405 h 199"/>
                <a:gd name="T16" fmla="*/ 389 w 153"/>
                <a:gd name="T17" fmla="*/ 425 h 199"/>
                <a:gd name="T18" fmla="*/ 389 w 153"/>
                <a:gd name="T19" fmla="*/ 439 h 199"/>
                <a:gd name="T20" fmla="*/ 370 w 153"/>
                <a:gd name="T21" fmla="*/ 471 h 199"/>
                <a:gd name="T22" fmla="*/ 221 w 153"/>
                <a:gd name="T23" fmla="*/ 515 h 199"/>
                <a:gd name="T24" fmla="*/ 0 w 153"/>
                <a:gd name="T25" fmla="*/ 256 h 199"/>
                <a:gd name="T26" fmla="*/ 323 w 153"/>
                <a:gd name="T27" fmla="*/ 209 h 199"/>
                <a:gd name="T28" fmla="*/ 325 w 153"/>
                <a:gd name="T29" fmla="*/ 175 h 199"/>
                <a:gd name="T30" fmla="*/ 213 w 153"/>
                <a:gd name="T31" fmla="*/ 59 h 199"/>
                <a:gd name="T32" fmla="*/ 72 w 153"/>
                <a:gd name="T33" fmla="*/ 209 h 199"/>
                <a:gd name="T34" fmla="*/ 323 w 153"/>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199">
                  <a:moveTo>
                    <a:pt x="0" y="99"/>
                  </a:moveTo>
                  <a:cubicBezTo>
                    <a:pt x="0" y="41"/>
                    <a:pt x="29" y="0"/>
                    <a:pt x="82" y="0"/>
                  </a:cubicBezTo>
                  <a:cubicBezTo>
                    <a:pt x="128" y="0"/>
                    <a:pt x="153" y="28"/>
                    <a:pt x="153" y="75"/>
                  </a:cubicBezTo>
                  <a:cubicBezTo>
                    <a:pt x="153" y="83"/>
                    <a:pt x="152" y="93"/>
                    <a:pt x="150" y="102"/>
                  </a:cubicBezTo>
                  <a:cubicBezTo>
                    <a:pt x="27" y="102"/>
                    <a:pt x="27" y="102"/>
                    <a:pt x="27" y="102"/>
                  </a:cubicBezTo>
                  <a:cubicBezTo>
                    <a:pt x="27" y="148"/>
                    <a:pt x="49" y="176"/>
                    <a:pt x="91" y="176"/>
                  </a:cubicBezTo>
                  <a:cubicBezTo>
                    <a:pt x="116" y="176"/>
                    <a:pt x="134" y="163"/>
                    <a:pt x="141" y="159"/>
                  </a:cubicBezTo>
                  <a:cubicBezTo>
                    <a:pt x="143" y="158"/>
                    <a:pt x="145" y="157"/>
                    <a:pt x="146" y="157"/>
                  </a:cubicBezTo>
                  <a:cubicBezTo>
                    <a:pt x="150" y="157"/>
                    <a:pt x="152" y="160"/>
                    <a:pt x="152" y="164"/>
                  </a:cubicBezTo>
                  <a:cubicBezTo>
                    <a:pt x="152" y="170"/>
                    <a:pt x="152" y="170"/>
                    <a:pt x="152" y="170"/>
                  </a:cubicBezTo>
                  <a:cubicBezTo>
                    <a:pt x="152" y="174"/>
                    <a:pt x="151" y="178"/>
                    <a:pt x="144" y="182"/>
                  </a:cubicBezTo>
                  <a:cubicBezTo>
                    <a:pt x="138" y="186"/>
                    <a:pt x="119" y="199"/>
                    <a:pt x="86" y="199"/>
                  </a:cubicBezTo>
                  <a:cubicBezTo>
                    <a:pt x="28" y="199"/>
                    <a:pt x="0" y="158"/>
                    <a:pt x="0" y="99"/>
                  </a:cubicBezTo>
                  <a:moveTo>
                    <a:pt x="126" y="81"/>
                  </a:moveTo>
                  <a:cubicBezTo>
                    <a:pt x="127" y="76"/>
                    <a:pt x="127" y="72"/>
                    <a:pt x="127" y="68"/>
                  </a:cubicBezTo>
                  <a:cubicBezTo>
                    <a:pt x="127" y="40"/>
                    <a:pt x="108" y="23"/>
                    <a:pt x="83" y="23"/>
                  </a:cubicBezTo>
                  <a:cubicBezTo>
                    <a:pt x="47" y="23"/>
                    <a:pt x="33" y="48"/>
                    <a:pt x="28" y="81"/>
                  </a:cubicBezTo>
                  <a:lnTo>
                    <a:pt x="126" y="8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5" name="Freeform 27"/>
            <p:cNvSpPr>
              <a:spLocks/>
            </p:cNvSpPr>
            <p:nvPr userDrawn="1"/>
          </p:nvSpPr>
          <p:spPr bwMode="auto">
            <a:xfrm>
              <a:off x="2178" y="1672"/>
              <a:ext cx="276" cy="424"/>
            </a:xfrm>
            <a:custGeom>
              <a:avLst/>
              <a:gdLst>
                <a:gd name="T0" fmla="*/ 0 w 172"/>
                <a:gd name="T1" fmla="*/ 344 h 264"/>
                <a:gd name="T2" fmla="*/ 265 w 172"/>
                <a:gd name="T3" fmla="*/ 0 h 264"/>
                <a:gd name="T4" fmla="*/ 417 w 172"/>
                <a:gd name="T5" fmla="*/ 35 h 264"/>
                <a:gd name="T6" fmla="*/ 443 w 172"/>
                <a:gd name="T7" fmla="*/ 72 h 264"/>
                <a:gd name="T8" fmla="*/ 443 w 172"/>
                <a:gd name="T9" fmla="*/ 93 h 264"/>
                <a:gd name="T10" fmla="*/ 425 w 172"/>
                <a:gd name="T11" fmla="*/ 114 h 264"/>
                <a:gd name="T12" fmla="*/ 409 w 172"/>
                <a:gd name="T13" fmla="*/ 108 h 264"/>
                <a:gd name="T14" fmla="*/ 273 w 172"/>
                <a:gd name="T15" fmla="*/ 67 h 264"/>
                <a:gd name="T16" fmla="*/ 75 w 172"/>
                <a:gd name="T17" fmla="*/ 344 h 264"/>
                <a:gd name="T18" fmla="*/ 273 w 172"/>
                <a:gd name="T19" fmla="*/ 614 h 264"/>
                <a:gd name="T20" fmla="*/ 409 w 172"/>
                <a:gd name="T21" fmla="*/ 575 h 264"/>
                <a:gd name="T22" fmla="*/ 425 w 172"/>
                <a:gd name="T23" fmla="*/ 570 h 264"/>
                <a:gd name="T24" fmla="*/ 443 w 172"/>
                <a:gd name="T25" fmla="*/ 588 h 264"/>
                <a:gd name="T26" fmla="*/ 443 w 172"/>
                <a:gd name="T27" fmla="*/ 612 h 264"/>
                <a:gd name="T28" fmla="*/ 417 w 172"/>
                <a:gd name="T29" fmla="*/ 647 h 264"/>
                <a:gd name="T30" fmla="*/ 265 w 172"/>
                <a:gd name="T31" fmla="*/ 681 h 264"/>
                <a:gd name="T32" fmla="*/ 0 w 172"/>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3"/>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4"/>
                    <a:pt x="165" y="44"/>
                  </a:cubicBezTo>
                  <a:cubicBezTo>
                    <a:pt x="163" y="44"/>
                    <a:pt x="161" y="43"/>
                    <a:pt x="159" y="42"/>
                  </a:cubicBezTo>
                  <a:cubicBezTo>
                    <a:pt x="151" y="37"/>
                    <a:pt x="132" y="26"/>
                    <a:pt x="106" y="26"/>
                  </a:cubicBezTo>
                  <a:cubicBezTo>
                    <a:pt x="61" y="26"/>
                    <a:pt x="29" y="61"/>
                    <a:pt x="29" y="133"/>
                  </a:cubicBezTo>
                  <a:cubicBezTo>
                    <a:pt x="29" y="204"/>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3"/>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6" name="Freeform 28"/>
            <p:cNvSpPr>
              <a:spLocks noEditPoints="1"/>
            </p:cNvSpPr>
            <p:nvPr userDrawn="1"/>
          </p:nvSpPr>
          <p:spPr bwMode="auto">
            <a:xfrm>
              <a:off x="2479" y="1776"/>
              <a:ext cx="270" cy="320"/>
            </a:xfrm>
            <a:custGeom>
              <a:avLst/>
              <a:gdLst>
                <a:gd name="T0" fmla="*/ 0 w 168"/>
                <a:gd name="T1" fmla="*/ 256 h 199"/>
                <a:gd name="T2" fmla="*/ 217 w 168"/>
                <a:gd name="T3" fmla="*/ 0 h 199"/>
                <a:gd name="T4" fmla="*/ 434 w 168"/>
                <a:gd name="T5" fmla="*/ 256 h 199"/>
                <a:gd name="T6" fmla="*/ 217 w 168"/>
                <a:gd name="T7" fmla="*/ 515 h 199"/>
                <a:gd name="T8" fmla="*/ 0 w 168"/>
                <a:gd name="T9" fmla="*/ 256 h 199"/>
                <a:gd name="T10" fmla="*/ 365 w 168"/>
                <a:gd name="T11" fmla="*/ 256 h 199"/>
                <a:gd name="T12" fmla="*/ 217 w 168"/>
                <a:gd name="T13" fmla="*/ 63 h 199"/>
                <a:gd name="T14" fmla="*/ 68 w 168"/>
                <a:gd name="T15" fmla="*/ 256 h 199"/>
                <a:gd name="T16" fmla="*/ 217 w 168"/>
                <a:gd name="T17" fmla="*/ 452 h 199"/>
                <a:gd name="T18" fmla="*/ 365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1" y="99"/>
                  </a:moveTo>
                  <a:cubicBezTo>
                    <a:pt x="141" y="50"/>
                    <a:pt x="119" y="24"/>
                    <a:pt x="84" y="24"/>
                  </a:cubicBezTo>
                  <a:cubicBezTo>
                    <a:pt x="48" y="24"/>
                    <a:pt x="26" y="50"/>
                    <a:pt x="26" y="99"/>
                  </a:cubicBezTo>
                  <a:cubicBezTo>
                    <a:pt x="26" y="149"/>
                    <a:pt x="48" y="175"/>
                    <a:pt x="84" y="175"/>
                  </a:cubicBezTo>
                  <a:cubicBezTo>
                    <a:pt x="119" y="175"/>
                    <a:pt x="141" y="149"/>
                    <a:pt x="141"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7" name="Freeform 29"/>
            <p:cNvSpPr>
              <a:spLocks/>
            </p:cNvSpPr>
            <p:nvPr userDrawn="1"/>
          </p:nvSpPr>
          <p:spPr bwMode="auto">
            <a:xfrm>
              <a:off x="2800" y="1783"/>
              <a:ext cx="243" cy="312"/>
            </a:xfrm>
            <a:custGeom>
              <a:avLst/>
              <a:gdLst>
                <a:gd name="T0" fmla="*/ 0 w 152"/>
                <a:gd name="T1" fmla="*/ 349 h 194"/>
                <a:gd name="T2" fmla="*/ 0 w 152"/>
                <a:gd name="T3" fmla="*/ 18 h 194"/>
                <a:gd name="T4" fmla="*/ 18 w 152"/>
                <a:gd name="T5" fmla="*/ 0 h 194"/>
                <a:gd name="T6" fmla="*/ 48 w 152"/>
                <a:gd name="T7" fmla="*/ 0 h 194"/>
                <a:gd name="T8" fmla="*/ 67 w 152"/>
                <a:gd name="T9" fmla="*/ 18 h 194"/>
                <a:gd name="T10" fmla="*/ 67 w 152"/>
                <a:gd name="T11" fmla="*/ 349 h 194"/>
                <a:gd name="T12" fmla="*/ 153 w 152"/>
                <a:gd name="T13" fmla="*/ 434 h 194"/>
                <a:gd name="T14" fmla="*/ 296 w 152"/>
                <a:gd name="T15" fmla="*/ 370 h 194"/>
                <a:gd name="T16" fmla="*/ 296 w 152"/>
                <a:gd name="T17" fmla="*/ 18 h 194"/>
                <a:gd name="T18" fmla="*/ 315 w 152"/>
                <a:gd name="T19" fmla="*/ 0 h 194"/>
                <a:gd name="T20" fmla="*/ 345 w 152"/>
                <a:gd name="T21" fmla="*/ 0 h 194"/>
                <a:gd name="T22" fmla="*/ 363 w 152"/>
                <a:gd name="T23" fmla="*/ 18 h 194"/>
                <a:gd name="T24" fmla="*/ 363 w 152"/>
                <a:gd name="T25" fmla="*/ 425 h 194"/>
                <a:gd name="T26" fmla="*/ 388 w 152"/>
                <a:gd name="T27" fmla="*/ 455 h 194"/>
                <a:gd name="T28" fmla="*/ 388 w 152"/>
                <a:gd name="T29" fmla="*/ 468 h 194"/>
                <a:gd name="T30" fmla="*/ 341 w 152"/>
                <a:gd name="T31" fmla="*/ 502 h 194"/>
                <a:gd name="T32" fmla="*/ 296 w 152"/>
                <a:gd name="T33" fmla="*/ 447 h 194"/>
                <a:gd name="T34" fmla="*/ 296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74" y="168"/>
                    <a:pt x="96" y="160"/>
                    <a:pt x="116" y="143"/>
                  </a:cubicBezTo>
                  <a:cubicBezTo>
                    <a:pt x="116" y="7"/>
                    <a:pt x="116" y="7"/>
                    <a:pt x="116" y="7"/>
                  </a:cubicBezTo>
                  <a:cubicBezTo>
                    <a:pt x="116" y="3"/>
                    <a:pt x="119" y="0"/>
                    <a:pt x="123" y="0"/>
                  </a:cubicBezTo>
                  <a:cubicBezTo>
                    <a:pt x="135" y="0"/>
                    <a:pt x="135" y="0"/>
                    <a:pt x="135" y="0"/>
                  </a:cubicBezTo>
                  <a:cubicBezTo>
                    <a:pt x="139" y="0"/>
                    <a:pt x="142" y="3"/>
                    <a:pt x="142" y="7"/>
                  </a:cubicBezTo>
                  <a:cubicBezTo>
                    <a:pt x="142" y="164"/>
                    <a:pt x="142" y="164"/>
                    <a:pt x="142" y="164"/>
                  </a:cubicBezTo>
                  <a:cubicBezTo>
                    <a:pt x="142" y="173"/>
                    <a:pt x="145" y="176"/>
                    <a:pt x="152" y="176"/>
                  </a:cubicBezTo>
                  <a:cubicBezTo>
                    <a:pt x="152" y="181"/>
                    <a:pt x="152" y="181"/>
                    <a:pt x="152" y="181"/>
                  </a:cubicBezTo>
                  <a:cubicBezTo>
                    <a:pt x="152" y="187"/>
                    <a:pt x="146" y="194"/>
                    <a:pt x="133" y="194"/>
                  </a:cubicBezTo>
                  <a:cubicBezTo>
                    <a:pt x="123" y="194"/>
                    <a:pt x="116" y="188"/>
                    <a:pt x="116" y="173"/>
                  </a:cubicBezTo>
                  <a:cubicBezTo>
                    <a:pt x="116" y="167"/>
                    <a:pt x="116" y="167"/>
                    <a:pt x="116" y="167"/>
                  </a:cubicBezTo>
                  <a:cubicBezTo>
                    <a:pt x="96" y="184"/>
                    <a:pt x="72" y="194"/>
                    <a:pt x="52" y="194"/>
                  </a:cubicBezTo>
                  <a:cubicBezTo>
                    <a:pt x="24" y="194"/>
                    <a:pt x="0" y="180"/>
                    <a:pt x="0" y="135"/>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8" name="Freeform 30"/>
            <p:cNvSpPr>
              <a:spLocks/>
            </p:cNvSpPr>
            <p:nvPr userDrawn="1"/>
          </p:nvSpPr>
          <p:spPr bwMode="auto">
            <a:xfrm>
              <a:off x="3096" y="1778"/>
              <a:ext cx="228" cy="312"/>
            </a:xfrm>
            <a:custGeom>
              <a:avLst/>
              <a:gdLst>
                <a:gd name="T0" fmla="*/ 0 w 142"/>
                <a:gd name="T1" fmla="*/ 484 h 194"/>
                <a:gd name="T2" fmla="*/ 0 w 142"/>
                <a:gd name="T3" fmla="*/ 26 h 194"/>
                <a:gd name="T4" fmla="*/ 21 w 142"/>
                <a:gd name="T5" fmla="*/ 8 h 194"/>
                <a:gd name="T6" fmla="*/ 50 w 142"/>
                <a:gd name="T7" fmla="*/ 8 h 194"/>
                <a:gd name="T8" fmla="*/ 69 w 142"/>
                <a:gd name="T9" fmla="*/ 26 h 194"/>
                <a:gd name="T10" fmla="*/ 69 w 142"/>
                <a:gd name="T11" fmla="*/ 42 h 194"/>
                <a:gd name="T12" fmla="*/ 225 w 142"/>
                <a:gd name="T13" fmla="*/ 0 h 194"/>
                <a:gd name="T14" fmla="*/ 366 w 142"/>
                <a:gd name="T15" fmla="*/ 153 h 194"/>
                <a:gd name="T16" fmla="*/ 366 w 142"/>
                <a:gd name="T17" fmla="*/ 484 h 194"/>
                <a:gd name="T18" fmla="*/ 348 w 142"/>
                <a:gd name="T19" fmla="*/ 502 h 194"/>
                <a:gd name="T20" fmla="*/ 316 w 142"/>
                <a:gd name="T21" fmla="*/ 502 h 194"/>
                <a:gd name="T22" fmla="*/ 299 w 142"/>
                <a:gd name="T23" fmla="*/ 484 h 194"/>
                <a:gd name="T24" fmla="*/ 299 w 142"/>
                <a:gd name="T25" fmla="*/ 153 h 194"/>
                <a:gd name="T26" fmla="*/ 214 w 142"/>
                <a:gd name="T27" fmla="*/ 68 h 194"/>
                <a:gd name="T28" fmla="*/ 69 w 142"/>
                <a:gd name="T29" fmla="*/ 101 h 194"/>
                <a:gd name="T30" fmla="*/ 69 w 142"/>
                <a:gd name="T31" fmla="*/ 484 h 194"/>
                <a:gd name="T32" fmla="*/ 50 w 142"/>
                <a:gd name="T33" fmla="*/ 502 h 194"/>
                <a:gd name="T34" fmla="*/ 21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4" y="14"/>
                    <a:pt x="55" y="0"/>
                    <a:pt x="87" y="0"/>
                  </a:cubicBezTo>
                  <a:cubicBezTo>
                    <a:pt x="119" y="0"/>
                    <a:pt x="142" y="14"/>
                    <a:pt x="142" y="59"/>
                  </a:cubicBezTo>
                  <a:cubicBezTo>
                    <a:pt x="142" y="187"/>
                    <a:pt x="142" y="187"/>
                    <a:pt x="142" y="187"/>
                  </a:cubicBezTo>
                  <a:cubicBezTo>
                    <a:pt x="142" y="191"/>
                    <a:pt x="139" y="194"/>
                    <a:pt x="135" y="194"/>
                  </a:cubicBezTo>
                  <a:cubicBezTo>
                    <a:pt x="123" y="194"/>
                    <a:pt x="123" y="194"/>
                    <a:pt x="123" y="194"/>
                  </a:cubicBezTo>
                  <a:cubicBezTo>
                    <a:pt x="119" y="194"/>
                    <a:pt x="116" y="191"/>
                    <a:pt x="116" y="187"/>
                  </a:cubicBezTo>
                  <a:cubicBezTo>
                    <a:pt x="116" y="59"/>
                    <a:pt x="116" y="59"/>
                    <a:pt x="116" y="59"/>
                  </a:cubicBezTo>
                  <a:cubicBezTo>
                    <a:pt x="116" y="37"/>
                    <a:pt x="105" y="26"/>
                    <a:pt x="83" y="26"/>
                  </a:cubicBezTo>
                  <a:cubicBezTo>
                    <a:pt x="52"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89" name="Freeform 31"/>
            <p:cNvSpPr>
              <a:spLocks/>
            </p:cNvSpPr>
            <p:nvPr userDrawn="1"/>
          </p:nvSpPr>
          <p:spPr bwMode="auto">
            <a:xfrm>
              <a:off x="3361" y="1707"/>
              <a:ext cx="138" cy="386"/>
            </a:xfrm>
            <a:custGeom>
              <a:avLst/>
              <a:gdLst>
                <a:gd name="T0" fmla="*/ 56 w 86"/>
                <a:gd name="T1" fmla="*/ 545 h 240"/>
                <a:gd name="T2" fmla="*/ 56 w 86"/>
                <a:gd name="T3" fmla="*/ 175 h 240"/>
                <a:gd name="T4" fmla="*/ 18 w 86"/>
                <a:gd name="T5" fmla="*/ 175 h 240"/>
                <a:gd name="T6" fmla="*/ 0 w 86"/>
                <a:gd name="T7" fmla="*/ 158 h 240"/>
                <a:gd name="T8" fmla="*/ 0 w 86"/>
                <a:gd name="T9" fmla="*/ 140 h 240"/>
                <a:gd name="T10" fmla="*/ 18 w 86"/>
                <a:gd name="T11" fmla="*/ 122 h 240"/>
                <a:gd name="T12" fmla="*/ 56 w 86"/>
                <a:gd name="T13" fmla="*/ 122 h 240"/>
                <a:gd name="T14" fmla="*/ 56 w 86"/>
                <a:gd name="T15" fmla="*/ 21 h 240"/>
                <a:gd name="T16" fmla="*/ 75 w 86"/>
                <a:gd name="T17" fmla="*/ 0 h 240"/>
                <a:gd name="T18" fmla="*/ 103 w 86"/>
                <a:gd name="T19" fmla="*/ 0 h 240"/>
                <a:gd name="T20" fmla="*/ 124 w 86"/>
                <a:gd name="T21" fmla="*/ 21 h 240"/>
                <a:gd name="T22" fmla="*/ 124 w 86"/>
                <a:gd name="T23" fmla="*/ 122 h 240"/>
                <a:gd name="T24" fmla="*/ 199 w 86"/>
                <a:gd name="T25" fmla="*/ 122 h 240"/>
                <a:gd name="T26" fmla="*/ 217 w 86"/>
                <a:gd name="T27" fmla="*/ 140 h 240"/>
                <a:gd name="T28" fmla="*/ 217 w 86"/>
                <a:gd name="T29" fmla="*/ 158 h 240"/>
                <a:gd name="T30" fmla="*/ 199 w 86"/>
                <a:gd name="T31" fmla="*/ 175 h 240"/>
                <a:gd name="T32" fmla="*/ 124 w 86"/>
                <a:gd name="T33" fmla="*/ 175 h 240"/>
                <a:gd name="T34" fmla="*/ 124 w 86"/>
                <a:gd name="T35" fmla="*/ 531 h 240"/>
                <a:gd name="T36" fmla="*/ 157 w 86"/>
                <a:gd name="T37" fmla="*/ 565 h 240"/>
                <a:gd name="T38" fmla="*/ 193 w 86"/>
                <a:gd name="T39" fmla="*/ 558 h 240"/>
                <a:gd name="T40" fmla="*/ 209 w 86"/>
                <a:gd name="T41" fmla="*/ 553 h 240"/>
                <a:gd name="T42" fmla="*/ 221 w 86"/>
                <a:gd name="T43" fmla="*/ 566 h 240"/>
                <a:gd name="T44" fmla="*/ 221 w 86"/>
                <a:gd name="T45" fmla="*/ 579 h 240"/>
                <a:gd name="T46" fmla="*/ 205 w 86"/>
                <a:gd name="T47" fmla="*/ 605 h 240"/>
                <a:gd name="T48" fmla="*/ 128 w 86"/>
                <a:gd name="T49" fmla="*/ 621 h 240"/>
                <a:gd name="T50" fmla="*/ 56 w 86"/>
                <a:gd name="T51" fmla="*/ 545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240">
                  <a:moveTo>
                    <a:pt x="22" y="211"/>
                  </a:moveTo>
                  <a:cubicBezTo>
                    <a:pt x="22" y="68"/>
                    <a:pt x="22" y="68"/>
                    <a:pt x="22" y="68"/>
                  </a:cubicBezTo>
                  <a:cubicBezTo>
                    <a:pt x="7" y="68"/>
                    <a:pt x="7" y="68"/>
                    <a:pt x="7" y="68"/>
                  </a:cubicBezTo>
                  <a:cubicBezTo>
                    <a:pt x="3" y="68"/>
                    <a:pt x="0" y="65"/>
                    <a:pt x="0" y="61"/>
                  </a:cubicBezTo>
                  <a:cubicBezTo>
                    <a:pt x="0" y="54"/>
                    <a:pt x="0" y="54"/>
                    <a:pt x="0" y="54"/>
                  </a:cubicBezTo>
                  <a:cubicBezTo>
                    <a:pt x="0" y="50"/>
                    <a:pt x="3" y="47"/>
                    <a:pt x="7" y="47"/>
                  </a:cubicBezTo>
                  <a:cubicBezTo>
                    <a:pt x="22" y="47"/>
                    <a:pt x="22" y="47"/>
                    <a:pt x="22" y="47"/>
                  </a:cubicBezTo>
                  <a:cubicBezTo>
                    <a:pt x="22" y="8"/>
                    <a:pt x="22" y="8"/>
                    <a:pt x="22" y="8"/>
                  </a:cubicBezTo>
                  <a:cubicBezTo>
                    <a:pt x="22" y="4"/>
                    <a:pt x="25" y="0"/>
                    <a:pt x="29" y="0"/>
                  </a:cubicBezTo>
                  <a:cubicBezTo>
                    <a:pt x="40" y="0"/>
                    <a:pt x="40" y="0"/>
                    <a:pt x="40" y="0"/>
                  </a:cubicBezTo>
                  <a:cubicBezTo>
                    <a:pt x="45" y="0"/>
                    <a:pt x="48" y="4"/>
                    <a:pt x="48" y="8"/>
                  </a:cubicBezTo>
                  <a:cubicBezTo>
                    <a:pt x="48" y="47"/>
                    <a:pt x="48" y="47"/>
                    <a:pt x="48" y="47"/>
                  </a:cubicBezTo>
                  <a:cubicBezTo>
                    <a:pt x="77" y="47"/>
                    <a:pt x="77" y="47"/>
                    <a:pt x="77" y="47"/>
                  </a:cubicBezTo>
                  <a:cubicBezTo>
                    <a:pt x="81" y="47"/>
                    <a:pt x="84" y="50"/>
                    <a:pt x="84" y="54"/>
                  </a:cubicBezTo>
                  <a:cubicBezTo>
                    <a:pt x="84" y="61"/>
                    <a:pt x="84" y="61"/>
                    <a:pt x="84" y="61"/>
                  </a:cubicBezTo>
                  <a:cubicBezTo>
                    <a:pt x="84" y="65"/>
                    <a:pt x="81" y="68"/>
                    <a:pt x="77" y="68"/>
                  </a:cubicBezTo>
                  <a:cubicBezTo>
                    <a:pt x="48" y="68"/>
                    <a:pt x="48" y="68"/>
                    <a:pt x="48" y="68"/>
                  </a:cubicBezTo>
                  <a:cubicBezTo>
                    <a:pt x="48" y="205"/>
                    <a:pt x="48" y="205"/>
                    <a:pt x="48" y="205"/>
                  </a:cubicBezTo>
                  <a:cubicBezTo>
                    <a:pt x="48" y="214"/>
                    <a:pt x="53" y="218"/>
                    <a:pt x="61" y="218"/>
                  </a:cubicBezTo>
                  <a:cubicBezTo>
                    <a:pt x="68" y="218"/>
                    <a:pt x="71" y="217"/>
                    <a:pt x="75" y="216"/>
                  </a:cubicBezTo>
                  <a:cubicBezTo>
                    <a:pt x="77" y="215"/>
                    <a:pt x="79" y="214"/>
                    <a:pt x="81" y="214"/>
                  </a:cubicBezTo>
                  <a:cubicBezTo>
                    <a:pt x="84" y="214"/>
                    <a:pt x="86" y="216"/>
                    <a:pt x="86" y="219"/>
                  </a:cubicBezTo>
                  <a:cubicBezTo>
                    <a:pt x="86" y="224"/>
                    <a:pt x="86" y="224"/>
                    <a:pt x="86" y="224"/>
                  </a:cubicBezTo>
                  <a:cubicBezTo>
                    <a:pt x="86" y="229"/>
                    <a:pt x="84" y="233"/>
                    <a:pt x="80" y="234"/>
                  </a:cubicBezTo>
                  <a:cubicBezTo>
                    <a:pt x="72" y="238"/>
                    <a:pt x="65" y="240"/>
                    <a:pt x="50" y="240"/>
                  </a:cubicBezTo>
                  <a:cubicBezTo>
                    <a:pt x="34" y="240"/>
                    <a:pt x="22" y="231"/>
                    <a:pt x="22" y="21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0" name="Freeform 32"/>
            <p:cNvSpPr>
              <a:spLocks/>
            </p:cNvSpPr>
            <p:nvPr userDrawn="1"/>
          </p:nvSpPr>
          <p:spPr bwMode="auto">
            <a:xfrm>
              <a:off x="3537" y="1783"/>
              <a:ext cx="228" cy="450"/>
            </a:xfrm>
            <a:custGeom>
              <a:avLst/>
              <a:gdLst>
                <a:gd name="T0" fmla="*/ 165 w 142"/>
                <a:gd name="T1" fmla="*/ 723 h 280"/>
                <a:gd name="T2" fmla="*/ 47 w 142"/>
                <a:gd name="T3" fmla="*/ 689 h 280"/>
                <a:gd name="T4" fmla="*/ 47 w 142"/>
                <a:gd name="T5" fmla="*/ 656 h 280"/>
                <a:gd name="T6" fmla="*/ 63 w 142"/>
                <a:gd name="T7" fmla="*/ 641 h 280"/>
                <a:gd name="T8" fmla="*/ 93 w 142"/>
                <a:gd name="T9" fmla="*/ 651 h 280"/>
                <a:gd name="T10" fmla="*/ 162 w 142"/>
                <a:gd name="T11" fmla="*/ 661 h 280"/>
                <a:gd name="T12" fmla="*/ 299 w 142"/>
                <a:gd name="T13" fmla="*/ 503 h 280"/>
                <a:gd name="T14" fmla="*/ 299 w 142"/>
                <a:gd name="T15" fmla="*/ 460 h 280"/>
                <a:gd name="T16" fmla="*/ 145 w 142"/>
                <a:gd name="T17" fmla="*/ 501 h 280"/>
                <a:gd name="T18" fmla="*/ 0 w 142"/>
                <a:gd name="T19" fmla="*/ 349 h 280"/>
                <a:gd name="T20" fmla="*/ 0 w 142"/>
                <a:gd name="T21" fmla="*/ 18 h 280"/>
                <a:gd name="T22" fmla="*/ 18 w 142"/>
                <a:gd name="T23" fmla="*/ 0 h 280"/>
                <a:gd name="T24" fmla="*/ 50 w 142"/>
                <a:gd name="T25" fmla="*/ 0 h 280"/>
                <a:gd name="T26" fmla="*/ 67 w 142"/>
                <a:gd name="T27" fmla="*/ 18 h 280"/>
                <a:gd name="T28" fmla="*/ 67 w 142"/>
                <a:gd name="T29" fmla="*/ 349 h 280"/>
                <a:gd name="T30" fmla="*/ 154 w 142"/>
                <a:gd name="T31" fmla="*/ 434 h 280"/>
                <a:gd name="T32" fmla="*/ 299 w 142"/>
                <a:gd name="T33" fmla="*/ 400 h 280"/>
                <a:gd name="T34" fmla="*/ 299 w 142"/>
                <a:gd name="T35" fmla="*/ 18 h 280"/>
                <a:gd name="T36" fmla="*/ 316 w 142"/>
                <a:gd name="T37" fmla="*/ 0 h 280"/>
                <a:gd name="T38" fmla="*/ 348 w 142"/>
                <a:gd name="T39" fmla="*/ 0 h 280"/>
                <a:gd name="T40" fmla="*/ 366 w 142"/>
                <a:gd name="T41" fmla="*/ 18 h 280"/>
                <a:gd name="T42" fmla="*/ 366 w 142"/>
                <a:gd name="T43" fmla="*/ 511 h 280"/>
                <a:gd name="T44" fmla="*/ 165 w 142"/>
                <a:gd name="T45" fmla="*/ 723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 h="280">
                  <a:moveTo>
                    <a:pt x="64" y="280"/>
                  </a:moveTo>
                  <a:cubicBezTo>
                    <a:pt x="46" y="280"/>
                    <a:pt x="18" y="276"/>
                    <a:pt x="18" y="267"/>
                  </a:cubicBezTo>
                  <a:cubicBezTo>
                    <a:pt x="18" y="254"/>
                    <a:pt x="18" y="254"/>
                    <a:pt x="18" y="254"/>
                  </a:cubicBezTo>
                  <a:cubicBezTo>
                    <a:pt x="18" y="250"/>
                    <a:pt x="20" y="248"/>
                    <a:pt x="24" y="248"/>
                  </a:cubicBezTo>
                  <a:cubicBezTo>
                    <a:pt x="26" y="248"/>
                    <a:pt x="30" y="250"/>
                    <a:pt x="36" y="252"/>
                  </a:cubicBezTo>
                  <a:cubicBezTo>
                    <a:pt x="42" y="254"/>
                    <a:pt x="51" y="256"/>
                    <a:pt x="63" y="256"/>
                  </a:cubicBezTo>
                  <a:cubicBezTo>
                    <a:pt x="98" y="256"/>
                    <a:pt x="116" y="243"/>
                    <a:pt x="116" y="195"/>
                  </a:cubicBezTo>
                  <a:cubicBezTo>
                    <a:pt x="116" y="178"/>
                    <a:pt x="116" y="178"/>
                    <a:pt x="116" y="178"/>
                  </a:cubicBezTo>
                  <a:cubicBezTo>
                    <a:pt x="108" y="180"/>
                    <a:pt x="88" y="194"/>
                    <a:pt x="56" y="194"/>
                  </a:cubicBezTo>
                  <a:cubicBezTo>
                    <a:pt x="23" y="194"/>
                    <a:pt x="0" y="180"/>
                    <a:pt x="0" y="135"/>
                  </a:cubicBez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90" y="168"/>
                    <a:pt x="116" y="155"/>
                    <a:pt x="116" y="155"/>
                  </a:cubicBezTo>
                  <a:cubicBezTo>
                    <a:pt x="116" y="7"/>
                    <a:pt x="116" y="7"/>
                    <a:pt x="116" y="7"/>
                  </a:cubicBezTo>
                  <a:cubicBezTo>
                    <a:pt x="116" y="3"/>
                    <a:pt x="119" y="0"/>
                    <a:pt x="123" y="0"/>
                  </a:cubicBezTo>
                  <a:cubicBezTo>
                    <a:pt x="135" y="0"/>
                    <a:pt x="135" y="0"/>
                    <a:pt x="135" y="0"/>
                  </a:cubicBezTo>
                  <a:cubicBezTo>
                    <a:pt x="139" y="0"/>
                    <a:pt x="142" y="3"/>
                    <a:pt x="142" y="7"/>
                  </a:cubicBezTo>
                  <a:cubicBezTo>
                    <a:pt x="142" y="198"/>
                    <a:pt x="142" y="198"/>
                    <a:pt x="142" y="198"/>
                  </a:cubicBezTo>
                  <a:cubicBezTo>
                    <a:pt x="142" y="267"/>
                    <a:pt x="98" y="280"/>
                    <a:pt x="64" y="28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1" name="Freeform 33"/>
            <p:cNvSpPr>
              <a:spLocks/>
            </p:cNvSpPr>
            <p:nvPr userDrawn="1"/>
          </p:nvSpPr>
          <p:spPr bwMode="auto">
            <a:xfrm>
              <a:off x="3904" y="1672"/>
              <a:ext cx="274" cy="424"/>
            </a:xfrm>
            <a:custGeom>
              <a:avLst/>
              <a:gdLst>
                <a:gd name="T0" fmla="*/ 0 w 171"/>
                <a:gd name="T1" fmla="*/ 344 h 264"/>
                <a:gd name="T2" fmla="*/ 261 w 171"/>
                <a:gd name="T3" fmla="*/ 0 h 264"/>
                <a:gd name="T4" fmla="*/ 413 w 171"/>
                <a:gd name="T5" fmla="*/ 35 h 264"/>
                <a:gd name="T6" fmla="*/ 439 w 171"/>
                <a:gd name="T7" fmla="*/ 72 h 264"/>
                <a:gd name="T8" fmla="*/ 439 w 171"/>
                <a:gd name="T9" fmla="*/ 93 h 264"/>
                <a:gd name="T10" fmla="*/ 423 w 171"/>
                <a:gd name="T11" fmla="*/ 114 h 264"/>
                <a:gd name="T12" fmla="*/ 409 w 171"/>
                <a:gd name="T13" fmla="*/ 108 h 264"/>
                <a:gd name="T14" fmla="*/ 272 w 171"/>
                <a:gd name="T15" fmla="*/ 67 h 264"/>
                <a:gd name="T16" fmla="*/ 74 w 171"/>
                <a:gd name="T17" fmla="*/ 344 h 264"/>
                <a:gd name="T18" fmla="*/ 272 w 171"/>
                <a:gd name="T19" fmla="*/ 614 h 264"/>
                <a:gd name="T20" fmla="*/ 409 w 171"/>
                <a:gd name="T21" fmla="*/ 575 h 264"/>
                <a:gd name="T22" fmla="*/ 423 w 171"/>
                <a:gd name="T23" fmla="*/ 570 h 264"/>
                <a:gd name="T24" fmla="*/ 439 w 171"/>
                <a:gd name="T25" fmla="*/ 588 h 264"/>
                <a:gd name="T26" fmla="*/ 439 w 171"/>
                <a:gd name="T27" fmla="*/ 612 h 264"/>
                <a:gd name="T28" fmla="*/ 413 w 171"/>
                <a:gd name="T29" fmla="*/ 647 h 264"/>
                <a:gd name="T30" fmla="*/ 261 w 171"/>
                <a:gd name="T31" fmla="*/ 681 h 264"/>
                <a:gd name="T32" fmla="*/ 0 w 171"/>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1" h="264">
                  <a:moveTo>
                    <a:pt x="0" y="133"/>
                  </a:moveTo>
                  <a:cubicBezTo>
                    <a:pt x="0" y="47"/>
                    <a:pt x="43" y="0"/>
                    <a:pt x="102" y="0"/>
                  </a:cubicBezTo>
                  <a:cubicBezTo>
                    <a:pt x="133" y="0"/>
                    <a:pt x="153" y="9"/>
                    <a:pt x="161" y="14"/>
                  </a:cubicBezTo>
                  <a:cubicBezTo>
                    <a:pt x="167" y="18"/>
                    <a:pt x="171" y="22"/>
                    <a:pt x="171" y="28"/>
                  </a:cubicBezTo>
                  <a:cubicBezTo>
                    <a:pt x="171" y="36"/>
                    <a:pt x="171" y="36"/>
                    <a:pt x="171" y="36"/>
                  </a:cubicBezTo>
                  <a:cubicBezTo>
                    <a:pt x="171" y="41"/>
                    <a:pt x="168" y="44"/>
                    <a:pt x="165" y="44"/>
                  </a:cubicBezTo>
                  <a:cubicBezTo>
                    <a:pt x="163" y="44"/>
                    <a:pt x="161" y="43"/>
                    <a:pt x="159" y="42"/>
                  </a:cubicBezTo>
                  <a:cubicBezTo>
                    <a:pt x="151" y="37"/>
                    <a:pt x="132" y="26"/>
                    <a:pt x="106" y="26"/>
                  </a:cubicBezTo>
                  <a:cubicBezTo>
                    <a:pt x="60" y="26"/>
                    <a:pt x="29" y="61"/>
                    <a:pt x="29" y="133"/>
                  </a:cubicBezTo>
                  <a:cubicBezTo>
                    <a:pt x="29" y="204"/>
                    <a:pt x="60" y="238"/>
                    <a:pt x="106" y="238"/>
                  </a:cubicBezTo>
                  <a:cubicBezTo>
                    <a:pt x="132" y="238"/>
                    <a:pt x="151" y="228"/>
                    <a:pt x="159" y="223"/>
                  </a:cubicBezTo>
                  <a:cubicBezTo>
                    <a:pt x="160" y="222"/>
                    <a:pt x="162" y="221"/>
                    <a:pt x="165" y="221"/>
                  </a:cubicBezTo>
                  <a:cubicBezTo>
                    <a:pt x="169" y="221"/>
                    <a:pt x="171" y="224"/>
                    <a:pt x="171" y="228"/>
                  </a:cubicBezTo>
                  <a:cubicBezTo>
                    <a:pt x="171" y="237"/>
                    <a:pt x="171" y="237"/>
                    <a:pt x="171" y="237"/>
                  </a:cubicBezTo>
                  <a:cubicBezTo>
                    <a:pt x="171" y="243"/>
                    <a:pt x="167" y="247"/>
                    <a:pt x="161" y="251"/>
                  </a:cubicBezTo>
                  <a:cubicBezTo>
                    <a:pt x="153" y="256"/>
                    <a:pt x="133" y="264"/>
                    <a:pt x="102" y="264"/>
                  </a:cubicBezTo>
                  <a:cubicBezTo>
                    <a:pt x="43" y="264"/>
                    <a:pt x="0" y="218"/>
                    <a:pt x="0" y="133"/>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2" name="Freeform 34"/>
            <p:cNvSpPr>
              <a:spLocks noEditPoints="1"/>
            </p:cNvSpPr>
            <p:nvPr userDrawn="1"/>
          </p:nvSpPr>
          <p:spPr bwMode="auto">
            <a:xfrm>
              <a:off x="4204" y="1776"/>
              <a:ext cx="269" cy="320"/>
            </a:xfrm>
            <a:custGeom>
              <a:avLst/>
              <a:gdLst>
                <a:gd name="T0" fmla="*/ 0 w 168"/>
                <a:gd name="T1" fmla="*/ 256 h 199"/>
                <a:gd name="T2" fmla="*/ 216 w 168"/>
                <a:gd name="T3" fmla="*/ 0 h 199"/>
                <a:gd name="T4" fmla="*/ 431 w 168"/>
                <a:gd name="T5" fmla="*/ 256 h 199"/>
                <a:gd name="T6" fmla="*/ 216 w 168"/>
                <a:gd name="T7" fmla="*/ 515 h 199"/>
                <a:gd name="T8" fmla="*/ 0 w 168"/>
                <a:gd name="T9" fmla="*/ 256 h 199"/>
                <a:gd name="T10" fmla="*/ 363 w 168"/>
                <a:gd name="T11" fmla="*/ 256 h 199"/>
                <a:gd name="T12" fmla="*/ 216 w 168"/>
                <a:gd name="T13" fmla="*/ 63 h 199"/>
                <a:gd name="T14" fmla="*/ 67 w 168"/>
                <a:gd name="T15" fmla="*/ 256 h 199"/>
                <a:gd name="T16" fmla="*/ 216 w 168"/>
                <a:gd name="T17" fmla="*/ 452 h 199"/>
                <a:gd name="T18" fmla="*/ 363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2" y="99"/>
                  </a:moveTo>
                  <a:cubicBezTo>
                    <a:pt x="142" y="50"/>
                    <a:pt x="120" y="24"/>
                    <a:pt x="84" y="24"/>
                  </a:cubicBezTo>
                  <a:cubicBezTo>
                    <a:pt x="49" y="24"/>
                    <a:pt x="26" y="50"/>
                    <a:pt x="26" y="99"/>
                  </a:cubicBezTo>
                  <a:cubicBezTo>
                    <a:pt x="26" y="149"/>
                    <a:pt x="49" y="175"/>
                    <a:pt x="84" y="175"/>
                  </a:cubicBezTo>
                  <a:cubicBezTo>
                    <a:pt x="120" y="175"/>
                    <a:pt x="142" y="149"/>
                    <a:pt x="142"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3" name="Freeform 35"/>
            <p:cNvSpPr>
              <a:spLocks/>
            </p:cNvSpPr>
            <p:nvPr userDrawn="1"/>
          </p:nvSpPr>
          <p:spPr bwMode="auto">
            <a:xfrm>
              <a:off x="4524" y="1783"/>
              <a:ext cx="244" cy="312"/>
            </a:xfrm>
            <a:custGeom>
              <a:avLst/>
              <a:gdLst>
                <a:gd name="T0" fmla="*/ 0 w 152"/>
                <a:gd name="T1" fmla="*/ 349 h 194"/>
                <a:gd name="T2" fmla="*/ 0 w 152"/>
                <a:gd name="T3" fmla="*/ 18 h 194"/>
                <a:gd name="T4" fmla="*/ 21 w 152"/>
                <a:gd name="T5" fmla="*/ 0 h 194"/>
                <a:gd name="T6" fmla="*/ 50 w 152"/>
                <a:gd name="T7" fmla="*/ 0 h 194"/>
                <a:gd name="T8" fmla="*/ 69 w 152"/>
                <a:gd name="T9" fmla="*/ 18 h 194"/>
                <a:gd name="T10" fmla="*/ 69 w 152"/>
                <a:gd name="T11" fmla="*/ 349 h 194"/>
                <a:gd name="T12" fmla="*/ 154 w 152"/>
                <a:gd name="T13" fmla="*/ 434 h 194"/>
                <a:gd name="T14" fmla="*/ 299 w 152"/>
                <a:gd name="T15" fmla="*/ 370 h 194"/>
                <a:gd name="T16" fmla="*/ 299 w 152"/>
                <a:gd name="T17" fmla="*/ 18 h 194"/>
                <a:gd name="T18" fmla="*/ 319 w 152"/>
                <a:gd name="T19" fmla="*/ 0 h 194"/>
                <a:gd name="T20" fmla="*/ 348 w 152"/>
                <a:gd name="T21" fmla="*/ 0 h 194"/>
                <a:gd name="T22" fmla="*/ 369 w 152"/>
                <a:gd name="T23" fmla="*/ 18 h 194"/>
                <a:gd name="T24" fmla="*/ 369 w 152"/>
                <a:gd name="T25" fmla="*/ 425 h 194"/>
                <a:gd name="T26" fmla="*/ 392 w 152"/>
                <a:gd name="T27" fmla="*/ 455 h 194"/>
                <a:gd name="T28" fmla="*/ 392 w 152"/>
                <a:gd name="T29" fmla="*/ 468 h 194"/>
                <a:gd name="T30" fmla="*/ 344 w 152"/>
                <a:gd name="T31" fmla="*/ 502 h 194"/>
                <a:gd name="T32" fmla="*/ 299 w 152"/>
                <a:gd name="T33" fmla="*/ 447 h 194"/>
                <a:gd name="T34" fmla="*/ 299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4" y="0"/>
                    <a:pt x="8" y="0"/>
                  </a:cubicBezTo>
                  <a:cubicBezTo>
                    <a:pt x="19" y="0"/>
                    <a:pt x="19" y="0"/>
                    <a:pt x="19" y="0"/>
                  </a:cubicBezTo>
                  <a:cubicBezTo>
                    <a:pt x="24" y="0"/>
                    <a:pt x="27" y="3"/>
                    <a:pt x="27" y="7"/>
                  </a:cubicBezTo>
                  <a:cubicBezTo>
                    <a:pt x="27" y="135"/>
                    <a:pt x="27" y="135"/>
                    <a:pt x="27" y="135"/>
                  </a:cubicBezTo>
                  <a:cubicBezTo>
                    <a:pt x="27" y="157"/>
                    <a:pt x="37" y="168"/>
                    <a:pt x="60" y="168"/>
                  </a:cubicBezTo>
                  <a:cubicBezTo>
                    <a:pt x="74" y="168"/>
                    <a:pt x="97" y="160"/>
                    <a:pt x="116" y="143"/>
                  </a:cubicBezTo>
                  <a:cubicBezTo>
                    <a:pt x="116" y="7"/>
                    <a:pt x="116" y="7"/>
                    <a:pt x="116" y="7"/>
                  </a:cubicBezTo>
                  <a:cubicBezTo>
                    <a:pt x="116" y="3"/>
                    <a:pt x="119" y="0"/>
                    <a:pt x="124" y="0"/>
                  </a:cubicBezTo>
                  <a:cubicBezTo>
                    <a:pt x="135" y="0"/>
                    <a:pt x="135" y="0"/>
                    <a:pt x="135" y="0"/>
                  </a:cubicBezTo>
                  <a:cubicBezTo>
                    <a:pt x="139" y="0"/>
                    <a:pt x="143" y="3"/>
                    <a:pt x="143" y="7"/>
                  </a:cubicBezTo>
                  <a:cubicBezTo>
                    <a:pt x="143" y="164"/>
                    <a:pt x="143" y="164"/>
                    <a:pt x="143" y="164"/>
                  </a:cubicBezTo>
                  <a:cubicBezTo>
                    <a:pt x="143" y="173"/>
                    <a:pt x="146" y="176"/>
                    <a:pt x="152" y="176"/>
                  </a:cubicBezTo>
                  <a:cubicBezTo>
                    <a:pt x="152" y="181"/>
                    <a:pt x="152" y="181"/>
                    <a:pt x="152" y="181"/>
                  </a:cubicBezTo>
                  <a:cubicBezTo>
                    <a:pt x="152" y="187"/>
                    <a:pt x="147" y="194"/>
                    <a:pt x="133" y="194"/>
                  </a:cubicBezTo>
                  <a:cubicBezTo>
                    <a:pt x="124" y="194"/>
                    <a:pt x="116" y="188"/>
                    <a:pt x="116" y="173"/>
                  </a:cubicBezTo>
                  <a:cubicBezTo>
                    <a:pt x="116" y="167"/>
                    <a:pt x="116" y="167"/>
                    <a:pt x="116" y="167"/>
                  </a:cubicBezTo>
                  <a:cubicBezTo>
                    <a:pt x="97" y="184"/>
                    <a:pt x="72" y="194"/>
                    <a:pt x="52" y="194"/>
                  </a:cubicBezTo>
                  <a:cubicBezTo>
                    <a:pt x="24" y="194"/>
                    <a:pt x="0" y="180"/>
                    <a:pt x="0" y="135"/>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4" name="Freeform 36"/>
            <p:cNvSpPr>
              <a:spLocks/>
            </p:cNvSpPr>
            <p:nvPr userDrawn="1"/>
          </p:nvSpPr>
          <p:spPr bwMode="auto">
            <a:xfrm>
              <a:off x="4822" y="1778"/>
              <a:ext cx="228" cy="312"/>
            </a:xfrm>
            <a:custGeom>
              <a:avLst/>
              <a:gdLst>
                <a:gd name="T0" fmla="*/ 0 w 142"/>
                <a:gd name="T1" fmla="*/ 484 h 194"/>
                <a:gd name="T2" fmla="*/ 0 w 142"/>
                <a:gd name="T3" fmla="*/ 26 h 194"/>
                <a:gd name="T4" fmla="*/ 18 w 142"/>
                <a:gd name="T5" fmla="*/ 8 h 194"/>
                <a:gd name="T6" fmla="*/ 50 w 142"/>
                <a:gd name="T7" fmla="*/ 8 h 194"/>
                <a:gd name="T8" fmla="*/ 67 w 142"/>
                <a:gd name="T9" fmla="*/ 26 h 194"/>
                <a:gd name="T10" fmla="*/ 67 w 142"/>
                <a:gd name="T11" fmla="*/ 42 h 194"/>
                <a:gd name="T12" fmla="*/ 222 w 142"/>
                <a:gd name="T13" fmla="*/ 0 h 194"/>
                <a:gd name="T14" fmla="*/ 366 w 142"/>
                <a:gd name="T15" fmla="*/ 153 h 194"/>
                <a:gd name="T16" fmla="*/ 366 w 142"/>
                <a:gd name="T17" fmla="*/ 484 h 194"/>
                <a:gd name="T18" fmla="*/ 345 w 142"/>
                <a:gd name="T19" fmla="*/ 502 h 194"/>
                <a:gd name="T20" fmla="*/ 316 w 142"/>
                <a:gd name="T21" fmla="*/ 502 h 194"/>
                <a:gd name="T22" fmla="*/ 297 w 142"/>
                <a:gd name="T23" fmla="*/ 484 h 194"/>
                <a:gd name="T24" fmla="*/ 297 w 142"/>
                <a:gd name="T25" fmla="*/ 153 h 194"/>
                <a:gd name="T26" fmla="*/ 212 w 142"/>
                <a:gd name="T27" fmla="*/ 68 h 194"/>
                <a:gd name="T28" fmla="*/ 67 w 142"/>
                <a:gd name="T29" fmla="*/ 101 h 194"/>
                <a:gd name="T30" fmla="*/ 67 w 142"/>
                <a:gd name="T31" fmla="*/ 484 h 194"/>
                <a:gd name="T32" fmla="*/ 50 w 142"/>
                <a:gd name="T33" fmla="*/ 502 h 194"/>
                <a:gd name="T34" fmla="*/ 18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7" y="3"/>
                  </a:cubicBezTo>
                  <a:cubicBezTo>
                    <a:pt x="19" y="3"/>
                    <a:pt x="19" y="3"/>
                    <a:pt x="19" y="3"/>
                  </a:cubicBezTo>
                  <a:cubicBezTo>
                    <a:pt x="23" y="3"/>
                    <a:pt x="26" y="6"/>
                    <a:pt x="26" y="10"/>
                  </a:cubicBezTo>
                  <a:cubicBezTo>
                    <a:pt x="26" y="16"/>
                    <a:pt x="26" y="16"/>
                    <a:pt x="26" y="16"/>
                  </a:cubicBezTo>
                  <a:cubicBezTo>
                    <a:pt x="33" y="14"/>
                    <a:pt x="54" y="0"/>
                    <a:pt x="86" y="0"/>
                  </a:cubicBezTo>
                  <a:cubicBezTo>
                    <a:pt x="118" y="0"/>
                    <a:pt x="142" y="14"/>
                    <a:pt x="142" y="59"/>
                  </a:cubicBezTo>
                  <a:cubicBezTo>
                    <a:pt x="142" y="187"/>
                    <a:pt x="142" y="187"/>
                    <a:pt x="142" y="187"/>
                  </a:cubicBezTo>
                  <a:cubicBezTo>
                    <a:pt x="142" y="191"/>
                    <a:pt x="139" y="194"/>
                    <a:pt x="134" y="194"/>
                  </a:cubicBezTo>
                  <a:cubicBezTo>
                    <a:pt x="123" y="194"/>
                    <a:pt x="123" y="194"/>
                    <a:pt x="123" y="194"/>
                  </a:cubicBezTo>
                  <a:cubicBezTo>
                    <a:pt x="118" y="194"/>
                    <a:pt x="115" y="191"/>
                    <a:pt x="115" y="187"/>
                  </a:cubicBezTo>
                  <a:cubicBezTo>
                    <a:pt x="115" y="59"/>
                    <a:pt x="115" y="59"/>
                    <a:pt x="115" y="59"/>
                  </a:cubicBezTo>
                  <a:cubicBezTo>
                    <a:pt x="115" y="37"/>
                    <a:pt x="105" y="26"/>
                    <a:pt x="82" y="26"/>
                  </a:cubicBezTo>
                  <a:cubicBezTo>
                    <a:pt x="52" y="26"/>
                    <a:pt x="26" y="39"/>
                    <a:pt x="26" y="39"/>
                  </a:cubicBezTo>
                  <a:cubicBezTo>
                    <a:pt x="26" y="187"/>
                    <a:pt x="26" y="187"/>
                    <a:pt x="26" y="187"/>
                  </a:cubicBezTo>
                  <a:cubicBezTo>
                    <a:pt x="26" y="191"/>
                    <a:pt x="23" y="194"/>
                    <a:pt x="19" y="194"/>
                  </a:cubicBezTo>
                  <a:cubicBezTo>
                    <a:pt x="7" y="194"/>
                    <a:pt x="7" y="194"/>
                    <a:pt x="7"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5" name="Freeform 37"/>
            <p:cNvSpPr>
              <a:spLocks/>
            </p:cNvSpPr>
            <p:nvPr userDrawn="1"/>
          </p:nvSpPr>
          <p:spPr bwMode="auto">
            <a:xfrm>
              <a:off x="5101" y="1776"/>
              <a:ext cx="231" cy="320"/>
            </a:xfrm>
            <a:custGeom>
              <a:avLst/>
              <a:gdLst>
                <a:gd name="T0" fmla="*/ 0 w 144"/>
                <a:gd name="T1" fmla="*/ 256 h 199"/>
                <a:gd name="T2" fmla="*/ 217 w 144"/>
                <a:gd name="T3" fmla="*/ 0 h 199"/>
                <a:gd name="T4" fmla="*/ 348 w 144"/>
                <a:gd name="T5" fmla="*/ 31 h 199"/>
                <a:gd name="T6" fmla="*/ 371 w 144"/>
                <a:gd name="T7" fmla="*/ 64 h 199"/>
                <a:gd name="T8" fmla="*/ 371 w 144"/>
                <a:gd name="T9" fmla="*/ 82 h 199"/>
                <a:gd name="T10" fmla="*/ 358 w 144"/>
                <a:gd name="T11" fmla="*/ 98 h 199"/>
                <a:gd name="T12" fmla="*/ 342 w 144"/>
                <a:gd name="T13" fmla="*/ 93 h 199"/>
                <a:gd name="T14" fmla="*/ 225 w 144"/>
                <a:gd name="T15" fmla="*/ 59 h 199"/>
                <a:gd name="T16" fmla="*/ 67 w 144"/>
                <a:gd name="T17" fmla="*/ 256 h 199"/>
                <a:gd name="T18" fmla="*/ 225 w 144"/>
                <a:gd name="T19" fmla="*/ 455 h 199"/>
                <a:gd name="T20" fmla="*/ 342 w 144"/>
                <a:gd name="T21" fmla="*/ 420 h 199"/>
                <a:gd name="T22" fmla="*/ 358 w 144"/>
                <a:gd name="T23" fmla="*/ 413 h 199"/>
                <a:gd name="T24" fmla="*/ 371 w 144"/>
                <a:gd name="T25" fmla="*/ 433 h 199"/>
                <a:gd name="T26" fmla="*/ 371 w 144"/>
                <a:gd name="T27" fmla="*/ 450 h 199"/>
                <a:gd name="T28" fmla="*/ 348 w 144"/>
                <a:gd name="T29" fmla="*/ 484 h 199"/>
                <a:gd name="T30" fmla="*/ 217 w 144"/>
                <a:gd name="T31" fmla="*/ 515 h 199"/>
                <a:gd name="T32" fmla="*/ 0 w 144"/>
                <a:gd name="T33" fmla="*/ 256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199">
                  <a:moveTo>
                    <a:pt x="0" y="99"/>
                  </a:moveTo>
                  <a:cubicBezTo>
                    <a:pt x="0" y="37"/>
                    <a:pt x="34" y="0"/>
                    <a:pt x="84" y="0"/>
                  </a:cubicBezTo>
                  <a:cubicBezTo>
                    <a:pt x="108" y="0"/>
                    <a:pt x="128" y="6"/>
                    <a:pt x="135" y="12"/>
                  </a:cubicBezTo>
                  <a:cubicBezTo>
                    <a:pt x="141" y="16"/>
                    <a:pt x="144" y="20"/>
                    <a:pt x="144" y="25"/>
                  </a:cubicBezTo>
                  <a:cubicBezTo>
                    <a:pt x="144" y="32"/>
                    <a:pt x="144" y="32"/>
                    <a:pt x="144" y="32"/>
                  </a:cubicBezTo>
                  <a:cubicBezTo>
                    <a:pt x="144" y="36"/>
                    <a:pt x="142" y="38"/>
                    <a:pt x="139" y="38"/>
                  </a:cubicBezTo>
                  <a:cubicBezTo>
                    <a:pt x="137" y="38"/>
                    <a:pt x="135" y="38"/>
                    <a:pt x="133" y="36"/>
                  </a:cubicBezTo>
                  <a:cubicBezTo>
                    <a:pt x="126" y="32"/>
                    <a:pt x="107" y="23"/>
                    <a:pt x="87" y="23"/>
                  </a:cubicBezTo>
                  <a:cubicBezTo>
                    <a:pt x="50" y="23"/>
                    <a:pt x="26" y="50"/>
                    <a:pt x="26" y="99"/>
                  </a:cubicBezTo>
                  <a:cubicBezTo>
                    <a:pt x="26" y="149"/>
                    <a:pt x="50" y="176"/>
                    <a:pt x="87" y="176"/>
                  </a:cubicBezTo>
                  <a:cubicBezTo>
                    <a:pt x="107" y="176"/>
                    <a:pt x="126" y="167"/>
                    <a:pt x="133" y="162"/>
                  </a:cubicBezTo>
                  <a:cubicBezTo>
                    <a:pt x="135" y="161"/>
                    <a:pt x="137" y="160"/>
                    <a:pt x="139" y="160"/>
                  </a:cubicBezTo>
                  <a:cubicBezTo>
                    <a:pt x="142" y="160"/>
                    <a:pt x="144" y="163"/>
                    <a:pt x="144" y="167"/>
                  </a:cubicBezTo>
                  <a:cubicBezTo>
                    <a:pt x="144" y="174"/>
                    <a:pt x="144" y="174"/>
                    <a:pt x="144" y="174"/>
                  </a:cubicBezTo>
                  <a:cubicBezTo>
                    <a:pt x="144" y="179"/>
                    <a:pt x="141" y="183"/>
                    <a:pt x="135" y="187"/>
                  </a:cubicBezTo>
                  <a:cubicBezTo>
                    <a:pt x="128" y="192"/>
                    <a:pt x="108" y="199"/>
                    <a:pt x="84" y="199"/>
                  </a:cubicBezTo>
                  <a:cubicBezTo>
                    <a:pt x="34" y="199"/>
                    <a:pt x="0" y="162"/>
                    <a:pt x="0"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6" name="Freeform 38"/>
            <p:cNvSpPr>
              <a:spLocks noEditPoints="1"/>
            </p:cNvSpPr>
            <p:nvPr userDrawn="1"/>
          </p:nvSpPr>
          <p:spPr bwMode="auto">
            <a:xfrm>
              <a:off x="5372" y="1675"/>
              <a:ext cx="55" cy="415"/>
            </a:xfrm>
            <a:custGeom>
              <a:avLst/>
              <a:gdLst>
                <a:gd name="T0" fmla="*/ 0 w 34"/>
                <a:gd name="T1" fmla="*/ 47 h 258"/>
                <a:gd name="T2" fmla="*/ 45 w 34"/>
                <a:gd name="T3" fmla="*/ 0 h 258"/>
                <a:gd name="T4" fmla="*/ 89 w 34"/>
                <a:gd name="T5" fmla="*/ 47 h 258"/>
                <a:gd name="T6" fmla="*/ 45 w 34"/>
                <a:gd name="T7" fmla="*/ 90 h 258"/>
                <a:gd name="T8" fmla="*/ 0 w 34"/>
                <a:gd name="T9" fmla="*/ 47 h 258"/>
                <a:gd name="T10" fmla="*/ 10 w 34"/>
                <a:gd name="T11" fmla="*/ 650 h 258"/>
                <a:gd name="T12" fmla="*/ 10 w 34"/>
                <a:gd name="T13" fmla="*/ 191 h 258"/>
                <a:gd name="T14" fmla="*/ 29 w 34"/>
                <a:gd name="T15" fmla="*/ 174 h 258"/>
                <a:gd name="T16" fmla="*/ 60 w 34"/>
                <a:gd name="T17" fmla="*/ 174 h 258"/>
                <a:gd name="T18" fmla="*/ 79 w 34"/>
                <a:gd name="T19" fmla="*/ 191 h 258"/>
                <a:gd name="T20" fmla="*/ 79 w 34"/>
                <a:gd name="T21" fmla="*/ 650 h 258"/>
                <a:gd name="T22" fmla="*/ 60 w 34"/>
                <a:gd name="T23" fmla="*/ 668 h 258"/>
                <a:gd name="T24" fmla="*/ 29 w 34"/>
                <a:gd name="T25" fmla="*/ 668 h 258"/>
                <a:gd name="T26" fmla="*/ 10 w 34"/>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58">
                  <a:moveTo>
                    <a:pt x="0" y="18"/>
                  </a:moveTo>
                  <a:cubicBezTo>
                    <a:pt x="0" y="8"/>
                    <a:pt x="8" y="0"/>
                    <a:pt x="17" y="0"/>
                  </a:cubicBezTo>
                  <a:cubicBezTo>
                    <a:pt x="26" y="0"/>
                    <a:pt x="34" y="8"/>
                    <a:pt x="34" y="18"/>
                  </a:cubicBezTo>
                  <a:cubicBezTo>
                    <a:pt x="34" y="27"/>
                    <a:pt x="26" y="35"/>
                    <a:pt x="17" y="35"/>
                  </a:cubicBezTo>
                  <a:cubicBezTo>
                    <a:pt x="8" y="35"/>
                    <a:pt x="0" y="27"/>
                    <a:pt x="0" y="18"/>
                  </a:cubicBezTo>
                  <a:moveTo>
                    <a:pt x="4" y="251"/>
                  </a:moveTo>
                  <a:cubicBezTo>
                    <a:pt x="4" y="74"/>
                    <a:pt x="4" y="74"/>
                    <a:pt x="4" y="74"/>
                  </a:cubicBezTo>
                  <a:cubicBezTo>
                    <a:pt x="4" y="70"/>
                    <a:pt x="7" y="67"/>
                    <a:pt x="11" y="67"/>
                  </a:cubicBezTo>
                  <a:cubicBezTo>
                    <a:pt x="23" y="67"/>
                    <a:pt x="23" y="67"/>
                    <a:pt x="23" y="67"/>
                  </a:cubicBezTo>
                  <a:cubicBezTo>
                    <a:pt x="27" y="67"/>
                    <a:pt x="30" y="70"/>
                    <a:pt x="30" y="74"/>
                  </a:cubicBezTo>
                  <a:cubicBezTo>
                    <a:pt x="30" y="251"/>
                    <a:pt x="30" y="251"/>
                    <a:pt x="30" y="251"/>
                  </a:cubicBezTo>
                  <a:cubicBezTo>
                    <a:pt x="30" y="255"/>
                    <a:pt x="27" y="258"/>
                    <a:pt x="23" y="258"/>
                  </a:cubicBezTo>
                  <a:cubicBezTo>
                    <a:pt x="11" y="258"/>
                    <a:pt x="11" y="258"/>
                    <a:pt x="11" y="258"/>
                  </a:cubicBezTo>
                  <a:cubicBezTo>
                    <a:pt x="7" y="258"/>
                    <a:pt x="4" y="255"/>
                    <a:pt x="4"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7" name="Freeform 39"/>
            <p:cNvSpPr>
              <a:spLocks/>
            </p:cNvSpPr>
            <p:nvPr userDrawn="1"/>
          </p:nvSpPr>
          <p:spPr bwMode="auto">
            <a:xfrm>
              <a:off x="5487" y="1631"/>
              <a:ext cx="44" cy="459"/>
            </a:xfrm>
            <a:custGeom>
              <a:avLst/>
              <a:gdLst>
                <a:gd name="T0" fmla="*/ 0 w 27"/>
                <a:gd name="T1" fmla="*/ 722 h 285"/>
                <a:gd name="T2" fmla="*/ 0 w 27"/>
                <a:gd name="T3" fmla="*/ 18 h 285"/>
                <a:gd name="T4" fmla="*/ 21 w 27"/>
                <a:gd name="T5" fmla="*/ 0 h 285"/>
                <a:gd name="T6" fmla="*/ 51 w 27"/>
                <a:gd name="T7" fmla="*/ 0 h 285"/>
                <a:gd name="T8" fmla="*/ 72 w 27"/>
                <a:gd name="T9" fmla="*/ 18 h 285"/>
                <a:gd name="T10" fmla="*/ 72 w 27"/>
                <a:gd name="T11" fmla="*/ 722 h 285"/>
                <a:gd name="T12" fmla="*/ 51 w 27"/>
                <a:gd name="T13" fmla="*/ 739 h 285"/>
                <a:gd name="T14" fmla="*/ 21 w 27"/>
                <a:gd name="T15" fmla="*/ 739 h 285"/>
                <a:gd name="T16" fmla="*/ 0 w 27"/>
                <a:gd name="T17" fmla="*/ 722 h 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85">
                  <a:moveTo>
                    <a:pt x="0" y="278"/>
                  </a:moveTo>
                  <a:cubicBezTo>
                    <a:pt x="0" y="7"/>
                    <a:pt x="0" y="7"/>
                    <a:pt x="0" y="7"/>
                  </a:cubicBezTo>
                  <a:cubicBezTo>
                    <a:pt x="0" y="3"/>
                    <a:pt x="3" y="0"/>
                    <a:pt x="8" y="0"/>
                  </a:cubicBezTo>
                  <a:cubicBezTo>
                    <a:pt x="19" y="0"/>
                    <a:pt x="19" y="0"/>
                    <a:pt x="19" y="0"/>
                  </a:cubicBezTo>
                  <a:cubicBezTo>
                    <a:pt x="23" y="0"/>
                    <a:pt x="27" y="3"/>
                    <a:pt x="27" y="7"/>
                  </a:cubicBezTo>
                  <a:cubicBezTo>
                    <a:pt x="27" y="278"/>
                    <a:pt x="27" y="278"/>
                    <a:pt x="27" y="278"/>
                  </a:cubicBezTo>
                  <a:cubicBezTo>
                    <a:pt x="27" y="282"/>
                    <a:pt x="23" y="285"/>
                    <a:pt x="19" y="285"/>
                  </a:cubicBezTo>
                  <a:cubicBezTo>
                    <a:pt x="8" y="285"/>
                    <a:pt x="8" y="285"/>
                    <a:pt x="8" y="285"/>
                  </a:cubicBezTo>
                  <a:cubicBezTo>
                    <a:pt x="3" y="285"/>
                    <a:pt x="0" y="282"/>
                    <a:pt x="0" y="278"/>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8" name="Freeform 40"/>
            <p:cNvSpPr>
              <a:spLocks/>
            </p:cNvSpPr>
            <p:nvPr userDrawn="1"/>
          </p:nvSpPr>
          <p:spPr bwMode="auto">
            <a:xfrm>
              <a:off x="2" y="1004"/>
              <a:ext cx="1990" cy="676"/>
            </a:xfrm>
            <a:custGeom>
              <a:avLst/>
              <a:gdLst>
                <a:gd name="T0" fmla="*/ 2695 w 1242"/>
                <a:gd name="T1" fmla="*/ 31 h 420"/>
                <a:gd name="T2" fmla="*/ 2618 w 1242"/>
                <a:gd name="T3" fmla="*/ 31 h 420"/>
                <a:gd name="T4" fmla="*/ 2174 w 1242"/>
                <a:gd name="T5" fmla="*/ 480 h 420"/>
                <a:gd name="T6" fmla="*/ 2077 w 1242"/>
                <a:gd name="T7" fmla="*/ 480 h 420"/>
                <a:gd name="T8" fmla="*/ 1633 w 1242"/>
                <a:gd name="T9" fmla="*/ 31 h 420"/>
                <a:gd name="T10" fmla="*/ 1556 w 1242"/>
                <a:gd name="T11" fmla="*/ 31 h 420"/>
                <a:gd name="T12" fmla="*/ 1112 w 1242"/>
                <a:gd name="T13" fmla="*/ 480 h 420"/>
                <a:gd name="T14" fmla="*/ 1014 w 1242"/>
                <a:gd name="T15" fmla="*/ 480 h 420"/>
                <a:gd name="T16" fmla="*/ 570 w 1242"/>
                <a:gd name="T17" fmla="*/ 31 h 420"/>
                <a:gd name="T18" fmla="*/ 493 w 1242"/>
                <a:gd name="T19" fmla="*/ 31 h 420"/>
                <a:gd name="T20" fmla="*/ 0 w 1242"/>
                <a:gd name="T21" fmla="*/ 528 h 420"/>
                <a:gd name="T22" fmla="*/ 0 w 1242"/>
                <a:gd name="T23" fmla="*/ 1088 h 420"/>
                <a:gd name="T24" fmla="*/ 482 w 1242"/>
                <a:gd name="T25" fmla="*/ 600 h 420"/>
                <a:gd name="T26" fmla="*/ 580 w 1242"/>
                <a:gd name="T27" fmla="*/ 600 h 420"/>
                <a:gd name="T28" fmla="*/ 1024 w 1242"/>
                <a:gd name="T29" fmla="*/ 1049 h 420"/>
                <a:gd name="T30" fmla="*/ 1101 w 1242"/>
                <a:gd name="T31" fmla="*/ 1049 h 420"/>
                <a:gd name="T32" fmla="*/ 1546 w 1242"/>
                <a:gd name="T33" fmla="*/ 600 h 420"/>
                <a:gd name="T34" fmla="*/ 1642 w 1242"/>
                <a:gd name="T35" fmla="*/ 600 h 420"/>
                <a:gd name="T36" fmla="*/ 2088 w 1242"/>
                <a:gd name="T37" fmla="*/ 1049 h 420"/>
                <a:gd name="T38" fmla="*/ 2165 w 1242"/>
                <a:gd name="T39" fmla="*/ 1049 h 420"/>
                <a:gd name="T40" fmla="*/ 2608 w 1242"/>
                <a:gd name="T41" fmla="*/ 600 h 420"/>
                <a:gd name="T42" fmla="*/ 2706 w 1242"/>
                <a:gd name="T43" fmla="*/ 600 h 420"/>
                <a:gd name="T44" fmla="*/ 3188 w 1242"/>
                <a:gd name="T45" fmla="*/ 1088 h 420"/>
                <a:gd name="T46" fmla="*/ 3188 w 1242"/>
                <a:gd name="T47" fmla="*/ 528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5"/>
                    <a:pt x="847" y="185"/>
                    <a:pt x="847" y="185"/>
                  </a:cubicBezTo>
                  <a:cubicBezTo>
                    <a:pt x="837" y="195"/>
                    <a:pt x="820" y="195"/>
                    <a:pt x="809" y="185"/>
                  </a:cubicBezTo>
                  <a:cubicBezTo>
                    <a:pt x="636" y="12"/>
                    <a:pt x="636" y="12"/>
                    <a:pt x="636" y="12"/>
                  </a:cubicBezTo>
                  <a:cubicBezTo>
                    <a:pt x="625" y="0"/>
                    <a:pt x="617" y="0"/>
                    <a:pt x="606" y="12"/>
                  </a:cubicBezTo>
                  <a:cubicBezTo>
                    <a:pt x="433" y="185"/>
                    <a:pt x="433" y="185"/>
                    <a:pt x="433" y="185"/>
                  </a:cubicBezTo>
                  <a:cubicBezTo>
                    <a:pt x="423" y="195"/>
                    <a:pt x="405" y="195"/>
                    <a:pt x="395" y="185"/>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99" name="Freeform 41"/>
            <p:cNvSpPr>
              <a:spLocks/>
            </p:cNvSpPr>
            <p:nvPr userDrawn="1"/>
          </p:nvSpPr>
          <p:spPr bwMode="auto">
            <a:xfrm>
              <a:off x="2" y="1442"/>
              <a:ext cx="1990" cy="675"/>
            </a:xfrm>
            <a:custGeom>
              <a:avLst/>
              <a:gdLst>
                <a:gd name="T0" fmla="*/ 2695 w 1242"/>
                <a:gd name="T1" fmla="*/ 31 h 420"/>
                <a:gd name="T2" fmla="*/ 2618 w 1242"/>
                <a:gd name="T3" fmla="*/ 31 h 420"/>
                <a:gd name="T4" fmla="*/ 2174 w 1242"/>
                <a:gd name="T5" fmla="*/ 476 h 420"/>
                <a:gd name="T6" fmla="*/ 2077 w 1242"/>
                <a:gd name="T7" fmla="*/ 476 h 420"/>
                <a:gd name="T8" fmla="*/ 1633 w 1242"/>
                <a:gd name="T9" fmla="*/ 31 h 420"/>
                <a:gd name="T10" fmla="*/ 1556 w 1242"/>
                <a:gd name="T11" fmla="*/ 31 h 420"/>
                <a:gd name="T12" fmla="*/ 1112 w 1242"/>
                <a:gd name="T13" fmla="*/ 476 h 420"/>
                <a:gd name="T14" fmla="*/ 1014 w 1242"/>
                <a:gd name="T15" fmla="*/ 476 h 420"/>
                <a:gd name="T16" fmla="*/ 570 w 1242"/>
                <a:gd name="T17" fmla="*/ 31 h 420"/>
                <a:gd name="T18" fmla="*/ 493 w 1242"/>
                <a:gd name="T19" fmla="*/ 31 h 420"/>
                <a:gd name="T20" fmla="*/ 0 w 1242"/>
                <a:gd name="T21" fmla="*/ 527 h 420"/>
                <a:gd name="T22" fmla="*/ 0 w 1242"/>
                <a:gd name="T23" fmla="*/ 1085 h 420"/>
                <a:gd name="T24" fmla="*/ 482 w 1242"/>
                <a:gd name="T25" fmla="*/ 599 h 420"/>
                <a:gd name="T26" fmla="*/ 580 w 1242"/>
                <a:gd name="T27" fmla="*/ 599 h 420"/>
                <a:gd name="T28" fmla="*/ 1024 w 1242"/>
                <a:gd name="T29" fmla="*/ 1046 h 420"/>
                <a:gd name="T30" fmla="*/ 1101 w 1242"/>
                <a:gd name="T31" fmla="*/ 1046 h 420"/>
                <a:gd name="T32" fmla="*/ 1546 w 1242"/>
                <a:gd name="T33" fmla="*/ 599 h 420"/>
                <a:gd name="T34" fmla="*/ 1642 w 1242"/>
                <a:gd name="T35" fmla="*/ 599 h 420"/>
                <a:gd name="T36" fmla="*/ 2088 w 1242"/>
                <a:gd name="T37" fmla="*/ 1046 h 420"/>
                <a:gd name="T38" fmla="*/ 2165 w 1242"/>
                <a:gd name="T39" fmla="*/ 1046 h 420"/>
                <a:gd name="T40" fmla="*/ 2608 w 1242"/>
                <a:gd name="T41" fmla="*/ 599 h 420"/>
                <a:gd name="T42" fmla="*/ 2706 w 1242"/>
                <a:gd name="T43" fmla="*/ 599 h 420"/>
                <a:gd name="T44" fmla="*/ 3188 w 1242"/>
                <a:gd name="T45" fmla="*/ 1085 h 420"/>
                <a:gd name="T46" fmla="*/ 3188 w 1242"/>
                <a:gd name="T47" fmla="*/ 527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4"/>
                    <a:pt x="847" y="184"/>
                    <a:pt x="847" y="184"/>
                  </a:cubicBezTo>
                  <a:cubicBezTo>
                    <a:pt x="837" y="195"/>
                    <a:pt x="820" y="195"/>
                    <a:pt x="809" y="184"/>
                  </a:cubicBezTo>
                  <a:cubicBezTo>
                    <a:pt x="636" y="12"/>
                    <a:pt x="636" y="12"/>
                    <a:pt x="636" y="12"/>
                  </a:cubicBezTo>
                  <a:cubicBezTo>
                    <a:pt x="625" y="0"/>
                    <a:pt x="617" y="0"/>
                    <a:pt x="606" y="12"/>
                  </a:cubicBezTo>
                  <a:cubicBezTo>
                    <a:pt x="433" y="184"/>
                    <a:pt x="433" y="184"/>
                    <a:pt x="433" y="184"/>
                  </a:cubicBezTo>
                  <a:cubicBezTo>
                    <a:pt x="423" y="195"/>
                    <a:pt x="405" y="195"/>
                    <a:pt x="395" y="184"/>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grpSp>
    </p:spTree>
  </p:cSld>
  <p:clrMap bg1="lt1" tx1="dk1" bg2="lt2" tx2="dk2" accent1="accent1" accent2="accent2" accent3="accent3" accent4="accent4" accent5="accent5" accent6="accent6" hlink="hlink" folHlink="folHlink"/>
  <p:sldLayoutIdLst>
    <p:sldLayoutId id="2147483697" r:id="rId1"/>
    <p:sldLayoutId id="2147483754"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99" algn="ctr" rtl="0" fontAlgn="base">
        <a:spcBef>
          <a:spcPct val="0"/>
        </a:spcBef>
        <a:spcAft>
          <a:spcPct val="0"/>
        </a:spcAft>
        <a:defRPr sz="4400">
          <a:solidFill>
            <a:schemeClr val="tx1"/>
          </a:solidFill>
          <a:latin typeface="Calibri" pitchFamily="34" charset="0"/>
        </a:defRPr>
      </a:lvl6pPr>
      <a:lvl7pPr marL="914402" algn="ctr" rtl="0" fontAlgn="base">
        <a:spcBef>
          <a:spcPct val="0"/>
        </a:spcBef>
        <a:spcAft>
          <a:spcPct val="0"/>
        </a:spcAft>
        <a:defRPr sz="4400">
          <a:solidFill>
            <a:schemeClr val="tx1"/>
          </a:solidFill>
          <a:latin typeface="Calibri" pitchFamily="34" charset="0"/>
        </a:defRPr>
      </a:lvl7pPr>
      <a:lvl8pPr marL="1371601"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1" indent="-342901" algn="l" rtl="0" eaLnBrk="0" fontAlgn="base" hangingPunct="0">
        <a:spcBef>
          <a:spcPct val="20000"/>
        </a:spcBef>
        <a:spcAft>
          <a:spcPct val="0"/>
        </a:spcAft>
        <a:buFont typeface="Arial" charset="0"/>
        <a:buChar char="•"/>
        <a:defRPr sz="3202" kern="1200">
          <a:solidFill>
            <a:schemeClr val="tx1"/>
          </a:solidFill>
          <a:latin typeface="+mn-lt"/>
          <a:ea typeface="+mn-ea"/>
          <a:cs typeface="+mn-cs"/>
        </a:defRPr>
      </a:lvl1pPr>
      <a:lvl2pPr marL="742951" indent="-285749"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2" indent="-228602" algn="l" rtl="0" eaLnBrk="0" fontAlgn="base" hangingPunct="0">
        <a:spcBef>
          <a:spcPct val="20000"/>
        </a:spcBef>
        <a:spcAft>
          <a:spcPct val="0"/>
        </a:spcAft>
        <a:buFont typeface="Arial" charset="0"/>
        <a:buChar char="•"/>
        <a:defRPr sz="2398" kern="1200">
          <a:solidFill>
            <a:schemeClr val="tx1"/>
          </a:solidFill>
          <a:latin typeface="+mn-lt"/>
          <a:ea typeface="+mn-ea"/>
          <a:cs typeface="+mn-cs"/>
        </a:defRPr>
      </a:lvl3pPr>
      <a:lvl4pPr marL="1600202" indent="-22860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2" indent="-228602"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2" algn="l" defTabSz="91440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2" algn="l" defTabSz="91440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2" algn="l" defTabSz="91440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2" algn="l" defTabSz="914402"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2" rtl="0" eaLnBrk="1" latinLnBrk="0" hangingPunct="1">
        <a:defRPr sz="1801" kern="1200">
          <a:solidFill>
            <a:schemeClr val="tx1"/>
          </a:solidFill>
          <a:latin typeface="+mn-lt"/>
          <a:ea typeface="+mn-ea"/>
          <a:cs typeface="+mn-cs"/>
        </a:defRPr>
      </a:lvl1pPr>
      <a:lvl2pPr marL="457199" algn="l" defTabSz="914402" rtl="0" eaLnBrk="1" latinLnBrk="0" hangingPunct="1">
        <a:defRPr sz="1801" kern="1200">
          <a:solidFill>
            <a:schemeClr val="tx1"/>
          </a:solidFill>
          <a:latin typeface="+mn-lt"/>
          <a:ea typeface="+mn-ea"/>
          <a:cs typeface="+mn-cs"/>
        </a:defRPr>
      </a:lvl2pPr>
      <a:lvl3pPr marL="914402" algn="l" defTabSz="914402" rtl="0" eaLnBrk="1" latinLnBrk="0" hangingPunct="1">
        <a:defRPr sz="1801" kern="1200">
          <a:solidFill>
            <a:schemeClr val="tx1"/>
          </a:solidFill>
          <a:latin typeface="+mn-lt"/>
          <a:ea typeface="+mn-ea"/>
          <a:cs typeface="+mn-cs"/>
        </a:defRPr>
      </a:lvl3pPr>
      <a:lvl4pPr marL="1371601" algn="l" defTabSz="914402" rtl="0" eaLnBrk="1" latinLnBrk="0" hangingPunct="1">
        <a:defRPr sz="1801" kern="1200">
          <a:solidFill>
            <a:schemeClr val="tx1"/>
          </a:solidFill>
          <a:latin typeface="+mn-lt"/>
          <a:ea typeface="+mn-ea"/>
          <a:cs typeface="+mn-cs"/>
        </a:defRPr>
      </a:lvl4pPr>
      <a:lvl5pPr marL="1828800" algn="l" defTabSz="914402" rtl="0" eaLnBrk="1" latinLnBrk="0" hangingPunct="1">
        <a:defRPr sz="1801" kern="1200">
          <a:solidFill>
            <a:schemeClr val="tx1"/>
          </a:solidFill>
          <a:latin typeface="+mn-lt"/>
          <a:ea typeface="+mn-ea"/>
          <a:cs typeface="+mn-cs"/>
        </a:defRPr>
      </a:lvl5pPr>
      <a:lvl6pPr marL="2286002" algn="l" defTabSz="914402" rtl="0" eaLnBrk="1" latinLnBrk="0" hangingPunct="1">
        <a:defRPr sz="1801" kern="1200">
          <a:solidFill>
            <a:schemeClr val="tx1"/>
          </a:solidFill>
          <a:latin typeface="+mn-lt"/>
          <a:ea typeface="+mn-ea"/>
          <a:cs typeface="+mn-cs"/>
        </a:defRPr>
      </a:lvl6pPr>
      <a:lvl7pPr marL="2743202" algn="l" defTabSz="914402" rtl="0" eaLnBrk="1" latinLnBrk="0" hangingPunct="1">
        <a:defRPr sz="1801" kern="1200">
          <a:solidFill>
            <a:schemeClr val="tx1"/>
          </a:solidFill>
          <a:latin typeface="+mn-lt"/>
          <a:ea typeface="+mn-ea"/>
          <a:cs typeface="+mn-cs"/>
        </a:defRPr>
      </a:lvl7pPr>
      <a:lvl8pPr marL="3200401" algn="l" defTabSz="914402" rtl="0" eaLnBrk="1" latinLnBrk="0" hangingPunct="1">
        <a:defRPr sz="1801" kern="1200">
          <a:solidFill>
            <a:schemeClr val="tx1"/>
          </a:solidFill>
          <a:latin typeface="+mn-lt"/>
          <a:ea typeface="+mn-ea"/>
          <a:cs typeface="+mn-cs"/>
        </a:defRPr>
      </a:lvl8pPr>
      <a:lvl9pPr marL="3657602" algn="l" defTabSz="914402"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634704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endParaRPr lang="en-GB" altLang="en-US" dirty="0"/>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088187F-748B-4B48-8F12-9AE5DEA85257}" type="datetimeFigureOut">
              <a:rPr lang="en-GB">
                <a:solidFill>
                  <a:srgbClr val="002F5D">
                    <a:tint val="75000"/>
                  </a:srgbClr>
                </a:solidFill>
              </a:rPr>
              <a:pPr>
                <a:defRPr/>
              </a:pPr>
              <a:t>18/07/2019</a:t>
            </a:fld>
            <a:endParaRPr lang="en-GB" dirty="0">
              <a:solidFill>
                <a:srgbClr val="002F5D">
                  <a:tint val="75000"/>
                </a:srgbClr>
              </a:solidFill>
            </a:endParaRPr>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dirty="0">
              <a:solidFill>
                <a:srgbClr val="002F5D">
                  <a:tint val="75000"/>
                </a:srgbClr>
              </a:solidFill>
            </a:endParaRPr>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E1AABAB-A036-42D7-833F-6B7160F4E1BC}" type="slidenum">
              <a:rPr lang="en-GB">
                <a:solidFill>
                  <a:srgbClr val="002F5D">
                    <a:tint val="75000"/>
                  </a:srgbClr>
                </a:solidFill>
              </a:rPr>
              <a:pPr>
                <a:defRPr/>
              </a:pPr>
              <a:t>‹#›</a:t>
            </a:fld>
            <a:endParaRPr lang="en-GB" dirty="0">
              <a:solidFill>
                <a:srgbClr val="002F5D">
                  <a:tint val="75000"/>
                </a:srgbClr>
              </a:solidFill>
            </a:endParaRPr>
          </a:p>
        </p:txBody>
      </p:sp>
      <p:grpSp>
        <p:nvGrpSpPr>
          <p:cNvPr id="10" name="Group 12"/>
          <p:cNvGrpSpPr>
            <a:grpSpLocks noChangeAspect="1"/>
          </p:cNvGrpSpPr>
          <p:nvPr userDrawn="1"/>
        </p:nvGrpSpPr>
        <p:grpSpPr bwMode="auto">
          <a:xfrm>
            <a:off x="7061200" y="484188"/>
            <a:ext cx="1887538" cy="401637"/>
            <a:chOff x="0" y="1007"/>
            <a:chExt cx="5760" cy="1226"/>
          </a:xfrm>
        </p:grpSpPr>
        <p:sp>
          <p:nvSpPr>
            <p:cNvPr id="11" name="AutoShape 11"/>
            <p:cNvSpPr>
              <a:spLocks noChangeAspect="1" noChangeArrowheads="1" noTextEdit="1"/>
            </p:cNvSpPr>
            <p:nvPr userDrawn="1"/>
          </p:nvSpPr>
          <p:spPr bwMode="auto">
            <a:xfrm>
              <a:off x="0" y="1007"/>
              <a:ext cx="5760" cy="1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a:solidFill>
                  <a:srgbClr val="002F5D"/>
                </a:solidFill>
              </a:endParaRPr>
            </a:p>
          </p:txBody>
        </p:sp>
        <p:sp>
          <p:nvSpPr>
            <p:cNvPr id="12" name="Freeform 13"/>
            <p:cNvSpPr>
              <a:spLocks/>
            </p:cNvSpPr>
            <p:nvPr userDrawn="1"/>
          </p:nvSpPr>
          <p:spPr bwMode="auto">
            <a:xfrm>
              <a:off x="2178" y="1063"/>
              <a:ext cx="276" cy="425"/>
            </a:xfrm>
            <a:custGeom>
              <a:avLst/>
              <a:gdLst>
                <a:gd name="T0" fmla="*/ 0 w 172"/>
                <a:gd name="T1" fmla="*/ 343 h 264"/>
                <a:gd name="T2" fmla="*/ 265 w 172"/>
                <a:gd name="T3" fmla="*/ 0 h 264"/>
                <a:gd name="T4" fmla="*/ 417 w 172"/>
                <a:gd name="T5" fmla="*/ 37 h 264"/>
                <a:gd name="T6" fmla="*/ 443 w 172"/>
                <a:gd name="T7" fmla="*/ 72 h 264"/>
                <a:gd name="T8" fmla="*/ 443 w 172"/>
                <a:gd name="T9" fmla="*/ 93 h 264"/>
                <a:gd name="T10" fmla="*/ 425 w 172"/>
                <a:gd name="T11" fmla="*/ 111 h 264"/>
                <a:gd name="T12" fmla="*/ 409 w 172"/>
                <a:gd name="T13" fmla="*/ 106 h 264"/>
                <a:gd name="T14" fmla="*/ 273 w 172"/>
                <a:gd name="T15" fmla="*/ 68 h 264"/>
                <a:gd name="T16" fmla="*/ 75 w 172"/>
                <a:gd name="T17" fmla="*/ 343 h 264"/>
                <a:gd name="T18" fmla="*/ 273 w 172"/>
                <a:gd name="T19" fmla="*/ 617 h 264"/>
                <a:gd name="T20" fmla="*/ 409 w 172"/>
                <a:gd name="T21" fmla="*/ 578 h 264"/>
                <a:gd name="T22" fmla="*/ 425 w 172"/>
                <a:gd name="T23" fmla="*/ 573 h 264"/>
                <a:gd name="T24" fmla="*/ 443 w 172"/>
                <a:gd name="T25" fmla="*/ 591 h 264"/>
                <a:gd name="T26" fmla="*/ 443 w 172"/>
                <a:gd name="T27" fmla="*/ 615 h 264"/>
                <a:gd name="T28" fmla="*/ 417 w 172"/>
                <a:gd name="T29" fmla="*/ 650 h 264"/>
                <a:gd name="T30" fmla="*/ 265 w 172"/>
                <a:gd name="T31" fmla="*/ 684 h 264"/>
                <a:gd name="T32" fmla="*/ 0 w 172"/>
                <a:gd name="T33" fmla="*/ 343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2"/>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3"/>
                    <a:pt x="165" y="43"/>
                  </a:cubicBezTo>
                  <a:cubicBezTo>
                    <a:pt x="163" y="43"/>
                    <a:pt x="161" y="43"/>
                    <a:pt x="159" y="41"/>
                  </a:cubicBezTo>
                  <a:cubicBezTo>
                    <a:pt x="151" y="37"/>
                    <a:pt x="132" y="26"/>
                    <a:pt x="106" y="26"/>
                  </a:cubicBezTo>
                  <a:cubicBezTo>
                    <a:pt x="61" y="26"/>
                    <a:pt x="29" y="61"/>
                    <a:pt x="29" y="132"/>
                  </a:cubicBezTo>
                  <a:cubicBezTo>
                    <a:pt x="29" y="203"/>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2"/>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13" name="Freeform 14"/>
            <p:cNvSpPr>
              <a:spLocks noEditPoints="1"/>
            </p:cNvSpPr>
            <p:nvPr userDrawn="1"/>
          </p:nvSpPr>
          <p:spPr bwMode="auto">
            <a:xfrm>
              <a:off x="2486" y="1168"/>
              <a:ext cx="239" cy="319"/>
            </a:xfrm>
            <a:custGeom>
              <a:avLst/>
              <a:gdLst>
                <a:gd name="T0" fmla="*/ 0 w 149"/>
                <a:gd name="T1" fmla="*/ 364 h 198"/>
                <a:gd name="T2" fmla="*/ 199 w 149"/>
                <a:gd name="T3" fmla="*/ 197 h 198"/>
                <a:gd name="T4" fmla="*/ 290 w 149"/>
                <a:gd name="T5" fmla="*/ 205 h 198"/>
                <a:gd name="T6" fmla="*/ 290 w 149"/>
                <a:gd name="T7" fmla="*/ 200 h 198"/>
                <a:gd name="T8" fmla="*/ 205 w 149"/>
                <a:gd name="T9" fmla="*/ 60 h 198"/>
                <a:gd name="T10" fmla="*/ 59 w 149"/>
                <a:gd name="T11" fmla="*/ 102 h 198"/>
                <a:gd name="T12" fmla="*/ 47 w 149"/>
                <a:gd name="T13" fmla="*/ 106 h 198"/>
                <a:gd name="T14" fmla="*/ 30 w 149"/>
                <a:gd name="T15" fmla="*/ 89 h 198"/>
                <a:gd name="T16" fmla="*/ 30 w 149"/>
                <a:gd name="T17" fmla="*/ 60 h 198"/>
                <a:gd name="T18" fmla="*/ 55 w 149"/>
                <a:gd name="T19" fmla="*/ 31 h 198"/>
                <a:gd name="T20" fmla="*/ 213 w 149"/>
                <a:gd name="T21" fmla="*/ 0 h 198"/>
                <a:gd name="T22" fmla="*/ 361 w 149"/>
                <a:gd name="T23" fmla="*/ 169 h 198"/>
                <a:gd name="T24" fmla="*/ 361 w 149"/>
                <a:gd name="T25" fmla="*/ 437 h 198"/>
                <a:gd name="T26" fmla="*/ 383 w 149"/>
                <a:gd name="T27" fmla="*/ 467 h 198"/>
                <a:gd name="T28" fmla="*/ 383 w 149"/>
                <a:gd name="T29" fmla="*/ 480 h 198"/>
                <a:gd name="T30" fmla="*/ 335 w 149"/>
                <a:gd name="T31" fmla="*/ 514 h 198"/>
                <a:gd name="T32" fmla="*/ 290 w 149"/>
                <a:gd name="T33" fmla="*/ 459 h 198"/>
                <a:gd name="T34" fmla="*/ 290 w 149"/>
                <a:gd name="T35" fmla="*/ 451 h 198"/>
                <a:gd name="T36" fmla="*/ 154 w 149"/>
                <a:gd name="T37" fmla="*/ 514 h 198"/>
                <a:gd name="T38" fmla="*/ 0 w 149"/>
                <a:gd name="T39" fmla="*/ 364 h 198"/>
                <a:gd name="T40" fmla="*/ 290 w 149"/>
                <a:gd name="T41" fmla="*/ 390 h 198"/>
                <a:gd name="T42" fmla="*/ 290 w 149"/>
                <a:gd name="T43" fmla="*/ 263 h 198"/>
                <a:gd name="T44" fmla="*/ 209 w 149"/>
                <a:gd name="T45" fmla="*/ 251 h 198"/>
                <a:gd name="T46" fmla="*/ 69 w 149"/>
                <a:gd name="T47" fmla="*/ 361 h 198"/>
                <a:gd name="T48" fmla="*/ 167 w 149"/>
                <a:gd name="T49" fmla="*/ 458 h 198"/>
                <a:gd name="T50" fmla="*/ 290 w 149"/>
                <a:gd name="T51" fmla="*/ 390 h 19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49" h="198">
                  <a:moveTo>
                    <a:pt x="0" y="140"/>
                  </a:moveTo>
                  <a:cubicBezTo>
                    <a:pt x="0" y="110"/>
                    <a:pt x="19" y="76"/>
                    <a:pt x="77" y="76"/>
                  </a:cubicBezTo>
                  <a:cubicBezTo>
                    <a:pt x="87" y="76"/>
                    <a:pt x="101" y="77"/>
                    <a:pt x="113" y="79"/>
                  </a:cubicBezTo>
                  <a:cubicBezTo>
                    <a:pt x="113" y="77"/>
                    <a:pt x="113" y="77"/>
                    <a:pt x="113" y="77"/>
                  </a:cubicBezTo>
                  <a:cubicBezTo>
                    <a:pt x="113" y="41"/>
                    <a:pt x="111" y="23"/>
                    <a:pt x="80" y="23"/>
                  </a:cubicBezTo>
                  <a:cubicBezTo>
                    <a:pt x="58" y="23"/>
                    <a:pt x="34" y="32"/>
                    <a:pt x="23" y="39"/>
                  </a:cubicBezTo>
                  <a:cubicBezTo>
                    <a:pt x="21" y="40"/>
                    <a:pt x="20" y="41"/>
                    <a:pt x="18" y="41"/>
                  </a:cubicBezTo>
                  <a:cubicBezTo>
                    <a:pt x="14" y="41"/>
                    <a:pt x="12" y="38"/>
                    <a:pt x="12" y="34"/>
                  </a:cubicBezTo>
                  <a:cubicBezTo>
                    <a:pt x="12" y="23"/>
                    <a:pt x="12" y="23"/>
                    <a:pt x="12" y="23"/>
                  </a:cubicBezTo>
                  <a:cubicBezTo>
                    <a:pt x="12" y="19"/>
                    <a:pt x="15" y="15"/>
                    <a:pt x="21" y="12"/>
                  </a:cubicBezTo>
                  <a:cubicBezTo>
                    <a:pt x="35" y="4"/>
                    <a:pt x="62" y="0"/>
                    <a:pt x="83" y="0"/>
                  </a:cubicBezTo>
                  <a:cubicBezTo>
                    <a:pt x="134" y="0"/>
                    <a:pt x="140" y="27"/>
                    <a:pt x="140" y="65"/>
                  </a:cubicBezTo>
                  <a:cubicBezTo>
                    <a:pt x="140" y="168"/>
                    <a:pt x="140" y="168"/>
                    <a:pt x="140" y="168"/>
                  </a:cubicBezTo>
                  <a:cubicBezTo>
                    <a:pt x="140" y="177"/>
                    <a:pt x="143" y="180"/>
                    <a:pt x="149" y="180"/>
                  </a:cubicBezTo>
                  <a:cubicBezTo>
                    <a:pt x="149" y="185"/>
                    <a:pt x="149" y="185"/>
                    <a:pt x="149" y="185"/>
                  </a:cubicBezTo>
                  <a:cubicBezTo>
                    <a:pt x="149" y="191"/>
                    <a:pt x="144" y="198"/>
                    <a:pt x="130" y="198"/>
                  </a:cubicBezTo>
                  <a:cubicBezTo>
                    <a:pt x="121" y="198"/>
                    <a:pt x="113" y="192"/>
                    <a:pt x="113" y="177"/>
                  </a:cubicBezTo>
                  <a:cubicBezTo>
                    <a:pt x="113" y="174"/>
                    <a:pt x="113" y="174"/>
                    <a:pt x="113" y="174"/>
                  </a:cubicBezTo>
                  <a:cubicBezTo>
                    <a:pt x="103" y="186"/>
                    <a:pt x="88" y="198"/>
                    <a:pt x="60" y="198"/>
                  </a:cubicBezTo>
                  <a:cubicBezTo>
                    <a:pt x="29" y="198"/>
                    <a:pt x="0" y="183"/>
                    <a:pt x="0" y="140"/>
                  </a:cubicBezTo>
                  <a:moveTo>
                    <a:pt x="113" y="150"/>
                  </a:moveTo>
                  <a:cubicBezTo>
                    <a:pt x="113" y="101"/>
                    <a:pt x="113" y="101"/>
                    <a:pt x="113" y="101"/>
                  </a:cubicBezTo>
                  <a:cubicBezTo>
                    <a:pt x="102" y="98"/>
                    <a:pt x="89" y="97"/>
                    <a:pt x="81" y="97"/>
                  </a:cubicBezTo>
                  <a:cubicBezTo>
                    <a:pt x="42" y="97"/>
                    <a:pt x="27" y="114"/>
                    <a:pt x="27" y="139"/>
                  </a:cubicBezTo>
                  <a:cubicBezTo>
                    <a:pt x="27" y="168"/>
                    <a:pt x="44" y="176"/>
                    <a:pt x="65" y="176"/>
                  </a:cubicBezTo>
                  <a:cubicBezTo>
                    <a:pt x="86" y="176"/>
                    <a:pt x="105" y="164"/>
                    <a:pt x="113" y="15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14" name="Freeform 15"/>
            <p:cNvSpPr>
              <a:spLocks/>
            </p:cNvSpPr>
            <p:nvPr userDrawn="1"/>
          </p:nvSpPr>
          <p:spPr bwMode="auto">
            <a:xfrm>
              <a:off x="2776" y="1170"/>
              <a:ext cx="391" cy="312"/>
            </a:xfrm>
            <a:custGeom>
              <a:avLst/>
              <a:gdLst>
                <a:gd name="T0" fmla="*/ 0 w 244"/>
                <a:gd name="T1" fmla="*/ 484 h 194"/>
                <a:gd name="T2" fmla="*/ 0 w 244"/>
                <a:gd name="T3" fmla="*/ 26 h 194"/>
                <a:gd name="T4" fmla="*/ 21 w 244"/>
                <a:gd name="T5" fmla="*/ 8 h 194"/>
                <a:gd name="T6" fmla="*/ 48 w 244"/>
                <a:gd name="T7" fmla="*/ 8 h 194"/>
                <a:gd name="T8" fmla="*/ 69 w 244"/>
                <a:gd name="T9" fmla="*/ 26 h 194"/>
                <a:gd name="T10" fmla="*/ 69 w 244"/>
                <a:gd name="T11" fmla="*/ 42 h 194"/>
                <a:gd name="T12" fmla="*/ 223 w 244"/>
                <a:gd name="T13" fmla="*/ 0 h 194"/>
                <a:gd name="T14" fmla="*/ 324 w 244"/>
                <a:gd name="T15" fmla="*/ 50 h 194"/>
                <a:gd name="T16" fmla="*/ 500 w 244"/>
                <a:gd name="T17" fmla="*/ 0 h 194"/>
                <a:gd name="T18" fmla="*/ 627 w 244"/>
                <a:gd name="T19" fmla="*/ 148 h 194"/>
                <a:gd name="T20" fmla="*/ 627 w 244"/>
                <a:gd name="T21" fmla="*/ 484 h 194"/>
                <a:gd name="T22" fmla="*/ 609 w 244"/>
                <a:gd name="T23" fmla="*/ 502 h 194"/>
                <a:gd name="T24" fmla="*/ 578 w 244"/>
                <a:gd name="T25" fmla="*/ 502 h 194"/>
                <a:gd name="T26" fmla="*/ 559 w 244"/>
                <a:gd name="T27" fmla="*/ 484 h 194"/>
                <a:gd name="T28" fmla="*/ 559 w 244"/>
                <a:gd name="T29" fmla="*/ 148 h 194"/>
                <a:gd name="T30" fmla="*/ 482 w 244"/>
                <a:gd name="T31" fmla="*/ 68 h 194"/>
                <a:gd name="T32" fmla="*/ 346 w 244"/>
                <a:gd name="T33" fmla="*/ 101 h 194"/>
                <a:gd name="T34" fmla="*/ 346 w 244"/>
                <a:gd name="T35" fmla="*/ 484 h 194"/>
                <a:gd name="T36" fmla="*/ 329 w 244"/>
                <a:gd name="T37" fmla="*/ 502 h 194"/>
                <a:gd name="T38" fmla="*/ 298 w 244"/>
                <a:gd name="T39" fmla="*/ 502 h 194"/>
                <a:gd name="T40" fmla="*/ 280 w 244"/>
                <a:gd name="T41" fmla="*/ 484 h 194"/>
                <a:gd name="T42" fmla="*/ 280 w 244"/>
                <a:gd name="T43" fmla="*/ 148 h 194"/>
                <a:gd name="T44" fmla="*/ 204 w 244"/>
                <a:gd name="T45" fmla="*/ 68 h 194"/>
                <a:gd name="T46" fmla="*/ 69 w 244"/>
                <a:gd name="T47" fmla="*/ 101 h 194"/>
                <a:gd name="T48" fmla="*/ 69 w 244"/>
                <a:gd name="T49" fmla="*/ 484 h 194"/>
                <a:gd name="T50" fmla="*/ 48 w 244"/>
                <a:gd name="T51" fmla="*/ 502 h 194"/>
                <a:gd name="T52" fmla="*/ 21 w 244"/>
                <a:gd name="T53" fmla="*/ 502 h 194"/>
                <a:gd name="T54" fmla="*/ 0 w 244"/>
                <a:gd name="T55" fmla="*/ 484 h 19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44"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6" y="13"/>
                    <a:pt x="57" y="0"/>
                    <a:pt x="87" y="0"/>
                  </a:cubicBezTo>
                  <a:cubicBezTo>
                    <a:pt x="106" y="0"/>
                    <a:pt x="120" y="9"/>
                    <a:pt x="126" y="19"/>
                  </a:cubicBezTo>
                  <a:cubicBezTo>
                    <a:pt x="137" y="15"/>
                    <a:pt x="167" y="0"/>
                    <a:pt x="195" y="0"/>
                  </a:cubicBezTo>
                  <a:cubicBezTo>
                    <a:pt x="222" y="0"/>
                    <a:pt x="244" y="14"/>
                    <a:pt x="244" y="57"/>
                  </a:cubicBezTo>
                  <a:cubicBezTo>
                    <a:pt x="244" y="187"/>
                    <a:pt x="244" y="187"/>
                    <a:pt x="244" y="187"/>
                  </a:cubicBezTo>
                  <a:cubicBezTo>
                    <a:pt x="244" y="191"/>
                    <a:pt x="241" y="194"/>
                    <a:pt x="237" y="194"/>
                  </a:cubicBezTo>
                  <a:cubicBezTo>
                    <a:pt x="225" y="194"/>
                    <a:pt x="225" y="194"/>
                    <a:pt x="225" y="194"/>
                  </a:cubicBezTo>
                  <a:cubicBezTo>
                    <a:pt x="221" y="194"/>
                    <a:pt x="218" y="191"/>
                    <a:pt x="218" y="187"/>
                  </a:cubicBezTo>
                  <a:cubicBezTo>
                    <a:pt x="218" y="57"/>
                    <a:pt x="218" y="57"/>
                    <a:pt x="218" y="57"/>
                  </a:cubicBezTo>
                  <a:cubicBezTo>
                    <a:pt x="218" y="37"/>
                    <a:pt x="209" y="26"/>
                    <a:pt x="188" y="26"/>
                  </a:cubicBezTo>
                  <a:cubicBezTo>
                    <a:pt x="166" y="26"/>
                    <a:pt x="135" y="39"/>
                    <a:pt x="135" y="39"/>
                  </a:cubicBezTo>
                  <a:cubicBezTo>
                    <a:pt x="135" y="187"/>
                    <a:pt x="135" y="187"/>
                    <a:pt x="135" y="187"/>
                  </a:cubicBezTo>
                  <a:cubicBezTo>
                    <a:pt x="135" y="191"/>
                    <a:pt x="132" y="194"/>
                    <a:pt x="128" y="194"/>
                  </a:cubicBezTo>
                  <a:cubicBezTo>
                    <a:pt x="116" y="194"/>
                    <a:pt x="116" y="194"/>
                    <a:pt x="116" y="194"/>
                  </a:cubicBezTo>
                  <a:cubicBezTo>
                    <a:pt x="112" y="194"/>
                    <a:pt x="109" y="191"/>
                    <a:pt x="109" y="187"/>
                  </a:cubicBezTo>
                  <a:cubicBezTo>
                    <a:pt x="109" y="57"/>
                    <a:pt x="109" y="57"/>
                    <a:pt x="109" y="57"/>
                  </a:cubicBezTo>
                  <a:cubicBezTo>
                    <a:pt x="109" y="37"/>
                    <a:pt x="100" y="26"/>
                    <a:pt x="79" y="26"/>
                  </a:cubicBezTo>
                  <a:cubicBezTo>
                    <a:pt x="57"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15" name="Freeform 16"/>
            <p:cNvSpPr>
              <a:spLocks noEditPoints="1"/>
            </p:cNvSpPr>
            <p:nvPr userDrawn="1"/>
          </p:nvSpPr>
          <p:spPr bwMode="auto">
            <a:xfrm>
              <a:off x="3234" y="1022"/>
              <a:ext cx="253" cy="466"/>
            </a:xfrm>
            <a:custGeom>
              <a:avLst/>
              <a:gdLst>
                <a:gd name="T0" fmla="*/ 67 w 158"/>
                <a:gd name="T1" fmla="*/ 673 h 290"/>
                <a:gd name="T2" fmla="*/ 67 w 158"/>
                <a:gd name="T3" fmla="*/ 720 h 290"/>
                <a:gd name="T4" fmla="*/ 48 w 158"/>
                <a:gd name="T5" fmla="*/ 739 h 290"/>
                <a:gd name="T6" fmla="*/ 18 w 158"/>
                <a:gd name="T7" fmla="*/ 739 h 290"/>
                <a:gd name="T8" fmla="*/ 0 w 158"/>
                <a:gd name="T9" fmla="*/ 720 h 290"/>
                <a:gd name="T10" fmla="*/ 0 w 158"/>
                <a:gd name="T11" fmla="*/ 21 h 290"/>
                <a:gd name="T12" fmla="*/ 18 w 158"/>
                <a:gd name="T13" fmla="*/ 0 h 290"/>
                <a:gd name="T14" fmla="*/ 48 w 158"/>
                <a:gd name="T15" fmla="*/ 0 h 290"/>
                <a:gd name="T16" fmla="*/ 67 w 158"/>
                <a:gd name="T17" fmla="*/ 21 h 290"/>
                <a:gd name="T18" fmla="*/ 67 w 158"/>
                <a:gd name="T19" fmla="*/ 307 h 290"/>
                <a:gd name="T20" fmla="*/ 208 w 158"/>
                <a:gd name="T21" fmla="*/ 235 h 290"/>
                <a:gd name="T22" fmla="*/ 405 w 158"/>
                <a:gd name="T23" fmla="*/ 490 h 290"/>
                <a:gd name="T24" fmla="*/ 208 w 158"/>
                <a:gd name="T25" fmla="*/ 749 h 290"/>
                <a:gd name="T26" fmla="*/ 67 w 158"/>
                <a:gd name="T27" fmla="*/ 673 h 290"/>
                <a:gd name="T28" fmla="*/ 338 w 158"/>
                <a:gd name="T29" fmla="*/ 490 h 290"/>
                <a:gd name="T30" fmla="*/ 208 w 158"/>
                <a:gd name="T31" fmla="*/ 297 h 290"/>
                <a:gd name="T32" fmla="*/ 67 w 158"/>
                <a:gd name="T33" fmla="*/ 392 h 290"/>
                <a:gd name="T34" fmla="*/ 67 w 158"/>
                <a:gd name="T35" fmla="*/ 588 h 290"/>
                <a:gd name="T36" fmla="*/ 208 w 158"/>
                <a:gd name="T37" fmla="*/ 686 h 290"/>
                <a:gd name="T38" fmla="*/ 338 w 158"/>
                <a:gd name="T39" fmla="*/ 490 h 2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8" h="290">
                  <a:moveTo>
                    <a:pt x="26" y="261"/>
                  </a:moveTo>
                  <a:cubicBezTo>
                    <a:pt x="26" y="279"/>
                    <a:pt x="26" y="279"/>
                    <a:pt x="26" y="279"/>
                  </a:cubicBezTo>
                  <a:cubicBezTo>
                    <a:pt x="26" y="283"/>
                    <a:pt x="23" y="286"/>
                    <a:pt x="19" y="286"/>
                  </a:cubicBezTo>
                  <a:cubicBezTo>
                    <a:pt x="7" y="286"/>
                    <a:pt x="7" y="286"/>
                    <a:pt x="7" y="286"/>
                  </a:cubicBezTo>
                  <a:cubicBezTo>
                    <a:pt x="3" y="286"/>
                    <a:pt x="0" y="283"/>
                    <a:pt x="0" y="279"/>
                  </a:cubicBezTo>
                  <a:cubicBezTo>
                    <a:pt x="0" y="8"/>
                    <a:pt x="0" y="8"/>
                    <a:pt x="0" y="8"/>
                  </a:cubicBezTo>
                  <a:cubicBezTo>
                    <a:pt x="0" y="4"/>
                    <a:pt x="3" y="0"/>
                    <a:pt x="7" y="0"/>
                  </a:cubicBezTo>
                  <a:cubicBezTo>
                    <a:pt x="19" y="0"/>
                    <a:pt x="19" y="0"/>
                    <a:pt x="19" y="0"/>
                  </a:cubicBezTo>
                  <a:cubicBezTo>
                    <a:pt x="23" y="0"/>
                    <a:pt x="26" y="4"/>
                    <a:pt x="26" y="8"/>
                  </a:cubicBezTo>
                  <a:cubicBezTo>
                    <a:pt x="26" y="119"/>
                    <a:pt x="26" y="119"/>
                    <a:pt x="26" y="119"/>
                  </a:cubicBezTo>
                  <a:cubicBezTo>
                    <a:pt x="34" y="106"/>
                    <a:pt x="55" y="91"/>
                    <a:pt x="81" y="91"/>
                  </a:cubicBezTo>
                  <a:cubicBezTo>
                    <a:pt x="134" y="91"/>
                    <a:pt x="158" y="132"/>
                    <a:pt x="158" y="190"/>
                  </a:cubicBezTo>
                  <a:cubicBezTo>
                    <a:pt x="158" y="249"/>
                    <a:pt x="134" y="290"/>
                    <a:pt x="81" y="290"/>
                  </a:cubicBezTo>
                  <a:cubicBezTo>
                    <a:pt x="55" y="290"/>
                    <a:pt x="34" y="275"/>
                    <a:pt x="26" y="261"/>
                  </a:cubicBezTo>
                  <a:moveTo>
                    <a:pt x="132" y="190"/>
                  </a:moveTo>
                  <a:cubicBezTo>
                    <a:pt x="132" y="137"/>
                    <a:pt x="112" y="115"/>
                    <a:pt x="81" y="115"/>
                  </a:cubicBezTo>
                  <a:cubicBezTo>
                    <a:pt x="53" y="115"/>
                    <a:pt x="33" y="134"/>
                    <a:pt x="26" y="152"/>
                  </a:cubicBezTo>
                  <a:cubicBezTo>
                    <a:pt x="26" y="228"/>
                    <a:pt x="26" y="228"/>
                    <a:pt x="26" y="228"/>
                  </a:cubicBezTo>
                  <a:cubicBezTo>
                    <a:pt x="33" y="247"/>
                    <a:pt x="53" y="266"/>
                    <a:pt x="81" y="266"/>
                  </a:cubicBezTo>
                  <a:cubicBezTo>
                    <a:pt x="112" y="266"/>
                    <a:pt x="132" y="244"/>
                    <a:pt x="132" y="19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16" name="Freeform 17"/>
            <p:cNvSpPr>
              <a:spLocks/>
            </p:cNvSpPr>
            <p:nvPr userDrawn="1"/>
          </p:nvSpPr>
          <p:spPr bwMode="auto">
            <a:xfrm>
              <a:off x="3543" y="1174"/>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29 w 96"/>
                <a:gd name="T19" fmla="*/ 89 h 191"/>
                <a:gd name="T20" fmla="*/ 217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89" y="34"/>
                  </a:cubicBezTo>
                  <a:cubicBezTo>
                    <a:pt x="87" y="34"/>
                    <a:pt x="86" y="34"/>
                    <a:pt x="84" y="33"/>
                  </a:cubicBezTo>
                  <a:cubicBezTo>
                    <a:pt x="79" y="29"/>
                    <a:pt x="74"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17" name="Freeform 18"/>
            <p:cNvSpPr>
              <a:spLocks noEditPoints="1"/>
            </p:cNvSpPr>
            <p:nvPr userDrawn="1"/>
          </p:nvSpPr>
          <p:spPr bwMode="auto">
            <a:xfrm>
              <a:off x="3736" y="1067"/>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7"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7" y="258"/>
                    <a:pt x="3" y="255"/>
                    <a:pt x="3"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18" name="Freeform 19"/>
            <p:cNvSpPr>
              <a:spLocks noEditPoints="1"/>
            </p:cNvSpPr>
            <p:nvPr userDrawn="1"/>
          </p:nvSpPr>
          <p:spPr bwMode="auto">
            <a:xfrm>
              <a:off x="3830" y="1022"/>
              <a:ext cx="270" cy="466"/>
            </a:xfrm>
            <a:custGeom>
              <a:avLst/>
              <a:gdLst>
                <a:gd name="T0" fmla="*/ 0 w 168"/>
                <a:gd name="T1" fmla="*/ 490 h 290"/>
                <a:gd name="T2" fmla="*/ 199 w 168"/>
                <a:gd name="T3" fmla="*/ 235 h 290"/>
                <a:gd name="T4" fmla="*/ 341 w 168"/>
                <a:gd name="T5" fmla="*/ 307 h 290"/>
                <a:gd name="T6" fmla="*/ 341 w 168"/>
                <a:gd name="T7" fmla="*/ 21 h 290"/>
                <a:gd name="T8" fmla="*/ 362 w 168"/>
                <a:gd name="T9" fmla="*/ 0 h 290"/>
                <a:gd name="T10" fmla="*/ 391 w 168"/>
                <a:gd name="T11" fmla="*/ 0 h 290"/>
                <a:gd name="T12" fmla="*/ 411 w 168"/>
                <a:gd name="T13" fmla="*/ 21 h 290"/>
                <a:gd name="T14" fmla="*/ 411 w 168"/>
                <a:gd name="T15" fmla="*/ 668 h 290"/>
                <a:gd name="T16" fmla="*/ 434 w 168"/>
                <a:gd name="T17" fmla="*/ 699 h 290"/>
                <a:gd name="T18" fmla="*/ 434 w 168"/>
                <a:gd name="T19" fmla="*/ 713 h 290"/>
                <a:gd name="T20" fmla="*/ 384 w 168"/>
                <a:gd name="T21" fmla="*/ 746 h 290"/>
                <a:gd name="T22" fmla="*/ 341 w 168"/>
                <a:gd name="T23" fmla="*/ 693 h 290"/>
                <a:gd name="T24" fmla="*/ 341 w 168"/>
                <a:gd name="T25" fmla="*/ 673 h 290"/>
                <a:gd name="T26" fmla="*/ 199 w 168"/>
                <a:gd name="T27" fmla="*/ 749 h 290"/>
                <a:gd name="T28" fmla="*/ 0 w 168"/>
                <a:gd name="T29" fmla="*/ 490 h 290"/>
                <a:gd name="T30" fmla="*/ 341 w 168"/>
                <a:gd name="T31" fmla="*/ 588 h 290"/>
                <a:gd name="T32" fmla="*/ 341 w 168"/>
                <a:gd name="T33" fmla="*/ 392 h 290"/>
                <a:gd name="T34" fmla="*/ 199 w 168"/>
                <a:gd name="T35" fmla="*/ 297 h 290"/>
                <a:gd name="T36" fmla="*/ 69 w 168"/>
                <a:gd name="T37" fmla="*/ 490 h 290"/>
                <a:gd name="T38" fmla="*/ 199 w 168"/>
                <a:gd name="T39" fmla="*/ 686 h 290"/>
                <a:gd name="T40" fmla="*/ 341 w 168"/>
                <a:gd name="T41" fmla="*/ 588 h 29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68" h="290">
                  <a:moveTo>
                    <a:pt x="0" y="190"/>
                  </a:moveTo>
                  <a:cubicBezTo>
                    <a:pt x="0" y="132"/>
                    <a:pt x="25" y="91"/>
                    <a:pt x="77" y="91"/>
                  </a:cubicBezTo>
                  <a:cubicBezTo>
                    <a:pt x="104" y="91"/>
                    <a:pt x="124" y="106"/>
                    <a:pt x="132" y="119"/>
                  </a:cubicBezTo>
                  <a:cubicBezTo>
                    <a:pt x="132" y="8"/>
                    <a:pt x="132" y="8"/>
                    <a:pt x="132" y="8"/>
                  </a:cubicBezTo>
                  <a:cubicBezTo>
                    <a:pt x="132" y="4"/>
                    <a:pt x="135" y="0"/>
                    <a:pt x="140" y="0"/>
                  </a:cubicBezTo>
                  <a:cubicBezTo>
                    <a:pt x="151" y="0"/>
                    <a:pt x="151" y="0"/>
                    <a:pt x="151" y="0"/>
                  </a:cubicBezTo>
                  <a:cubicBezTo>
                    <a:pt x="155" y="0"/>
                    <a:pt x="159" y="4"/>
                    <a:pt x="159" y="8"/>
                  </a:cubicBezTo>
                  <a:cubicBezTo>
                    <a:pt x="159" y="259"/>
                    <a:pt x="159" y="259"/>
                    <a:pt x="159" y="259"/>
                  </a:cubicBezTo>
                  <a:cubicBezTo>
                    <a:pt x="159" y="268"/>
                    <a:pt x="162" y="271"/>
                    <a:pt x="168" y="271"/>
                  </a:cubicBezTo>
                  <a:cubicBezTo>
                    <a:pt x="168" y="276"/>
                    <a:pt x="168" y="276"/>
                    <a:pt x="168" y="276"/>
                  </a:cubicBezTo>
                  <a:cubicBezTo>
                    <a:pt x="168" y="282"/>
                    <a:pt x="163" y="289"/>
                    <a:pt x="149" y="289"/>
                  </a:cubicBezTo>
                  <a:cubicBezTo>
                    <a:pt x="140" y="289"/>
                    <a:pt x="132" y="283"/>
                    <a:pt x="132" y="268"/>
                  </a:cubicBezTo>
                  <a:cubicBezTo>
                    <a:pt x="132" y="261"/>
                    <a:pt x="132" y="261"/>
                    <a:pt x="132" y="261"/>
                  </a:cubicBezTo>
                  <a:cubicBezTo>
                    <a:pt x="124" y="275"/>
                    <a:pt x="104" y="290"/>
                    <a:pt x="77" y="290"/>
                  </a:cubicBezTo>
                  <a:cubicBezTo>
                    <a:pt x="25" y="290"/>
                    <a:pt x="0" y="249"/>
                    <a:pt x="0" y="190"/>
                  </a:cubicBezTo>
                  <a:moveTo>
                    <a:pt x="132" y="228"/>
                  </a:moveTo>
                  <a:cubicBezTo>
                    <a:pt x="132" y="152"/>
                    <a:pt x="132" y="152"/>
                    <a:pt x="132" y="152"/>
                  </a:cubicBezTo>
                  <a:cubicBezTo>
                    <a:pt x="125" y="134"/>
                    <a:pt x="106" y="115"/>
                    <a:pt x="77" y="115"/>
                  </a:cubicBezTo>
                  <a:cubicBezTo>
                    <a:pt x="47" y="115"/>
                    <a:pt x="27" y="137"/>
                    <a:pt x="27" y="190"/>
                  </a:cubicBezTo>
                  <a:cubicBezTo>
                    <a:pt x="27" y="244"/>
                    <a:pt x="47" y="266"/>
                    <a:pt x="77" y="266"/>
                  </a:cubicBezTo>
                  <a:cubicBezTo>
                    <a:pt x="106" y="266"/>
                    <a:pt x="125" y="247"/>
                    <a:pt x="132" y="228"/>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19" name="Freeform 20"/>
            <p:cNvSpPr>
              <a:spLocks noEditPoints="1"/>
            </p:cNvSpPr>
            <p:nvPr userDrawn="1"/>
          </p:nvSpPr>
          <p:spPr bwMode="auto">
            <a:xfrm>
              <a:off x="4133" y="1150"/>
              <a:ext cx="257" cy="475"/>
            </a:xfrm>
            <a:custGeom>
              <a:avLst/>
              <a:gdLst>
                <a:gd name="T0" fmla="*/ 357 w 160"/>
                <a:gd name="T1" fmla="*/ 0 h 295"/>
                <a:gd name="T2" fmla="*/ 413 w 160"/>
                <a:gd name="T3" fmla="*/ 39 h 295"/>
                <a:gd name="T4" fmla="*/ 413 w 160"/>
                <a:gd name="T5" fmla="*/ 76 h 295"/>
                <a:gd name="T6" fmla="*/ 397 w 160"/>
                <a:gd name="T7" fmla="*/ 90 h 295"/>
                <a:gd name="T8" fmla="*/ 384 w 160"/>
                <a:gd name="T9" fmla="*/ 85 h 295"/>
                <a:gd name="T10" fmla="*/ 332 w 160"/>
                <a:gd name="T11" fmla="*/ 64 h 295"/>
                <a:gd name="T12" fmla="*/ 307 w 160"/>
                <a:gd name="T13" fmla="*/ 69 h 295"/>
                <a:gd name="T14" fmla="*/ 361 w 160"/>
                <a:gd name="T15" fmla="*/ 204 h 295"/>
                <a:gd name="T16" fmla="*/ 188 w 160"/>
                <a:gd name="T17" fmla="*/ 382 h 295"/>
                <a:gd name="T18" fmla="*/ 137 w 160"/>
                <a:gd name="T19" fmla="*/ 375 h 295"/>
                <a:gd name="T20" fmla="*/ 108 w 160"/>
                <a:gd name="T21" fmla="*/ 425 h 295"/>
                <a:gd name="T22" fmla="*/ 135 w 160"/>
                <a:gd name="T23" fmla="*/ 475 h 295"/>
                <a:gd name="T24" fmla="*/ 201 w 160"/>
                <a:gd name="T25" fmla="*/ 469 h 295"/>
                <a:gd name="T26" fmla="*/ 400 w 160"/>
                <a:gd name="T27" fmla="*/ 620 h 295"/>
                <a:gd name="T28" fmla="*/ 201 w 160"/>
                <a:gd name="T29" fmla="*/ 765 h 295"/>
                <a:gd name="T30" fmla="*/ 0 w 160"/>
                <a:gd name="T31" fmla="*/ 620 h 295"/>
                <a:gd name="T32" fmla="*/ 72 w 160"/>
                <a:gd name="T33" fmla="*/ 496 h 295"/>
                <a:gd name="T34" fmla="*/ 47 w 160"/>
                <a:gd name="T35" fmla="*/ 425 h 295"/>
                <a:gd name="T36" fmla="*/ 82 w 160"/>
                <a:gd name="T37" fmla="*/ 349 h 295"/>
                <a:gd name="T38" fmla="*/ 16 w 160"/>
                <a:gd name="T39" fmla="*/ 204 h 295"/>
                <a:gd name="T40" fmla="*/ 188 w 160"/>
                <a:gd name="T41" fmla="*/ 29 h 295"/>
                <a:gd name="T42" fmla="*/ 260 w 160"/>
                <a:gd name="T43" fmla="*/ 42 h 295"/>
                <a:gd name="T44" fmla="*/ 357 w 160"/>
                <a:gd name="T45" fmla="*/ 0 h 295"/>
                <a:gd name="T46" fmla="*/ 337 w 160"/>
                <a:gd name="T47" fmla="*/ 620 h 295"/>
                <a:gd name="T48" fmla="*/ 201 w 160"/>
                <a:gd name="T49" fmla="*/ 535 h 295"/>
                <a:gd name="T50" fmla="*/ 63 w 160"/>
                <a:gd name="T51" fmla="*/ 620 h 295"/>
                <a:gd name="T52" fmla="*/ 201 w 160"/>
                <a:gd name="T53" fmla="*/ 705 h 295"/>
                <a:gd name="T54" fmla="*/ 337 w 160"/>
                <a:gd name="T55" fmla="*/ 620 h 295"/>
                <a:gd name="T56" fmla="*/ 297 w 160"/>
                <a:gd name="T57" fmla="*/ 204 h 295"/>
                <a:gd name="T58" fmla="*/ 188 w 160"/>
                <a:gd name="T59" fmla="*/ 84 h 295"/>
                <a:gd name="T60" fmla="*/ 80 w 160"/>
                <a:gd name="T61" fmla="*/ 204 h 295"/>
                <a:gd name="T62" fmla="*/ 188 w 160"/>
                <a:gd name="T63" fmla="*/ 327 h 295"/>
                <a:gd name="T64" fmla="*/ 297 w 160"/>
                <a:gd name="T65" fmla="*/ 204 h 2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60" h="295">
                  <a:moveTo>
                    <a:pt x="138" y="0"/>
                  </a:moveTo>
                  <a:cubicBezTo>
                    <a:pt x="148" y="0"/>
                    <a:pt x="160" y="6"/>
                    <a:pt x="160" y="15"/>
                  </a:cubicBezTo>
                  <a:cubicBezTo>
                    <a:pt x="160" y="29"/>
                    <a:pt x="160" y="29"/>
                    <a:pt x="160" y="29"/>
                  </a:cubicBezTo>
                  <a:cubicBezTo>
                    <a:pt x="160" y="33"/>
                    <a:pt x="158" y="35"/>
                    <a:pt x="154" y="35"/>
                  </a:cubicBezTo>
                  <a:cubicBezTo>
                    <a:pt x="152" y="35"/>
                    <a:pt x="151" y="35"/>
                    <a:pt x="149" y="33"/>
                  </a:cubicBezTo>
                  <a:cubicBezTo>
                    <a:pt x="143" y="29"/>
                    <a:pt x="139" y="25"/>
                    <a:pt x="129" y="25"/>
                  </a:cubicBezTo>
                  <a:cubicBezTo>
                    <a:pt x="125" y="25"/>
                    <a:pt x="122" y="26"/>
                    <a:pt x="119" y="27"/>
                  </a:cubicBezTo>
                  <a:cubicBezTo>
                    <a:pt x="132" y="39"/>
                    <a:pt x="140" y="57"/>
                    <a:pt x="140" y="79"/>
                  </a:cubicBezTo>
                  <a:cubicBezTo>
                    <a:pt x="140" y="120"/>
                    <a:pt x="112" y="147"/>
                    <a:pt x="73" y="147"/>
                  </a:cubicBezTo>
                  <a:cubicBezTo>
                    <a:pt x="66" y="147"/>
                    <a:pt x="59" y="146"/>
                    <a:pt x="53" y="145"/>
                  </a:cubicBezTo>
                  <a:cubicBezTo>
                    <a:pt x="47" y="148"/>
                    <a:pt x="42" y="155"/>
                    <a:pt x="42" y="164"/>
                  </a:cubicBezTo>
                  <a:cubicBezTo>
                    <a:pt x="42" y="173"/>
                    <a:pt x="46" y="180"/>
                    <a:pt x="52" y="183"/>
                  </a:cubicBezTo>
                  <a:cubicBezTo>
                    <a:pt x="60" y="182"/>
                    <a:pt x="68" y="181"/>
                    <a:pt x="78" y="181"/>
                  </a:cubicBezTo>
                  <a:cubicBezTo>
                    <a:pt x="129" y="181"/>
                    <a:pt x="155" y="205"/>
                    <a:pt x="155" y="239"/>
                  </a:cubicBezTo>
                  <a:cubicBezTo>
                    <a:pt x="155" y="273"/>
                    <a:pt x="129" y="295"/>
                    <a:pt x="78" y="295"/>
                  </a:cubicBezTo>
                  <a:cubicBezTo>
                    <a:pt x="26" y="295"/>
                    <a:pt x="0" y="273"/>
                    <a:pt x="0" y="239"/>
                  </a:cubicBezTo>
                  <a:cubicBezTo>
                    <a:pt x="0" y="218"/>
                    <a:pt x="9" y="201"/>
                    <a:pt x="28" y="191"/>
                  </a:cubicBezTo>
                  <a:cubicBezTo>
                    <a:pt x="21" y="185"/>
                    <a:pt x="18" y="175"/>
                    <a:pt x="18" y="164"/>
                  </a:cubicBezTo>
                  <a:cubicBezTo>
                    <a:pt x="18" y="152"/>
                    <a:pt x="23" y="142"/>
                    <a:pt x="32" y="135"/>
                  </a:cubicBezTo>
                  <a:cubicBezTo>
                    <a:pt x="16" y="123"/>
                    <a:pt x="6" y="103"/>
                    <a:pt x="6" y="79"/>
                  </a:cubicBezTo>
                  <a:cubicBezTo>
                    <a:pt x="6" y="37"/>
                    <a:pt x="34" y="11"/>
                    <a:pt x="73" y="11"/>
                  </a:cubicBezTo>
                  <a:cubicBezTo>
                    <a:pt x="83" y="11"/>
                    <a:pt x="93" y="13"/>
                    <a:pt x="101" y="16"/>
                  </a:cubicBezTo>
                  <a:cubicBezTo>
                    <a:pt x="112" y="5"/>
                    <a:pt x="126" y="0"/>
                    <a:pt x="138" y="0"/>
                  </a:cubicBezTo>
                  <a:moveTo>
                    <a:pt x="131" y="239"/>
                  </a:moveTo>
                  <a:cubicBezTo>
                    <a:pt x="131" y="217"/>
                    <a:pt x="111" y="206"/>
                    <a:pt x="78" y="206"/>
                  </a:cubicBezTo>
                  <a:cubicBezTo>
                    <a:pt x="44" y="206"/>
                    <a:pt x="24" y="217"/>
                    <a:pt x="24" y="239"/>
                  </a:cubicBezTo>
                  <a:cubicBezTo>
                    <a:pt x="24" y="261"/>
                    <a:pt x="44" y="272"/>
                    <a:pt x="78" y="272"/>
                  </a:cubicBezTo>
                  <a:cubicBezTo>
                    <a:pt x="111" y="272"/>
                    <a:pt x="131" y="261"/>
                    <a:pt x="131" y="239"/>
                  </a:cubicBezTo>
                  <a:moveTo>
                    <a:pt x="115" y="79"/>
                  </a:moveTo>
                  <a:cubicBezTo>
                    <a:pt x="115" y="53"/>
                    <a:pt x="102" y="32"/>
                    <a:pt x="73" y="32"/>
                  </a:cubicBezTo>
                  <a:cubicBezTo>
                    <a:pt x="44" y="32"/>
                    <a:pt x="31" y="53"/>
                    <a:pt x="31" y="79"/>
                  </a:cubicBezTo>
                  <a:cubicBezTo>
                    <a:pt x="31" y="105"/>
                    <a:pt x="44" y="126"/>
                    <a:pt x="73" y="126"/>
                  </a:cubicBezTo>
                  <a:cubicBezTo>
                    <a:pt x="102" y="126"/>
                    <a:pt x="115" y="105"/>
                    <a:pt x="115" y="7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20" name="Freeform 21"/>
            <p:cNvSpPr>
              <a:spLocks noEditPoints="1"/>
            </p:cNvSpPr>
            <p:nvPr userDrawn="1"/>
          </p:nvSpPr>
          <p:spPr bwMode="auto">
            <a:xfrm>
              <a:off x="4407" y="1168"/>
              <a:ext cx="244" cy="320"/>
            </a:xfrm>
            <a:custGeom>
              <a:avLst/>
              <a:gdLst>
                <a:gd name="T0" fmla="*/ 0 w 152"/>
                <a:gd name="T1" fmla="*/ 256 h 199"/>
                <a:gd name="T2" fmla="*/ 209 w 152"/>
                <a:gd name="T3" fmla="*/ 0 h 199"/>
                <a:gd name="T4" fmla="*/ 392 w 152"/>
                <a:gd name="T5" fmla="*/ 195 h 199"/>
                <a:gd name="T6" fmla="*/ 387 w 152"/>
                <a:gd name="T7" fmla="*/ 264 h 199"/>
                <a:gd name="T8" fmla="*/ 67 w 152"/>
                <a:gd name="T9" fmla="*/ 264 h 199"/>
                <a:gd name="T10" fmla="*/ 231 w 152"/>
                <a:gd name="T11" fmla="*/ 455 h 199"/>
                <a:gd name="T12" fmla="*/ 361 w 152"/>
                <a:gd name="T13" fmla="*/ 412 h 199"/>
                <a:gd name="T14" fmla="*/ 376 w 152"/>
                <a:gd name="T15" fmla="*/ 405 h 199"/>
                <a:gd name="T16" fmla="*/ 388 w 152"/>
                <a:gd name="T17" fmla="*/ 425 h 199"/>
                <a:gd name="T18" fmla="*/ 388 w 152"/>
                <a:gd name="T19" fmla="*/ 439 h 199"/>
                <a:gd name="T20" fmla="*/ 371 w 152"/>
                <a:gd name="T21" fmla="*/ 471 h 199"/>
                <a:gd name="T22" fmla="*/ 218 w 152"/>
                <a:gd name="T23" fmla="*/ 515 h 199"/>
                <a:gd name="T24" fmla="*/ 0 w 152"/>
                <a:gd name="T25" fmla="*/ 256 h 199"/>
                <a:gd name="T26" fmla="*/ 324 w 152"/>
                <a:gd name="T27" fmla="*/ 209 h 199"/>
                <a:gd name="T28" fmla="*/ 324 w 152"/>
                <a:gd name="T29" fmla="*/ 175 h 199"/>
                <a:gd name="T30" fmla="*/ 214 w 152"/>
                <a:gd name="T31" fmla="*/ 59 h 199"/>
                <a:gd name="T32" fmla="*/ 72 w 152"/>
                <a:gd name="T33" fmla="*/ 209 h 199"/>
                <a:gd name="T34" fmla="*/ 324 w 152"/>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2" h="199">
                  <a:moveTo>
                    <a:pt x="0" y="99"/>
                  </a:moveTo>
                  <a:cubicBezTo>
                    <a:pt x="0" y="41"/>
                    <a:pt x="28" y="0"/>
                    <a:pt x="81" y="0"/>
                  </a:cubicBezTo>
                  <a:cubicBezTo>
                    <a:pt x="127" y="0"/>
                    <a:pt x="152" y="28"/>
                    <a:pt x="152" y="75"/>
                  </a:cubicBezTo>
                  <a:cubicBezTo>
                    <a:pt x="152" y="83"/>
                    <a:pt x="152" y="93"/>
                    <a:pt x="150" y="102"/>
                  </a:cubicBezTo>
                  <a:cubicBezTo>
                    <a:pt x="26" y="102"/>
                    <a:pt x="26" y="102"/>
                    <a:pt x="26" y="102"/>
                  </a:cubicBezTo>
                  <a:cubicBezTo>
                    <a:pt x="26" y="148"/>
                    <a:pt x="48" y="176"/>
                    <a:pt x="90" y="176"/>
                  </a:cubicBezTo>
                  <a:cubicBezTo>
                    <a:pt x="115" y="176"/>
                    <a:pt x="133" y="163"/>
                    <a:pt x="140" y="159"/>
                  </a:cubicBezTo>
                  <a:cubicBezTo>
                    <a:pt x="142" y="158"/>
                    <a:pt x="144" y="157"/>
                    <a:pt x="146" y="157"/>
                  </a:cubicBezTo>
                  <a:cubicBezTo>
                    <a:pt x="149" y="157"/>
                    <a:pt x="151" y="160"/>
                    <a:pt x="151" y="164"/>
                  </a:cubicBezTo>
                  <a:cubicBezTo>
                    <a:pt x="151" y="170"/>
                    <a:pt x="151" y="170"/>
                    <a:pt x="151" y="170"/>
                  </a:cubicBezTo>
                  <a:cubicBezTo>
                    <a:pt x="151" y="174"/>
                    <a:pt x="150" y="178"/>
                    <a:pt x="144" y="182"/>
                  </a:cubicBezTo>
                  <a:cubicBezTo>
                    <a:pt x="137" y="186"/>
                    <a:pt x="119" y="199"/>
                    <a:pt x="85" y="199"/>
                  </a:cubicBezTo>
                  <a:cubicBezTo>
                    <a:pt x="27" y="199"/>
                    <a:pt x="0" y="158"/>
                    <a:pt x="0" y="99"/>
                  </a:cubicBezTo>
                  <a:moveTo>
                    <a:pt x="126" y="81"/>
                  </a:moveTo>
                  <a:cubicBezTo>
                    <a:pt x="126" y="76"/>
                    <a:pt x="126" y="72"/>
                    <a:pt x="126" y="68"/>
                  </a:cubicBezTo>
                  <a:cubicBezTo>
                    <a:pt x="126" y="40"/>
                    <a:pt x="107" y="23"/>
                    <a:pt x="83" y="23"/>
                  </a:cubicBezTo>
                  <a:cubicBezTo>
                    <a:pt x="46" y="23"/>
                    <a:pt x="32" y="48"/>
                    <a:pt x="28" y="81"/>
                  </a:cubicBezTo>
                  <a:lnTo>
                    <a:pt x="126" y="8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21" name="Freeform 22"/>
            <p:cNvSpPr>
              <a:spLocks/>
            </p:cNvSpPr>
            <p:nvPr userDrawn="1"/>
          </p:nvSpPr>
          <p:spPr bwMode="auto">
            <a:xfrm>
              <a:off x="4694" y="1168"/>
              <a:ext cx="193" cy="320"/>
            </a:xfrm>
            <a:custGeom>
              <a:avLst/>
              <a:gdLst>
                <a:gd name="T0" fmla="*/ 23 w 120"/>
                <a:gd name="T1" fmla="*/ 484 h 199"/>
                <a:gd name="T2" fmla="*/ 0 w 120"/>
                <a:gd name="T3" fmla="*/ 450 h 199"/>
                <a:gd name="T4" fmla="*/ 0 w 120"/>
                <a:gd name="T5" fmla="*/ 426 h 199"/>
                <a:gd name="T6" fmla="*/ 16 w 120"/>
                <a:gd name="T7" fmla="*/ 412 h 199"/>
                <a:gd name="T8" fmla="*/ 31 w 120"/>
                <a:gd name="T9" fmla="*/ 413 h 199"/>
                <a:gd name="T10" fmla="*/ 156 w 120"/>
                <a:gd name="T11" fmla="*/ 455 h 199"/>
                <a:gd name="T12" fmla="*/ 243 w 120"/>
                <a:gd name="T13" fmla="*/ 375 h 199"/>
                <a:gd name="T14" fmla="*/ 142 w 120"/>
                <a:gd name="T15" fmla="*/ 280 h 199"/>
                <a:gd name="T16" fmla="*/ 13 w 120"/>
                <a:gd name="T17" fmla="*/ 140 h 199"/>
                <a:gd name="T18" fmla="*/ 156 w 120"/>
                <a:gd name="T19" fmla="*/ 0 h 199"/>
                <a:gd name="T20" fmla="*/ 272 w 120"/>
                <a:gd name="T21" fmla="*/ 31 h 199"/>
                <a:gd name="T22" fmla="*/ 293 w 120"/>
                <a:gd name="T23" fmla="*/ 63 h 199"/>
                <a:gd name="T24" fmla="*/ 293 w 120"/>
                <a:gd name="T25" fmla="*/ 88 h 199"/>
                <a:gd name="T26" fmla="*/ 280 w 120"/>
                <a:gd name="T27" fmla="*/ 103 h 199"/>
                <a:gd name="T28" fmla="*/ 264 w 120"/>
                <a:gd name="T29" fmla="*/ 98 h 199"/>
                <a:gd name="T30" fmla="*/ 161 w 120"/>
                <a:gd name="T31" fmla="*/ 56 h 199"/>
                <a:gd name="T32" fmla="*/ 77 w 120"/>
                <a:gd name="T33" fmla="*/ 132 h 199"/>
                <a:gd name="T34" fmla="*/ 161 w 120"/>
                <a:gd name="T35" fmla="*/ 214 h 199"/>
                <a:gd name="T36" fmla="*/ 310 w 120"/>
                <a:gd name="T37" fmla="*/ 367 h 199"/>
                <a:gd name="T38" fmla="*/ 156 w 120"/>
                <a:gd name="T39" fmla="*/ 515 h 199"/>
                <a:gd name="T40" fmla="*/ 23 w 120"/>
                <a:gd name="T41" fmla="*/ 484 h 1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120" h="199">
                  <a:moveTo>
                    <a:pt x="9" y="187"/>
                  </a:moveTo>
                  <a:cubicBezTo>
                    <a:pt x="4" y="183"/>
                    <a:pt x="0" y="179"/>
                    <a:pt x="0" y="174"/>
                  </a:cubicBezTo>
                  <a:cubicBezTo>
                    <a:pt x="0" y="165"/>
                    <a:pt x="0" y="165"/>
                    <a:pt x="0" y="165"/>
                  </a:cubicBezTo>
                  <a:cubicBezTo>
                    <a:pt x="0" y="161"/>
                    <a:pt x="2" y="159"/>
                    <a:pt x="6" y="159"/>
                  </a:cubicBezTo>
                  <a:cubicBezTo>
                    <a:pt x="8" y="159"/>
                    <a:pt x="10" y="159"/>
                    <a:pt x="12" y="160"/>
                  </a:cubicBezTo>
                  <a:cubicBezTo>
                    <a:pt x="20" y="165"/>
                    <a:pt x="35" y="176"/>
                    <a:pt x="60" y="176"/>
                  </a:cubicBezTo>
                  <a:cubicBezTo>
                    <a:pt x="76" y="176"/>
                    <a:pt x="94" y="168"/>
                    <a:pt x="94" y="145"/>
                  </a:cubicBezTo>
                  <a:cubicBezTo>
                    <a:pt x="94" y="125"/>
                    <a:pt x="84" y="115"/>
                    <a:pt x="55" y="108"/>
                  </a:cubicBezTo>
                  <a:cubicBezTo>
                    <a:pt x="32" y="102"/>
                    <a:pt x="5" y="87"/>
                    <a:pt x="5" y="54"/>
                  </a:cubicBezTo>
                  <a:cubicBezTo>
                    <a:pt x="5" y="20"/>
                    <a:pt x="30" y="0"/>
                    <a:pt x="60" y="0"/>
                  </a:cubicBezTo>
                  <a:cubicBezTo>
                    <a:pt x="85" y="0"/>
                    <a:pt x="97" y="7"/>
                    <a:pt x="105" y="12"/>
                  </a:cubicBezTo>
                  <a:cubicBezTo>
                    <a:pt x="111" y="16"/>
                    <a:pt x="113" y="19"/>
                    <a:pt x="113" y="24"/>
                  </a:cubicBezTo>
                  <a:cubicBezTo>
                    <a:pt x="113" y="34"/>
                    <a:pt x="113" y="34"/>
                    <a:pt x="113" y="34"/>
                  </a:cubicBezTo>
                  <a:cubicBezTo>
                    <a:pt x="113" y="38"/>
                    <a:pt x="112" y="40"/>
                    <a:pt x="108" y="40"/>
                  </a:cubicBezTo>
                  <a:cubicBezTo>
                    <a:pt x="105" y="40"/>
                    <a:pt x="104" y="39"/>
                    <a:pt x="102" y="38"/>
                  </a:cubicBezTo>
                  <a:cubicBezTo>
                    <a:pt x="94" y="33"/>
                    <a:pt x="86" y="22"/>
                    <a:pt x="62" y="22"/>
                  </a:cubicBezTo>
                  <a:cubicBezTo>
                    <a:pt x="42" y="22"/>
                    <a:pt x="30" y="30"/>
                    <a:pt x="30" y="51"/>
                  </a:cubicBezTo>
                  <a:cubicBezTo>
                    <a:pt x="30" y="66"/>
                    <a:pt x="40" y="78"/>
                    <a:pt x="62" y="83"/>
                  </a:cubicBezTo>
                  <a:cubicBezTo>
                    <a:pt x="94" y="91"/>
                    <a:pt x="120" y="105"/>
                    <a:pt x="120" y="142"/>
                  </a:cubicBezTo>
                  <a:cubicBezTo>
                    <a:pt x="120" y="179"/>
                    <a:pt x="92" y="199"/>
                    <a:pt x="60" y="199"/>
                  </a:cubicBezTo>
                  <a:cubicBezTo>
                    <a:pt x="35" y="199"/>
                    <a:pt x="18" y="192"/>
                    <a:pt x="9"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22" name="Freeform 23"/>
            <p:cNvSpPr>
              <a:spLocks/>
            </p:cNvSpPr>
            <p:nvPr userDrawn="1"/>
          </p:nvSpPr>
          <p:spPr bwMode="auto">
            <a:xfrm>
              <a:off x="4936" y="1022"/>
              <a:ext cx="228" cy="460"/>
            </a:xfrm>
            <a:custGeom>
              <a:avLst/>
              <a:gdLst>
                <a:gd name="T0" fmla="*/ 0 w 142"/>
                <a:gd name="T1" fmla="*/ 722 h 286"/>
                <a:gd name="T2" fmla="*/ 0 w 142"/>
                <a:gd name="T3" fmla="*/ 21 h 286"/>
                <a:gd name="T4" fmla="*/ 18 w 142"/>
                <a:gd name="T5" fmla="*/ 0 h 286"/>
                <a:gd name="T6" fmla="*/ 50 w 142"/>
                <a:gd name="T7" fmla="*/ 0 h 286"/>
                <a:gd name="T8" fmla="*/ 67 w 142"/>
                <a:gd name="T9" fmla="*/ 21 h 286"/>
                <a:gd name="T10" fmla="*/ 67 w 142"/>
                <a:gd name="T11" fmla="*/ 280 h 286"/>
                <a:gd name="T12" fmla="*/ 222 w 142"/>
                <a:gd name="T13" fmla="*/ 238 h 286"/>
                <a:gd name="T14" fmla="*/ 366 w 142"/>
                <a:gd name="T15" fmla="*/ 391 h 286"/>
                <a:gd name="T16" fmla="*/ 366 w 142"/>
                <a:gd name="T17" fmla="*/ 722 h 286"/>
                <a:gd name="T18" fmla="*/ 348 w 142"/>
                <a:gd name="T19" fmla="*/ 740 h 286"/>
                <a:gd name="T20" fmla="*/ 316 w 142"/>
                <a:gd name="T21" fmla="*/ 740 h 286"/>
                <a:gd name="T22" fmla="*/ 299 w 142"/>
                <a:gd name="T23" fmla="*/ 722 h 286"/>
                <a:gd name="T24" fmla="*/ 299 w 142"/>
                <a:gd name="T25" fmla="*/ 391 h 286"/>
                <a:gd name="T26" fmla="*/ 214 w 142"/>
                <a:gd name="T27" fmla="*/ 306 h 286"/>
                <a:gd name="T28" fmla="*/ 67 w 142"/>
                <a:gd name="T29" fmla="*/ 339 h 286"/>
                <a:gd name="T30" fmla="*/ 67 w 142"/>
                <a:gd name="T31" fmla="*/ 722 h 286"/>
                <a:gd name="T32" fmla="*/ 50 w 142"/>
                <a:gd name="T33" fmla="*/ 740 h 286"/>
                <a:gd name="T34" fmla="*/ 18 w 142"/>
                <a:gd name="T35" fmla="*/ 740 h 286"/>
                <a:gd name="T36" fmla="*/ 0 w 142"/>
                <a:gd name="T37" fmla="*/ 722 h 2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286">
                  <a:moveTo>
                    <a:pt x="0" y="279"/>
                  </a:moveTo>
                  <a:cubicBezTo>
                    <a:pt x="0" y="8"/>
                    <a:pt x="0" y="8"/>
                    <a:pt x="0" y="8"/>
                  </a:cubicBezTo>
                  <a:cubicBezTo>
                    <a:pt x="0" y="4"/>
                    <a:pt x="3" y="0"/>
                    <a:pt x="7" y="0"/>
                  </a:cubicBezTo>
                  <a:cubicBezTo>
                    <a:pt x="19" y="0"/>
                    <a:pt x="19" y="0"/>
                    <a:pt x="19" y="0"/>
                  </a:cubicBezTo>
                  <a:cubicBezTo>
                    <a:pt x="23" y="0"/>
                    <a:pt x="26" y="4"/>
                    <a:pt x="26" y="8"/>
                  </a:cubicBezTo>
                  <a:cubicBezTo>
                    <a:pt x="26" y="108"/>
                    <a:pt x="26" y="108"/>
                    <a:pt x="26" y="108"/>
                  </a:cubicBezTo>
                  <a:cubicBezTo>
                    <a:pt x="34" y="106"/>
                    <a:pt x="55" y="92"/>
                    <a:pt x="86" y="92"/>
                  </a:cubicBezTo>
                  <a:cubicBezTo>
                    <a:pt x="119" y="92"/>
                    <a:pt x="142" y="106"/>
                    <a:pt x="142" y="151"/>
                  </a:cubicBezTo>
                  <a:cubicBezTo>
                    <a:pt x="142" y="279"/>
                    <a:pt x="142" y="279"/>
                    <a:pt x="142" y="279"/>
                  </a:cubicBezTo>
                  <a:cubicBezTo>
                    <a:pt x="142" y="283"/>
                    <a:pt x="139" y="286"/>
                    <a:pt x="135" y="286"/>
                  </a:cubicBezTo>
                  <a:cubicBezTo>
                    <a:pt x="123" y="286"/>
                    <a:pt x="123" y="286"/>
                    <a:pt x="123" y="286"/>
                  </a:cubicBezTo>
                  <a:cubicBezTo>
                    <a:pt x="119" y="286"/>
                    <a:pt x="116" y="283"/>
                    <a:pt x="116" y="279"/>
                  </a:cubicBezTo>
                  <a:cubicBezTo>
                    <a:pt x="116" y="151"/>
                    <a:pt x="116" y="151"/>
                    <a:pt x="116" y="151"/>
                  </a:cubicBezTo>
                  <a:cubicBezTo>
                    <a:pt x="116" y="129"/>
                    <a:pt x="105" y="118"/>
                    <a:pt x="83" y="118"/>
                  </a:cubicBezTo>
                  <a:cubicBezTo>
                    <a:pt x="52" y="118"/>
                    <a:pt x="26" y="131"/>
                    <a:pt x="26" y="131"/>
                  </a:cubicBezTo>
                  <a:cubicBezTo>
                    <a:pt x="26" y="279"/>
                    <a:pt x="26" y="279"/>
                    <a:pt x="26" y="279"/>
                  </a:cubicBezTo>
                  <a:cubicBezTo>
                    <a:pt x="26" y="283"/>
                    <a:pt x="23" y="286"/>
                    <a:pt x="19" y="286"/>
                  </a:cubicBezTo>
                  <a:cubicBezTo>
                    <a:pt x="7" y="286"/>
                    <a:pt x="7" y="286"/>
                    <a:pt x="7" y="286"/>
                  </a:cubicBezTo>
                  <a:cubicBezTo>
                    <a:pt x="3" y="286"/>
                    <a:pt x="0" y="283"/>
                    <a:pt x="0" y="27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23" name="Freeform 24"/>
            <p:cNvSpPr>
              <a:spLocks noEditPoints="1"/>
            </p:cNvSpPr>
            <p:nvPr userDrawn="1"/>
          </p:nvSpPr>
          <p:spPr bwMode="auto">
            <a:xfrm>
              <a:off x="5225" y="1067"/>
              <a:ext cx="53" cy="415"/>
            </a:xfrm>
            <a:custGeom>
              <a:avLst/>
              <a:gdLst>
                <a:gd name="T0" fmla="*/ 0 w 33"/>
                <a:gd name="T1" fmla="*/ 47 h 258"/>
                <a:gd name="T2" fmla="*/ 43 w 33"/>
                <a:gd name="T3" fmla="*/ 0 h 258"/>
                <a:gd name="T4" fmla="*/ 85 w 33"/>
                <a:gd name="T5" fmla="*/ 47 h 258"/>
                <a:gd name="T6" fmla="*/ 43 w 33"/>
                <a:gd name="T7" fmla="*/ 90 h 258"/>
                <a:gd name="T8" fmla="*/ 0 w 33"/>
                <a:gd name="T9" fmla="*/ 47 h 258"/>
                <a:gd name="T10" fmla="*/ 8 w 33"/>
                <a:gd name="T11" fmla="*/ 650 h 258"/>
                <a:gd name="T12" fmla="*/ 8 w 33"/>
                <a:gd name="T13" fmla="*/ 191 h 258"/>
                <a:gd name="T14" fmla="*/ 29 w 33"/>
                <a:gd name="T15" fmla="*/ 174 h 258"/>
                <a:gd name="T16" fmla="*/ 56 w 33"/>
                <a:gd name="T17" fmla="*/ 174 h 258"/>
                <a:gd name="T18" fmla="*/ 77 w 33"/>
                <a:gd name="T19" fmla="*/ 191 h 258"/>
                <a:gd name="T20" fmla="*/ 77 w 33"/>
                <a:gd name="T21" fmla="*/ 650 h 258"/>
                <a:gd name="T22" fmla="*/ 56 w 33"/>
                <a:gd name="T23" fmla="*/ 668 h 258"/>
                <a:gd name="T24" fmla="*/ 29 w 33"/>
                <a:gd name="T25" fmla="*/ 668 h 258"/>
                <a:gd name="T26" fmla="*/ 8 w 33"/>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3" h="258">
                  <a:moveTo>
                    <a:pt x="0" y="18"/>
                  </a:moveTo>
                  <a:cubicBezTo>
                    <a:pt x="0" y="8"/>
                    <a:pt x="7" y="0"/>
                    <a:pt x="17" y="0"/>
                  </a:cubicBezTo>
                  <a:cubicBezTo>
                    <a:pt x="26" y="0"/>
                    <a:pt x="33" y="8"/>
                    <a:pt x="33" y="18"/>
                  </a:cubicBezTo>
                  <a:cubicBezTo>
                    <a:pt x="33" y="27"/>
                    <a:pt x="26" y="35"/>
                    <a:pt x="17" y="35"/>
                  </a:cubicBezTo>
                  <a:cubicBezTo>
                    <a:pt x="7" y="35"/>
                    <a:pt x="0" y="27"/>
                    <a:pt x="0" y="18"/>
                  </a:cubicBezTo>
                  <a:moveTo>
                    <a:pt x="3" y="251"/>
                  </a:moveTo>
                  <a:cubicBezTo>
                    <a:pt x="3" y="74"/>
                    <a:pt x="3" y="74"/>
                    <a:pt x="3" y="74"/>
                  </a:cubicBezTo>
                  <a:cubicBezTo>
                    <a:pt x="3" y="70"/>
                    <a:pt x="6" y="67"/>
                    <a:pt x="11" y="67"/>
                  </a:cubicBezTo>
                  <a:cubicBezTo>
                    <a:pt x="22" y="67"/>
                    <a:pt x="22" y="67"/>
                    <a:pt x="22" y="67"/>
                  </a:cubicBezTo>
                  <a:cubicBezTo>
                    <a:pt x="27" y="67"/>
                    <a:pt x="30" y="70"/>
                    <a:pt x="30" y="74"/>
                  </a:cubicBezTo>
                  <a:cubicBezTo>
                    <a:pt x="30" y="251"/>
                    <a:pt x="30" y="251"/>
                    <a:pt x="30" y="251"/>
                  </a:cubicBezTo>
                  <a:cubicBezTo>
                    <a:pt x="30" y="255"/>
                    <a:pt x="27" y="258"/>
                    <a:pt x="22" y="258"/>
                  </a:cubicBezTo>
                  <a:cubicBezTo>
                    <a:pt x="11" y="258"/>
                    <a:pt x="11" y="258"/>
                    <a:pt x="11" y="258"/>
                  </a:cubicBezTo>
                  <a:cubicBezTo>
                    <a:pt x="6" y="258"/>
                    <a:pt x="3" y="255"/>
                    <a:pt x="3"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24" name="Freeform 25"/>
            <p:cNvSpPr>
              <a:spLocks/>
            </p:cNvSpPr>
            <p:nvPr userDrawn="1"/>
          </p:nvSpPr>
          <p:spPr bwMode="auto">
            <a:xfrm>
              <a:off x="5340" y="1174"/>
              <a:ext cx="154" cy="308"/>
            </a:xfrm>
            <a:custGeom>
              <a:avLst/>
              <a:gdLst>
                <a:gd name="T0" fmla="*/ 0 w 96"/>
                <a:gd name="T1" fmla="*/ 479 h 191"/>
                <a:gd name="T2" fmla="*/ 0 w 96"/>
                <a:gd name="T3" fmla="*/ 18 h 191"/>
                <a:gd name="T4" fmla="*/ 18 w 96"/>
                <a:gd name="T5" fmla="*/ 0 h 191"/>
                <a:gd name="T6" fmla="*/ 48 w 96"/>
                <a:gd name="T7" fmla="*/ 0 h 191"/>
                <a:gd name="T8" fmla="*/ 67 w 96"/>
                <a:gd name="T9" fmla="*/ 18 h 191"/>
                <a:gd name="T10" fmla="*/ 67 w 96"/>
                <a:gd name="T11" fmla="*/ 52 h 191"/>
                <a:gd name="T12" fmla="*/ 188 w 96"/>
                <a:gd name="T13" fmla="*/ 0 h 191"/>
                <a:gd name="T14" fmla="*/ 247 w 96"/>
                <a:gd name="T15" fmla="*/ 37 h 191"/>
                <a:gd name="T16" fmla="*/ 247 w 96"/>
                <a:gd name="T17" fmla="*/ 73 h 191"/>
                <a:gd name="T18" fmla="*/ 231 w 96"/>
                <a:gd name="T19" fmla="*/ 89 h 191"/>
                <a:gd name="T20" fmla="*/ 218 w 96"/>
                <a:gd name="T21" fmla="*/ 85 h 191"/>
                <a:gd name="T22" fmla="*/ 165 w 96"/>
                <a:gd name="T23" fmla="*/ 65 h 191"/>
                <a:gd name="T24" fmla="*/ 67 w 96"/>
                <a:gd name="T25" fmla="*/ 111 h 191"/>
                <a:gd name="T26" fmla="*/ 67 w 96"/>
                <a:gd name="T27" fmla="*/ 479 h 191"/>
                <a:gd name="T28" fmla="*/ 48 w 96"/>
                <a:gd name="T29" fmla="*/ 497 h 191"/>
                <a:gd name="T30" fmla="*/ 18 w 96"/>
                <a:gd name="T31" fmla="*/ 497 h 191"/>
                <a:gd name="T32" fmla="*/ 0 w 96"/>
                <a:gd name="T33" fmla="*/ 479 h 1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96" h="191">
                  <a:moveTo>
                    <a:pt x="0" y="184"/>
                  </a:moveTo>
                  <a:cubicBezTo>
                    <a:pt x="0" y="7"/>
                    <a:pt x="0" y="7"/>
                    <a:pt x="0" y="7"/>
                  </a:cubicBezTo>
                  <a:cubicBezTo>
                    <a:pt x="0" y="3"/>
                    <a:pt x="3" y="0"/>
                    <a:pt x="7" y="0"/>
                  </a:cubicBezTo>
                  <a:cubicBezTo>
                    <a:pt x="19" y="0"/>
                    <a:pt x="19" y="0"/>
                    <a:pt x="19" y="0"/>
                  </a:cubicBezTo>
                  <a:cubicBezTo>
                    <a:pt x="23" y="0"/>
                    <a:pt x="26" y="3"/>
                    <a:pt x="26" y="7"/>
                  </a:cubicBezTo>
                  <a:cubicBezTo>
                    <a:pt x="26" y="20"/>
                    <a:pt x="26" y="20"/>
                    <a:pt x="26" y="20"/>
                  </a:cubicBezTo>
                  <a:cubicBezTo>
                    <a:pt x="41" y="7"/>
                    <a:pt x="60" y="0"/>
                    <a:pt x="73" y="0"/>
                  </a:cubicBezTo>
                  <a:cubicBezTo>
                    <a:pt x="84" y="0"/>
                    <a:pt x="96" y="5"/>
                    <a:pt x="96" y="14"/>
                  </a:cubicBezTo>
                  <a:cubicBezTo>
                    <a:pt x="96" y="28"/>
                    <a:pt x="96" y="28"/>
                    <a:pt x="96" y="28"/>
                  </a:cubicBezTo>
                  <a:cubicBezTo>
                    <a:pt x="96" y="32"/>
                    <a:pt x="93" y="34"/>
                    <a:pt x="90" y="34"/>
                  </a:cubicBezTo>
                  <a:cubicBezTo>
                    <a:pt x="88" y="34"/>
                    <a:pt x="86" y="34"/>
                    <a:pt x="85" y="33"/>
                  </a:cubicBezTo>
                  <a:cubicBezTo>
                    <a:pt x="79" y="29"/>
                    <a:pt x="75" y="25"/>
                    <a:pt x="64" y="25"/>
                  </a:cubicBezTo>
                  <a:cubicBezTo>
                    <a:pt x="54" y="25"/>
                    <a:pt x="40" y="32"/>
                    <a:pt x="26" y="43"/>
                  </a:cubicBezTo>
                  <a:cubicBezTo>
                    <a:pt x="26" y="184"/>
                    <a:pt x="26" y="184"/>
                    <a:pt x="26" y="184"/>
                  </a:cubicBezTo>
                  <a:cubicBezTo>
                    <a:pt x="26" y="188"/>
                    <a:pt x="23" y="191"/>
                    <a:pt x="19" y="191"/>
                  </a:cubicBezTo>
                  <a:cubicBezTo>
                    <a:pt x="7" y="191"/>
                    <a:pt x="7" y="191"/>
                    <a:pt x="7" y="191"/>
                  </a:cubicBezTo>
                  <a:cubicBezTo>
                    <a:pt x="3" y="191"/>
                    <a:pt x="0" y="188"/>
                    <a:pt x="0" y="184"/>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25" name="Freeform 26"/>
            <p:cNvSpPr>
              <a:spLocks noEditPoints="1"/>
            </p:cNvSpPr>
            <p:nvPr userDrawn="1"/>
          </p:nvSpPr>
          <p:spPr bwMode="auto">
            <a:xfrm>
              <a:off x="5513" y="1168"/>
              <a:ext cx="245" cy="320"/>
            </a:xfrm>
            <a:custGeom>
              <a:avLst/>
              <a:gdLst>
                <a:gd name="T0" fmla="*/ 0 w 153"/>
                <a:gd name="T1" fmla="*/ 256 h 199"/>
                <a:gd name="T2" fmla="*/ 210 w 153"/>
                <a:gd name="T3" fmla="*/ 0 h 199"/>
                <a:gd name="T4" fmla="*/ 392 w 153"/>
                <a:gd name="T5" fmla="*/ 195 h 199"/>
                <a:gd name="T6" fmla="*/ 384 w 153"/>
                <a:gd name="T7" fmla="*/ 264 h 199"/>
                <a:gd name="T8" fmla="*/ 69 w 153"/>
                <a:gd name="T9" fmla="*/ 264 h 199"/>
                <a:gd name="T10" fmla="*/ 234 w 153"/>
                <a:gd name="T11" fmla="*/ 455 h 199"/>
                <a:gd name="T12" fmla="*/ 362 w 153"/>
                <a:gd name="T13" fmla="*/ 412 h 199"/>
                <a:gd name="T14" fmla="*/ 375 w 153"/>
                <a:gd name="T15" fmla="*/ 405 h 199"/>
                <a:gd name="T16" fmla="*/ 389 w 153"/>
                <a:gd name="T17" fmla="*/ 425 h 199"/>
                <a:gd name="T18" fmla="*/ 389 w 153"/>
                <a:gd name="T19" fmla="*/ 439 h 199"/>
                <a:gd name="T20" fmla="*/ 370 w 153"/>
                <a:gd name="T21" fmla="*/ 471 h 199"/>
                <a:gd name="T22" fmla="*/ 221 w 153"/>
                <a:gd name="T23" fmla="*/ 515 h 199"/>
                <a:gd name="T24" fmla="*/ 0 w 153"/>
                <a:gd name="T25" fmla="*/ 256 h 199"/>
                <a:gd name="T26" fmla="*/ 323 w 153"/>
                <a:gd name="T27" fmla="*/ 209 h 199"/>
                <a:gd name="T28" fmla="*/ 325 w 153"/>
                <a:gd name="T29" fmla="*/ 175 h 199"/>
                <a:gd name="T30" fmla="*/ 213 w 153"/>
                <a:gd name="T31" fmla="*/ 59 h 199"/>
                <a:gd name="T32" fmla="*/ 72 w 153"/>
                <a:gd name="T33" fmla="*/ 209 h 199"/>
                <a:gd name="T34" fmla="*/ 323 w 153"/>
                <a:gd name="T35" fmla="*/ 209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53" h="199">
                  <a:moveTo>
                    <a:pt x="0" y="99"/>
                  </a:moveTo>
                  <a:cubicBezTo>
                    <a:pt x="0" y="41"/>
                    <a:pt x="29" y="0"/>
                    <a:pt x="82" y="0"/>
                  </a:cubicBezTo>
                  <a:cubicBezTo>
                    <a:pt x="128" y="0"/>
                    <a:pt x="153" y="28"/>
                    <a:pt x="153" y="75"/>
                  </a:cubicBezTo>
                  <a:cubicBezTo>
                    <a:pt x="153" y="83"/>
                    <a:pt x="152" y="93"/>
                    <a:pt x="150" y="102"/>
                  </a:cubicBezTo>
                  <a:cubicBezTo>
                    <a:pt x="27" y="102"/>
                    <a:pt x="27" y="102"/>
                    <a:pt x="27" y="102"/>
                  </a:cubicBezTo>
                  <a:cubicBezTo>
                    <a:pt x="27" y="148"/>
                    <a:pt x="49" y="176"/>
                    <a:pt x="91" y="176"/>
                  </a:cubicBezTo>
                  <a:cubicBezTo>
                    <a:pt x="116" y="176"/>
                    <a:pt x="134" y="163"/>
                    <a:pt x="141" y="159"/>
                  </a:cubicBezTo>
                  <a:cubicBezTo>
                    <a:pt x="143" y="158"/>
                    <a:pt x="145" y="157"/>
                    <a:pt x="146" y="157"/>
                  </a:cubicBezTo>
                  <a:cubicBezTo>
                    <a:pt x="150" y="157"/>
                    <a:pt x="152" y="160"/>
                    <a:pt x="152" y="164"/>
                  </a:cubicBezTo>
                  <a:cubicBezTo>
                    <a:pt x="152" y="170"/>
                    <a:pt x="152" y="170"/>
                    <a:pt x="152" y="170"/>
                  </a:cubicBezTo>
                  <a:cubicBezTo>
                    <a:pt x="152" y="174"/>
                    <a:pt x="151" y="178"/>
                    <a:pt x="144" y="182"/>
                  </a:cubicBezTo>
                  <a:cubicBezTo>
                    <a:pt x="138" y="186"/>
                    <a:pt x="119" y="199"/>
                    <a:pt x="86" y="199"/>
                  </a:cubicBezTo>
                  <a:cubicBezTo>
                    <a:pt x="28" y="199"/>
                    <a:pt x="0" y="158"/>
                    <a:pt x="0" y="99"/>
                  </a:cubicBezTo>
                  <a:moveTo>
                    <a:pt x="126" y="81"/>
                  </a:moveTo>
                  <a:cubicBezTo>
                    <a:pt x="127" y="76"/>
                    <a:pt x="127" y="72"/>
                    <a:pt x="127" y="68"/>
                  </a:cubicBezTo>
                  <a:cubicBezTo>
                    <a:pt x="127" y="40"/>
                    <a:pt x="108" y="23"/>
                    <a:pt x="83" y="23"/>
                  </a:cubicBezTo>
                  <a:cubicBezTo>
                    <a:pt x="47" y="23"/>
                    <a:pt x="33" y="48"/>
                    <a:pt x="28" y="81"/>
                  </a:cubicBezTo>
                  <a:lnTo>
                    <a:pt x="126" y="81"/>
                  </a:lnTo>
                  <a:close/>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26" name="Freeform 27"/>
            <p:cNvSpPr>
              <a:spLocks/>
            </p:cNvSpPr>
            <p:nvPr userDrawn="1"/>
          </p:nvSpPr>
          <p:spPr bwMode="auto">
            <a:xfrm>
              <a:off x="2178" y="1672"/>
              <a:ext cx="276" cy="424"/>
            </a:xfrm>
            <a:custGeom>
              <a:avLst/>
              <a:gdLst>
                <a:gd name="T0" fmla="*/ 0 w 172"/>
                <a:gd name="T1" fmla="*/ 344 h 264"/>
                <a:gd name="T2" fmla="*/ 265 w 172"/>
                <a:gd name="T3" fmla="*/ 0 h 264"/>
                <a:gd name="T4" fmla="*/ 417 w 172"/>
                <a:gd name="T5" fmla="*/ 35 h 264"/>
                <a:gd name="T6" fmla="*/ 443 w 172"/>
                <a:gd name="T7" fmla="*/ 72 h 264"/>
                <a:gd name="T8" fmla="*/ 443 w 172"/>
                <a:gd name="T9" fmla="*/ 93 h 264"/>
                <a:gd name="T10" fmla="*/ 425 w 172"/>
                <a:gd name="T11" fmla="*/ 114 h 264"/>
                <a:gd name="T12" fmla="*/ 409 w 172"/>
                <a:gd name="T13" fmla="*/ 108 h 264"/>
                <a:gd name="T14" fmla="*/ 273 w 172"/>
                <a:gd name="T15" fmla="*/ 67 h 264"/>
                <a:gd name="T16" fmla="*/ 75 w 172"/>
                <a:gd name="T17" fmla="*/ 344 h 264"/>
                <a:gd name="T18" fmla="*/ 273 w 172"/>
                <a:gd name="T19" fmla="*/ 614 h 264"/>
                <a:gd name="T20" fmla="*/ 409 w 172"/>
                <a:gd name="T21" fmla="*/ 575 h 264"/>
                <a:gd name="T22" fmla="*/ 425 w 172"/>
                <a:gd name="T23" fmla="*/ 570 h 264"/>
                <a:gd name="T24" fmla="*/ 443 w 172"/>
                <a:gd name="T25" fmla="*/ 588 h 264"/>
                <a:gd name="T26" fmla="*/ 443 w 172"/>
                <a:gd name="T27" fmla="*/ 612 h 264"/>
                <a:gd name="T28" fmla="*/ 417 w 172"/>
                <a:gd name="T29" fmla="*/ 647 h 264"/>
                <a:gd name="T30" fmla="*/ 265 w 172"/>
                <a:gd name="T31" fmla="*/ 681 h 264"/>
                <a:gd name="T32" fmla="*/ 0 w 172"/>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2" h="264">
                  <a:moveTo>
                    <a:pt x="0" y="133"/>
                  </a:moveTo>
                  <a:cubicBezTo>
                    <a:pt x="0" y="47"/>
                    <a:pt x="43" y="0"/>
                    <a:pt x="103" y="0"/>
                  </a:cubicBezTo>
                  <a:cubicBezTo>
                    <a:pt x="134" y="0"/>
                    <a:pt x="153" y="9"/>
                    <a:pt x="162" y="14"/>
                  </a:cubicBezTo>
                  <a:cubicBezTo>
                    <a:pt x="167" y="18"/>
                    <a:pt x="172" y="22"/>
                    <a:pt x="172" y="28"/>
                  </a:cubicBezTo>
                  <a:cubicBezTo>
                    <a:pt x="172" y="36"/>
                    <a:pt x="172" y="36"/>
                    <a:pt x="172" y="36"/>
                  </a:cubicBezTo>
                  <a:cubicBezTo>
                    <a:pt x="172" y="41"/>
                    <a:pt x="169" y="44"/>
                    <a:pt x="165" y="44"/>
                  </a:cubicBezTo>
                  <a:cubicBezTo>
                    <a:pt x="163" y="44"/>
                    <a:pt x="161" y="43"/>
                    <a:pt x="159" y="42"/>
                  </a:cubicBezTo>
                  <a:cubicBezTo>
                    <a:pt x="151" y="37"/>
                    <a:pt x="132" y="26"/>
                    <a:pt x="106" y="26"/>
                  </a:cubicBezTo>
                  <a:cubicBezTo>
                    <a:pt x="61" y="26"/>
                    <a:pt x="29" y="61"/>
                    <a:pt x="29" y="133"/>
                  </a:cubicBezTo>
                  <a:cubicBezTo>
                    <a:pt x="29" y="204"/>
                    <a:pt x="61" y="238"/>
                    <a:pt x="106" y="238"/>
                  </a:cubicBezTo>
                  <a:cubicBezTo>
                    <a:pt x="132" y="238"/>
                    <a:pt x="152" y="228"/>
                    <a:pt x="159" y="223"/>
                  </a:cubicBezTo>
                  <a:cubicBezTo>
                    <a:pt x="161" y="222"/>
                    <a:pt x="163" y="221"/>
                    <a:pt x="165" y="221"/>
                  </a:cubicBezTo>
                  <a:cubicBezTo>
                    <a:pt x="169" y="221"/>
                    <a:pt x="172" y="224"/>
                    <a:pt x="172" y="228"/>
                  </a:cubicBezTo>
                  <a:cubicBezTo>
                    <a:pt x="172" y="237"/>
                    <a:pt x="172" y="237"/>
                    <a:pt x="172" y="237"/>
                  </a:cubicBezTo>
                  <a:cubicBezTo>
                    <a:pt x="172" y="243"/>
                    <a:pt x="167" y="247"/>
                    <a:pt x="162" y="251"/>
                  </a:cubicBezTo>
                  <a:cubicBezTo>
                    <a:pt x="154" y="256"/>
                    <a:pt x="134" y="264"/>
                    <a:pt x="103" y="264"/>
                  </a:cubicBezTo>
                  <a:cubicBezTo>
                    <a:pt x="43" y="264"/>
                    <a:pt x="0" y="218"/>
                    <a:pt x="0" y="133"/>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27" name="Freeform 28"/>
            <p:cNvSpPr>
              <a:spLocks noEditPoints="1"/>
            </p:cNvSpPr>
            <p:nvPr userDrawn="1"/>
          </p:nvSpPr>
          <p:spPr bwMode="auto">
            <a:xfrm>
              <a:off x="2479" y="1776"/>
              <a:ext cx="270" cy="320"/>
            </a:xfrm>
            <a:custGeom>
              <a:avLst/>
              <a:gdLst>
                <a:gd name="T0" fmla="*/ 0 w 168"/>
                <a:gd name="T1" fmla="*/ 256 h 199"/>
                <a:gd name="T2" fmla="*/ 217 w 168"/>
                <a:gd name="T3" fmla="*/ 0 h 199"/>
                <a:gd name="T4" fmla="*/ 434 w 168"/>
                <a:gd name="T5" fmla="*/ 256 h 199"/>
                <a:gd name="T6" fmla="*/ 217 w 168"/>
                <a:gd name="T7" fmla="*/ 515 h 199"/>
                <a:gd name="T8" fmla="*/ 0 w 168"/>
                <a:gd name="T9" fmla="*/ 256 h 199"/>
                <a:gd name="T10" fmla="*/ 365 w 168"/>
                <a:gd name="T11" fmla="*/ 256 h 199"/>
                <a:gd name="T12" fmla="*/ 217 w 168"/>
                <a:gd name="T13" fmla="*/ 63 h 199"/>
                <a:gd name="T14" fmla="*/ 68 w 168"/>
                <a:gd name="T15" fmla="*/ 256 h 199"/>
                <a:gd name="T16" fmla="*/ 217 w 168"/>
                <a:gd name="T17" fmla="*/ 452 h 199"/>
                <a:gd name="T18" fmla="*/ 365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1" y="99"/>
                  </a:moveTo>
                  <a:cubicBezTo>
                    <a:pt x="141" y="50"/>
                    <a:pt x="119" y="24"/>
                    <a:pt x="84" y="24"/>
                  </a:cubicBezTo>
                  <a:cubicBezTo>
                    <a:pt x="48" y="24"/>
                    <a:pt x="26" y="50"/>
                    <a:pt x="26" y="99"/>
                  </a:cubicBezTo>
                  <a:cubicBezTo>
                    <a:pt x="26" y="149"/>
                    <a:pt x="48" y="175"/>
                    <a:pt x="84" y="175"/>
                  </a:cubicBezTo>
                  <a:cubicBezTo>
                    <a:pt x="119" y="175"/>
                    <a:pt x="141" y="149"/>
                    <a:pt x="141"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28" name="Freeform 29"/>
            <p:cNvSpPr>
              <a:spLocks/>
            </p:cNvSpPr>
            <p:nvPr userDrawn="1"/>
          </p:nvSpPr>
          <p:spPr bwMode="auto">
            <a:xfrm>
              <a:off x="2800" y="1783"/>
              <a:ext cx="243" cy="312"/>
            </a:xfrm>
            <a:custGeom>
              <a:avLst/>
              <a:gdLst>
                <a:gd name="T0" fmla="*/ 0 w 152"/>
                <a:gd name="T1" fmla="*/ 349 h 194"/>
                <a:gd name="T2" fmla="*/ 0 w 152"/>
                <a:gd name="T3" fmla="*/ 18 h 194"/>
                <a:gd name="T4" fmla="*/ 18 w 152"/>
                <a:gd name="T5" fmla="*/ 0 h 194"/>
                <a:gd name="T6" fmla="*/ 48 w 152"/>
                <a:gd name="T7" fmla="*/ 0 h 194"/>
                <a:gd name="T8" fmla="*/ 67 w 152"/>
                <a:gd name="T9" fmla="*/ 18 h 194"/>
                <a:gd name="T10" fmla="*/ 67 w 152"/>
                <a:gd name="T11" fmla="*/ 349 h 194"/>
                <a:gd name="T12" fmla="*/ 153 w 152"/>
                <a:gd name="T13" fmla="*/ 434 h 194"/>
                <a:gd name="T14" fmla="*/ 296 w 152"/>
                <a:gd name="T15" fmla="*/ 370 h 194"/>
                <a:gd name="T16" fmla="*/ 296 w 152"/>
                <a:gd name="T17" fmla="*/ 18 h 194"/>
                <a:gd name="T18" fmla="*/ 315 w 152"/>
                <a:gd name="T19" fmla="*/ 0 h 194"/>
                <a:gd name="T20" fmla="*/ 345 w 152"/>
                <a:gd name="T21" fmla="*/ 0 h 194"/>
                <a:gd name="T22" fmla="*/ 363 w 152"/>
                <a:gd name="T23" fmla="*/ 18 h 194"/>
                <a:gd name="T24" fmla="*/ 363 w 152"/>
                <a:gd name="T25" fmla="*/ 425 h 194"/>
                <a:gd name="T26" fmla="*/ 388 w 152"/>
                <a:gd name="T27" fmla="*/ 455 h 194"/>
                <a:gd name="T28" fmla="*/ 388 w 152"/>
                <a:gd name="T29" fmla="*/ 468 h 194"/>
                <a:gd name="T30" fmla="*/ 341 w 152"/>
                <a:gd name="T31" fmla="*/ 502 h 194"/>
                <a:gd name="T32" fmla="*/ 296 w 152"/>
                <a:gd name="T33" fmla="*/ 447 h 194"/>
                <a:gd name="T34" fmla="*/ 296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74" y="168"/>
                    <a:pt x="96" y="160"/>
                    <a:pt x="116" y="143"/>
                  </a:cubicBezTo>
                  <a:cubicBezTo>
                    <a:pt x="116" y="7"/>
                    <a:pt x="116" y="7"/>
                    <a:pt x="116" y="7"/>
                  </a:cubicBezTo>
                  <a:cubicBezTo>
                    <a:pt x="116" y="3"/>
                    <a:pt x="119" y="0"/>
                    <a:pt x="123" y="0"/>
                  </a:cubicBezTo>
                  <a:cubicBezTo>
                    <a:pt x="135" y="0"/>
                    <a:pt x="135" y="0"/>
                    <a:pt x="135" y="0"/>
                  </a:cubicBezTo>
                  <a:cubicBezTo>
                    <a:pt x="139" y="0"/>
                    <a:pt x="142" y="3"/>
                    <a:pt x="142" y="7"/>
                  </a:cubicBezTo>
                  <a:cubicBezTo>
                    <a:pt x="142" y="164"/>
                    <a:pt x="142" y="164"/>
                    <a:pt x="142" y="164"/>
                  </a:cubicBezTo>
                  <a:cubicBezTo>
                    <a:pt x="142" y="173"/>
                    <a:pt x="145" y="176"/>
                    <a:pt x="152" y="176"/>
                  </a:cubicBezTo>
                  <a:cubicBezTo>
                    <a:pt x="152" y="181"/>
                    <a:pt x="152" y="181"/>
                    <a:pt x="152" y="181"/>
                  </a:cubicBezTo>
                  <a:cubicBezTo>
                    <a:pt x="152" y="187"/>
                    <a:pt x="146" y="194"/>
                    <a:pt x="133" y="194"/>
                  </a:cubicBezTo>
                  <a:cubicBezTo>
                    <a:pt x="123" y="194"/>
                    <a:pt x="116" y="188"/>
                    <a:pt x="116" y="173"/>
                  </a:cubicBezTo>
                  <a:cubicBezTo>
                    <a:pt x="116" y="167"/>
                    <a:pt x="116" y="167"/>
                    <a:pt x="116" y="167"/>
                  </a:cubicBezTo>
                  <a:cubicBezTo>
                    <a:pt x="96" y="184"/>
                    <a:pt x="72" y="194"/>
                    <a:pt x="52" y="194"/>
                  </a:cubicBezTo>
                  <a:cubicBezTo>
                    <a:pt x="24" y="194"/>
                    <a:pt x="0" y="180"/>
                    <a:pt x="0" y="135"/>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29" name="Freeform 30"/>
            <p:cNvSpPr>
              <a:spLocks/>
            </p:cNvSpPr>
            <p:nvPr userDrawn="1"/>
          </p:nvSpPr>
          <p:spPr bwMode="auto">
            <a:xfrm>
              <a:off x="3096" y="1778"/>
              <a:ext cx="228" cy="312"/>
            </a:xfrm>
            <a:custGeom>
              <a:avLst/>
              <a:gdLst>
                <a:gd name="T0" fmla="*/ 0 w 142"/>
                <a:gd name="T1" fmla="*/ 484 h 194"/>
                <a:gd name="T2" fmla="*/ 0 w 142"/>
                <a:gd name="T3" fmla="*/ 26 h 194"/>
                <a:gd name="T4" fmla="*/ 21 w 142"/>
                <a:gd name="T5" fmla="*/ 8 h 194"/>
                <a:gd name="T6" fmla="*/ 50 w 142"/>
                <a:gd name="T7" fmla="*/ 8 h 194"/>
                <a:gd name="T8" fmla="*/ 69 w 142"/>
                <a:gd name="T9" fmla="*/ 26 h 194"/>
                <a:gd name="T10" fmla="*/ 69 w 142"/>
                <a:gd name="T11" fmla="*/ 42 h 194"/>
                <a:gd name="T12" fmla="*/ 225 w 142"/>
                <a:gd name="T13" fmla="*/ 0 h 194"/>
                <a:gd name="T14" fmla="*/ 366 w 142"/>
                <a:gd name="T15" fmla="*/ 153 h 194"/>
                <a:gd name="T16" fmla="*/ 366 w 142"/>
                <a:gd name="T17" fmla="*/ 484 h 194"/>
                <a:gd name="T18" fmla="*/ 348 w 142"/>
                <a:gd name="T19" fmla="*/ 502 h 194"/>
                <a:gd name="T20" fmla="*/ 316 w 142"/>
                <a:gd name="T21" fmla="*/ 502 h 194"/>
                <a:gd name="T22" fmla="*/ 299 w 142"/>
                <a:gd name="T23" fmla="*/ 484 h 194"/>
                <a:gd name="T24" fmla="*/ 299 w 142"/>
                <a:gd name="T25" fmla="*/ 153 h 194"/>
                <a:gd name="T26" fmla="*/ 214 w 142"/>
                <a:gd name="T27" fmla="*/ 68 h 194"/>
                <a:gd name="T28" fmla="*/ 69 w 142"/>
                <a:gd name="T29" fmla="*/ 101 h 194"/>
                <a:gd name="T30" fmla="*/ 69 w 142"/>
                <a:gd name="T31" fmla="*/ 484 h 194"/>
                <a:gd name="T32" fmla="*/ 50 w 142"/>
                <a:gd name="T33" fmla="*/ 502 h 194"/>
                <a:gd name="T34" fmla="*/ 21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8" y="3"/>
                  </a:cubicBezTo>
                  <a:cubicBezTo>
                    <a:pt x="19" y="3"/>
                    <a:pt x="19" y="3"/>
                    <a:pt x="19" y="3"/>
                  </a:cubicBezTo>
                  <a:cubicBezTo>
                    <a:pt x="23" y="3"/>
                    <a:pt x="27" y="6"/>
                    <a:pt x="27" y="10"/>
                  </a:cubicBezTo>
                  <a:cubicBezTo>
                    <a:pt x="27" y="16"/>
                    <a:pt x="27" y="16"/>
                    <a:pt x="27" y="16"/>
                  </a:cubicBezTo>
                  <a:cubicBezTo>
                    <a:pt x="34" y="14"/>
                    <a:pt x="55" y="0"/>
                    <a:pt x="87" y="0"/>
                  </a:cubicBezTo>
                  <a:cubicBezTo>
                    <a:pt x="119" y="0"/>
                    <a:pt x="142" y="14"/>
                    <a:pt x="142" y="59"/>
                  </a:cubicBezTo>
                  <a:cubicBezTo>
                    <a:pt x="142" y="187"/>
                    <a:pt x="142" y="187"/>
                    <a:pt x="142" y="187"/>
                  </a:cubicBezTo>
                  <a:cubicBezTo>
                    <a:pt x="142" y="191"/>
                    <a:pt x="139" y="194"/>
                    <a:pt x="135" y="194"/>
                  </a:cubicBezTo>
                  <a:cubicBezTo>
                    <a:pt x="123" y="194"/>
                    <a:pt x="123" y="194"/>
                    <a:pt x="123" y="194"/>
                  </a:cubicBezTo>
                  <a:cubicBezTo>
                    <a:pt x="119" y="194"/>
                    <a:pt x="116" y="191"/>
                    <a:pt x="116" y="187"/>
                  </a:cubicBezTo>
                  <a:cubicBezTo>
                    <a:pt x="116" y="59"/>
                    <a:pt x="116" y="59"/>
                    <a:pt x="116" y="59"/>
                  </a:cubicBezTo>
                  <a:cubicBezTo>
                    <a:pt x="116" y="37"/>
                    <a:pt x="105" y="26"/>
                    <a:pt x="83" y="26"/>
                  </a:cubicBezTo>
                  <a:cubicBezTo>
                    <a:pt x="52" y="26"/>
                    <a:pt x="27" y="39"/>
                    <a:pt x="27" y="39"/>
                  </a:cubicBezTo>
                  <a:cubicBezTo>
                    <a:pt x="27" y="187"/>
                    <a:pt x="27" y="187"/>
                    <a:pt x="27" y="187"/>
                  </a:cubicBezTo>
                  <a:cubicBezTo>
                    <a:pt x="27" y="191"/>
                    <a:pt x="23" y="194"/>
                    <a:pt x="19" y="194"/>
                  </a:cubicBezTo>
                  <a:cubicBezTo>
                    <a:pt x="8" y="194"/>
                    <a:pt x="8" y="194"/>
                    <a:pt x="8"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30" name="Freeform 31"/>
            <p:cNvSpPr>
              <a:spLocks/>
            </p:cNvSpPr>
            <p:nvPr userDrawn="1"/>
          </p:nvSpPr>
          <p:spPr bwMode="auto">
            <a:xfrm>
              <a:off x="3361" y="1707"/>
              <a:ext cx="138" cy="386"/>
            </a:xfrm>
            <a:custGeom>
              <a:avLst/>
              <a:gdLst>
                <a:gd name="T0" fmla="*/ 56 w 86"/>
                <a:gd name="T1" fmla="*/ 545 h 240"/>
                <a:gd name="T2" fmla="*/ 56 w 86"/>
                <a:gd name="T3" fmla="*/ 175 h 240"/>
                <a:gd name="T4" fmla="*/ 18 w 86"/>
                <a:gd name="T5" fmla="*/ 175 h 240"/>
                <a:gd name="T6" fmla="*/ 0 w 86"/>
                <a:gd name="T7" fmla="*/ 158 h 240"/>
                <a:gd name="T8" fmla="*/ 0 w 86"/>
                <a:gd name="T9" fmla="*/ 140 h 240"/>
                <a:gd name="T10" fmla="*/ 18 w 86"/>
                <a:gd name="T11" fmla="*/ 122 h 240"/>
                <a:gd name="T12" fmla="*/ 56 w 86"/>
                <a:gd name="T13" fmla="*/ 122 h 240"/>
                <a:gd name="T14" fmla="*/ 56 w 86"/>
                <a:gd name="T15" fmla="*/ 21 h 240"/>
                <a:gd name="T16" fmla="*/ 75 w 86"/>
                <a:gd name="T17" fmla="*/ 0 h 240"/>
                <a:gd name="T18" fmla="*/ 103 w 86"/>
                <a:gd name="T19" fmla="*/ 0 h 240"/>
                <a:gd name="T20" fmla="*/ 124 w 86"/>
                <a:gd name="T21" fmla="*/ 21 h 240"/>
                <a:gd name="T22" fmla="*/ 124 w 86"/>
                <a:gd name="T23" fmla="*/ 122 h 240"/>
                <a:gd name="T24" fmla="*/ 199 w 86"/>
                <a:gd name="T25" fmla="*/ 122 h 240"/>
                <a:gd name="T26" fmla="*/ 217 w 86"/>
                <a:gd name="T27" fmla="*/ 140 h 240"/>
                <a:gd name="T28" fmla="*/ 217 w 86"/>
                <a:gd name="T29" fmla="*/ 158 h 240"/>
                <a:gd name="T30" fmla="*/ 199 w 86"/>
                <a:gd name="T31" fmla="*/ 175 h 240"/>
                <a:gd name="T32" fmla="*/ 124 w 86"/>
                <a:gd name="T33" fmla="*/ 175 h 240"/>
                <a:gd name="T34" fmla="*/ 124 w 86"/>
                <a:gd name="T35" fmla="*/ 531 h 240"/>
                <a:gd name="T36" fmla="*/ 157 w 86"/>
                <a:gd name="T37" fmla="*/ 565 h 240"/>
                <a:gd name="T38" fmla="*/ 193 w 86"/>
                <a:gd name="T39" fmla="*/ 558 h 240"/>
                <a:gd name="T40" fmla="*/ 209 w 86"/>
                <a:gd name="T41" fmla="*/ 553 h 240"/>
                <a:gd name="T42" fmla="*/ 221 w 86"/>
                <a:gd name="T43" fmla="*/ 566 h 240"/>
                <a:gd name="T44" fmla="*/ 221 w 86"/>
                <a:gd name="T45" fmla="*/ 579 h 240"/>
                <a:gd name="T46" fmla="*/ 205 w 86"/>
                <a:gd name="T47" fmla="*/ 605 h 240"/>
                <a:gd name="T48" fmla="*/ 128 w 86"/>
                <a:gd name="T49" fmla="*/ 621 h 240"/>
                <a:gd name="T50" fmla="*/ 56 w 86"/>
                <a:gd name="T51" fmla="*/ 545 h 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86" h="240">
                  <a:moveTo>
                    <a:pt x="22" y="211"/>
                  </a:moveTo>
                  <a:cubicBezTo>
                    <a:pt x="22" y="68"/>
                    <a:pt x="22" y="68"/>
                    <a:pt x="22" y="68"/>
                  </a:cubicBezTo>
                  <a:cubicBezTo>
                    <a:pt x="7" y="68"/>
                    <a:pt x="7" y="68"/>
                    <a:pt x="7" y="68"/>
                  </a:cubicBezTo>
                  <a:cubicBezTo>
                    <a:pt x="3" y="68"/>
                    <a:pt x="0" y="65"/>
                    <a:pt x="0" y="61"/>
                  </a:cubicBezTo>
                  <a:cubicBezTo>
                    <a:pt x="0" y="54"/>
                    <a:pt x="0" y="54"/>
                    <a:pt x="0" y="54"/>
                  </a:cubicBezTo>
                  <a:cubicBezTo>
                    <a:pt x="0" y="50"/>
                    <a:pt x="3" y="47"/>
                    <a:pt x="7" y="47"/>
                  </a:cubicBezTo>
                  <a:cubicBezTo>
                    <a:pt x="22" y="47"/>
                    <a:pt x="22" y="47"/>
                    <a:pt x="22" y="47"/>
                  </a:cubicBezTo>
                  <a:cubicBezTo>
                    <a:pt x="22" y="8"/>
                    <a:pt x="22" y="8"/>
                    <a:pt x="22" y="8"/>
                  </a:cubicBezTo>
                  <a:cubicBezTo>
                    <a:pt x="22" y="4"/>
                    <a:pt x="25" y="0"/>
                    <a:pt x="29" y="0"/>
                  </a:cubicBezTo>
                  <a:cubicBezTo>
                    <a:pt x="40" y="0"/>
                    <a:pt x="40" y="0"/>
                    <a:pt x="40" y="0"/>
                  </a:cubicBezTo>
                  <a:cubicBezTo>
                    <a:pt x="45" y="0"/>
                    <a:pt x="48" y="4"/>
                    <a:pt x="48" y="8"/>
                  </a:cubicBezTo>
                  <a:cubicBezTo>
                    <a:pt x="48" y="47"/>
                    <a:pt x="48" y="47"/>
                    <a:pt x="48" y="47"/>
                  </a:cubicBezTo>
                  <a:cubicBezTo>
                    <a:pt x="77" y="47"/>
                    <a:pt x="77" y="47"/>
                    <a:pt x="77" y="47"/>
                  </a:cubicBezTo>
                  <a:cubicBezTo>
                    <a:pt x="81" y="47"/>
                    <a:pt x="84" y="50"/>
                    <a:pt x="84" y="54"/>
                  </a:cubicBezTo>
                  <a:cubicBezTo>
                    <a:pt x="84" y="61"/>
                    <a:pt x="84" y="61"/>
                    <a:pt x="84" y="61"/>
                  </a:cubicBezTo>
                  <a:cubicBezTo>
                    <a:pt x="84" y="65"/>
                    <a:pt x="81" y="68"/>
                    <a:pt x="77" y="68"/>
                  </a:cubicBezTo>
                  <a:cubicBezTo>
                    <a:pt x="48" y="68"/>
                    <a:pt x="48" y="68"/>
                    <a:pt x="48" y="68"/>
                  </a:cubicBezTo>
                  <a:cubicBezTo>
                    <a:pt x="48" y="205"/>
                    <a:pt x="48" y="205"/>
                    <a:pt x="48" y="205"/>
                  </a:cubicBezTo>
                  <a:cubicBezTo>
                    <a:pt x="48" y="214"/>
                    <a:pt x="53" y="218"/>
                    <a:pt x="61" y="218"/>
                  </a:cubicBezTo>
                  <a:cubicBezTo>
                    <a:pt x="68" y="218"/>
                    <a:pt x="71" y="217"/>
                    <a:pt x="75" y="216"/>
                  </a:cubicBezTo>
                  <a:cubicBezTo>
                    <a:pt x="77" y="215"/>
                    <a:pt x="79" y="214"/>
                    <a:pt x="81" y="214"/>
                  </a:cubicBezTo>
                  <a:cubicBezTo>
                    <a:pt x="84" y="214"/>
                    <a:pt x="86" y="216"/>
                    <a:pt x="86" y="219"/>
                  </a:cubicBezTo>
                  <a:cubicBezTo>
                    <a:pt x="86" y="224"/>
                    <a:pt x="86" y="224"/>
                    <a:pt x="86" y="224"/>
                  </a:cubicBezTo>
                  <a:cubicBezTo>
                    <a:pt x="86" y="229"/>
                    <a:pt x="84" y="233"/>
                    <a:pt x="80" y="234"/>
                  </a:cubicBezTo>
                  <a:cubicBezTo>
                    <a:pt x="72" y="238"/>
                    <a:pt x="65" y="240"/>
                    <a:pt x="50" y="240"/>
                  </a:cubicBezTo>
                  <a:cubicBezTo>
                    <a:pt x="34" y="240"/>
                    <a:pt x="22" y="231"/>
                    <a:pt x="22" y="21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31" name="Freeform 32"/>
            <p:cNvSpPr>
              <a:spLocks/>
            </p:cNvSpPr>
            <p:nvPr userDrawn="1"/>
          </p:nvSpPr>
          <p:spPr bwMode="auto">
            <a:xfrm>
              <a:off x="3537" y="1783"/>
              <a:ext cx="228" cy="450"/>
            </a:xfrm>
            <a:custGeom>
              <a:avLst/>
              <a:gdLst>
                <a:gd name="T0" fmla="*/ 165 w 142"/>
                <a:gd name="T1" fmla="*/ 723 h 280"/>
                <a:gd name="T2" fmla="*/ 47 w 142"/>
                <a:gd name="T3" fmla="*/ 689 h 280"/>
                <a:gd name="T4" fmla="*/ 47 w 142"/>
                <a:gd name="T5" fmla="*/ 656 h 280"/>
                <a:gd name="T6" fmla="*/ 63 w 142"/>
                <a:gd name="T7" fmla="*/ 641 h 280"/>
                <a:gd name="T8" fmla="*/ 93 w 142"/>
                <a:gd name="T9" fmla="*/ 651 h 280"/>
                <a:gd name="T10" fmla="*/ 162 w 142"/>
                <a:gd name="T11" fmla="*/ 661 h 280"/>
                <a:gd name="T12" fmla="*/ 299 w 142"/>
                <a:gd name="T13" fmla="*/ 503 h 280"/>
                <a:gd name="T14" fmla="*/ 299 w 142"/>
                <a:gd name="T15" fmla="*/ 460 h 280"/>
                <a:gd name="T16" fmla="*/ 145 w 142"/>
                <a:gd name="T17" fmla="*/ 501 h 280"/>
                <a:gd name="T18" fmla="*/ 0 w 142"/>
                <a:gd name="T19" fmla="*/ 349 h 280"/>
                <a:gd name="T20" fmla="*/ 0 w 142"/>
                <a:gd name="T21" fmla="*/ 18 h 280"/>
                <a:gd name="T22" fmla="*/ 18 w 142"/>
                <a:gd name="T23" fmla="*/ 0 h 280"/>
                <a:gd name="T24" fmla="*/ 50 w 142"/>
                <a:gd name="T25" fmla="*/ 0 h 280"/>
                <a:gd name="T26" fmla="*/ 67 w 142"/>
                <a:gd name="T27" fmla="*/ 18 h 280"/>
                <a:gd name="T28" fmla="*/ 67 w 142"/>
                <a:gd name="T29" fmla="*/ 349 h 280"/>
                <a:gd name="T30" fmla="*/ 154 w 142"/>
                <a:gd name="T31" fmla="*/ 434 h 280"/>
                <a:gd name="T32" fmla="*/ 299 w 142"/>
                <a:gd name="T33" fmla="*/ 400 h 280"/>
                <a:gd name="T34" fmla="*/ 299 w 142"/>
                <a:gd name="T35" fmla="*/ 18 h 280"/>
                <a:gd name="T36" fmla="*/ 316 w 142"/>
                <a:gd name="T37" fmla="*/ 0 h 280"/>
                <a:gd name="T38" fmla="*/ 348 w 142"/>
                <a:gd name="T39" fmla="*/ 0 h 280"/>
                <a:gd name="T40" fmla="*/ 366 w 142"/>
                <a:gd name="T41" fmla="*/ 18 h 280"/>
                <a:gd name="T42" fmla="*/ 366 w 142"/>
                <a:gd name="T43" fmla="*/ 511 h 280"/>
                <a:gd name="T44" fmla="*/ 165 w 142"/>
                <a:gd name="T45" fmla="*/ 723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42" h="280">
                  <a:moveTo>
                    <a:pt x="64" y="280"/>
                  </a:moveTo>
                  <a:cubicBezTo>
                    <a:pt x="46" y="280"/>
                    <a:pt x="18" y="276"/>
                    <a:pt x="18" y="267"/>
                  </a:cubicBezTo>
                  <a:cubicBezTo>
                    <a:pt x="18" y="254"/>
                    <a:pt x="18" y="254"/>
                    <a:pt x="18" y="254"/>
                  </a:cubicBezTo>
                  <a:cubicBezTo>
                    <a:pt x="18" y="250"/>
                    <a:pt x="20" y="248"/>
                    <a:pt x="24" y="248"/>
                  </a:cubicBezTo>
                  <a:cubicBezTo>
                    <a:pt x="26" y="248"/>
                    <a:pt x="30" y="250"/>
                    <a:pt x="36" y="252"/>
                  </a:cubicBezTo>
                  <a:cubicBezTo>
                    <a:pt x="42" y="254"/>
                    <a:pt x="51" y="256"/>
                    <a:pt x="63" y="256"/>
                  </a:cubicBezTo>
                  <a:cubicBezTo>
                    <a:pt x="98" y="256"/>
                    <a:pt x="116" y="243"/>
                    <a:pt x="116" y="195"/>
                  </a:cubicBezTo>
                  <a:cubicBezTo>
                    <a:pt x="116" y="178"/>
                    <a:pt x="116" y="178"/>
                    <a:pt x="116" y="178"/>
                  </a:cubicBezTo>
                  <a:cubicBezTo>
                    <a:pt x="108" y="180"/>
                    <a:pt x="88" y="194"/>
                    <a:pt x="56" y="194"/>
                  </a:cubicBezTo>
                  <a:cubicBezTo>
                    <a:pt x="23" y="194"/>
                    <a:pt x="0" y="180"/>
                    <a:pt x="0" y="135"/>
                  </a:cubicBezTo>
                  <a:cubicBezTo>
                    <a:pt x="0" y="7"/>
                    <a:pt x="0" y="7"/>
                    <a:pt x="0" y="7"/>
                  </a:cubicBezTo>
                  <a:cubicBezTo>
                    <a:pt x="0" y="3"/>
                    <a:pt x="3" y="0"/>
                    <a:pt x="7" y="0"/>
                  </a:cubicBezTo>
                  <a:cubicBezTo>
                    <a:pt x="19" y="0"/>
                    <a:pt x="19" y="0"/>
                    <a:pt x="19" y="0"/>
                  </a:cubicBezTo>
                  <a:cubicBezTo>
                    <a:pt x="23" y="0"/>
                    <a:pt x="26" y="3"/>
                    <a:pt x="26" y="7"/>
                  </a:cubicBezTo>
                  <a:cubicBezTo>
                    <a:pt x="26" y="135"/>
                    <a:pt x="26" y="135"/>
                    <a:pt x="26" y="135"/>
                  </a:cubicBezTo>
                  <a:cubicBezTo>
                    <a:pt x="26" y="157"/>
                    <a:pt x="37" y="168"/>
                    <a:pt x="60" y="168"/>
                  </a:cubicBezTo>
                  <a:cubicBezTo>
                    <a:pt x="90" y="168"/>
                    <a:pt x="116" y="155"/>
                    <a:pt x="116" y="155"/>
                  </a:cubicBezTo>
                  <a:cubicBezTo>
                    <a:pt x="116" y="7"/>
                    <a:pt x="116" y="7"/>
                    <a:pt x="116" y="7"/>
                  </a:cubicBezTo>
                  <a:cubicBezTo>
                    <a:pt x="116" y="3"/>
                    <a:pt x="119" y="0"/>
                    <a:pt x="123" y="0"/>
                  </a:cubicBezTo>
                  <a:cubicBezTo>
                    <a:pt x="135" y="0"/>
                    <a:pt x="135" y="0"/>
                    <a:pt x="135" y="0"/>
                  </a:cubicBezTo>
                  <a:cubicBezTo>
                    <a:pt x="139" y="0"/>
                    <a:pt x="142" y="3"/>
                    <a:pt x="142" y="7"/>
                  </a:cubicBezTo>
                  <a:cubicBezTo>
                    <a:pt x="142" y="198"/>
                    <a:pt x="142" y="198"/>
                    <a:pt x="142" y="198"/>
                  </a:cubicBezTo>
                  <a:cubicBezTo>
                    <a:pt x="142" y="267"/>
                    <a:pt x="98" y="280"/>
                    <a:pt x="64" y="280"/>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32" name="Freeform 33"/>
            <p:cNvSpPr>
              <a:spLocks/>
            </p:cNvSpPr>
            <p:nvPr userDrawn="1"/>
          </p:nvSpPr>
          <p:spPr bwMode="auto">
            <a:xfrm>
              <a:off x="3904" y="1672"/>
              <a:ext cx="274" cy="424"/>
            </a:xfrm>
            <a:custGeom>
              <a:avLst/>
              <a:gdLst>
                <a:gd name="T0" fmla="*/ 0 w 171"/>
                <a:gd name="T1" fmla="*/ 344 h 264"/>
                <a:gd name="T2" fmla="*/ 261 w 171"/>
                <a:gd name="T3" fmla="*/ 0 h 264"/>
                <a:gd name="T4" fmla="*/ 413 w 171"/>
                <a:gd name="T5" fmla="*/ 35 h 264"/>
                <a:gd name="T6" fmla="*/ 439 w 171"/>
                <a:gd name="T7" fmla="*/ 72 h 264"/>
                <a:gd name="T8" fmla="*/ 439 w 171"/>
                <a:gd name="T9" fmla="*/ 93 h 264"/>
                <a:gd name="T10" fmla="*/ 423 w 171"/>
                <a:gd name="T11" fmla="*/ 114 h 264"/>
                <a:gd name="T12" fmla="*/ 409 w 171"/>
                <a:gd name="T13" fmla="*/ 108 h 264"/>
                <a:gd name="T14" fmla="*/ 272 w 171"/>
                <a:gd name="T15" fmla="*/ 67 h 264"/>
                <a:gd name="T16" fmla="*/ 74 w 171"/>
                <a:gd name="T17" fmla="*/ 344 h 264"/>
                <a:gd name="T18" fmla="*/ 272 w 171"/>
                <a:gd name="T19" fmla="*/ 614 h 264"/>
                <a:gd name="T20" fmla="*/ 409 w 171"/>
                <a:gd name="T21" fmla="*/ 575 h 264"/>
                <a:gd name="T22" fmla="*/ 423 w 171"/>
                <a:gd name="T23" fmla="*/ 570 h 264"/>
                <a:gd name="T24" fmla="*/ 439 w 171"/>
                <a:gd name="T25" fmla="*/ 588 h 264"/>
                <a:gd name="T26" fmla="*/ 439 w 171"/>
                <a:gd name="T27" fmla="*/ 612 h 264"/>
                <a:gd name="T28" fmla="*/ 413 w 171"/>
                <a:gd name="T29" fmla="*/ 647 h 264"/>
                <a:gd name="T30" fmla="*/ 261 w 171"/>
                <a:gd name="T31" fmla="*/ 681 h 264"/>
                <a:gd name="T32" fmla="*/ 0 w 171"/>
                <a:gd name="T33" fmla="*/ 344 h 2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71" h="264">
                  <a:moveTo>
                    <a:pt x="0" y="133"/>
                  </a:moveTo>
                  <a:cubicBezTo>
                    <a:pt x="0" y="47"/>
                    <a:pt x="43" y="0"/>
                    <a:pt x="102" y="0"/>
                  </a:cubicBezTo>
                  <a:cubicBezTo>
                    <a:pt x="133" y="0"/>
                    <a:pt x="153" y="9"/>
                    <a:pt x="161" y="14"/>
                  </a:cubicBezTo>
                  <a:cubicBezTo>
                    <a:pt x="167" y="18"/>
                    <a:pt x="171" y="22"/>
                    <a:pt x="171" y="28"/>
                  </a:cubicBezTo>
                  <a:cubicBezTo>
                    <a:pt x="171" y="36"/>
                    <a:pt x="171" y="36"/>
                    <a:pt x="171" y="36"/>
                  </a:cubicBezTo>
                  <a:cubicBezTo>
                    <a:pt x="171" y="41"/>
                    <a:pt x="168" y="44"/>
                    <a:pt x="165" y="44"/>
                  </a:cubicBezTo>
                  <a:cubicBezTo>
                    <a:pt x="163" y="44"/>
                    <a:pt x="161" y="43"/>
                    <a:pt x="159" y="42"/>
                  </a:cubicBezTo>
                  <a:cubicBezTo>
                    <a:pt x="151" y="37"/>
                    <a:pt x="132" y="26"/>
                    <a:pt x="106" y="26"/>
                  </a:cubicBezTo>
                  <a:cubicBezTo>
                    <a:pt x="60" y="26"/>
                    <a:pt x="29" y="61"/>
                    <a:pt x="29" y="133"/>
                  </a:cubicBezTo>
                  <a:cubicBezTo>
                    <a:pt x="29" y="204"/>
                    <a:pt x="60" y="238"/>
                    <a:pt x="106" y="238"/>
                  </a:cubicBezTo>
                  <a:cubicBezTo>
                    <a:pt x="132" y="238"/>
                    <a:pt x="151" y="228"/>
                    <a:pt x="159" y="223"/>
                  </a:cubicBezTo>
                  <a:cubicBezTo>
                    <a:pt x="160" y="222"/>
                    <a:pt x="162" y="221"/>
                    <a:pt x="165" y="221"/>
                  </a:cubicBezTo>
                  <a:cubicBezTo>
                    <a:pt x="169" y="221"/>
                    <a:pt x="171" y="224"/>
                    <a:pt x="171" y="228"/>
                  </a:cubicBezTo>
                  <a:cubicBezTo>
                    <a:pt x="171" y="237"/>
                    <a:pt x="171" y="237"/>
                    <a:pt x="171" y="237"/>
                  </a:cubicBezTo>
                  <a:cubicBezTo>
                    <a:pt x="171" y="243"/>
                    <a:pt x="167" y="247"/>
                    <a:pt x="161" y="251"/>
                  </a:cubicBezTo>
                  <a:cubicBezTo>
                    <a:pt x="153" y="256"/>
                    <a:pt x="133" y="264"/>
                    <a:pt x="102" y="264"/>
                  </a:cubicBezTo>
                  <a:cubicBezTo>
                    <a:pt x="43" y="264"/>
                    <a:pt x="0" y="218"/>
                    <a:pt x="0" y="133"/>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33" name="Freeform 34"/>
            <p:cNvSpPr>
              <a:spLocks noEditPoints="1"/>
            </p:cNvSpPr>
            <p:nvPr userDrawn="1"/>
          </p:nvSpPr>
          <p:spPr bwMode="auto">
            <a:xfrm>
              <a:off x="4204" y="1776"/>
              <a:ext cx="269" cy="320"/>
            </a:xfrm>
            <a:custGeom>
              <a:avLst/>
              <a:gdLst>
                <a:gd name="T0" fmla="*/ 0 w 168"/>
                <a:gd name="T1" fmla="*/ 256 h 199"/>
                <a:gd name="T2" fmla="*/ 216 w 168"/>
                <a:gd name="T3" fmla="*/ 0 h 199"/>
                <a:gd name="T4" fmla="*/ 431 w 168"/>
                <a:gd name="T5" fmla="*/ 256 h 199"/>
                <a:gd name="T6" fmla="*/ 216 w 168"/>
                <a:gd name="T7" fmla="*/ 515 h 199"/>
                <a:gd name="T8" fmla="*/ 0 w 168"/>
                <a:gd name="T9" fmla="*/ 256 h 199"/>
                <a:gd name="T10" fmla="*/ 363 w 168"/>
                <a:gd name="T11" fmla="*/ 256 h 199"/>
                <a:gd name="T12" fmla="*/ 216 w 168"/>
                <a:gd name="T13" fmla="*/ 63 h 199"/>
                <a:gd name="T14" fmla="*/ 67 w 168"/>
                <a:gd name="T15" fmla="*/ 256 h 199"/>
                <a:gd name="T16" fmla="*/ 216 w 168"/>
                <a:gd name="T17" fmla="*/ 452 h 199"/>
                <a:gd name="T18" fmla="*/ 363 w 168"/>
                <a:gd name="T19" fmla="*/ 256 h 19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68" h="199">
                  <a:moveTo>
                    <a:pt x="0" y="99"/>
                  </a:moveTo>
                  <a:cubicBezTo>
                    <a:pt x="0" y="41"/>
                    <a:pt x="29" y="0"/>
                    <a:pt x="84" y="0"/>
                  </a:cubicBezTo>
                  <a:cubicBezTo>
                    <a:pt x="139" y="0"/>
                    <a:pt x="168" y="41"/>
                    <a:pt x="168" y="99"/>
                  </a:cubicBezTo>
                  <a:cubicBezTo>
                    <a:pt x="168" y="158"/>
                    <a:pt x="139" y="199"/>
                    <a:pt x="84" y="199"/>
                  </a:cubicBezTo>
                  <a:cubicBezTo>
                    <a:pt x="29" y="199"/>
                    <a:pt x="0" y="158"/>
                    <a:pt x="0" y="99"/>
                  </a:cubicBezTo>
                  <a:moveTo>
                    <a:pt x="142" y="99"/>
                  </a:moveTo>
                  <a:cubicBezTo>
                    <a:pt x="142" y="50"/>
                    <a:pt x="120" y="24"/>
                    <a:pt x="84" y="24"/>
                  </a:cubicBezTo>
                  <a:cubicBezTo>
                    <a:pt x="49" y="24"/>
                    <a:pt x="26" y="50"/>
                    <a:pt x="26" y="99"/>
                  </a:cubicBezTo>
                  <a:cubicBezTo>
                    <a:pt x="26" y="149"/>
                    <a:pt x="49" y="175"/>
                    <a:pt x="84" y="175"/>
                  </a:cubicBezTo>
                  <a:cubicBezTo>
                    <a:pt x="120" y="175"/>
                    <a:pt x="142" y="149"/>
                    <a:pt x="142"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34" name="Freeform 35"/>
            <p:cNvSpPr>
              <a:spLocks/>
            </p:cNvSpPr>
            <p:nvPr userDrawn="1"/>
          </p:nvSpPr>
          <p:spPr bwMode="auto">
            <a:xfrm>
              <a:off x="4524" y="1783"/>
              <a:ext cx="244" cy="312"/>
            </a:xfrm>
            <a:custGeom>
              <a:avLst/>
              <a:gdLst>
                <a:gd name="T0" fmla="*/ 0 w 152"/>
                <a:gd name="T1" fmla="*/ 349 h 194"/>
                <a:gd name="T2" fmla="*/ 0 w 152"/>
                <a:gd name="T3" fmla="*/ 18 h 194"/>
                <a:gd name="T4" fmla="*/ 21 w 152"/>
                <a:gd name="T5" fmla="*/ 0 h 194"/>
                <a:gd name="T6" fmla="*/ 50 w 152"/>
                <a:gd name="T7" fmla="*/ 0 h 194"/>
                <a:gd name="T8" fmla="*/ 69 w 152"/>
                <a:gd name="T9" fmla="*/ 18 h 194"/>
                <a:gd name="T10" fmla="*/ 69 w 152"/>
                <a:gd name="T11" fmla="*/ 349 h 194"/>
                <a:gd name="T12" fmla="*/ 154 w 152"/>
                <a:gd name="T13" fmla="*/ 434 h 194"/>
                <a:gd name="T14" fmla="*/ 299 w 152"/>
                <a:gd name="T15" fmla="*/ 370 h 194"/>
                <a:gd name="T16" fmla="*/ 299 w 152"/>
                <a:gd name="T17" fmla="*/ 18 h 194"/>
                <a:gd name="T18" fmla="*/ 319 w 152"/>
                <a:gd name="T19" fmla="*/ 0 h 194"/>
                <a:gd name="T20" fmla="*/ 348 w 152"/>
                <a:gd name="T21" fmla="*/ 0 h 194"/>
                <a:gd name="T22" fmla="*/ 369 w 152"/>
                <a:gd name="T23" fmla="*/ 18 h 194"/>
                <a:gd name="T24" fmla="*/ 369 w 152"/>
                <a:gd name="T25" fmla="*/ 425 h 194"/>
                <a:gd name="T26" fmla="*/ 392 w 152"/>
                <a:gd name="T27" fmla="*/ 455 h 194"/>
                <a:gd name="T28" fmla="*/ 392 w 152"/>
                <a:gd name="T29" fmla="*/ 468 h 194"/>
                <a:gd name="T30" fmla="*/ 344 w 152"/>
                <a:gd name="T31" fmla="*/ 502 h 194"/>
                <a:gd name="T32" fmla="*/ 299 w 152"/>
                <a:gd name="T33" fmla="*/ 447 h 194"/>
                <a:gd name="T34" fmla="*/ 299 w 152"/>
                <a:gd name="T35" fmla="*/ 433 h 194"/>
                <a:gd name="T36" fmla="*/ 133 w 152"/>
                <a:gd name="T37" fmla="*/ 502 h 194"/>
                <a:gd name="T38" fmla="*/ 0 w 152"/>
                <a:gd name="T39" fmla="*/ 349 h 19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52" h="194">
                  <a:moveTo>
                    <a:pt x="0" y="135"/>
                  </a:moveTo>
                  <a:cubicBezTo>
                    <a:pt x="0" y="7"/>
                    <a:pt x="0" y="7"/>
                    <a:pt x="0" y="7"/>
                  </a:cubicBezTo>
                  <a:cubicBezTo>
                    <a:pt x="0" y="3"/>
                    <a:pt x="4" y="0"/>
                    <a:pt x="8" y="0"/>
                  </a:cubicBezTo>
                  <a:cubicBezTo>
                    <a:pt x="19" y="0"/>
                    <a:pt x="19" y="0"/>
                    <a:pt x="19" y="0"/>
                  </a:cubicBezTo>
                  <a:cubicBezTo>
                    <a:pt x="24" y="0"/>
                    <a:pt x="27" y="3"/>
                    <a:pt x="27" y="7"/>
                  </a:cubicBezTo>
                  <a:cubicBezTo>
                    <a:pt x="27" y="135"/>
                    <a:pt x="27" y="135"/>
                    <a:pt x="27" y="135"/>
                  </a:cubicBezTo>
                  <a:cubicBezTo>
                    <a:pt x="27" y="157"/>
                    <a:pt x="37" y="168"/>
                    <a:pt x="60" y="168"/>
                  </a:cubicBezTo>
                  <a:cubicBezTo>
                    <a:pt x="74" y="168"/>
                    <a:pt x="97" y="160"/>
                    <a:pt x="116" y="143"/>
                  </a:cubicBezTo>
                  <a:cubicBezTo>
                    <a:pt x="116" y="7"/>
                    <a:pt x="116" y="7"/>
                    <a:pt x="116" y="7"/>
                  </a:cubicBezTo>
                  <a:cubicBezTo>
                    <a:pt x="116" y="3"/>
                    <a:pt x="119" y="0"/>
                    <a:pt x="124" y="0"/>
                  </a:cubicBezTo>
                  <a:cubicBezTo>
                    <a:pt x="135" y="0"/>
                    <a:pt x="135" y="0"/>
                    <a:pt x="135" y="0"/>
                  </a:cubicBezTo>
                  <a:cubicBezTo>
                    <a:pt x="139" y="0"/>
                    <a:pt x="143" y="3"/>
                    <a:pt x="143" y="7"/>
                  </a:cubicBezTo>
                  <a:cubicBezTo>
                    <a:pt x="143" y="164"/>
                    <a:pt x="143" y="164"/>
                    <a:pt x="143" y="164"/>
                  </a:cubicBezTo>
                  <a:cubicBezTo>
                    <a:pt x="143" y="173"/>
                    <a:pt x="146" y="176"/>
                    <a:pt x="152" y="176"/>
                  </a:cubicBezTo>
                  <a:cubicBezTo>
                    <a:pt x="152" y="181"/>
                    <a:pt x="152" y="181"/>
                    <a:pt x="152" y="181"/>
                  </a:cubicBezTo>
                  <a:cubicBezTo>
                    <a:pt x="152" y="187"/>
                    <a:pt x="147" y="194"/>
                    <a:pt x="133" y="194"/>
                  </a:cubicBezTo>
                  <a:cubicBezTo>
                    <a:pt x="124" y="194"/>
                    <a:pt x="116" y="188"/>
                    <a:pt x="116" y="173"/>
                  </a:cubicBezTo>
                  <a:cubicBezTo>
                    <a:pt x="116" y="167"/>
                    <a:pt x="116" y="167"/>
                    <a:pt x="116" y="167"/>
                  </a:cubicBezTo>
                  <a:cubicBezTo>
                    <a:pt x="97" y="184"/>
                    <a:pt x="72" y="194"/>
                    <a:pt x="52" y="194"/>
                  </a:cubicBezTo>
                  <a:cubicBezTo>
                    <a:pt x="24" y="194"/>
                    <a:pt x="0" y="180"/>
                    <a:pt x="0" y="135"/>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35" name="Freeform 36"/>
            <p:cNvSpPr>
              <a:spLocks/>
            </p:cNvSpPr>
            <p:nvPr userDrawn="1"/>
          </p:nvSpPr>
          <p:spPr bwMode="auto">
            <a:xfrm>
              <a:off x="4822" y="1778"/>
              <a:ext cx="228" cy="312"/>
            </a:xfrm>
            <a:custGeom>
              <a:avLst/>
              <a:gdLst>
                <a:gd name="T0" fmla="*/ 0 w 142"/>
                <a:gd name="T1" fmla="*/ 484 h 194"/>
                <a:gd name="T2" fmla="*/ 0 w 142"/>
                <a:gd name="T3" fmla="*/ 26 h 194"/>
                <a:gd name="T4" fmla="*/ 18 w 142"/>
                <a:gd name="T5" fmla="*/ 8 h 194"/>
                <a:gd name="T6" fmla="*/ 50 w 142"/>
                <a:gd name="T7" fmla="*/ 8 h 194"/>
                <a:gd name="T8" fmla="*/ 67 w 142"/>
                <a:gd name="T9" fmla="*/ 26 h 194"/>
                <a:gd name="T10" fmla="*/ 67 w 142"/>
                <a:gd name="T11" fmla="*/ 42 h 194"/>
                <a:gd name="T12" fmla="*/ 222 w 142"/>
                <a:gd name="T13" fmla="*/ 0 h 194"/>
                <a:gd name="T14" fmla="*/ 366 w 142"/>
                <a:gd name="T15" fmla="*/ 153 h 194"/>
                <a:gd name="T16" fmla="*/ 366 w 142"/>
                <a:gd name="T17" fmla="*/ 484 h 194"/>
                <a:gd name="T18" fmla="*/ 345 w 142"/>
                <a:gd name="T19" fmla="*/ 502 h 194"/>
                <a:gd name="T20" fmla="*/ 316 w 142"/>
                <a:gd name="T21" fmla="*/ 502 h 194"/>
                <a:gd name="T22" fmla="*/ 297 w 142"/>
                <a:gd name="T23" fmla="*/ 484 h 194"/>
                <a:gd name="T24" fmla="*/ 297 w 142"/>
                <a:gd name="T25" fmla="*/ 153 h 194"/>
                <a:gd name="T26" fmla="*/ 212 w 142"/>
                <a:gd name="T27" fmla="*/ 68 h 194"/>
                <a:gd name="T28" fmla="*/ 67 w 142"/>
                <a:gd name="T29" fmla="*/ 101 h 194"/>
                <a:gd name="T30" fmla="*/ 67 w 142"/>
                <a:gd name="T31" fmla="*/ 484 h 194"/>
                <a:gd name="T32" fmla="*/ 50 w 142"/>
                <a:gd name="T33" fmla="*/ 502 h 194"/>
                <a:gd name="T34" fmla="*/ 18 w 142"/>
                <a:gd name="T35" fmla="*/ 502 h 194"/>
                <a:gd name="T36" fmla="*/ 0 w 142"/>
                <a:gd name="T37" fmla="*/ 484 h 1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42" h="194">
                  <a:moveTo>
                    <a:pt x="0" y="187"/>
                  </a:moveTo>
                  <a:cubicBezTo>
                    <a:pt x="0" y="10"/>
                    <a:pt x="0" y="10"/>
                    <a:pt x="0" y="10"/>
                  </a:cubicBezTo>
                  <a:cubicBezTo>
                    <a:pt x="0" y="6"/>
                    <a:pt x="3" y="3"/>
                    <a:pt x="7" y="3"/>
                  </a:cubicBezTo>
                  <a:cubicBezTo>
                    <a:pt x="19" y="3"/>
                    <a:pt x="19" y="3"/>
                    <a:pt x="19" y="3"/>
                  </a:cubicBezTo>
                  <a:cubicBezTo>
                    <a:pt x="23" y="3"/>
                    <a:pt x="26" y="6"/>
                    <a:pt x="26" y="10"/>
                  </a:cubicBezTo>
                  <a:cubicBezTo>
                    <a:pt x="26" y="16"/>
                    <a:pt x="26" y="16"/>
                    <a:pt x="26" y="16"/>
                  </a:cubicBezTo>
                  <a:cubicBezTo>
                    <a:pt x="33" y="14"/>
                    <a:pt x="54" y="0"/>
                    <a:pt x="86" y="0"/>
                  </a:cubicBezTo>
                  <a:cubicBezTo>
                    <a:pt x="118" y="0"/>
                    <a:pt x="142" y="14"/>
                    <a:pt x="142" y="59"/>
                  </a:cubicBezTo>
                  <a:cubicBezTo>
                    <a:pt x="142" y="187"/>
                    <a:pt x="142" y="187"/>
                    <a:pt x="142" y="187"/>
                  </a:cubicBezTo>
                  <a:cubicBezTo>
                    <a:pt x="142" y="191"/>
                    <a:pt x="139" y="194"/>
                    <a:pt x="134" y="194"/>
                  </a:cubicBezTo>
                  <a:cubicBezTo>
                    <a:pt x="123" y="194"/>
                    <a:pt x="123" y="194"/>
                    <a:pt x="123" y="194"/>
                  </a:cubicBezTo>
                  <a:cubicBezTo>
                    <a:pt x="118" y="194"/>
                    <a:pt x="115" y="191"/>
                    <a:pt x="115" y="187"/>
                  </a:cubicBezTo>
                  <a:cubicBezTo>
                    <a:pt x="115" y="59"/>
                    <a:pt x="115" y="59"/>
                    <a:pt x="115" y="59"/>
                  </a:cubicBezTo>
                  <a:cubicBezTo>
                    <a:pt x="115" y="37"/>
                    <a:pt x="105" y="26"/>
                    <a:pt x="82" y="26"/>
                  </a:cubicBezTo>
                  <a:cubicBezTo>
                    <a:pt x="52" y="26"/>
                    <a:pt x="26" y="39"/>
                    <a:pt x="26" y="39"/>
                  </a:cubicBezTo>
                  <a:cubicBezTo>
                    <a:pt x="26" y="187"/>
                    <a:pt x="26" y="187"/>
                    <a:pt x="26" y="187"/>
                  </a:cubicBezTo>
                  <a:cubicBezTo>
                    <a:pt x="26" y="191"/>
                    <a:pt x="23" y="194"/>
                    <a:pt x="19" y="194"/>
                  </a:cubicBezTo>
                  <a:cubicBezTo>
                    <a:pt x="7" y="194"/>
                    <a:pt x="7" y="194"/>
                    <a:pt x="7" y="194"/>
                  </a:cubicBezTo>
                  <a:cubicBezTo>
                    <a:pt x="3" y="194"/>
                    <a:pt x="0" y="191"/>
                    <a:pt x="0" y="187"/>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36" name="Freeform 37"/>
            <p:cNvSpPr>
              <a:spLocks/>
            </p:cNvSpPr>
            <p:nvPr userDrawn="1"/>
          </p:nvSpPr>
          <p:spPr bwMode="auto">
            <a:xfrm>
              <a:off x="5101" y="1776"/>
              <a:ext cx="231" cy="320"/>
            </a:xfrm>
            <a:custGeom>
              <a:avLst/>
              <a:gdLst>
                <a:gd name="T0" fmla="*/ 0 w 144"/>
                <a:gd name="T1" fmla="*/ 256 h 199"/>
                <a:gd name="T2" fmla="*/ 217 w 144"/>
                <a:gd name="T3" fmla="*/ 0 h 199"/>
                <a:gd name="T4" fmla="*/ 348 w 144"/>
                <a:gd name="T5" fmla="*/ 31 h 199"/>
                <a:gd name="T6" fmla="*/ 371 w 144"/>
                <a:gd name="T7" fmla="*/ 64 h 199"/>
                <a:gd name="T8" fmla="*/ 371 w 144"/>
                <a:gd name="T9" fmla="*/ 82 h 199"/>
                <a:gd name="T10" fmla="*/ 358 w 144"/>
                <a:gd name="T11" fmla="*/ 98 h 199"/>
                <a:gd name="T12" fmla="*/ 342 w 144"/>
                <a:gd name="T13" fmla="*/ 93 h 199"/>
                <a:gd name="T14" fmla="*/ 225 w 144"/>
                <a:gd name="T15" fmla="*/ 59 h 199"/>
                <a:gd name="T16" fmla="*/ 67 w 144"/>
                <a:gd name="T17" fmla="*/ 256 h 199"/>
                <a:gd name="T18" fmla="*/ 225 w 144"/>
                <a:gd name="T19" fmla="*/ 455 h 199"/>
                <a:gd name="T20" fmla="*/ 342 w 144"/>
                <a:gd name="T21" fmla="*/ 420 h 199"/>
                <a:gd name="T22" fmla="*/ 358 w 144"/>
                <a:gd name="T23" fmla="*/ 413 h 199"/>
                <a:gd name="T24" fmla="*/ 371 w 144"/>
                <a:gd name="T25" fmla="*/ 433 h 199"/>
                <a:gd name="T26" fmla="*/ 371 w 144"/>
                <a:gd name="T27" fmla="*/ 450 h 199"/>
                <a:gd name="T28" fmla="*/ 348 w 144"/>
                <a:gd name="T29" fmla="*/ 484 h 199"/>
                <a:gd name="T30" fmla="*/ 217 w 144"/>
                <a:gd name="T31" fmla="*/ 515 h 199"/>
                <a:gd name="T32" fmla="*/ 0 w 144"/>
                <a:gd name="T33" fmla="*/ 256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4" h="199">
                  <a:moveTo>
                    <a:pt x="0" y="99"/>
                  </a:moveTo>
                  <a:cubicBezTo>
                    <a:pt x="0" y="37"/>
                    <a:pt x="34" y="0"/>
                    <a:pt x="84" y="0"/>
                  </a:cubicBezTo>
                  <a:cubicBezTo>
                    <a:pt x="108" y="0"/>
                    <a:pt x="128" y="6"/>
                    <a:pt x="135" y="12"/>
                  </a:cubicBezTo>
                  <a:cubicBezTo>
                    <a:pt x="141" y="16"/>
                    <a:pt x="144" y="20"/>
                    <a:pt x="144" y="25"/>
                  </a:cubicBezTo>
                  <a:cubicBezTo>
                    <a:pt x="144" y="32"/>
                    <a:pt x="144" y="32"/>
                    <a:pt x="144" y="32"/>
                  </a:cubicBezTo>
                  <a:cubicBezTo>
                    <a:pt x="144" y="36"/>
                    <a:pt x="142" y="38"/>
                    <a:pt x="139" y="38"/>
                  </a:cubicBezTo>
                  <a:cubicBezTo>
                    <a:pt x="137" y="38"/>
                    <a:pt x="135" y="38"/>
                    <a:pt x="133" y="36"/>
                  </a:cubicBezTo>
                  <a:cubicBezTo>
                    <a:pt x="126" y="32"/>
                    <a:pt x="107" y="23"/>
                    <a:pt x="87" y="23"/>
                  </a:cubicBezTo>
                  <a:cubicBezTo>
                    <a:pt x="50" y="23"/>
                    <a:pt x="26" y="50"/>
                    <a:pt x="26" y="99"/>
                  </a:cubicBezTo>
                  <a:cubicBezTo>
                    <a:pt x="26" y="149"/>
                    <a:pt x="50" y="176"/>
                    <a:pt x="87" y="176"/>
                  </a:cubicBezTo>
                  <a:cubicBezTo>
                    <a:pt x="107" y="176"/>
                    <a:pt x="126" y="167"/>
                    <a:pt x="133" y="162"/>
                  </a:cubicBezTo>
                  <a:cubicBezTo>
                    <a:pt x="135" y="161"/>
                    <a:pt x="137" y="160"/>
                    <a:pt x="139" y="160"/>
                  </a:cubicBezTo>
                  <a:cubicBezTo>
                    <a:pt x="142" y="160"/>
                    <a:pt x="144" y="163"/>
                    <a:pt x="144" y="167"/>
                  </a:cubicBezTo>
                  <a:cubicBezTo>
                    <a:pt x="144" y="174"/>
                    <a:pt x="144" y="174"/>
                    <a:pt x="144" y="174"/>
                  </a:cubicBezTo>
                  <a:cubicBezTo>
                    <a:pt x="144" y="179"/>
                    <a:pt x="141" y="183"/>
                    <a:pt x="135" y="187"/>
                  </a:cubicBezTo>
                  <a:cubicBezTo>
                    <a:pt x="128" y="192"/>
                    <a:pt x="108" y="199"/>
                    <a:pt x="84" y="199"/>
                  </a:cubicBezTo>
                  <a:cubicBezTo>
                    <a:pt x="34" y="199"/>
                    <a:pt x="0" y="162"/>
                    <a:pt x="0" y="99"/>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37" name="Freeform 38"/>
            <p:cNvSpPr>
              <a:spLocks noEditPoints="1"/>
            </p:cNvSpPr>
            <p:nvPr userDrawn="1"/>
          </p:nvSpPr>
          <p:spPr bwMode="auto">
            <a:xfrm>
              <a:off x="5372" y="1675"/>
              <a:ext cx="55" cy="415"/>
            </a:xfrm>
            <a:custGeom>
              <a:avLst/>
              <a:gdLst>
                <a:gd name="T0" fmla="*/ 0 w 34"/>
                <a:gd name="T1" fmla="*/ 47 h 258"/>
                <a:gd name="T2" fmla="*/ 45 w 34"/>
                <a:gd name="T3" fmla="*/ 0 h 258"/>
                <a:gd name="T4" fmla="*/ 89 w 34"/>
                <a:gd name="T5" fmla="*/ 47 h 258"/>
                <a:gd name="T6" fmla="*/ 45 w 34"/>
                <a:gd name="T7" fmla="*/ 90 h 258"/>
                <a:gd name="T8" fmla="*/ 0 w 34"/>
                <a:gd name="T9" fmla="*/ 47 h 258"/>
                <a:gd name="T10" fmla="*/ 10 w 34"/>
                <a:gd name="T11" fmla="*/ 650 h 258"/>
                <a:gd name="T12" fmla="*/ 10 w 34"/>
                <a:gd name="T13" fmla="*/ 191 h 258"/>
                <a:gd name="T14" fmla="*/ 29 w 34"/>
                <a:gd name="T15" fmla="*/ 174 h 258"/>
                <a:gd name="T16" fmla="*/ 60 w 34"/>
                <a:gd name="T17" fmla="*/ 174 h 258"/>
                <a:gd name="T18" fmla="*/ 79 w 34"/>
                <a:gd name="T19" fmla="*/ 191 h 258"/>
                <a:gd name="T20" fmla="*/ 79 w 34"/>
                <a:gd name="T21" fmla="*/ 650 h 258"/>
                <a:gd name="T22" fmla="*/ 60 w 34"/>
                <a:gd name="T23" fmla="*/ 668 h 258"/>
                <a:gd name="T24" fmla="*/ 29 w 34"/>
                <a:gd name="T25" fmla="*/ 668 h 258"/>
                <a:gd name="T26" fmla="*/ 10 w 34"/>
                <a:gd name="T27" fmla="*/ 650 h 25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34" h="258">
                  <a:moveTo>
                    <a:pt x="0" y="18"/>
                  </a:moveTo>
                  <a:cubicBezTo>
                    <a:pt x="0" y="8"/>
                    <a:pt x="8" y="0"/>
                    <a:pt x="17" y="0"/>
                  </a:cubicBezTo>
                  <a:cubicBezTo>
                    <a:pt x="26" y="0"/>
                    <a:pt x="34" y="8"/>
                    <a:pt x="34" y="18"/>
                  </a:cubicBezTo>
                  <a:cubicBezTo>
                    <a:pt x="34" y="27"/>
                    <a:pt x="26" y="35"/>
                    <a:pt x="17" y="35"/>
                  </a:cubicBezTo>
                  <a:cubicBezTo>
                    <a:pt x="8" y="35"/>
                    <a:pt x="0" y="27"/>
                    <a:pt x="0" y="18"/>
                  </a:cubicBezTo>
                  <a:moveTo>
                    <a:pt x="4" y="251"/>
                  </a:moveTo>
                  <a:cubicBezTo>
                    <a:pt x="4" y="74"/>
                    <a:pt x="4" y="74"/>
                    <a:pt x="4" y="74"/>
                  </a:cubicBezTo>
                  <a:cubicBezTo>
                    <a:pt x="4" y="70"/>
                    <a:pt x="7" y="67"/>
                    <a:pt x="11" y="67"/>
                  </a:cubicBezTo>
                  <a:cubicBezTo>
                    <a:pt x="23" y="67"/>
                    <a:pt x="23" y="67"/>
                    <a:pt x="23" y="67"/>
                  </a:cubicBezTo>
                  <a:cubicBezTo>
                    <a:pt x="27" y="67"/>
                    <a:pt x="30" y="70"/>
                    <a:pt x="30" y="74"/>
                  </a:cubicBezTo>
                  <a:cubicBezTo>
                    <a:pt x="30" y="251"/>
                    <a:pt x="30" y="251"/>
                    <a:pt x="30" y="251"/>
                  </a:cubicBezTo>
                  <a:cubicBezTo>
                    <a:pt x="30" y="255"/>
                    <a:pt x="27" y="258"/>
                    <a:pt x="23" y="258"/>
                  </a:cubicBezTo>
                  <a:cubicBezTo>
                    <a:pt x="11" y="258"/>
                    <a:pt x="11" y="258"/>
                    <a:pt x="11" y="258"/>
                  </a:cubicBezTo>
                  <a:cubicBezTo>
                    <a:pt x="7" y="258"/>
                    <a:pt x="4" y="255"/>
                    <a:pt x="4" y="251"/>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38" name="Freeform 39"/>
            <p:cNvSpPr>
              <a:spLocks/>
            </p:cNvSpPr>
            <p:nvPr userDrawn="1"/>
          </p:nvSpPr>
          <p:spPr bwMode="auto">
            <a:xfrm>
              <a:off x="5487" y="1631"/>
              <a:ext cx="44" cy="459"/>
            </a:xfrm>
            <a:custGeom>
              <a:avLst/>
              <a:gdLst>
                <a:gd name="T0" fmla="*/ 0 w 27"/>
                <a:gd name="T1" fmla="*/ 722 h 285"/>
                <a:gd name="T2" fmla="*/ 0 w 27"/>
                <a:gd name="T3" fmla="*/ 18 h 285"/>
                <a:gd name="T4" fmla="*/ 21 w 27"/>
                <a:gd name="T5" fmla="*/ 0 h 285"/>
                <a:gd name="T6" fmla="*/ 51 w 27"/>
                <a:gd name="T7" fmla="*/ 0 h 285"/>
                <a:gd name="T8" fmla="*/ 72 w 27"/>
                <a:gd name="T9" fmla="*/ 18 h 285"/>
                <a:gd name="T10" fmla="*/ 72 w 27"/>
                <a:gd name="T11" fmla="*/ 722 h 285"/>
                <a:gd name="T12" fmla="*/ 51 w 27"/>
                <a:gd name="T13" fmla="*/ 739 h 285"/>
                <a:gd name="T14" fmla="*/ 21 w 27"/>
                <a:gd name="T15" fmla="*/ 739 h 285"/>
                <a:gd name="T16" fmla="*/ 0 w 27"/>
                <a:gd name="T17" fmla="*/ 722 h 2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7" h="285">
                  <a:moveTo>
                    <a:pt x="0" y="278"/>
                  </a:moveTo>
                  <a:cubicBezTo>
                    <a:pt x="0" y="7"/>
                    <a:pt x="0" y="7"/>
                    <a:pt x="0" y="7"/>
                  </a:cubicBezTo>
                  <a:cubicBezTo>
                    <a:pt x="0" y="3"/>
                    <a:pt x="3" y="0"/>
                    <a:pt x="8" y="0"/>
                  </a:cubicBezTo>
                  <a:cubicBezTo>
                    <a:pt x="19" y="0"/>
                    <a:pt x="19" y="0"/>
                    <a:pt x="19" y="0"/>
                  </a:cubicBezTo>
                  <a:cubicBezTo>
                    <a:pt x="23" y="0"/>
                    <a:pt x="27" y="3"/>
                    <a:pt x="27" y="7"/>
                  </a:cubicBezTo>
                  <a:cubicBezTo>
                    <a:pt x="27" y="278"/>
                    <a:pt x="27" y="278"/>
                    <a:pt x="27" y="278"/>
                  </a:cubicBezTo>
                  <a:cubicBezTo>
                    <a:pt x="27" y="282"/>
                    <a:pt x="23" y="285"/>
                    <a:pt x="19" y="285"/>
                  </a:cubicBezTo>
                  <a:cubicBezTo>
                    <a:pt x="8" y="285"/>
                    <a:pt x="8" y="285"/>
                    <a:pt x="8" y="285"/>
                  </a:cubicBezTo>
                  <a:cubicBezTo>
                    <a:pt x="3" y="285"/>
                    <a:pt x="0" y="282"/>
                    <a:pt x="0" y="278"/>
                  </a:cubicBezTo>
                </a:path>
              </a:pathLst>
            </a:custGeom>
            <a:solidFill>
              <a:srgbClr val="85572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39" name="Freeform 40"/>
            <p:cNvSpPr>
              <a:spLocks/>
            </p:cNvSpPr>
            <p:nvPr userDrawn="1"/>
          </p:nvSpPr>
          <p:spPr bwMode="auto">
            <a:xfrm>
              <a:off x="2" y="1004"/>
              <a:ext cx="1990" cy="676"/>
            </a:xfrm>
            <a:custGeom>
              <a:avLst/>
              <a:gdLst>
                <a:gd name="T0" fmla="*/ 2695 w 1242"/>
                <a:gd name="T1" fmla="*/ 31 h 420"/>
                <a:gd name="T2" fmla="*/ 2618 w 1242"/>
                <a:gd name="T3" fmla="*/ 31 h 420"/>
                <a:gd name="T4" fmla="*/ 2174 w 1242"/>
                <a:gd name="T5" fmla="*/ 480 h 420"/>
                <a:gd name="T6" fmla="*/ 2077 w 1242"/>
                <a:gd name="T7" fmla="*/ 480 h 420"/>
                <a:gd name="T8" fmla="*/ 1633 w 1242"/>
                <a:gd name="T9" fmla="*/ 31 h 420"/>
                <a:gd name="T10" fmla="*/ 1556 w 1242"/>
                <a:gd name="T11" fmla="*/ 31 h 420"/>
                <a:gd name="T12" fmla="*/ 1112 w 1242"/>
                <a:gd name="T13" fmla="*/ 480 h 420"/>
                <a:gd name="T14" fmla="*/ 1014 w 1242"/>
                <a:gd name="T15" fmla="*/ 480 h 420"/>
                <a:gd name="T16" fmla="*/ 570 w 1242"/>
                <a:gd name="T17" fmla="*/ 31 h 420"/>
                <a:gd name="T18" fmla="*/ 493 w 1242"/>
                <a:gd name="T19" fmla="*/ 31 h 420"/>
                <a:gd name="T20" fmla="*/ 0 w 1242"/>
                <a:gd name="T21" fmla="*/ 528 h 420"/>
                <a:gd name="T22" fmla="*/ 0 w 1242"/>
                <a:gd name="T23" fmla="*/ 1088 h 420"/>
                <a:gd name="T24" fmla="*/ 482 w 1242"/>
                <a:gd name="T25" fmla="*/ 600 h 420"/>
                <a:gd name="T26" fmla="*/ 580 w 1242"/>
                <a:gd name="T27" fmla="*/ 600 h 420"/>
                <a:gd name="T28" fmla="*/ 1024 w 1242"/>
                <a:gd name="T29" fmla="*/ 1049 h 420"/>
                <a:gd name="T30" fmla="*/ 1101 w 1242"/>
                <a:gd name="T31" fmla="*/ 1049 h 420"/>
                <a:gd name="T32" fmla="*/ 1546 w 1242"/>
                <a:gd name="T33" fmla="*/ 600 h 420"/>
                <a:gd name="T34" fmla="*/ 1642 w 1242"/>
                <a:gd name="T35" fmla="*/ 600 h 420"/>
                <a:gd name="T36" fmla="*/ 2088 w 1242"/>
                <a:gd name="T37" fmla="*/ 1049 h 420"/>
                <a:gd name="T38" fmla="*/ 2165 w 1242"/>
                <a:gd name="T39" fmla="*/ 1049 h 420"/>
                <a:gd name="T40" fmla="*/ 2608 w 1242"/>
                <a:gd name="T41" fmla="*/ 600 h 420"/>
                <a:gd name="T42" fmla="*/ 2706 w 1242"/>
                <a:gd name="T43" fmla="*/ 600 h 420"/>
                <a:gd name="T44" fmla="*/ 3188 w 1242"/>
                <a:gd name="T45" fmla="*/ 1088 h 420"/>
                <a:gd name="T46" fmla="*/ 3188 w 1242"/>
                <a:gd name="T47" fmla="*/ 528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5"/>
                    <a:pt x="847" y="185"/>
                    <a:pt x="847" y="185"/>
                  </a:cubicBezTo>
                  <a:cubicBezTo>
                    <a:pt x="837" y="195"/>
                    <a:pt x="820" y="195"/>
                    <a:pt x="809" y="185"/>
                  </a:cubicBezTo>
                  <a:cubicBezTo>
                    <a:pt x="636" y="12"/>
                    <a:pt x="636" y="12"/>
                    <a:pt x="636" y="12"/>
                  </a:cubicBezTo>
                  <a:cubicBezTo>
                    <a:pt x="625" y="0"/>
                    <a:pt x="617" y="0"/>
                    <a:pt x="606" y="12"/>
                  </a:cubicBezTo>
                  <a:cubicBezTo>
                    <a:pt x="433" y="185"/>
                    <a:pt x="433" y="185"/>
                    <a:pt x="433" y="185"/>
                  </a:cubicBezTo>
                  <a:cubicBezTo>
                    <a:pt x="423" y="195"/>
                    <a:pt x="405" y="195"/>
                    <a:pt x="395" y="185"/>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sp>
          <p:nvSpPr>
            <p:cNvPr id="40" name="Freeform 41"/>
            <p:cNvSpPr>
              <a:spLocks/>
            </p:cNvSpPr>
            <p:nvPr userDrawn="1"/>
          </p:nvSpPr>
          <p:spPr bwMode="auto">
            <a:xfrm>
              <a:off x="2" y="1442"/>
              <a:ext cx="1990" cy="675"/>
            </a:xfrm>
            <a:custGeom>
              <a:avLst/>
              <a:gdLst>
                <a:gd name="T0" fmla="*/ 2695 w 1242"/>
                <a:gd name="T1" fmla="*/ 31 h 420"/>
                <a:gd name="T2" fmla="*/ 2618 w 1242"/>
                <a:gd name="T3" fmla="*/ 31 h 420"/>
                <a:gd name="T4" fmla="*/ 2174 w 1242"/>
                <a:gd name="T5" fmla="*/ 476 h 420"/>
                <a:gd name="T6" fmla="*/ 2077 w 1242"/>
                <a:gd name="T7" fmla="*/ 476 h 420"/>
                <a:gd name="T8" fmla="*/ 1633 w 1242"/>
                <a:gd name="T9" fmla="*/ 31 h 420"/>
                <a:gd name="T10" fmla="*/ 1556 w 1242"/>
                <a:gd name="T11" fmla="*/ 31 h 420"/>
                <a:gd name="T12" fmla="*/ 1112 w 1242"/>
                <a:gd name="T13" fmla="*/ 476 h 420"/>
                <a:gd name="T14" fmla="*/ 1014 w 1242"/>
                <a:gd name="T15" fmla="*/ 476 h 420"/>
                <a:gd name="T16" fmla="*/ 570 w 1242"/>
                <a:gd name="T17" fmla="*/ 31 h 420"/>
                <a:gd name="T18" fmla="*/ 493 w 1242"/>
                <a:gd name="T19" fmla="*/ 31 h 420"/>
                <a:gd name="T20" fmla="*/ 0 w 1242"/>
                <a:gd name="T21" fmla="*/ 527 h 420"/>
                <a:gd name="T22" fmla="*/ 0 w 1242"/>
                <a:gd name="T23" fmla="*/ 1085 h 420"/>
                <a:gd name="T24" fmla="*/ 482 w 1242"/>
                <a:gd name="T25" fmla="*/ 599 h 420"/>
                <a:gd name="T26" fmla="*/ 580 w 1242"/>
                <a:gd name="T27" fmla="*/ 599 h 420"/>
                <a:gd name="T28" fmla="*/ 1024 w 1242"/>
                <a:gd name="T29" fmla="*/ 1046 h 420"/>
                <a:gd name="T30" fmla="*/ 1101 w 1242"/>
                <a:gd name="T31" fmla="*/ 1046 h 420"/>
                <a:gd name="T32" fmla="*/ 1546 w 1242"/>
                <a:gd name="T33" fmla="*/ 599 h 420"/>
                <a:gd name="T34" fmla="*/ 1642 w 1242"/>
                <a:gd name="T35" fmla="*/ 599 h 420"/>
                <a:gd name="T36" fmla="*/ 2088 w 1242"/>
                <a:gd name="T37" fmla="*/ 1046 h 420"/>
                <a:gd name="T38" fmla="*/ 2165 w 1242"/>
                <a:gd name="T39" fmla="*/ 1046 h 420"/>
                <a:gd name="T40" fmla="*/ 2608 w 1242"/>
                <a:gd name="T41" fmla="*/ 599 h 420"/>
                <a:gd name="T42" fmla="*/ 2706 w 1242"/>
                <a:gd name="T43" fmla="*/ 599 h 420"/>
                <a:gd name="T44" fmla="*/ 3188 w 1242"/>
                <a:gd name="T45" fmla="*/ 1085 h 420"/>
                <a:gd name="T46" fmla="*/ 3188 w 1242"/>
                <a:gd name="T47" fmla="*/ 527 h 420"/>
                <a:gd name="T48" fmla="*/ 2695 w 1242"/>
                <a:gd name="T49" fmla="*/ 31 h 4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42" h="420">
                  <a:moveTo>
                    <a:pt x="1050" y="12"/>
                  </a:moveTo>
                  <a:cubicBezTo>
                    <a:pt x="1039" y="0"/>
                    <a:pt x="1032" y="0"/>
                    <a:pt x="1020" y="12"/>
                  </a:cubicBezTo>
                  <a:cubicBezTo>
                    <a:pt x="847" y="184"/>
                    <a:pt x="847" y="184"/>
                    <a:pt x="847" y="184"/>
                  </a:cubicBezTo>
                  <a:cubicBezTo>
                    <a:pt x="837" y="195"/>
                    <a:pt x="820" y="195"/>
                    <a:pt x="809" y="184"/>
                  </a:cubicBezTo>
                  <a:cubicBezTo>
                    <a:pt x="636" y="12"/>
                    <a:pt x="636" y="12"/>
                    <a:pt x="636" y="12"/>
                  </a:cubicBezTo>
                  <a:cubicBezTo>
                    <a:pt x="625" y="0"/>
                    <a:pt x="617" y="0"/>
                    <a:pt x="606" y="12"/>
                  </a:cubicBezTo>
                  <a:cubicBezTo>
                    <a:pt x="433" y="184"/>
                    <a:pt x="433" y="184"/>
                    <a:pt x="433" y="184"/>
                  </a:cubicBezTo>
                  <a:cubicBezTo>
                    <a:pt x="423" y="195"/>
                    <a:pt x="405" y="195"/>
                    <a:pt x="395" y="184"/>
                  </a:cubicBezTo>
                  <a:cubicBezTo>
                    <a:pt x="222" y="12"/>
                    <a:pt x="222" y="12"/>
                    <a:pt x="222" y="12"/>
                  </a:cubicBezTo>
                  <a:cubicBezTo>
                    <a:pt x="211" y="0"/>
                    <a:pt x="203" y="0"/>
                    <a:pt x="192" y="12"/>
                  </a:cubicBezTo>
                  <a:cubicBezTo>
                    <a:pt x="0" y="204"/>
                    <a:pt x="0" y="204"/>
                    <a:pt x="0" y="204"/>
                  </a:cubicBezTo>
                  <a:cubicBezTo>
                    <a:pt x="0" y="420"/>
                    <a:pt x="0" y="420"/>
                    <a:pt x="0" y="420"/>
                  </a:cubicBezTo>
                  <a:cubicBezTo>
                    <a:pt x="188" y="232"/>
                    <a:pt x="188" y="232"/>
                    <a:pt x="188" y="232"/>
                  </a:cubicBezTo>
                  <a:cubicBezTo>
                    <a:pt x="198" y="222"/>
                    <a:pt x="216" y="222"/>
                    <a:pt x="226" y="232"/>
                  </a:cubicBezTo>
                  <a:cubicBezTo>
                    <a:pt x="399" y="405"/>
                    <a:pt x="399" y="405"/>
                    <a:pt x="399" y="405"/>
                  </a:cubicBezTo>
                  <a:cubicBezTo>
                    <a:pt x="410" y="417"/>
                    <a:pt x="418" y="417"/>
                    <a:pt x="429" y="405"/>
                  </a:cubicBezTo>
                  <a:cubicBezTo>
                    <a:pt x="602" y="232"/>
                    <a:pt x="602" y="232"/>
                    <a:pt x="602" y="232"/>
                  </a:cubicBezTo>
                  <a:cubicBezTo>
                    <a:pt x="612" y="222"/>
                    <a:pt x="630" y="222"/>
                    <a:pt x="640" y="232"/>
                  </a:cubicBezTo>
                  <a:cubicBezTo>
                    <a:pt x="813" y="405"/>
                    <a:pt x="813" y="405"/>
                    <a:pt x="813" y="405"/>
                  </a:cubicBezTo>
                  <a:cubicBezTo>
                    <a:pt x="825" y="417"/>
                    <a:pt x="832" y="417"/>
                    <a:pt x="843" y="405"/>
                  </a:cubicBezTo>
                  <a:cubicBezTo>
                    <a:pt x="1016" y="232"/>
                    <a:pt x="1016" y="232"/>
                    <a:pt x="1016" y="232"/>
                  </a:cubicBezTo>
                  <a:cubicBezTo>
                    <a:pt x="1027" y="222"/>
                    <a:pt x="1044" y="222"/>
                    <a:pt x="1054" y="232"/>
                  </a:cubicBezTo>
                  <a:cubicBezTo>
                    <a:pt x="1242" y="420"/>
                    <a:pt x="1242" y="420"/>
                    <a:pt x="1242" y="420"/>
                  </a:cubicBezTo>
                  <a:cubicBezTo>
                    <a:pt x="1242" y="204"/>
                    <a:pt x="1242" y="204"/>
                    <a:pt x="1242" y="204"/>
                  </a:cubicBezTo>
                  <a:lnTo>
                    <a:pt x="1050"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solidFill>
                  <a:srgbClr val="002F5D"/>
                </a:solidFill>
              </a:endParaRPr>
            </a:p>
          </p:txBody>
        </p:sp>
      </p:grpSp>
    </p:spTree>
    <p:extLst>
      <p:ext uri="{BB962C8B-B14F-4D97-AF65-F5344CB8AC3E}">
        <p14:creationId xmlns:p14="http://schemas.microsoft.com/office/powerpoint/2010/main" val="210049912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Lst>
  <p:txStyles>
    <p:title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4000" b="1">
          <a:solidFill>
            <a:srgbClr val="FFFFFF"/>
          </a:solidFill>
          <a:latin typeface="Calibri" pitchFamily="34" charset="0"/>
        </a:defRPr>
      </a:lvl2pPr>
      <a:lvl3pPr algn="l" rtl="0" eaLnBrk="0" fontAlgn="base" hangingPunct="0">
        <a:spcBef>
          <a:spcPct val="0"/>
        </a:spcBef>
        <a:spcAft>
          <a:spcPct val="0"/>
        </a:spcAft>
        <a:defRPr sz="4000" b="1">
          <a:solidFill>
            <a:srgbClr val="FFFFFF"/>
          </a:solidFill>
          <a:latin typeface="Calibri" pitchFamily="34" charset="0"/>
        </a:defRPr>
      </a:lvl3pPr>
      <a:lvl4pPr algn="l" rtl="0" eaLnBrk="0" fontAlgn="base" hangingPunct="0">
        <a:spcBef>
          <a:spcPct val="0"/>
        </a:spcBef>
        <a:spcAft>
          <a:spcPct val="0"/>
        </a:spcAft>
        <a:defRPr sz="4000" b="1">
          <a:solidFill>
            <a:srgbClr val="FFFFFF"/>
          </a:solidFill>
          <a:latin typeface="Calibri" pitchFamily="34" charset="0"/>
        </a:defRPr>
      </a:lvl4pPr>
      <a:lvl5pPr algn="l" rtl="0" eaLnBrk="0" fontAlgn="base" hangingPunct="0">
        <a:spcBef>
          <a:spcPct val="0"/>
        </a:spcBef>
        <a:spcAft>
          <a:spcPct val="0"/>
        </a:spcAft>
        <a:defRPr sz="4000" b="1">
          <a:solidFill>
            <a:srgbClr val="FFFFFF"/>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indent="-179388" algn="l" rtl="0" eaLnBrk="0" fontAlgn="base" hangingPunct="0">
        <a:spcBef>
          <a:spcPct val="20000"/>
        </a:spcBef>
        <a:spcAft>
          <a:spcPct val="0"/>
        </a:spcAft>
        <a:buFont typeface="Arial" charset="0"/>
        <a:buChar char="•"/>
        <a:defRPr sz="2800" kern="1200">
          <a:solidFill>
            <a:srgbClr val="FFFFFF"/>
          </a:solidFill>
          <a:latin typeface="+mn-lt"/>
          <a:ea typeface="+mn-ea"/>
          <a:cs typeface="+mn-cs"/>
        </a:defRPr>
      </a:lvl1pPr>
      <a:lvl2pPr marL="358775" indent="-179388" algn="l" rtl="0" eaLnBrk="0" fontAlgn="base" hangingPunct="0">
        <a:spcBef>
          <a:spcPct val="20000"/>
        </a:spcBef>
        <a:spcAft>
          <a:spcPct val="0"/>
        </a:spcAft>
        <a:buFont typeface="Arial" charset="0"/>
        <a:buChar char="•"/>
        <a:defRPr sz="2400" kern="1200">
          <a:solidFill>
            <a:srgbClr val="FFFFFF"/>
          </a:solidFill>
          <a:latin typeface="+mn-lt"/>
          <a:ea typeface="+mn-ea"/>
          <a:cs typeface="+mn-cs"/>
        </a:defRPr>
      </a:lvl2pPr>
      <a:lvl3pPr marL="719138" indent="-179388" algn="l" rtl="0" eaLnBrk="0" fontAlgn="base" hangingPunct="0">
        <a:spcBef>
          <a:spcPct val="20000"/>
        </a:spcBef>
        <a:spcAft>
          <a:spcPct val="0"/>
        </a:spcAft>
        <a:buFont typeface="Arial" charset="0"/>
        <a:buChar char="•"/>
        <a:defRPr sz="2000" kern="1200">
          <a:solidFill>
            <a:srgbClr val="FFFFFF"/>
          </a:solidFill>
          <a:latin typeface="+mn-lt"/>
          <a:ea typeface="+mn-ea"/>
          <a:cs typeface="+mn-cs"/>
        </a:defRPr>
      </a:lvl3pPr>
      <a:lvl4pPr marL="1079500" indent="-179388" algn="l" rtl="0" eaLnBrk="0" fontAlgn="base" hangingPunct="0">
        <a:spcBef>
          <a:spcPct val="20000"/>
        </a:spcBef>
        <a:spcAft>
          <a:spcPct val="0"/>
        </a:spcAft>
        <a:buFont typeface="Arial" charset="0"/>
        <a:buChar char="•"/>
        <a:defRPr kern="1200">
          <a:solidFill>
            <a:srgbClr val="FFFFFF"/>
          </a:solidFill>
          <a:latin typeface="+mn-lt"/>
          <a:ea typeface="+mn-ea"/>
          <a:cs typeface="+mn-cs"/>
        </a:defRPr>
      </a:lvl4pPr>
      <a:lvl5pPr marL="1439863" indent="-179388" algn="l" rtl="0" eaLnBrk="0" fontAlgn="base" hangingPunct="0">
        <a:spcBef>
          <a:spcPts val="400"/>
        </a:spcBef>
        <a:spcAft>
          <a:spcPct val="0"/>
        </a:spcAft>
        <a:buFont typeface="Arial" charset="0"/>
        <a:buChar char="•"/>
        <a:defRPr kern="1200">
          <a:solidFill>
            <a:srgbClr val="FFFFFF"/>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9.xml"/><Relationship Id="rId1" Type="http://schemas.openxmlformats.org/officeDocument/2006/relationships/slideLayout" Target="../slideLayouts/slideLayout4.xml"/><Relationship Id="rId5" Type="http://schemas.openxmlformats.org/officeDocument/2006/relationships/image" Target="../media/image30.emf"/><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bit.ly/2wQsOBV"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83568" y="1563638"/>
            <a:ext cx="7772400" cy="2808261"/>
          </a:xfrm>
        </p:spPr>
        <p:txBody>
          <a:bodyPr/>
          <a:lstStyle/>
          <a:p>
            <a:pPr algn="ctr" eaLnBrk="1" fontAlgn="auto" hangingPunct="1">
              <a:spcAft>
                <a:spcPts val="0"/>
              </a:spcAft>
              <a:defRPr/>
            </a:pPr>
            <a:endParaRPr lang="en-GB" dirty="0"/>
          </a:p>
          <a:p>
            <a:pPr algn="ctr" eaLnBrk="1" fontAlgn="auto" hangingPunct="1">
              <a:spcAft>
                <a:spcPts val="0"/>
              </a:spcAft>
              <a:defRPr/>
            </a:pPr>
            <a:endParaRPr lang="en-GB" dirty="0"/>
          </a:p>
          <a:p>
            <a:pPr algn="ctr" eaLnBrk="1" fontAlgn="auto" hangingPunct="1">
              <a:spcAft>
                <a:spcPts val="0"/>
              </a:spcAft>
              <a:defRPr/>
            </a:pPr>
            <a:endParaRPr lang="en-GB" dirty="0"/>
          </a:p>
          <a:p>
            <a:pPr algn="ctr" eaLnBrk="1" fontAlgn="auto" hangingPunct="1">
              <a:spcAft>
                <a:spcPts val="0"/>
              </a:spcAft>
              <a:defRPr/>
            </a:pPr>
            <a:r>
              <a:rPr lang="en-GB" dirty="0"/>
              <a:t>Tackling Poverty and </a:t>
            </a:r>
          </a:p>
          <a:p>
            <a:pPr algn="ctr" eaLnBrk="1" fontAlgn="auto" hangingPunct="1">
              <a:spcAft>
                <a:spcPts val="0"/>
              </a:spcAft>
              <a:defRPr/>
            </a:pPr>
            <a:r>
              <a:rPr lang="en-GB" dirty="0"/>
              <a:t>Improving Social Mobility</a:t>
            </a:r>
          </a:p>
          <a:p>
            <a:pPr algn="ctr" eaLnBrk="1" fontAlgn="auto" hangingPunct="1">
              <a:spcAft>
                <a:spcPts val="0"/>
              </a:spcAft>
              <a:defRPr/>
            </a:pPr>
            <a:endParaRPr lang="en-GB" dirty="0"/>
          </a:p>
          <a:p>
            <a:pPr eaLnBrk="1" fontAlgn="auto" hangingPunct="1">
              <a:spcAft>
                <a:spcPts val="0"/>
              </a:spcAft>
              <a:defRPr/>
            </a:pPr>
            <a:endParaRPr lang="en-GB" sz="1600" dirty="0"/>
          </a:p>
          <a:p>
            <a:pPr eaLnBrk="1" fontAlgn="auto" hangingPunct="1">
              <a:spcAft>
                <a:spcPts val="0"/>
              </a:spcAft>
              <a:defRPr/>
            </a:pPr>
            <a:r>
              <a:rPr lang="en-GB" sz="1600" dirty="0"/>
              <a:t>19 July 2019  </a:t>
            </a:r>
            <a:endParaRPr lang="en-GB" sz="1600" dirty="0">
              <a:solidFill>
                <a:srgbClr val="FF00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20080" y="484188"/>
            <a:ext cx="6372200" cy="1007442"/>
          </a:xfrm>
        </p:spPr>
        <p:txBody>
          <a:bodyPr/>
          <a:lstStyle/>
          <a:p>
            <a:pPr>
              <a:defRPr/>
            </a:pPr>
            <a:r>
              <a:rPr lang="en-GB" dirty="0">
                <a:solidFill>
                  <a:srgbClr val="00B0F0"/>
                </a:solidFill>
              </a:rPr>
              <a:t>Solving Poverty: Joseph Rowntree Foundation</a:t>
            </a:r>
          </a:p>
        </p:txBody>
      </p:sp>
      <p:sp>
        <p:nvSpPr>
          <p:cNvPr id="4" name="Content Placeholder 7"/>
          <p:cNvSpPr txBox="1">
            <a:spLocks/>
          </p:cNvSpPr>
          <p:nvPr/>
        </p:nvSpPr>
        <p:spPr>
          <a:xfrm>
            <a:off x="470972" y="1059583"/>
            <a:ext cx="6931026" cy="3394073"/>
          </a:xfrm>
          <a:prstGeom prst="rect">
            <a:avLst/>
          </a:prstGeom>
        </p:spPr>
        <p:txBody>
          <a:bodyPr rIns="0">
            <a:norm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2" indent="-514352">
              <a:buFont typeface="Arial" panose="020B0604020202020204" pitchFamily="34" charset="0"/>
              <a:buAutoNum type="arabicPeriod"/>
              <a:defRPr/>
            </a:pPr>
            <a:endParaRPr lang="en-GB" dirty="0"/>
          </a:p>
          <a:p>
            <a:pPr indent="0">
              <a:buNone/>
              <a:defRPr/>
            </a:pPr>
            <a:endParaRPr lang="en-GB" dirty="0"/>
          </a:p>
          <a:p>
            <a:pPr indent="0">
              <a:buNone/>
              <a:defRPr/>
            </a:pPr>
            <a:endParaRPr lang="en-GB" dirty="0"/>
          </a:p>
          <a:p>
            <a:pPr indent="0">
              <a:buNone/>
              <a:defRPr/>
            </a:pPr>
            <a:endParaRPr lang="en-GB" dirty="0"/>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sp>
        <p:nvSpPr>
          <p:cNvPr id="2" name="TextBox 1"/>
          <p:cNvSpPr txBox="1"/>
          <p:nvPr/>
        </p:nvSpPr>
        <p:spPr>
          <a:xfrm>
            <a:off x="667641" y="1419622"/>
            <a:ext cx="6588224" cy="4062651"/>
          </a:xfrm>
          <a:prstGeom prst="rect">
            <a:avLst/>
          </a:prstGeom>
          <a:noFill/>
        </p:spPr>
        <p:txBody>
          <a:bodyPr wrap="square" rtlCol="0">
            <a:spAutoFit/>
          </a:bodyPr>
          <a:lstStyle/>
          <a:p>
            <a:r>
              <a:rPr lang="en-GB" sz="2000" dirty="0"/>
              <a:t>-£78bn of public spending is linked to dealing with poverty and its consequences, including spending on healthcare, education, justice, child and adult social services.</a:t>
            </a:r>
          </a:p>
          <a:p>
            <a:r>
              <a:rPr lang="en-GB" sz="2000" dirty="0"/>
              <a:t>- 2016 report, ‘We Can Solve Poverty in the UK’ suggests a five-point plan to solve poverty:</a:t>
            </a:r>
          </a:p>
          <a:p>
            <a:pPr marL="342900" lvl="0" indent="-342900">
              <a:buFont typeface="Arial" panose="020B0604020202020204" pitchFamily="34" charset="0"/>
              <a:buChar char="•"/>
            </a:pPr>
            <a:r>
              <a:rPr lang="en-GB" sz="2000" b="1" dirty="0"/>
              <a:t>Boosting incomes and reducing costs</a:t>
            </a:r>
          </a:p>
          <a:p>
            <a:pPr marL="342900" lvl="0" indent="-342900">
              <a:buFont typeface="Arial" panose="020B0604020202020204" pitchFamily="34" charset="0"/>
              <a:buChar char="•"/>
            </a:pPr>
            <a:r>
              <a:rPr lang="en-GB" sz="2000" b="1" dirty="0"/>
              <a:t>Improving education standards and raising skills</a:t>
            </a:r>
          </a:p>
          <a:p>
            <a:pPr marL="342900" lvl="0" indent="-342900">
              <a:buFont typeface="Arial" panose="020B0604020202020204" pitchFamily="34" charset="0"/>
              <a:buChar char="•"/>
            </a:pPr>
            <a:r>
              <a:rPr lang="en-GB" sz="2000" b="1" dirty="0"/>
              <a:t>Strengthening families and communities, and</a:t>
            </a:r>
          </a:p>
          <a:p>
            <a:pPr marL="342900" indent="-342900">
              <a:buFont typeface="Arial" panose="020B0604020202020204" pitchFamily="34" charset="0"/>
              <a:buChar char="•"/>
            </a:pPr>
            <a:r>
              <a:rPr lang="en-GB" sz="2000" b="1" dirty="0"/>
              <a:t>Delivering an effective benefit system</a:t>
            </a:r>
          </a:p>
          <a:p>
            <a:pPr marL="342900" lvl="0" indent="-342900">
              <a:buFont typeface="Arial" panose="020B0604020202020204" pitchFamily="34" charset="0"/>
              <a:buChar char="•"/>
            </a:pPr>
            <a:r>
              <a:rPr lang="en-GB" sz="2000" b="1" dirty="0"/>
              <a:t>Promoting long-term economic growth benefiting everyone</a:t>
            </a:r>
          </a:p>
          <a:p>
            <a:pPr marL="342900" indent="-342900">
              <a:buFont typeface="Arial" panose="020B0604020202020204" pitchFamily="34" charset="0"/>
              <a:buChar char="•"/>
            </a:pPr>
            <a:endParaRPr lang="en-GB" sz="2000" b="1" dirty="0"/>
          </a:p>
          <a:p>
            <a:endParaRPr lang="en-GB" dirty="0"/>
          </a:p>
        </p:txBody>
      </p:sp>
    </p:spTree>
    <p:extLst>
      <p:ext uri="{BB962C8B-B14F-4D97-AF65-F5344CB8AC3E}">
        <p14:creationId xmlns:p14="http://schemas.microsoft.com/office/powerpoint/2010/main" val="28458581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55576" y="2206027"/>
            <a:ext cx="7668344" cy="657101"/>
          </a:xfrm>
        </p:spPr>
        <p:txBody>
          <a:bodyPr/>
          <a:lstStyle/>
          <a:p>
            <a:pPr>
              <a:defRPr/>
            </a:pPr>
            <a:r>
              <a:rPr lang="en-GB" dirty="0">
                <a:solidFill>
                  <a:srgbClr val="00B0F0"/>
                </a:solidFill>
              </a:rPr>
              <a:t>Action Plan 2019/20 Highlights</a:t>
            </a:r>
            <a:br>
              <a:rPr lang="en-GB" dirty="0">
                <a:solidFill>
                  <a:srgbClr val="00B0F0"/>
                </a:solidFill>
              </a:rPr>
            </a:br>
            <a:r>
              <a:rPr lang="en-GB" dirty="0">
                <a:solidFill>
                  <a:schemeClr val="tx1"/>
                </a:solidFill>
              </a:rPr>
              <a:t>Boosting Incomes and </a:t>
            </a:r>
            <a:br>
              <a:rPr lang="en-GB" dirty="0">
                <a:solidFill>
                  <a:schemeClr val="tx1"/>
                </a:solidFill>
              </a:rPr>
            </a:br>
            <a:r>
              <a:rPr lang="en-GB" dirty="0">
                <a:solidFill>
                  <a:schemeClr val="tx1"/>
                </a:solidFill>
              </a:rPr>
              <a:t>Reducing Costs</a:t>
            </a:r>
            <a:endParaRPr lang="en-GB" sz="1600" dirty="0">
              <a:solidFill>
                <a:schemeClr val="tx1"/>
              </a:solidFill>
            </a:endParaRPr>
          </a:p>
        </p:txBody>
      </p:sp>
      <p:sp>
        <p:nvSpPr>
          <p:cNvPr id="4" name="Content Placeholder 7"/>
          <p:cNvSpPr txBox="1">
            <a:spLocks/>
          </p:cNvSpPr>
          <p:nvPr/>
        </p:nvSpPr>
        <p:spPr>
          <a:xfrm>
            <a:off x="470972" y="1059583"/>
            <a:ext cx="6931026" cy="3394073"/>
          </a:xfrm>
          <a:prstGeom prst="rect">
            <a:avLst/>
          </a:prstGeom>
        </p:spPr>
        <p:txBody>
          <a:bodyPr rIns="0">
            <a:norm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2" indent="-514352">
              <a:buFont typeface="Arial" panose="020B0604020202020204" pitchFamily="34" charset="0"/>
              <a:buAutoNum type="arabicPeriod"/>
              <a:defRPr/>
            </a:pPr>
            <a:endParaRPr lang="en-GB" dirty="0"/>
          </a:p>
          <a:p>
            <a:pPr indent="0">
              <a:buNone/>
              <a:defRPr/>
            </a:pPr>
            <a:endParaRPr lang="en-GB" dirty="0"/>
          </a:p>
          <a:p>
            <a:pPr indent="0">
              <a:buNone/>
              <a:defRPr/>
            </a:pPr>
            <a:endParaRPr lang="en-GB" dirty="0"/>
          </a:p>
          <a:p>
            <a:pPr indent="0">
              <a:buNone/>
              <a:defRPr/>
            </a:pPr>
            <a:endParaRPr lang="en-GB" dirty="0"/>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spTree>
    <p:extLst>
      <p:ext uri="{BB962C8B-B14F-4D97-AF65-F5344CB8AC3E}">
        <p14:creationId xmlns:p14="http://schemas.microsoft.com/office/powerpoint/2010/main" val="2836873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13910" y="1419622"/>
            <a:ext cx="7714474" cy="1007442"/>
          </a:xfrm>
        </p:spPr>
        <p:txBody>
          <a:bodyPr/>
          <a:lstStyle/>
          <a:p>
            <a:pPr>
              <a:defRPr/>
            </a:pPr>
            <a:r>
              <a:rPr lang="en-GB" dirty="0"/>
              <a:t>Business &amp; Intellectual Property Centre</a:t>
            </a:r>
            <a:endParaRPr lang="en-GB" dirty="0">
              <a:solidFill>
                <a:srgbClr val="00B0F0"/>
              </a:solidFill>
            </a:endParaRPr>
          </a:p>
        </p:txBody>
      </p:sp>
      <p:sp>
        <p:nvSpPr>
          <p:cNvPr id="4" name="Content Placeholder 7"/>
          <p:cNvSpPr txBox="1">
            <a:spLocks/>
          </p:cNvSpPr>
          <p:nvPr/>
        </p:nvSpPr>
        <p:spPr>
          <a:xfrm>
            <a:off x="313910" y="2067694"/>
            <a:ext cx="7304109" cy="3394073"/>
          </a:xfrm>
          <a:prstGeom prst="rect">
            <a:avLst/>
          </a:prstGeom>
        </p:spPr>
        <p:txBody>
          <a:bodyPr rIns="0">
            <a:normAutofit fontScale="25000" lnSpcReduction="20000"/>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2" indent="-514352">
              <a:buFont typeface="Arial" panose="020B0604020202020204" pitchFamily="34" charset="0"/>
              <a:buAutoNum type="arabicPeriod"/>
              <a:defRPr/>
            </a:pPr>
            <a:endParaRPr lang="en-GB" dirty="0"/>
          </a:p>
          <a:p>
            <a:pPr marL="285750" indent="-285750">
              <a:lnSpc>
                <a:spcPct val="119000"/>
              </a:lnSpc>
              <a:spcAft>
                <a:spcPts val="1400"/>
              </a:spcAft>
            </a:pPr>
            <a:r>
              <a:rPr lang="en-GB" sz="7200" dirty="0"/>
              <a:t>B &amp; IPC’s in libraries - front door to business support for Start-ups, SMEs and entrepreneurs, from all walks of life </a:t>
            </a:r>
            <a:r>
              <a:rPr lang="en-GB" altLang="en-US" sz="7200" dirty="0"/>
              <a:t>providing trusted face-to-face Intellectual Property and innovation support</a:t>
            </a:r>
          </a:p>
          <a:p>
            <a:pPr marL="285750" indent="-285750">
              <a:lnSpc>
                <a:spcPct val="119000"/>
              </a:lnSpc>
              <a:spcAft>
                <a:spcPts val="1400"/>
              </a:spcAft>
            </a:pPr>
            <a:r>
              <a:rPr lang="en-GB" altLang="en-US" sz="7200" dirty="0"/>
              <a:t>Key partners - British Library &amp; Intellectual Property Office, Cambridgeshire Chambers of Commerce, Growth Hub and Intellectual Property Attorney</a:t>
            </a:r>
          </a:p>
          <a:p>
            <a:pPr marL="285750" indent="-285750">
              <a:lnSpc>
                <a:spcPct val="119000"/>
              </a:lnSpc>
              <a:spcAft>
                <a:spcPts val="1400"/>
              </a:spcAft>
            </a:pPr>
            <a:r>
              <a:rPr lang="en-GB" altLang="en-US" sz="7200" dirty="0"/>
              <a:t>How can the Centres help? What can you do in the Centres?</a:t>
            </a:r>
          </a:p>
          <a:p>
            <a:pPr indent="0">
              <a:lnSpc>
                <a:spcPct val="120000"/>
              </a:lnSpc>
              <a:spcAft>
                <a:spcPts val="1400"/>
              </a:spcAft>
              <a:buNone/>
            </a:pPr>
            <a:r>
              <a:rPr lang="en-GB" sz="5600" b="1" kern="1400" dirty="0"/>
              <a:t>Contact us:  </a:t>
            </a:r>
            <a:r>
              <a:rPr lang="en-GB" sz="5600" kern="1400" dirty="0"/>
              <a:t> www.cambridgeshire.gov.uk/BIPC      BIPC@cambridgeshire.gov.uk           @</a:t>
            </a:r>
            <a:r>
              <a:rPr lang="en-GB" sz="5600" kern="1400" dirty="0" err="1"/>
              <a:t>BIPCCambs</a:t>
            </a:r>
            <a:endParaRPr lang="en-GB" sz="5600" kern="1400" dirty="0"/>
          </a:p>
          <a:p>
            <a:pPr indent="0">
              <a:buNone/>
              <a:defRPr/>
            </a:pPr>
            <a:endParaRPr lang="en-GB" dirty="0"/>
          </a:p>
          <a:p>
            <a:pPr indent="0">
              <a:buNone/>
              <a:defRPr/>
            </a:pPr>
            <a:endParaRPr lang="en-GB" dirty="0"/>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1901" y="120736"/>
            <a:ext cx="1879860" cy="1420794"/>
          </a:xfrm>
          <a:prstGeom prst="rect">
            <a:avLst/>
          </a:prstGeom>
        </p:spPr>
      </p:pic>
      <p:pic>
        <p:nvPicPr>
          <p:cNvPr id="6" name="Picture 2" descr="Merged logo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467" y="87953"/>
            <a:ext cx="2227730" cy="1403677"/>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6453314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429" y="498245"/>
            <a:ext cx="8064896" cy="857250"/>
          </a:xfrm>
        </p:spPr>
        <p:txBody>
          <a:bodyPr/>
          <a:lstStyle/>
          <a:p>
            <a:r>
              <a:rPr lang="en-GB" dirty="0"/>
              <a:t>Local Assistance Scheme (CLAS)</a:t>
            </a:r>
          </a:p>
        </p:txBody>
      </p:sp>
      <p:sp>
        <p:nvSpPr>
          <p:cNvPr id="3" name="Content Placeholder 2"/>
          <p:cNvSpPr>
            <a:spLocks noGrp="1"/>
          </p:cNvSpPr>
          <p:nvPr>
            <p:ph idx="1"/>
          </p:nvPr>
        </p:nvSpPr>
        <p:spPr>
          <a:xfrm>
            <a:off x="351429" y="1087783"/>
            <a:ext cx="9045107" cy="4055717"/>
          </a:xfrm>
        </p:spPr>
        <p:txBody>
          <a:bodyPr>
            <a:normAutofit/>
          </a:bodyPr>
          <a:lstStyle/>
          <a:p>
            <a:pPr indent="0">
              <a:buNone/>
            </a:pPr>
            <a:r>
              <a:rPr lang="en-GB" sz="1800" dirty="0"/>
              <a:t>Provides information, advice and one off practical support and assistance in times of  exceptional pressure (subject to eligibility) via:</a:t>
            </a:r>
          </a:p>
          <a:p>
            <a:r>
              <a:rPr lang="en-GB" altLang="en-US" sz="1800" dirty="0"/>
              <a:t>21 CLAS Champions hosted by 16 organisations across the County</a:t>
            </a:r>
          </a:p>
          <a:p>
            <a:r>
              <a:rPr lang="en-GB" altLang="en-US" sz="1800" dirty="0"/>
              <a:t>Universal access to info, advice &amp; practical support from Citizens Advice Bureaux</a:t>
            </a:r>
          </a:p>
          <a:p>
            <a:r>
              <a:rPr lang="en-GB" altLang="en-US" sz="1800" dirty="0"/>
              <a:t>Partnership working – linking </a:t>
            </a:r>
            <a:r>
              <a:rPr lang="en-GB" sz="1800" dirty="0"/>
              <a:t>with local charitable financial aid organisations                               &amp; groups to improve coordination – e.g. new Charities Networks </a:t>
            </a:r>
          </a:p>
          <a:p>
            <a:r>
              <a:rPr lang="en-GB" sz="1800" dirty="0"/>
              <a:t>Since April 2017: £266,316 distributed to 1,445 people awards via 3</a:t>
            </a:r>
            <a:r>
              <a:rPr lang="en-GB" altLang="en-US" sz="1800" dirty="0"/>
              <a:t> types of awards:</a:t>
            </a:r>
          </a:p>
          <a:p>
            <a:pPr>
              <a:buFontTx/>
              <a:buChar char="-"/>
            </a:pPr>
            <a:r>
              <a:rPr lang="en-GB" altLang="en-US" sz="1800" b="1" dirty="0">
                <a:solidFill>
                  <a:srgbClr val="00B050"/>
                </a:solidFill>
              </a:rPr>
              <a:t>Green Goods Vouchers – max £250 </a:t>
            </a:r>
            <a:r>
              <a:rPr lang="en-GB" altLang="en-US" sz="1800" dirty="0"/>
              <a:t>for</a:t>
            </a:r>
            <a:r>
              <a:rPr lang="en-GB" altLang="en-US" sz="1800" dirty="0">
                <a:solidFill>
                  <a:srgbClr val="00B050"/>
                </a:solidFill>
              </a:rPr>
              <a:t> </a:t>
            </a:r>
            <a:r>
              <a:rPr lang="en-GB" altLang="en-US" sz="1800" dirty="0"/>
              <a:t>recycled white goods, furniture and paint </a:t>
            </a:r>
          </a:p>
          <a:p>
            <a:pPr>
              <a:buFontTx/>
              <a:buChar char="-"/>
            </a:pPr>
            <a:r>
              <a:rPr lang="en-GB" altLang="en-US" sz="1800" b="1" dirty="0">
                <a:solidFill>
                  <a:srgbClr val="0070C0"/>
                </a:solidFill>
              </a:rPr>
              <a:t>New Goods – max £300/350 </a:t>
            </a:r>
            <a:r>
              <a:rPr lang="en-GB" altLang="en-US" sz="1800" dirty="0"/>
              <a:t>for cookers &amp; mattresses only (max only for cookers)</a:t>
            </a:r>
          </a:p>
          <a:p>
            <a:pPr>
              <a:buFontTx/>
              <a:buChar char="-"/>
            </a:pPr>
            <a:r>
              <a:rPr lang="en-GB" altLang="en-US" sz="1800" b="1" dirty="0">
                <a:solidFill>
                  <a:srgbClr val="FF0000"/>
                </a:solidFill>
              </a:rPr>
              <a:t>Supermarket Vouchers – max £250 </a:t>
            </a:r>
            <a:r>
              <a:rPr lang="en-GB" altLang="en-US" sz="1800" dirty="0"/>
              <a:t>for clothing &amp; food (where limited access to Foodbanks) </a:t>
            </a:r>
          </a:p>
          <a:p>
            <a:r>
              <a:rPr lang="en-GB" sz="1800" dirty="0"/>
              <a:t>17/18 - Non cashable savings to the public purse £779K - where                                                       CLAS has prevented/delayed further issues</a:t>
            </a:r>
          </a:p>
          <a:p>
            <a:r>
              <a:rPr lang="en-GB" sz="1800" dirty="0"/>
              <a:t>Contact Gerry Cano at CHS for more info</a:t>
            </a:r>
          </a:p>
          <a:p>
            <a:pPr indent="0">
              <a:buNone/>
            </a:pPr>
            <a:r>
              <a:rPr lang="en-GB" sz="1800" u="sng" dirty="0"/>
              <a:t>gerry.cano@chsgroup.org.uk </a:t>
            </a:r>
          </a:p>
          <a:p>
            <a:endParaRPr lang="en-GB" sz="1800" dirty="0"/>
          </a:p>
          <a:p>
            <a:endParaRPr lang="en-GB" sz="1600" dirty="0"/>
          </a:p>
          <a:p>
            <a:endParaRPr lang="en-GB" sz="1600" dirty="0"/>
          </a:p>
          <a:p>
            <a:pPr>
              <a:buFontTx/>
              <a:buChar char="-"/>
            </a:pPr>
            <a:endParaRPr lang="en-GB" altLang="en-US" sz="1600" dirty="0"/>
          </a:p>
          <a:p>
            <a:pPr lvl="1" indent="0">
              <a:buNone/>
            </a:pPr>
            <a:endParaRPr lang="en-GB" altLang="en-US" sz="1600" dirty="0"/>
          </a:p>
          <a:p>
            <a:pPr lvl="1" indent="0">
              <a:buNone/>
            </a:pPr>
            <a:endParaRPr lang="en-GB" altLang="en-US" sz="1600" dirty="0"/>
          </a:p>
          <a:p>
            <a:endParaRPr lang="en-GB" dirty="0"/>
          </a:p>
          <a:p>
            <a:endParaRPr lang="en-GB" altLang="en-US" dirty="0"/>
          </a:p>
          <a:p>
            <a:endParaRPr lang="en-GB" dirty="0"/>
          </a:p>
          <a:p>
            <a:endParaRPr lang="en-GB" dirty="0"/>
          </a:p>
          <a:p>
            <a:endParaRPr lang="en-GB"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625" y="144891"/>
            <a:ext cx="1908175" cy="44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358185" y="85846"/>
            <a:ext cx="2069799" cy="562591"/>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0A0E2"/>
              </a:solidFill>
            </a:endParaRPr>
          </a:p>
        </p:txBody>
      </p:sp>
      <p:pic>
        <p:nvPicPr>
          <p:cNvPr id="6" name="Content Placeholder 10"/>
          <p:cNvPicPr>
            <a:picLocks noGrp="1"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2291" y="120802"/>
            <a:ext cx="1981586" cy="4926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ular Callout 8"/>
          <p:cNvSpPr/>
          <p:nvPr/>
        </p:nvSpPr>
        <p:spPr>
          <a:xfrm>
            <a:off x="4644008" y="4227934"/>
            <a:ext cx="4247018" cy="792088"/>
          </a:xfrm>
          <a:prstGeom prst="wedgeRoundRectCallout">
            <a:avLst>
              <a:gd name="adj1" fmla="val 5802"/>
              <a:gd name="adj2" fmla="val -777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rgbClr val="002F5D"/>
                </a:solidFill>
              </a:rPr>
              <a:t>This help has been key to me moving into my new home and restoring self respect &amp; dignity, I cannot thank you enough</a:t>
            </a:r>
          </a:p>
        </p:txBody>
      </p:sp>
    </p:spTree>
    <p:extLst>
      <p:ext uri="{BB962C8B-B14F-4D97-AF65-F5344CB8AC3E}">
        <p14:creationId xmlns:p14="http://schemas.microsoft.com/office/powerpoint/2010/main" val="2237204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4331"/>
            <a:ext cx="6419056" cy="857250"/>
          </a:xfrm>
        </p:spPr>
        <p:txBody>
          <a:bodyPr/>
          <a:lstStyle/>
          <a:p>
            <a:r>
              <a:rPr lang="en-GB" dirty="0"/>
              <a:t>Community </a:t>
            </a:r>
            <a:br>
              <a:rPr lang="en-GB" dirty="0"/>
            </a:br>
            <a:r>
              <a:rPr lang="en-GB" dirty="0"/>
              <a:t>Energy Switch</a:t>
            </a:r>
          </a:p>
        </p:txBody>
      </p:sp>
      <p:sp>
        <p:nvSpPr>
          <p:cNvPr id="3" name="Content Placeholder 2"/>
          <p:cNvSpPr>
            <a:spLocks noGrp="1"/>
          </p:cNvSpPr>
          <p:nvPr>
            <p:ph idx="1"/>
          </p:nvPr>
        </p:nvSpPr>
        <p:spPr>
          <a:xfrm>
            <a:off x="457200" y="915566"/>
            <a:ext cx="6931623" cy="4032448"/>
          </a:xfrm>
        </p:spPr>
        <p:txBody>
          <a:bodyPr>
            <a:normAutofit/>
          </a:bodyPr>
          <a:lstStyle/>
          <a:p>
            <a:pPr>
              <a:buFontTx/>
              <a:buChar char="-"/>
            </a:pPr>
            <a:endParaRPr lang="en-GB" sz="1800" dirty="0"/>
          </a:p>
          <a:p>
            <a:pPr eaLnBrk="1" hangingPunct="1">
              <a:defRPr/>
            </a:pPr>
            <a:endParaRPr lang="en-GB" altLang="en-US" sz="1800" dirty="0"/>
          </a:p>
          <a:p>
            <a:pPr eaLnBrk="1" hangingPunct="1">
              <a:defRPr/>
            </a:pPr>
            <a:endParaRPr lang="en-GB" altLang="en-US" sz="1800" dirty="0"/>
          </a:p>
          <a:p>
            <a:pPr eaLnBrk="1" hangingPunct="1">
              <a:defRPr/>
            </a:pPr>
            <a:endParaRPr lang="en-GB" sz="1800" dirty="0"/>
          </a:p>
        </p:txBody>
      </p:sp>
      <p:sp>
        <p:nvSpPr>
          <p:cNvPr id="4" name="Rectangle 3"/>
          <p:cNvSpPr/>
          <p:nvPr/>
        </p:nvSpPr>
        <p:spPr>
          <a:xfrm>
            <a:off x="457200" y="1583509"/>
            <a:ext cx="8075240" cy="3416320"/>
          </a:xfrm>
          <a:prstGeom prst="rect">
            <a:avLst/>
          </a:prstGeom>
        </p:spPr>
        <p:txBody>
          <a:bodyPr wrap="square">
            <a:spAutoFit/>
          </a:bodyPr>
          <a:lstStyle/>
          <a:p>
            <a:r>
              <a:rPr lang="en-GB" dirty="0"/>
              <a:t>A scheme where residents can sign up for free to take part in a </a:t>
            </a:r>
            <a:r>
              <a:rPr lang="en-GB" b="1" dirty="0"/>
              <a:t>group gas and electricity auction</a:t>
            </a:r>
            <a:r>
              <a:rPr lang="en-GB" dirty="0"/>
              <a:t> to receive cheaper energy tariffs. The supplier that can give the lowest tariffs “wins”.  The resident can then choose whether to switch to this new supplier.  </a:t>
            </a:r>
          </a:p>
          <a:p>
            <a:pPr marL="285750" indent="-285750">
              <a:buFont typeface="Arial" panose="020B0604020202020204" pitchFamily="34" charset="0"/>
              <a:buChar char="•"/>
            </a:pPr>
            <a:r>
              <a:rPr lang="en-GB" dirty="0"/>
              <a:t>CCC takes part in two auctions a year: </a:t>
            </a:r>
            <a:r>
              <a:rPr lang="en-GB" b="1" dirty="0"/>
              <a:t>February and October</a:t>
            </a:r>
            <a:r>
              <a:rPr lang="en-GB" dirty="0"/>
              <a:t>. In the February 2019 auction we had over 500 registrants from across the County.  </a:t>
            </a:r>
          </a:p>
          <a:p>
            <a:pPr marL="285750" indent="-285750">
              <a:buFont typeface="Arial" panose="020B0604020202020204" pitchFamily="34" charset="0"/>
              <a:buChar char="•"/>
            </a:pPr>
            <a:r>
              <a:rPr lang="en-GB" dirty="0"/>
              <a:t>The auction produced an </a:t>
            </a:r>
            <a:r>
              <a:rPr lang="en-GB" b="1" dirty="0"/>
              <a:t>average annual saving </a:t>
            </a:r>
            <a:r>
              <a:rPr lang="en-GB" dirty="0"/>
              <a:t>per registrant of </a:t>
            </a:r>
            <a:r>
              <a:rPr lang="en-GB" b="1" dirty="0"/>
              <a:t>£127.46</a:t>
            </a:r>
            <a:r>
              <a:rPr lang="en-GB" dirty="0"/>
              <a:t>. </a:t>
            </a:r>
          </a:p>
          <a:p>
            <a:pPr marL="285750" indent="-285750">
              <a:buFont typeface="Arial" panose="020B0604020202020204" pitchFamily="34" charset="0"/>
              <a:buChar char="•"/>
            </a:pPr>
            <a:r>
              <a:rPr lang="en-GB" b="1" dirty="0"/>
              <a:t>Help publicise the scheme </a:t>
            </a:r>
            <a:r>
              <a:rPr lang="en-GB" dirty="0"/>
              <a:t>by directing residents to </a:t>
            </a:r>
            <a:r>
              <a:rPr lang="en-GB" i="1" dirty="0"/>
              <a:t>https://www.cambridgeshire.gov.uk/business/economic-development/energy-across-cambridgeshire/cambridgeshire-energy-switch</a:t>
            </a:r>
            <a:r>
              <a:rPr lang="en-GB" dirty="0"/>
              <a:t>/ </a:t>
            </a:r>
          </a:p>
          <a:p>
            <a:pPr marL="285750" indent="-285750">
              <a:buFont typeface="Arial" panose="020B0604020202020204" pitchFamily="34" charset="0"/>
              <a:buChar char="•"/>
            </a:pPr>
            <a:r>
              <a:rPr lang="en-GB" dirty="0"/>
              <a:t>Email </a:t>
            </a:r>
            <a:r>
              <a:rPr lang="en-GB" u="sng" dirty="0"/>
              <a:t>Energy.Switch@cambridgeshire.gov.uk</a:t>
            </a:r>
            <a:r>
              <a:rPr lang="en-GB" dirty="0"/>
              <a:t> for more information </a:t>
            </a:r>
          </a:p>
          <a:p>
            <a:r>
              <a:rPr lang="en-GB" dirty="0"/>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011" y="43538"/>
            <a:ext cx="2822307" cy="1475580"/>
          </a:xfrm>
          <a:prstGeom prst="rect">
            <a:avLst/>
          </a:prstGeom>
        </p:spPr>
      </p:pic>
    </p:spTree>
    <p:extLst>
      <p:ext uri="{BB962C8B-B14F-4D97-AF65-F5344CB8AC3E}">
        <p14:creationId xmlns:p14="http://schemas.microsoft.com/office/powerpoint/2010/main" val="342756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sp>
        <p:nvSpPr>
          <p:cNvPr id="6" name="Title 6"/>
          <p:cNvSpPr txBox="1">
            <a:spLocks/>
          </p:cNvSpPr>
          <p:nvPr/>
        </p:nvSpPr>
        <p:spPr bwMode="auto">
          <a:xfrm>
            <a:off x="778737" y="987574"/>
            <a:ext cx="7917452" cy="3455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600" b="1" kern="1200">
                <a:solidFill>
                  <a:schemeClr val="bg1"/>
                </a:solidFill>
                <a:latin typeface="+mj-lt"/>
                <a:ea typeface="+mj-ea"/>
                <a:cs typeface="+mj-cs"/>
              </a:defRPr>
            </a:lvl1pPr>
            <a:lvl2pPr algn="l" rtl="0" eaLnBrk="0" fontAlgn="base" hangingPunct="0">
              <a:spcBef>
                <a:spcPct val="0"/>
              </a:spcBef>
              <a:spcAft>
                <a:spcPct val="0"/>
              </a:spcAft>
              <a:defRPr sz="4002" b="1">
                <a:solidFill>
                  <a:srgbClr val="FFFFFF"/>
                </a:solidFill>
                <a:latin typeface="Calibri" pitchFamily="34" charset="0"/>
              </a:defRPr>
            </a:lvl2pPr>
            <a:lvl3pPr algn="l" rtl="0" eaLnBrk="0" fontAlgn="base" hangingPunct="0">
              <a:spcBef>
                <a:spcPct val="0"/>
              </a:spcBef>
              <a:spcAft>
                <a:spcPct val="0"/>
              </a:spcAft>
              <a:defRPr sz="4002" b="1">
                <a:solidFill>
                  <a:srgbClr val="FFFFFF"/>
                </a:solidFill>
                <a:latin typeface="Calibri" pitchFamily="34" charset="0"/>
              </a:defRPr>
            </a:lvl3pPr>
            <a:lvl4pPr algn="l" rtl="0" eaLnBrk="0" fontAlgn="base" hangingPunct="0">
              <a:spcBef>
                <a:spcPct val="0"/>
              </a:spcBef>
              <a:spcAft>
                <a:spcPct val="0"/>
              </a:spcAft>
              <a:defRPr sz="4002" b="1">
                <a:solidFill>
                  <a:srgbClr val="FFFFFF"/>
                </a:solidFill>
                <a:latin typeface="Calibri" pitchFamily="34" charset="0"/>
              </a:defRPr>
            </a:lvl4pPr>
            <a:lvl5pPr algn="l" rtl="0" eaLnBrk="0" fontAlgn="base" hangingPunct="0">
              <a:spcBef>
                <a:spcPct val="0"/>
              </a:spcBef>
              <a:spcAft>
                <a:spcPct val="0"/>
              </a:spcAft>
              <a:defRPr sz="4002" b="1">
                <a:solidFill>
                  <a:srgbClr val="FFFFFF"/>
                </a:solidFill>
                <a:latin typeface="Calibri" pitchFamily="34" charset="0"/>
              </a:defRPr>
            </a:lvl5pPr>
            <a:lvl6pPr marL="457199" algn="ctr" rtl="0" fontAlgn="base">
              <a:spcBef>
                <a:spcPct val="0"/>
              </a:spcBef>
              <a:spcAft>
                <a:spcPct val="0"/>
              </a:spcAft>
              <a:defRPr sz="4400">
                <a:solidFill>
                  <a:schemeClr val="tx1"/>
                </a:solidFill>
                <a:latin typeface="Calibri" pitchFamily="34" charset="0"/>
              </a:defRPr>
            </a:lvl6pPr>
            <a:lvl7pPr marL="914402" algn="ctr" rtl="0" fontAlgn="base">
              <a:spcBef>
                <a:spcPct val="0"/>
              </a:spcBef>
              <a:spcAft>
                <a:spcPct val="0"/>
              </a:spcAft>
              <a:defRPr sz="4400">
                <a:solidFill>
                  <a:schemeClr val="tx1"/>
                </a:solidFill>
                <a:latin typeface="Calibri" pitchFamily="34" charset="0"/>
              </a:defRPr>
            </a:lvl7pPr>
            <a:lvl8pPr marL="1371601"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en-GB" dirty="0">
                <a:solidFill>
                  <a:srgbClr val="00B0F0"/>
                </a:solidFill>
              </a:rPr>
              <a:t>Action Plan 2019/20 Highlights</a:t>
            </a:r>
          </a:p>
          <a:p>
            <a:pPr>
              <a:defRPr/>
            </a:pPr>
            <a:r>
              <a:rPr lang="en-GB" dirty="0">
                <a:solidFill>
                  <a:schemeClr val="tx1"/>
                </a:solidFill>
              </a:rPr>
              <a:t>Improving Education Standards &amp; Raising Skills</a:t>
            </a:r>
            <a:br>
              <a:rPr lang="en-GB" dirty="0">
                <a:solidFill>
                  <a:srgbClr val="00B0F0"/>
                </a:solidFill>
              </a:rPr>
            </a:br>
            <a:endParaRPr lang="en-GB" sz="1600" dirty="0">
              <a:solidFill>
                <a:srgbClr val="FF0000"/>
              </a:solidFill>
            </a:endParaRPr>
          </a:p>
        </p:txBody>
      </p:sp>
    </p:spTree>
    <p:extLst>
      <p:ext uri="{BB962C8B-B14F-4D97-AF65-F5344CB8AC3E}">
        <p14:creationId xmlns:p14="http://schemas.microsoft.com/office/powerpoint/2010/main" val="1324551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380" y="1677212"/>
            <a:ext cx="7660009" cy="857250"/>
          </a:xfrm>
        </p:spPr>
        <p:txBody>
          <a:bodyPr/>
          <a:lstStyle/>
          <a:p>
            <a:r>
              <a:rPr lang="en-GB" dirty="0"/>
              <a:t>Talking Together in Cambridgeshire</a:t>
            </a:r>
          </a:p>
        </p:txBody>
      </p:sp>
      <p:sp>
        <p:nvSpPr>
          <p:cNvPr id="7" name="Content Placeholder 6"/>
          <p:cNvSpPr>
            <a:spLocks noGrp="1"/>
          </p:cNvSpPr>
          <p:nvPr>
            <p:ph idx="1"/>
          </p:nvPr>
        </p:nvSpPr>
        <p:spPr>
          <a:xfrm>
            <a:off x="256175" y="2356460"/>
            <a:ext cx="8276265" cy="2955776"/>
          </a:xfrm>
        </p:spPr>
        <p:txBody>
          <a:bodyPr>
            <a:normAutofit/>
          </a:bodyPr>
          <a:lstStyle/>
          <a:p>
            <a:pPr indent="0">
              <a:buNone/>
            </a:pPr>
            <a:r>
              <a:rPr lang="en-GB" sz="2000" dirty="0">
                <a:cs typeface="Calibri" panose="020F0502020204030204" pitchFamily="34" charset="0"/>
              </a:rPr>
              <a:t>Aim: Accelerate the achievement of children aged 0-6, living in areas of deprivation - focusing on early communication, language &amp; literacy skills:</a:t>
            </a:r>
          </a:p>
          <a:p>
            <a:r>
              <a:rPr lang="en-GB" sz="2000" dirty="0">
                <a:cs typeface="Calibri" panose="020F0502020204030204" pitchFamily="34" charset="0"/>
              </a:rPr>
              <a:t>Areas: </a:t>
            </a:r>
            <a:r>
              <a:rPr lang="en-GB" sz="2000" b="1" dirty="0" err="1">
                <a:cs typeface="Calibri" panose="020F0502020204030204" pitchFamily="34" charset="0"/>
              </a:rPr>
              <a:t>Wisbech</a:t>
            </a:r>
            <a:r>
              <a:rPr lang="en-GB" sz="2000" b="1" dirty="0">
                <a:cs typeface="Calibri" panose="020F0502020204030204" pitchFamily="34" charset="0"/>
              </a:rPr>
              <a:t>, March, </a:t>
            </a:r>
            <a:r>
              <a:rPr lang="en-GB" sz="2000" b="1" dirty="0" err="1">
                <a:cs typeface="Calibri" panose="020F0502020204030204" pitchFamily="34" charset="0"/>
              </a:rPr>
              <a:t>Chatteris</a:t>
            </a:r>
            <a:r>
              <a:rPr lang="en-GB" sz="2000" b="1" dirty="0">
                <a:cs typeface="Calibri" panose="020F0502020204030204" pitchFamily="34" charset="0"/>
              </a:rPr>
              <a:t>, Huntingdon, North East Cambridge</a:t>
            </a:r>
          </a:p>
          <a:p>
            <a:r>
              <a:rPr lang="en-GB" sz="2000" dirty="0"/>
              <a:t>£58k awarded in 18-19 to community-based projects (£20k in 19-20)</a:t>
            </a:r>
          </a:p>
          <a:p>
            <a:r>
              <a:rPr lang="en-GB" sz="2000" dirty="0"/>
              <a:t>Activities have reached 750 children, 250 families and 90 practitioners</a:t>
            </a:r>
          </a:p>
          <a:p>
            <a:r>
              <a:rPr lang="en-GB" sz="2000" dirty="0"/>
              <a:t>Update sign up: </a:t>
            </a:r>
            <a:r>
              <a:rPr lang="en-GB" sz="2000" u="sng" dirty="0"/>
              <a:t>community.literacy@cambridgeshire.gov.uk</a:t>
            </a:r>
            <a:r>
              <a:rPr lang="en-GB" sz="2000" dirty="0"/>
              <a:t> </a:t>
            </a:r>
          </a:p>
          <a:p>
            <a:r>
              <a:rPr lang="en-GB" sz="2000" dirty="0"/>
              <a:t>Follow: https://www.facebook.com/talkingtogethercambs/ </a:t>
            </a:r>
          </a:p>
        </p:txBody>
      </p:sp>
      <p:pic>
        <p:nvPicPr>
          <p:cNvPr id="10" name="Picture 9"/>
          <p:cNvPicPr>
            <a:picLocks noChangeAspect="1"/>
          </p:cNvPicPr>
          <p:nvPr/>
        </p:nvPicPr>
        <p:blipFill>
          <a:blip r:embed="rId3"/>
          <a:stretch>
            <a:fillRect/>
          </a:stretch>
        </p:blipFill>
        <p:spPr>
          <a:xfrm>
            <a:off x="256175" y="304297"/>
            <a:ext cx="2335184" cy="1574510"/>
          </a:xfrm>
          <a:prstGeom prst="rect">
            <a:avLst/>
          </a:prstGeom>
        </p:spPr>
      </p:pic>
      <p:pic>
        <p:nvPicPr>
          <p:cNvPr id="11" name="Picture 10"/>
          <p:cNvPicPr>
            <a:picLocks noChangeAspect="1"/>
          </p:cNvPicPr>
          <p:nvPr/>
        </p:nvPicPr>
        <p:blipFill>
          <a:blip r:embed="rId4"/>
          <a:stretch>
            <a:fillRect/>
          </a:stretch>
        </p:blipFill>
        <p:spPr>
          <a:xfrm>
            <a:off x="2688047" y="304297"/>
            <a:ext cx="2110909" cy="1372915"/>
          </a:xfrm>
          <a:prstGeom prst="rect">
            <a:avLst/>
          </a:prstGeom>
        </p:spPr>
      </p:pic>
      <p:pic>
        <p:nvPicPr>
          <p:cNvPr id="12" name="Picture 11"/>
          <p:cNvPicPr>
            <a:picLocks noChangeAspect="1"/>
          </p:cNvPicPr>
          <p:nvPr/>
        </p:nvPicPr>
        <p:blipFill>
          <a:blip r:embed="rId5"/>
          <a:stretch>
            <a:fillRect/>
          </a:stretch>
        </p:blipFill>
        <p:spPr>
          <a:xfrm>
            <a:off x="7090976" y="1232106"/>
            <a:ext cx="1594826" cy="450951"/>
          </a:xfrm>
          <a:prstGeom prst="rect">
            <a:avLst/>
          </a:prstGeom>
        </p:spPr>
      </p:pic>
      <p:pic>
        <p:nvPicPr>
          <p:cNvPr id="13" name="Picture 12"/>
          <p:cNvPicPr>
            <a:picLocks noChangeAspect="1"/>
          </p:cNvPicPr>
          <p:nvPr/>
        </p:nvPicPr>
        <p:blipFill>
          <a:blip r:embed="rId6"/>
          <a:stretch>
            <a:fillRect/>
          </a:stretch>
        </p:blipFill>
        <p:spPr>
          <a:xfrm>
            <a:off x="4895644" y="309045"/>
            <a:ext cx="2087375" cy="1357470"/>
          </a:xfrm>
          <a:prstGeom prst="rect">
            <a:avLst/>
          </a:prstGeom>
          <a:ln>
            <a:solidFill>
              <a:srgbClr val="002060"/>
            </a:solidFill>
          </a:ln>
        </p:spPr>
      </p:pic>
      <p:sp>
        <p:nvSpPr>
          <p:cNvPr id="3" name="Rounded Rectangular Callout 2"/>
          <p:cNvSpPr/>
          <p:nvPr/>
        </p:nvSpPr>
        <p:spPr>
          <a:xfrm>
            <a:off x="6881004" y="3961508"/>
            <a:ext cx="2014770" cy="1189714"/>
          </a:xfrm>
          <a:prstGeom prst="wedgeRoundRectCallout">
            <a:avLst>
              <a:gd name="adj1" fmla="val 4435"/>
              <a:gd name="adj2" fmla="val -6672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rgbClr val="002F5D"/>
                </a:solidFill>
              </a:rPr>
              <a:t>Just learning a few tips to help M get less frustrated with his speech</a:t>
            </a:r>
          </a:p>
        </p:txBody>
      </p:sp>
    </p:spTree>
    <p:extLst>
      <p:ext uri="{BB962C8B-B14F-4D97-AF65-F5344CB8AC3E}">
        <p14:creationId xmlns:p14="http://schemas.microsoft.com/office/powerpoint/2010/main" val="2578050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999933"/>
            <a:ext cx="7541616" cy="957534"/>
          </a:xfrm>
        </p:spPr>
        <p:txBody>
          <a:bodyPr/>
          <a:lstStyle/>
          <a:p>
            <a:r>
              <a:rPr lang="en-GB" dirty="0"/>
              <a:t>Essential Life Skills – “Bits &amp; Bytes”</a:t>
            </a:r>
          </a:p>
        </p:txBody>
      </p:sp>
      <p:sp>
        <p:nvSpPr>
          <p:cNvPr id="3" name="Content Placeholder 2"/>
          <p:cNvSpPr>
            <a:spLocks noGrp="1"/>
          </p:cNvSpPr>
          <p:nvPr>
            <p:ph idx="1"/>
          </p:nvPr>
        </p:nvSpPr>
        <p:spPr>
          <a:xfrm>
            <a:off x="251520" y="1635646"/>
            <a:ext cx="8425003" cy="4104455"/>
          </a:xfrm>
        </p:spPr>
        <p:txBody>
          <a:bodyPr>
            <a:normAutofit/>
          </a:bodyPr>
          <a:lstStyle/>
          <a:p>
            <a:r>
              <a:rPr lang="en-GB" sz="1800" dirty="0"/>
              <a:t>Designed to improve the social mobility of year 4/5 pupils in Fenland and East Cambs </a:t>
            </a:r>
          </a:p>
          <a:p>
            <a:r>
              <a:rPr lang="en-GB" sz="1800" dirty="0"/>
              <a:t>16 weeks of activities designed to improve essential skills for life (such as problem solving, respect, resilience and curiosity), develop coding skills, introduce pupils to robotics and more</a:t>
            </a:r>
          </a:p>
          <a:p>
            <a:r>
              <a:rPr lang="en-GB" sz="1800" dirty="0"/>
              <a:t>Starting to see increases in the number of children saying they want to go to university</a:t>
            </a:r>
          </a:p>
          <a:p>
            <a:r>
              <a:rPr lang="en-GB" sz="1800" dirty="0"/>
              <a:t>For more info email </a:t>
            </a:r>
            <a:r>
              <a:rPr lang="en-GB" sz="1800" u="sng" dirty="0"/>
              <a:t>Emma.Peppercorn@cambridgeshire.gov.uk</a:t>
            </a:r>
            <a:endParaRPr lang="en-GB" sz="1800" dirty="0"/>
          </a:p>
          <a:p>
            <a:endParaRPr lang="en-GB" sz="1800" dirty="0"/>
          </a:p>
          <a:p>
            <a:endParaRPr lang="en-GB" sz="1800" dirty="0"/>
          </a:p>
          <a:p>
            <a:endParaRPr lang="en-GB" sz="1800" dirty="0"/>
          </a:p>
          <a:p>
            <a:endParaRPr lang="en-GB" sz="1800" dirty="0"/>
          </a:p>
          <a:p>
            <a:endParaRPr lang="en-GB" sz="1800" dirty="0"/>
          </a:p>
          <a:p>
            <a:pPr>
              <a:buFontTx/>
              <a:buChar char="-"/>
            </a:pPr>
            <a:endParaRPr lang="en-GB" sz="1800" dirty="0"/>
          </a:p>
          <a:p>
            <a:pPr eaLnBrk="1" hangingPunct="1">
              <a:defRPr/>
            </a:pPr>
            <a:endParaRPr lang="en-GB" altLang="en-US" sz="1800" dirty="0"/>
          </a:p>
          <a:p>
            <a:pPr eaLnBrk="1" hangingPunct="1">
              <a:defRPr/>
            </a:pPr>
            <a:endParaRPr lang="en-GB" altLang="en-US" sz="1800" dirty="0"/>
          </a:p>
          <a:p>
            <a:pPr eaLnBrk="1" hangingPunct="1">
              <a:defRPr/>
            </a:pPr>
            <a:endParaRPr lang="en-GB" sz="1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1812" t="8545" r="13399" b="31649"/>
          <a:stretch/>
        </p:blipFill>
        <p:spPr>
          <a:xfrm>
            <a:off x="3755539" y="56614"/>
            <a:ext cx="1058225" cy="976822"/>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995" b="36293"/>
          <a:stretch/>
        </p:blipFill>
        <p:spPr>
          <a:xfrm>
            <a:off x="408089" y="65326"/>
            <a:ext cx="1543735" cy="968110"/>
          </a:xfrm>
          <a:prstGeom prst="rect">
            <a:avLst/>
          </a:prstGeom>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965" t="20270" r="11775" b="20270"/>
          <a:stretch/>
        </p:blipFill>
        <p:spPr>
          <a:xfrm>
            <a:off x="2131773" y="70890"/>
            <a:ext cx="1443817" cy="962546"/>
          </a:xfrm>
          <a:prstGeom prst="rect">
            <a:avLst/>
          </a:prstGeom>
        </p:spPr>
      </p:pic>
      <p:sp>
        <p:nvSpPr>
          <p:cNvPr id="8" name="Rounded Rectangular Callout 7"/>
          <p:cNvSpPr/>
          <p:nvPr/>
        </p:nvSpPr>
        <p:spPr>
          <a:xfrm>
            <a:off x="667116" y="3640927"/>
            <a:ext cx="2507727" cy="1401853"/>
          </a:xfrm>
          <a:prstGeom prst="wedgeRoundRectCallout">
            <a:avLst>
              <a:gd name="adj1" fmla="val 1944"/>
              <a:gd name="adj2" fmla="val -6520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rPr>
              <a:t>I try to solve as many problems as I can, even problems I can’t</a:t>
            </a:r>
          </a:p>
        </p:txBody>
      </p:sp>
      <p:sp>
        <p:nvSpPr>
          <p:cNvPr id="9" name="Rounded Rectangular Callout 8"/>
          <p:cNvSpPr/>
          <p:nvPr/>
        </p:nvSpPr>
        <p:spPr>
          <a:xfrm>
            <a:off x="3347864" y="3507854"/>
            <a:ext cx="4652302" cy="1555734"/>
          </a:xfrm>
          <a:prstGeom prst="wedgeRoundRectCallout">
            <a:avLst>
              <a:gd name="adj1" fmla="val 35365"/>
              <a:gd name="adj2" fmla="val -68919"/>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i="1" dirty="0">
                <a:solidFill>
                  <a:schemeClr val="tx1"/>
                </a:solidFill>
              </a:rPr>
              <a:t>As a small primary school in the middle of Fenland, opportunities like this are incredibly valuable as we strive to provide children with experiences that will inspire them and lead to their aspirations growing - this project did. </a:t>
            </a:r>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93713" y="23136"/>
            <a:ext cx="1707172" cy="1087199"/>
          </a:xfrm>
          <a:prstGeom prst="rect">
            <a:avLst/>
          </a:prstGeom>
        </p:spPr>
      </p:pic>
    </p:spTree>
    <p:extLst>
      <p:ext uri="{BB962C8B-B14F-4D97-AF65-F5344CB8AC3E}">
        <p14:creationId xmlns:p14="http://schemas.microsoft.com/office/powerpoint/2010/main" val="22439530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40233" y="2414960"/>
            <a:ext cx="6372200" cy="706861"/>
          </a:xfrm>
        </p:spPr>
        <p:txBody>
          <a:bodyPr/>
          <a:lstStyle/>
          <a:p>
            <a:pPr>
              <a:defRPr/>
            </a:pPr>
            <a:r>
              <a:rPr lang="en-GB" dirty="0">
                <a:solidFill>
                  <a:srgbClr val="00B0F0"/>
                </a:solidFill>
              </a:rPr>
              <a:t>Action Plan 2019/20 Highlights </a:t>
            </a:r>
            <a:r>
              <a:rPr lang="en-GB" dirty="0">
                <a:solidFill>
                  <a:schemeClr val="tx1"/>
                </a:solidFill>
              </a:rPr>
              <a:t>Strengthening Communities </a:t>
            </a:r>
            <a:br>
              <a:rPr lang="en-GB" dirty="0">
                <a:solidFill>
                  <a:schemeClr val="tx1"/>
                </a:solidFill>
              </a:rPr>
            </a:br>
            <a:r>
              <a:rPr lang="en-GB" dirty="0">
                <a:solidFill>
                  <a:schemeClr val="tx1"/>
                </a:solidFill>
              </a:rPr>
              <a:t>&amp; Families</a:t>
            </a:r>
            <a:endParaRPr lang="en-GB" sz="1600" dirty="0">
              <a:solidFill>
                <a:schemeClr val="tx1"/>
              </a:solidFill>
            </a:endParaRPr>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spTree>
    <p:extLst>
      <p:ext uri="{BB962C8B-B14F-4D97-AF65-F5344CB8AC3E}">
        <p14:creationId xmlns:p14="http://schemas.microsoft.com/office/powerpoint/2010/main" val="2549191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611560" y="1402502"/>
            <a:ext cx="7704856" cy="1007442"/>
          </a:xfrm>
        </p:spPr>
        <p:txBody>
          <a:bodyPr/>
          <a:lstStyle/>
          <a:p>
            <a:pPr>
              <a:defRPr/>
            </a:pPr>
            <a:r>
              <a:rPr lang="en-GB" dirty="0">
                <a:solidFill>
                  <a:srgbClr val="00B0F0"/>
                </a:solidFill>
              </a:rPr>
              <a:t>Supporting projects in areas of high need</a:t>
            </a:r>
          </a:p>
        </p:txBody>
      </p:sp>
      <p:sp>
        <p:nvSpPr>
          <p:cNvPr id="4" name="Content Placeholder 7"/>
          <p:cNvSpPr txBox="1">
            <a:spLocks/>
          </p:cNvSpPr>
          <p:nvPr/>
        </p:nvSpPr>
        <p:spPr>
          <a:xfrm>
            <a:off x="440667" y="1925639"/>
            <a:ext cx="6931026" cy="2734343"/>
          </a:xfrm>
          <a:prstGeom prst="rect">
            <a:avLst/>
          </a:prstGeom>
        </p:spPr>
        <p:txBody>
          <a:bodyPr rIns="0">
            <a:norm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2" indent="-514352">
              <a:buFont typeface="Arial" panose="020B0604020202020204" pitchFamily="34" charset="0"/>
              <a:buAutoNum type="arabicPeriod"/>
              <a:defRPr/>
            </a:pPr>
            <a:endParaRPr lang="en-GB" dirty="0"/>
          </a:p>
          <a:p>
            <a:r>
              <a:rPr lang="en-GB" dirty="0"/>
              <a:t>Innovate and Cultivate Fund</a:t>
            </a:r>
          </a:p>
          <a:p>
            <a:r>
              <a:rPr lang="en-GB" dirty="0"/>
              <a:t>Healthy Fenland Fund</a:t>
            </a:r>
          </a:p>
          <a:p>
            <a:r>
              <a:rPr lang="en-GB" dirty="0"/>
              <a:t>Community Reach Fund</a:t>
            </a:r>
          </a:p>
          <a:p>
            <a:r>
              <a:rPr lang="en-GB" dirty="0"/>
              <a:t>Support Cambridgeshire</a:t>
            </a:r>
          </a:p>
          <a:p>
            <a:r>
              <a:rPr lang="en-GB" dirty="0"/>
              <a:t>Sport England Families Fund</a:t>
            </a:r>
          </a:p>
          <a:p>
            <a:endParaRPr lang="en-GB" dirty="0"/>
          </a:p>
          <a:p>
            <a:pPr indent="0">
              <a:buNone/>
            </a:pPr>
            <a:endParaRPr lang="en-GB" dirty="0"/>
          </a:p>
          <a:p>
            <a:pPr marL="171450" indent="-171450">
              <a:buFont typeface="Wingdings" panose="05000000000000000000" pitchFamily="2" charset="2"/>
              <a:buChar char="Ø"/>
            </a:pPr>
            <a:endParaRPr lang="en-GB" dirty="0"/>
          </a:p>
          <a:p>
            <a:pPr indent="0">
              <a:buNone/>
            </a:pPr>
            <a:endParaRPr lang="en-GB" dirty="0"/>
          </a:p>
          <a:p>
            <a:pPr indent="0">
              <a:buNone/>
              <a:defRPr/>
            </a:pPr>
            <a:endParaRPr lang="en-GB" dirty="0"/>
          </a:p>
          <a:p>
            <a:pPr indent="0">
              <a:buNone/>
              <a:defRPr/>
            </a:pPr>
            <a:endParaRPr lang="en-GB" dirty="0"/>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pic>
        <p:nvPicPr>
          <p:cNvPr id="5" name="Picture 4"/>
          <p:cNvPicPr/>
          <p:nvPr/>
        </p:nvPicPr>
        <p:blipFill rotWithShape="1">
          <a:blip r:embed="rId3"/>
          <a:srcRect l="30526" t="46420" r="58290" b="32355"/>
          <a:stretch/>
        </p:blipFill>
        <p:spPr bwMode="auto">
          <a:xfrm>
            <a:off x="611560" y="64461"/>
            <a:ext cx="1352405" cy="1382605"/>
          </a:xfrm>
          <a:prstGeom prst="rect">
            <a:avLst/>
          </a:prstGeom>
          <a:ln>
            <a:noFill/>
          </a:ln>
          <a:extLst>
            <a:ext uri="{53640926-AAD7-44D8-BBD7-CCE9431645EC}">
              <a14:shadowObscured xmlns:a14="http://schemas.microsoft.com/office/drawing/2010/main"/>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59832" y="182628"/>
            <a:ext cx="2417638" cy="1101708"/>
          </a:xfrm>
          <a:prstGeom prst="rect">
            <a:avLst/>
          </a:prstGeom>
        </p:spPr>
      </p:pic>
      <p:pic>
        <p:nvPicPr>
          <p:cNvPr id="6" name="Picture 5"/>
          <p:cNvPicPr>
            <a:picLocks noChangeAspect="1"/>
          </p:cNvPicPr>
          <p:nvPr/>
        </p:nvPicPr>
        <p:blipFill>
          <a:blip r:embed="rId5"/>
          <a:stretch>
            <a:fillRect/>
          </a:stretch>
        </p:blipFill>
        <p:spPr>
          <a:xfrm>
            <a:off x="5703913" y="2139702"/>
            <a:ext cx="2130496" cy="2416033"/>
          </a:xfrm>
          <a:prstGeom prst="rect">
            <a:avLst/>
          </a:prstGeom>
        </p:spPr>
      </p:pic>
    </p:spTree>
    <p:extLst>
      <p:ext uri="{BB962C8B-B14F-4D97-AF65-F5344CB8AC3E}">
        <p14:creationId xmlns:p14="http://schemas.microsoft.com/office/powerpoint/2010/main" val="20840072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20080" y="484188"/>
            <a:ext cx="6372200" cy="1007442"/>
          </a:xfrm>
        </p:spPr>
        <p:txBody>
          <a:bodyPr/>
          <a:lstStyle/>
          <a:p>
            <a:pPr>
              <a:defRPr/>
            </a:pPr>
            <a:r>
              <a:rPr lang="en-GB" dirty="0">
                <a:solidFill>
                  <a:srgbClr val="00B0F0"/>
                </a:solidFill>
              </a:rPr>
              <a:t>Context</a:t>
            </a:r>
          </a:p>
        </p:txBody>
      </p:sp>
      <p:sp>
        <p:nvSpPr>
          <p:cNvPr id="4" name="Content Placeholder 7"/>
          <p:cNvSpPr txBox="1">
            <a:spLocks/>
          </p:cNvSpPr>
          <p:nvPr/>
        </p:nvSpPr>
        <p:spPr>
          <a:xfrm>
            <a:off x="470972" y="1059583"/>
            <a:ext cx="6931026" cy="3394073"/>
          </a:xfrm>
          <a:prstGeom prst="rect">
            <a:avLst/>
          </a:prstGeom>
        </p:spPr>
        <p:txBody>
          <a:bodyPr rIns="0">
            <a:norm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2" indent="-514352">
              <a:buFont typeface="Arial" panose="020B0604020202020204" pitchFamily="34" charset="0"/>
              <a:buAutoNum type="arabicPeriod"/>
              <a:defRPr/>
            </a:pPr>
            <a:endParaRPr lang="en-GB" dirty="0"/>
          </a:p>
          <a:p>
            <a:pPr indent="0">
              <a:buNone/>
              <a:defRPr/>
            </a:pPr>
            <a:endParaRPr lang="en-GB" dirty="0"/>
          </a:p>
          <a:p>
            <a:pPr indent="0">
              <a:buNone/>
              <a:defRPr/>
            </a:pPr>
            <a:endParaRPr lang="en-GB" dirty="0"/>
          </a:p>
          <a:p>
            <a:pPr indent="0">
              <a:buNone/>
              <a:defRPr/>
            </a:pPr>
            <a:endParaRPr lang="en-GB" dirty="0"/>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sp>
        <p:nvSpPr>
          <p:cNvPr id="2" name="TextBox 1"/>
          <p:cNvSpPr txBox="1"/>
          <p:nvPr/>
        </p:nvSpPr>
        <p:spPr>
          <a:xfrm>
            <a:off x="729144" y="1173182"/>
            <a:ext cx="7088849" cy="3693319"/>
          </a:xfrm>
          <a:prstGeom prst="rect">
            <a:avLst/>
          </a:prstGeom>
          <a:noFill/>
        </p:spPr>
        <p:txBody>
          <a:bodyPr wrap="square" rtlCol="0">
            <a:spAutoFit/>
          </a:bodyPr>
          <a:lstStyle/>
          <a:p>
            <a:pPr marL="342891" indent="-342891" eaLnBrk="0" hangingPunct="0">
              <a:buFont typeface="Arial" panose="020B0604020202020204" pitchFamily="34" charset="0"/>
              <a:buChar char="•"/>
              <a:defRPr/>
            </a:pPr>
            <a:r>
              <a:rPr lang="en-GB" b="1" dirty="0">
                <a:solidFill>
                  <a:srgbClr val="002060"/>
                </a:solidFill>
                <a:latin typeface="Calibri" panose="020F0502020204030204"/>
              </a:rPr>
              <a:t>Communities and Partnership Committee’s priorities</a:t>
            </a:r>
            <a:r>
              <a:rPr lang="en-GB" dirty="0">
                <a:solidFill>
                  <a:srgbClr val="002060"/>
                </a:solidFill>
                <a:latin typeface="Calibri" panose="020F0502020204030204"/>
              </a:rPr>
              <a:t>:</a:t>
            </a:r>
            <a:br>
              <a:rPr lang="en-GB" dirty="0">
                <a:solidFill>
                  <a:srgbClr val="002060"/>
                </a:solidFill>
                <a:latin typeface="Calibri" panose="020F0502020204030204"/>
              </a:rPr>
            </a:br>
            <a:r>
              <a:rPr lang="en-GB" dirty="0">
                <a:solidFill>
                  <a:srgbClr val="002060"/>
                </a:solidFill>
                <a:latin typeface="Calibri" panose="020F0502020204030204"/>
              </a:rPr>
              <a:t>- building community resilience</a:t>
            </a:r>
            <a:br>
              <a:rPr lang="en-GB" dirty="0">
                <a:solidFill>
                  <a:srgbClr val="002060"/>
                </a:solidFill>
                <a:latin typeface="Calibri" panose="020F0502020204030204"/>
              </a:rPr>
            </a:br>
            <a:r>
              <a:rPr lang="en-GB" dirty="0">
                <a:solidFill>
                  <a:srgbClr val="002060"/>
                </a:solidFill>
                <a:latin typeface="Calibri" panose="020F0502020204030204"/>
              </a:rPr>
              <a:t>- tackling deprivation</a:t>
            </a:r>
            <a:br>
              <a:rPr lang="en-GB" dirty="0">
                <a:solidFill>
                  <a:srgbClr val="002060"/>
                </a:solidFill>
                <a:latin typeface="Calibri" panose="020F0502020204030204"/>
              </a:rPr>
            </a:br>
            <a:r>
              <a:rPr lang="en-GB" dirty="0">
                <a:solidFill>
                  <a:srgbClr val="002060"/>
                </a:solidFill>
                <a:latin typeface="Calibri" panose="020F0502020204030204"/>
              </a:rPr>
              <a:t>- improving adult skills</a:t>
            </a:r>
            <a:br>
              <a:rPr lang="en-GB" dirty="0">
                <a:solidFill>
                  <a:srgbClr val="002060"/>
                </a:solidFill>
                <a:latin typeface="Calibri" panose="020F0502020204030204"/>
              </a:rPr>
            </a:br>
            <a:r>
              <a:rPr lang="en-GB" dirty="0">
                <a:solidFill>
                  <a:srgbClr val="002060"/>
                </a:solidFill>
                <a:latin typeface="Calibri" panose="020F0502020204030204"/>
              </a:rPr>
              <a:t>- </a:t>
            </a:r>
            <a:r>
              <a:rPr lang="en-GB" dirty="0">
                <a:latin typeface="Calibri" panose="020F0502020204030204"/>
              </a:rPr>
              <a:t>enhancing effective partnership working</a:t>
            </a:r>
          </a:p>
          <a:p>
            <a:pPr marL="342891" indent="-342891" eaLnBrk="0" hangingPunct="0">
              <a:buFont typeface="Arial" panose="020B0604020202020204" pitchFamily="34" charset="0"/>
              <a:buChar char="•"/>
              <a:defRPr/>
            </a:pPr>
            <a:r>
              <a:rPr lang="en-GB" b="1" dirty="0">
                <a:latin typeface="Calibri" panose="020F0502020204030204"/>
              </a:rPr>
              <a:t>Committee decision </a:t>
            </a:r>
            <a:r>
              <a:rPr lang="en-GB" dirty="0">
                <a:latin typeface="Calibri" panose="020F0502020204030204"/>
              </a:rPr>
              <a:t>to </a:t>
            </a:r>
            <a:r>
              <a:rPr lang="en-GB" dirty="0"/>
              <a:t>form a cross-party working group to lead the development of a social mobility  strategy and action plan</a:t>
            </a:r>
          </a:p>
          <a:p>
            <a:pPr marL="342891" indent="-342891" eaLnBrk="0" hangingPunct="0">
              <a:buFont typeface="Arial" panose="020B0604020202020204" pitchFamily="34" charset="0"/>
              <a:buChar char="•"/>
              <a:defRPr/>
            </a:pPr>
            <a:r>
              <a:rPr lang="en-GB" b="1" dirty="0">
                <a:latin typeface="Calibri" panose="020F0502020204030204"/>
              </a:rPr>
              <a:t>Working Group </a:t>
            </a:r>
            <a:r>
              <a:rPr lang="en-GB" b="1" dirty="0">
                <a:solidFill>
                  <a:srgbClr val="002060"/>
                </a:solidFill>
                <a:latin typeface="Calibri" panose="020F0502020204030204"/>
              </a:rPr>
              <a:t>has: </a:t>
            </a:r>
          </a:p>
          <a:p>
            <a:pPr marL="742950" lvl="1" indent="-285750" eaLnBrk="0" hangingPunct="0">
              <a:buFontTx/>
              <a:buChar char="-"/>
              <a:defRPr/>
            </a:pPr>
            <a:r>
              <a:rPr lang="en-GB" dirty="0">
                <a:solidFill>
                  <a:srgbClr val="002060"/>
                </a:solidFill>
                <a:latin typeface="Calibri" panose="020F0502020204030204"/>
              </a:rPr>
              <a:t>Considered the scope, reviewed data and existing complementary workstreams and work already taking place</a:t>
            </a:r>
          </a:p>
          <a:p>
            <a:pPr marL="742950" lvl="1" indent="-285750" eaLnBrk="0" hangingPunct="0">
              <a:buFontTx/>
              <a:buChar char="-"/>
              <a:defRPr/>
            </a:pPr>
            <a:r>
              <a:rPr lang="en-GB" dirty="0">
                <a:solidFill>
                  <a:srgbClr val="002060"/>
                </a:solidFill>
                <a:latin typeface="Calibri" panose="020F0502020204030204"/>
              </a:rPr>
              <a:t>Developed a 12 month action </a:t>
            </a:r>
            <a:r>
              <a:rPr lang="en-GB" dirty="0">
                <a:latin typeface="Calibri" panose="020F0502020204030204"/>
              </a:rPr>
              <a:t>plan and statement of commitment</a:t>
            </a:r>
          </a:p>
          <a:p>
            <a:pPr marL="742950" lvl="1" indent="-285750" eaLnBrk="0" hangingPunct="0">
              <a:buFontTx/>
              <a:buChar char="-"/>
              <a:defRPr/>
            </a:pPr>
            <a:r>
              <a:rPr lang="en-GB" dirty="0">
                <a:solidFill>
                  <a:srgbClr val="002060"/>
                </a:solidFill>
                <a:latin typeface="Calibri" panose="020F0502020204030204"/>
              </a:rPr>
              <a:t>Agreed to </a:t>
            </a:r>
            <a:r>
              <a:rPr lang="en-GB" dirty="0"/>
              <a:t>work alongside partners to develop a shared approach to tackling poverty and disadvantage in the future</a:t>
            </a:r>
            <a:endParaRPr lang="en-GB" dirty="0">
              <a:solidFill>
                <a:srgbClr val="002060"/>
              </a:solidFill>
              <a:latin typeface="Calibri" panose="020F0502020204030204"/>
            </a:endParaRPr>
          </a:p>
        </p:txBody>
      </p:sp>
    </p:spTree>
    <p:extLst>
      <p:ext uri="{BB962C8B-B14F-4D97-AF65-F5344CB8AC3E}">
        <p14:creationId xmlns:p14="http://schemas.microsoft.com/office/powerpoint/2010/main" val="32418936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34179"/>
            <a:ext cx="6419056" cy="695122"/>
          </a:xfrm>
        </p:spPr>
        <p:txBody>
          <a:bodyPr/>
          <a:lstStyle/>
          <a:p>
            <a:br>
              <a:rPr lang="en-GB" dirty="0"/>
            </a:br>
            <a:br>
              <a:rPr lang="en-GB" dirty="0"/>
            </a:br>
            <a:br>
              <a:rPr lang="en-GB" dirty="0"/>
            </a:br>
            <a:br>
              <a:rPr lang="en-GB" dirty="0"/>
            </a:br>
            <a:br>
              <a:rPr lang="en-GB" dirty="0"/>
            </a:br>
            <a:r>
              <a:rPr lang="en-GB" dirty="0"/>
              <a:t>Best Start In Life Strategy</a:t>
            </a:r>
          </a:p>
        </p:txBody>
      </p:sp>
      <p:sp>
        <p:nvSpPr>
          <p:cNvPr id="3" name="Content Placeholder 2"/>
          <p:cNvSpPr>
            <a:spLocks noGrp="1"/>
          </p:cNvSpPr>
          <p:nvPr>
            <p:ph idx="1"/>
          </p:nvPr>
        </p:nvSpPr>
        <p:spPr>
          <a:xfrm>
            <a:off x="179512" y="2139702"/>
            <a:ext cx="8568952" cy="3579862"/>
          </a:xfrm>
        </p:spPr>
        <p:txBody>
          <a:bodyPr>
            <a:normAutofit/>
          </a:bodyPr>
          <a:lstStyle/>
          <a:p>
            <a:pPr indent="0" eaLnBrk="1" hangingPunct="1">
              <a:buNone/>
              <a:defRPr/>
            </a:pPr>
            <a:r>
              <a:rPr lang="en-GB" sz="1800" dirty="0"/>
              <a:t>This will identify specific areas where we can work together to have the greatest         impact on early year’s outcomes for children from pre-birth to 5. </a:t>
            </a:r>
          </a:p>
          <a:p>
            <a:pPr indent="0" eaLnBrk="1" hangingPunct="1">
              <a:buNone/>
              <a:defRPr/>
            </a:pPr>
            <a:endParaRPr lang="en-GB" sz="1800" dirty="0"/>
          </a:p>
          <a:p>
            <a:pPr eaLnBrk="1" hangingPunct="1">
              <a:defRPr/>
            </a:pPr>
            <a:r>
              <a:rPr lang="en-GB" sz="1800" dirty="0"/>
              <a:t>We visited 18 locations in Cambridgeshire and talked to parents, carers and young children about their lived experience. These stories helped shape the strategy. </a:t>
            </a:r>
          </a:p>
          <a:p>
            <a:pPr eaLnBrk="1" hangingPunct="1">
              <a:defRPr/>
            </a:pPr>
            <a:r>
              <a:rPr lang="en-GB" sz="1800" dirty="0"/>
              <a:t>The strategy will be further refined over the summer, along with a model to bring together the various strands of early years provision in a more integrated way and presented to Health and Children and Young People’s committees in September. </a:t>
            </a:r>
          </a:p>
          <a:p>
            <a:pPr indent="0" eaLnBrk="1" hangingPunct="1">
              <a:buNone/>
              <a:defRPr/>
            </a:pPr>
            <a:endParaRPr lang="en-GB" altLang="en-US" sz="1800" dirty="0"/>
          </a:p>
          <a:p>
            <a:r>
              <a:rPr lang="en-GB" sz="1800" dirty="0"/>
              <a:t>For more information email </a:t>
            </a:r>
            <a:r>
              <a:rPr lang="en-GB" sz="1800" u="sng" dirty="0"/>
              <a:t>Gwendolyn.Casazza@cambridgeshire.gov.uk</a:t>
            </a:r>
            <a:endParaRPr lang="en-GB" sz="18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7508" r="3303" b="1711"/>
          <a:stretch/>
        </p:blipFill>
        <p:spPr>
          <a:xfrm>
            <a:off x="456626" y="154670"/>
            <a:ext cx="1971492" cy="1388186"/>
          </a:xfrm>
          <a:prstGeom prst="rect">
            <a:avLst/>
          </a:prstGeom>
        </p:spPr>
      </p:pic>
      <p:sp>
        <p:nvSpPr>
          <p:cNvPr id="7" name="Rounded Rectangular Callout 6"/>
          <p:cNvSpPr/>
          <p:nvPr/>
        </p:nvSpPr>
        <p:spPr>
          <a:xfrm>
            <a:off x="2705231" y="94964"/>
            <a:ext cx="4243033" cy="1468674"/>
          </a:xfrm>
          <a:prstGeom prst="wedgeRoundRectCallout">
            <a:avLst>
              <a:gd name="adj1" fmla="val 30239"/>
              <a:gd name="adj2" fmla="val 652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pPr>
            <a:r>
              <a:rPr lang="en-GB" i="1" dirty="0">
                <a:solidFill>
                  <a:srgbClr val="1F497D"/>
                </a:solidFill>
                <a:ea typeface="Calibri" panose="020F0502020204030204" pitchFamily="34" charset="0"/>
              </a:rPr>
              <a:t>Information is really hard to come by through official channels unless you ask the right questions. It trickles through friendship groups based on what other friends have been told by professionals.</a:t>
            </a:r>
            <a:endParaRPr lang="en-GB" sz="200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00669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20080" y="484188"/>
            <a:ext cx="6372200" cy="855723"/>
          </a:xfrm>
        </p:spPr>
        <p:txBody>
          <a:bodyPr/>
          <a:lstStyle/>
          <a:p>
            <a:pPr>
              <a:defRPr/>
            </a:pP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r>
              <a:rPr lang="en-GB" dirty="0">
                <a:solidFill>
                  <a:srgbClr val="00B0F0"/>
                </a:solidFill>
              </a:rPr>
              <a:t>Action Plan 2019/20 Highlights</a:t>
            </a:r>
            <a:br>
              <a:rPr lang="en-GB" dirty="0">
                <a:solidFill>
                  <a:srgbClr val="00B0F0"/>
                </a:solidFill>
              </a:rPr>
            </a:br>
            <a:r>
              <a:rPr lang="en-GB" dirty="0">
                <a:solidFill>
                  <a:schemeClr val="tx1"/>
                </a:solidFill>
              </a:rPr>
              <a:t>Delivering an Effective Benefit System</a:t>
            </a:r>
            <a:endParaRPr lang="en-GB" sz="1600" dirty="0">
              <a:solidFill>
                <a:schemeClr val="tx1"/>
              </a:solidFill>
            </a:endParaRPr>
          </a:p>
        </p:txBody>
      </p:sp>
      <p:sp>
        <p:nvSpPr>
          <p:cNvPr id="4" name="Content Placeholder 7"/>
          <p:cNvSpPr txBox="1">
            <a:spLocks/>
          </p:cNvSpPr>
          <p:nvPr/>
        </p:nvSpPr>
        <p:spPr>
          <a:xfrm>
            <a:off x="470972" y="1059583"/>
            <a:ext cx="6931026" cy="3394073"/>
          </a:xfrm>
          <a:prstGeom prst="rect">
            <a:avLst/>
          </a:prstGeom>
        </p:spPr>
        <p:txBody>
          <a:bodyPr rIns="0">
            <a:norm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2" indent="-514352">
              <a:buFont typeface="Arial" panose="020B0604020202020204" pitchFamily="34" charset="0"/>
              <a:buAutoNum type="arabicPeriod"/>
              <a:defRPr/>
            </a:pPr>
            <a:endParaRPr lang="en-GB" dirty="0"/>
          </a:p>
          <a:p>
            <a:pPr indent="0">
              <a:buNone/>
              <a:defRPr/>
            </a:pPr>
            <a:endParaRPr lang="en-GB" dirty="0"/>
          </a:p>
          <a:p>
            <a:pPr indent="0">
              <a:buNone/>
              <a:defRPr/>
            </a:pPr>
            <a:endParaRPr lang="en-GB" dirty="0"/>
          </a:p>
          <a:p>
            <a:pPr indent="0">
              <a:buNone/>
              <a:defRPr/>
            </a:pPr>
            <a:endParaRPr lang="en-GB" dirty="0"/>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spTree>
    <p:extLst>
      <p:ext uri="{BB962C8B-B14F-4D97-AF65-F5344CB8AC3E}">
        <p14:creationId xmlns:p14="http://schemas.microsoft.com/office/powerpoint/2010/main" val="3209133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Welfare Benefits Team</a:t>
            </a:r>
          </a:p>
        </p:txBody>
      </p:sp>
      <p:sp>
        <p:nvSpPr>
          <p:cNvPr id="3" name="Content Placeholder 2"/>
          <p:cNvSpPr>
            <a:spLocks noGrp="1"/>
          </p:cNvSpPr>
          <p:nvPr>
            <p:ph idx="1"/>
          </p:nvPr>
        </p:nvSpPr>
        <p:spPr>
          <a:xfrm>
            <a:off x="457200" y="915566"/>
            <a:ext cx="6931623" cy="4032448"/>
          </a:xfrm>
        </p:spPr>
        <p:txBody>
          <a:bodyPr>
            <a:normAutofit fontScale="92500" lnSpcReduction="10000"/>
          </a:bodyPr>
          <a:lstStyle/>
          <a:p>
            <a:pPr eaLnBrk="1" hangingPunct="1">
              <a:defRPr/>
            </a:pPr>
            <a:r>
              <a:rPr lang="en-GB" altLang="en-US" sz="1800" dirty="0"/>
              <a:t>Provide advice, information and support with disability benefit claim forms (PIP/DLA/AA) via telephone and email – </a:t>
            </a:r>
            <a:r>
              <a:rPr lang="en-GB" sz="1800" dirty="0"/>
              <a:t>and home visits to complete disability benefit forms</a:t>
            </a:r>
          </a:p>
          <a:p>
            <a:pPr eaLnBrk="1" hangingPunct="1">
              <a:defRPr/>
            </a:pPr>
            <a:r>
              <a:rPr lang="en-GB" sz="1800" dirty="0"/>
              <a:t>Also provide </a:t>
            </a:r>
            <a:r>
              <a:rPr lang="en-GB" altLang="en-US" sz="1800" dirty="0"/>
              <a:t>training and information </a:t>
            </a:r>
            <a:r>
              <a:rPr lang="en-GB" sz="1800" dirty="0"/>
              <a:t>to staff and community organisations </a:t>
            </a:r>
            <a:r>
              <a:rPr lang="en-GB" altLang="en-US" sz="1800" dirty="0"/>
              <a:t>on welfare benefits</a:t>
            </a:r>
          </a:p>
          <a:p>
            <a:r>
              <a:rPr lang="en-GB" sz="1800" dirty="0"/>
              <a:t>Last year, the team:</a:t>
            </a:r>
          </a:p>
          <a:p>
            <a:pPr>
              <a:buFontTx/>
              <a:buChar char="-"/>
            </a:pPr>
            <a:r>
              <a:rPr lang="en-GB" sz="1800" dirty="0"/>
              <a:t>Carried out 352 home visits to help complete benefit claim forms</a:t>
            </a:r>
          </a:p>
          <a:p>
            <a:pPr>
              <a:buFontTx/>
              <a:buChar char="-"/>
            </a:pPr>
            <a:r>
              <a:rPr lang="en-GB" sz="1800" dirty="0"/>
              <a:t>Helped people in Cambridgeshire to claim over £823,000 annualised benefits, and over £121,000 in arrears</a:t>
            </a:r>
          </a:p>
          <a:p>
            <a:pPr>
              <a:buFontTx/>
              <a:buChar char="-"/>
            </a:pPr>
            <a:r>
              <a:rPr lang="en-GB" sz="1800" dirty="0"/>
              <a:t>Our total benefit gains for the year was £945,251,71</a:t>
            </a:r>
          </a:p>
          <a:p>
            <a:pPr>
              <a:buFontTx/>
              <a:buChar char="-"/>
            </a:pPr>
            <a:r>
              <a:rPr lang="en-GB" sz="1800" dirty="0"/>
              <a:t>This was down on the previous year due to staff sickness and maternity leave - gains in 2017 was £1,099,402</a:t>
            </a:r>
          </a:p>
          <a:p>
            <a:r>
              <a:rPr lang="en-GB" sz="1800" dirty="0"/>
              <a:t>Factsheets: https://www.cambridgeshire.gov.uk/residents/adults/organising-care-and-support/care-and-support-fact-sheets/</a:t>
            </a:r>
          </a:p>
          <a:p>
            <a:r>
              <a:rPr lang="en-GB" sz="1800" dirty="0"/>
              <a:t>Email </a:t>
            </a:r>
            <a:r>
              <a:rPr lang="en-GB" sz="1800" u="sng" dirty="0"/>
              <a:t>welfare.benefits@cambridgeshire.gov.uk </a:t>
            </a:r>
          </a:p>
          <a:p>
            <a:pPr>
              <a:buFontTx/>
              <a:buChar char="-"/>
            </a:pPr>
            <a:endParaRPr lang="en-GB" sz="1800" dirty="0"/>
          </a:p>
          <a:p>
            <a:pPr eaLnBrk="1" hangingPunct="1">
              <a:defRPr/>
            </a:pPr>
            <a:endParaRPr lang="en-GB" altLang="en-US" sz="1800" dirty="0"/>
          </a:p>
          <a:p>
            <a:pPr eaLnBrk="1" hangingPunct="1">
              <a:defRPr/>
            </a:pPr>
            <a:endParaRPr lang="en-GB" altLang="en-US" sz="1800" dirty="0"/>
          </a:p>
          <a:p>
            <a:pPr eaLnBrk="1" hangingPunct="1">
              <a:defRPr/>
            </a:pPr>
            <a:endParaRPr lang="en-GB" sz="1800" dirty="0"/>
          </a:p>
        </p:txBody>
      </p:sp>
    </p:spTree>
    <p:extLst>
      <p:ext uri="{BB962C8B-B14F-4D97-AF65-F5344CB8AC3E}">
        <p14:creationId xmlns:p14="http://schemas.microsoft.com/office/powerpoint/2010/main" val="3343758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50385" y="945853"/>
            <a:ext cx="6372200" cy="1007442"/>
          </a:xfrm>
        </p:spPr>
        <p:txBody>
          <a:bodyPr/>
          <a:lstStyle/>
          <a:p>
            <a:pPr>
              <a:defRPr/>
            </a:pPr>
            <a:br>
              <a:rPr lang="en-GB" dirty="0">
                <a:solidFill>
                  <a:srgbClr val="00B0F0"/>
                </a:solidFill>
              </a:rPr>
            </a:br>
            <a:br>
              <a:rPr lang="en-GB" dirty="0">
                <a:solidFill>
                  <a:srgbClr val="00B0F0"/>
                </a:solidFill>
              </a:rPr>
            </a:br>
            <a:br>
              <a:rPr lang="en-GB" dirty="0">
                <a:solidFill>
                  <a:srgbClr val="00B0F0"/>
                </a:solidFill>
              </a:rPr>
            </a:br>
            <a:br>
              <a:rPr lang="en-GB" dirty="0">
                <a:solidFill>
                  <a:srgbClr val="00B0F0"/>
                </a:solidFill>
              </a:rPr>
            </a:br>
            <a:r>
              <a:rPr lang="en-GB" dirty="0">
                <a:solidFill>
                  <a:srgbClr val="00B0F0"/>
                </a:solidFill>
              </a:rPr>
              <a:t>Action Plan 2019/20 Highlights</a:t>
            </a:r>
            <a:br>
              <a:rPr lang="en-GB" dirty="0">
                <a:solidFill>
                  <a:srgbClr val="00B0F0"/>
                </a:solidFill>
              </a:rPr>
            </a:br>
            <a:r>
              <a:rPr lang="en-GB" dirty="0">
                <a:solidFill>
                  <a:schemeClr val="tx1"/>
                </a:solidFill>
              </a:rPr>
              <a:t>Promoting Long-term Economic Growth Benefiting Everyone</a:t>
            </a:r>
            <a:endParaRPr lang="en-GB" sz="1600" dirty="0">
              <a:solidFill>
                <a:schemeClr val="tx1"/>
              </a:solidFill>
            </a:endParaRPr>
          </a:p>
        </p:txBody>
      </p:sp>
      <p:sp>
        <p:nvSpPr>
          <p:cNvPr id="4" name="Content Placeholder 7"/>
          <p:cNvSpPr txBox="1">
            <a:spLocks/>
          </p:cNvSpPr>
          <p:nvPr/>
        </p:nvSpPr>
        <p:spPr>
          <a:xfrm>
            <a:off x="470972" y="1059583"/>
            <a:ext cx="6931026" cy="3394073"/>
          </a:xfrm>
          <a:prstGeom prst="rect">
            <a:avLst/>
          </a:prstGeom>
        </p:spPr>
        <p:txBody>
          <a:bodyPr rIns="0">
            <a:norm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2" indent="-514352">
              <a:buFont typeface="Arial" panose="020B0604020202020204" pitchFamily="34" charset="0"/>
              <a:buAutoNum type="arabicPeriod"/>
              <a:defRPr/>
            </a:pPr>
            <a:endParaRPr lang="en-GB" dirty="0"/>
          </a:p>
          <a:p>
            <a:pPr indent="0">
              <a:buNone/>
              <a:defRPr/>
            </a:pPr>
            <a:endParaRPr lang="en-GB" dirty="0"/>
          </a:p>
          <a:p>
            <a:pPr indent="0">
              <a:buNone/>
              <a:defRPr/>
            </a:pPr>
            <a:endParaRPr lang="en-GB" dirty="0"/>
          </a:p>
          <a:p>
            <a:pPr indent="0">
              <a:buNone/>
              <a:defRPr/>
            </a:pPr>
            <a:endParaRPr lang="en-GB" dirty="0"/>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spTree>
    <p:extLst>
      <p:ext uri="{BB962C8B-B14F-4D97-AF65-F5344CB8AC3E}">
        <p14:creationId xmlns:p14="http://schemas.microsoft.com/office/powerpoint/2010/main" val="3623698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0444"/>
            <a:ext cx="6419056" cy="857250"/>
          </a:xfrm>
        </p:spPr>
        <p:txBody>
          <a:bodyPr/>
          <a:lstStyle/>
          <a:p>
            <a:r>
              <a:rPr lang="en-GB" dirty="0"/>
              <a:t>Get into and stay in work</a:t>
            </a:r>
          </a:p>
        </p:txBody>
      </p:sp>
      <p:sp>
        <p:nvSpPr>
          <p:cNvPr id="3" name="Content Placeholder 2"/>
          <p:cNvSpPr>
            <a:spLocks noGrp="1"/>
          </p:cNvSpPr>
          <p:nvPr>
            <p:ph idx="1"/>
          </p:nvPr>
        </p:nvSpPr>
        <p:spPr>
          <a:xfrm>
            <a:off x="457200" y="1851670"/>
            <a:ext cx="6931623" cy="4032448"/>
          </a:xfrm>
        </p:spPr>
        <p:txBody>
          <a:bodyPr>
            <a:normAutofit/>
          </a:bodyPr>
          <a:lstStyle/>
          <a:p>
            <a:pPr>
              <a:buFontTx/>
              <a:buChar char="-"/>
            </a:pPr>
            <a:endParaRPr lang="en-GB" sz="1800" dirty="0"/>
          </a:p>
          <a:p>
            <a:pPr>
              <a:buFontTx/>
              <a:buChar char="-"/>
            </a:pPr>
            <a:r>
              <a:rPr lang="en-GB" sz="1800" b="1" dirty="0" err="1"/>
              <a:t>Wisbech</a:t>
            </a:r>
            <a:r>
              <a:rPr lang="en-GB" sz="1800" b="1" dirty="0"/>
              <a:t> Community led Local Development: Funding</a:t>
            </a:r>
          </a:p>
          <a:p>
            <a:pPr>
              <a:buFontTx/>
              <a:buChar char="-"/>
            </a:pPr>
            <a:endParaRPr lang="en-GB" sz="1800" dirty="0"/>
          </a:p>
          <a:p>
            <a:pPr>
              <a:buFontTx/>
              <a:buChar char="-"/>
            </a:pPr>
            <a:r>
              <a:rPr lang="en-GB" sz="1800" b="1" dirty="0"/>
              <a:t>Volunteer opportunities </a:t>
            </a:r>
            <a:r>
              <a:rPr lang="en-GB" sz="1800" dirty="0"/>
              <a:t>– a route into work. </a:t>
            </a:r>
          </a:p>
          <a:p>
            <a:pPr indent="0">
              <a:buNone/>
            </a:pPr>
            <a:endParaRPr lang="en-GB" sz="1800" dirty="0"/>
          </a:p>
          <a:p>
            <a:pPr>
              <a:buFontTx/>
              <a:buChar char="-"/>
            </a:pPr>
            <a:r>
              <a:rPr lang="en-GB" sz="1800" dirty="0"/>
              <a:t>Help for those with long term health conditions to </a:t>
            </a:r>
            <a:r>
              <a:rPr lang="en-GB" sz="1800" b="1" dirty="0"/>
              <a:t>stay in work or get into work i</a:t>
            </a:r>
            <a:r>
              <a:rPr lang="en-GB" sz="1800" dirty="0"/>
              <a:t>ncluding improving referral processes with mental health services and other providers</a:t>
            </a:r>
          </a:p>
          <a:p>
            <a:pPr>
              <a:buFontTx/>
              <a:buChar char="-"/>
            </a:pPr>
            <a:endParaRPr lang="en-GB" sz="1800" dirty="0"/>
          </a:p>
          <a:p>
            <a:pPr>
              <a:buFontTx/>
              <a:buChar char="-"/>
            </a:pPr>
            <a:r>
              <a:rPr lang="en-GB" sz="1800" b="1" dirty="0"/>
              <a:t>Public Transport </a:t>
            </a:r>
            <a:r>
              <a:rPr lang="en-GB" sz="1800" dirty="0"/>
              <a:t>which enables people to continue to travel for work, education and access to essential services</a:t>
            </a:r>
          </a:p>
          <a:p>
            <a:pPr indent="0" eaLnBrk="1" hangingPunct="1">
              <a:buNone/>
              <a:defRPr/>
            </a:pPr>
            <a:endParaRPr lang="en-GB" altLang="en-US" sz="1800" dirty="0"/>
          </a:p>
          <a:p>
            <a:pPr indent="0" eaLnBrk="1" hangingPunct="1">
              <a:buNone/>
              <a:defRPr/>
            </a:pPr>
            <a:endParaRPr lang="en-GB" sz="1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196" y="123478"/>
            <a:ext cx="2483768" cy="1278267"/>
          </a:xfrm>
          <a:prstGeom prst="rect">
            <a:avLst/>
          </a:prstGeom>
        </p:spPr>
      </p:pic>
    </p:spTree>
    <p:extLst>
      <p:ext uri="{BB962C8B-B14F-4D97-AF65-F5344CB8AC3E}">
        <p14:creationId xmlns:p14="http://schemas.microsoft.com/office/powerpoint/2010/main" val="17762432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41790" y="345689"/>
            <a:ext cx="6372200" cy="1007442"/>
          </a:xfrm>
        </p:spPr>
        <p:txBody>
          <a:bodyPr/>
          <a:lstStyle/>
          <a:p>
            <a:pPr>
              <a:defRPr/>
            </a:pPr>
            <a:r>
              <a:rPr lang="en-GB" dirty="0">
                <a:solidFill>
                  <a:srgbClr val="00B0F0"/>
                </a:solidFill>
              </a:rPr>
              <a:t>Next steps, working with…..</a:t>
            </a:r>
          </a:p>
        </p:txBody>
      </p:sp>
      <p:sp>
        <p:nvSpPr>
          <p:cNvPr id="4" name="Content Placeholder 7"/>
          <p:cNvSpPr txBox="1">
            <a:spLocks/>
          </p:cNvSpPr>
          <p:nvPr/>
        </p:nvSpPr>
        <p:spPr>
          <a:xfrm>
            <a:off x="470972" y="1059583"/>
            <a:ext cx="6931026" cy="3394073"/>
          </a:xfrm>
          <a:prstGeom prst="rect">
            <a:avLst/>
          </a:prstGeom>
        </p:spPr>
        <p:txBody>
          <a:bodyPr rIns="0">
            <a:norm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2" indent="-514352">
              <a:buFont typeface="Arial" panose="020B0604020202020204" pitchFamily="34" charset="0"/>
              <a:buAutoNum type="arabicPeriod"/>
              <a:defRPr/>
            </a:pPr>
            <a:endParaRPr lang="en-GB" dirty="0"/>
          </a:p>
          <a:p>
            <a:pPr indent="0">
              <a:buNone/>
              <a:defRPr/>
            </a:pPr>
            <a:endParaRPr lang="en-GB" dirty="0"/>
          </a:p>
          <a:p>
            <a:pPr indent="0">
              <a:buNone/>
              <a:defRPr/>
            </a:pPr>
            <a:endParaRPr lang="en-GB" dirty="0"/>
          </a:p>
          <a:p>
            <a:pPr indent="0">
              <a:buNone/>
              <a:defRPr/>
            </a:pPr>
            <a:endParaRPr lang="en-GB" dirty="0"/>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sp>
        <p:nvSpPr>
          <p:cNvPr id="5" name="Rectangle 4"/>
          <p:cNvSpPr/>
          <p:nvPr/>
        </p:nvSpPr>
        <p:spPr>
          <a:xfrm>
            <a:off x="18015" y="1165805"/>
            <a:ext cx="7629420" cy="7478970"/>
          </a:xfrm>
          <a:prstGeom prst="rect">
            <a:avLst/>
          </a:prstGeom>
        </p:spPr>
        <p:txBody>
          <a:bodyPr wrap="square">
            <a:spAutoFit/>
          </a:bodyPr>
          <a:lstStyle/>
          <a:p>
            <a:pPr marL="800100" lvl="1" indent="-342900" eaLnBrk="0" hangingPunct="0">
              <a:buFont typeface="Arial" panose="020B0604020202020204" pitchFamily="34" charset="0"/>
              <a:buChar char="•"/>
              <a:defRPr/>
            </a:pPr>
            <a:r>
              <a:rPr lang="en-GB" sz="2400" b="1" dirty="0"/>
              <a:t>You !   </a:t>
            </a:r>
          </a:p>
          <a:p>
            <a:pPr marL="800100" lvl="1" indent="-342900" eaLnBrk="0" hangingPunct="0">
              <a:buFont typeface="Arial" panose="020B0604020202020204" pitchFamily="34" charset="0"/>
              <a:buChar char="•"/>
              <a:defRPr/>
            </a:pPr>
            <a:endParaRPr lang="en-GB" sz="2400" b="1" dirty="0"/>
          </a:p>
          <a:p>
            <a:pPr marL="800100" lvl="1" indent="-342900" eaLnBrk="0" hangingPunct="0">
              <a:buFont typeface="Arial" panose="020B0604020202020204" pitchFamily="34" charset="0"/>
              <a:buChar char="•"/>
              <a:defRPr/>
            </a:pPr>
            <a:r>
              <a:rPr lang="en-GB" sz="2400" b="1" dirty="0"/>
              <a:t>What can we do better together</a:t>
            </a:r>
          </a:p>
          <a:p>
            <a:pPr lvl="1" eaLnBrk="0" hangingPunct="0">
              <a:defRPr/>
            </a:pPr>
            <a:endParaRPr lang="en-GB" sz="2400" b="1" dirty="0"/>
          </a:p>
          <a:p>
            <a:pPr marL="800100" lvl="1" indent="-342900" eaLnBrk="0" hangingPunct="0">
              <a:buFont typeface="Arial" panose="020B0604020202020204" pitchFamily="34" charset="0"/>
              <a:buChar char="•"/>
              <a:defRPr/>
            </a:pPr>
            <a:r>
              <a:rPr lang="en-GB" sz="2400" b="1" dirty="0"/>
              <a:t>Who else should be involved</a:t>
            </a:r>
          </a:p>
          <a:p>
            <a:pPr marL="800100" lvl="1" indent="-342900" eaLnBrk="0" hangingPunct="0">
              <a:buFont typeface="Arial" panose="020B0604020202020204" pitchFamily="34" charset="0"/>
              <a:buChar char="•"/>
              <a:defRPr/>
            </a:pPr>
            <a:endParaRPr lang="en-GB" sz="2400" b="1" dirty="0"/>
          </a:p>
          <a:p>
            <a:pPr marL="800100" lvl="1" indent="-342900" eaLnBrk="0" hangingPunct="0">
              <a:buFont typeface="Arial" panose="020B0604020202020204" pitchFamily="34" charset="0"/>
              <a:buChar char="•"/>
              <a:defRPr/>
            </a:pPr>
            <a:r>
              <a:rPr lang="en-GB" sz="2400" b="1" dirty="0"/>
              <a:t>What does next step look like?</a:t>
            </a:r>
          </a:p>
          <a:p>
            <a:pPr marL="800100" lvl="1" indent="-342900" eaLnBrk="0" hangingPunct="0">
              <a:buFont typeface="Arial" panose="020B0604020202020204" pitchFamily="34" charset="0"/>
              <a:buChar char="•"/>
              <a:defRPr/>
            </a:pPr>
            <a:endParaRPr lang="en-GB" sz="2400" b="1" dirty="0"/>
          </a:p>
          <a:p>
            <a:pPr lvl="1" eaLnBrk="0" hangingPunct="0">
              <a:defRPr/>
            </a:pPr>
            <a:endParaRPr lang="en-GB" sz="2400" b="1" dirty="0"/>
          </a:p>
          <a:p>
            <a:pPr marL="800100" lvl="1" indent="-342900" eaLnBrk="0" hangingPunct="0">
              <a:buFont typeface="Arial" panose="020B0604020202020204" pitchFamily="34" charset="0"/>
              <a:buChar char="•"/>
              <a:defRPr/>
            </a:pPr>
            <a:endParaRPr lang="en-GB" sz="2400" b="1" dirty="0"/>
          </a:p>
          <a:p>
            <a:pPr lvl="1" eaLnBrk="0" hangingPunct="0">
              <a:defRPr/>
            </a:pPr>
            <a:endParaRPr lang="en-GB" sz="2400" b="1" dirty="0"/>
          </a:p>
          <a:p>
            <a:pPr marL="800100" lvl="1" indent="-342900" eaLnBrk="0" hangingPunct="0">
              <a:buFont typeface="Arial" panose="020B0604020202020204" pitchFamily="34" charset="0"/>
              <a:buChar char="•"/>
              <a:defRPr/>
            </a:pPr>
            <a:endParaRPr lang="en-GB" sz="2400" b="1" dirty="0"/>
          </a:p>
          <a:p>
            <a:pPr marL="800100" lvl="1" indent="-342900" eaLnBrk="0" hangingPunct="0">
              <a:buFont typeface="Arial" panose="020B0604020202020204" pitchFamily="34" charset="0"/>
              <a:buChar char="•"/>
              <a:defRPr/>
            </a:pPr>
            <a:r>
              <a:rPr lang="en-GB" sz="2400" b="1" dirty="0"/>
              <a:t>Partners </a:t>
            </a:r>
            <a:r>
              <a:rPr lang="en-GB" sz="2400" dirty="0"/>
              <a:t>-  shared approach to tackling poverty and disadvantage in the future over the next 12 months</a:t>
            </a:r>
          </a:p>
          <a:p>
            <a:pPr marL="800100" lvl="1" indent="-342900" eaLnBrk="0" hangingPunct="0">
              <a:buFont typeface="Arial" panose="020B0604020202020204" pitchFamily="34" charset="0"/>
              <a:buChar char="•"/>
              <a:defRPr/>
            </a:pPr>
            <a:r>
              <a:rPr lang="en-GB" sz="2400" b="1" dirty="0"/>
              <a:t>Financial Capability Forum </a:t>
            </a:r>
            <a:r>
              <a:rPr lang="en-GB" sz="2400" dirty="0"/>
              <a:t>- to look at ‘what works’ locally and nationally and joining up services better</a:t>
            </a:r>
          </a:p>
          <a:p>
            <a:pPr marL="800100" lvl="1" indent="-342900" eaLnBrk="0" hangingPunct="0">
              <a:buFont typeface="Arial" panose="020B0604020202020204" pitchFamily="34" charset="0"/>
              <a:buChar char="•"/>
              <a:defRPr/>
            </a:pPr>
            <a:r>
              <a:rPr lang="en-GB" sz="2400" b="1" dirty="0"/>
              <a:t>Charities Networks  </a:t>
            </a:r>
            <a:r>
              <a:rPr lang="en-GB" sz="2400" dirty="0"/>
              <a:t>- on successful approaches to Food Poverty </a:t>
            </a:r>
          </a:p>
          <a:p>
            <a:pPr lvl="1" eaLnBrk="0" hangingPunct="0">
              <a:defRPr/>
            </a:pPr>
            <a:endParaRPr lang="en-GB" sz="2400" dirty="0"/>
          </a:p>
          <a:p>
            <a:pPr marL="800100" lvl="1" indent="-342900" eaLnBrk="0" hangingPunct="0">
              <a:buFont typeface="Arial" panose="020B0604020202020204" pitchFamily="34" charset="0"/>
              <a:buChar char="•"/>
              <a:defRPr/>
            </a:pPr>
            <a:endParaRPr lang="en-GB" sz="2400" dirty="0">
              <a:solidFill>
                <a:srgbClr val="002060"/>
              </a:solidFill>
              <a:latin typeface="Calibri" panose="020F0502020204030204"/>
            </a:endParaRPr>
          </a:p>
        </p:txBody>
      </p:sp>
    </p:spTree>
    <p:extLst>
      <p:ext uri="{BB962C8B-B14F-4D97-AF65-F5344CB8AC3E}">
        <p14:creationId xmlns:p14="http://schemas.microsoft.com/office/powerpoint/2010/main" val="21009772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20080" y="484188"/>
            <a:ext cx="6372200" cy="1007442"/>
          </a:xfrm>
        </p:spPr>
        <p:txBody>
          <a:bodyPr/>
          <a:lstStyle/>
          <a:p>
            <a:pPr>
              <a:defRPr/>
            </a:pPr>
            <a:r>
              <a:rPr lang="en-GB" dirty="0">
                <a:solidFill>
                  <a:srgbClr val="00B0F0"/>
                </a:solidFill>
              </a:rPr>
              <a:t>Discussion</a:t>
            </a:r>
          </a:p>
        </p:txBody>
      </p:sp>
      <p:sp>
        <p:nvSpPr>
          <p:cNvPr id="4" name="Content Placeholder 7"/>
          <p:cNvSpPr txBox="1">
            <a:spLocks/>
          </p:cNvSpPr>
          <p:nvPr/>
        </p:nvSpPr>
        <p:spPr>
          <a:xfrm>
            <a:off x="440667" y="981579"/>
            <a:ext cx="6931026" cy="3394073"/>
          </a:xfrm>
          <a:prstGeom prst="rect">
            <a:avLst/>
          </a:prstGeom>
        </p:spPr>
        <p:txBody>
          <a:bodyPr rIns="0">
            <a:norm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2" indent="-514352">
              <a:buFont typeface="Arial" panose="020B0604020202020204" pitchFamily="34" charset="0"/>
              <a:buAutoNum type="arabicPeriod"/>
              <a:defRPr/>
            </a:pPr>
            <a:endParaRPr lang="en-GB" dirty="0"/>
          </a:p>
          <a:p>
            <a:pPr indent="0">
              <a:buNone/>
              <a:defRPr/>
            </a:pPr>
            <a:endParaRPr lang="en-GB" dirty="0"/>
          </a:p>
          <a:p>
            <a:pPr indent="0">
              <a:buNone/>
              <a:defRPr/>
            </a:pPr>
            <a:endParaRPr lang="en-GB" dirty="0"/>
          </a:p>
          <a:p>
            <a:pPr indent="0">
              <a:buNone/>
              <a:defRPr/>
            </a:pPr>
            <a:endParaRPr lang="en-GB" dirty="0"/>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pic>
        <p:nvPicPr>
          <p:cNvPr id="8" name="Picture 2" descr="http://vchnews.ca/wp-content/uploads/2014/03/group-discussion-600x3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2630" y="1850523"/>
            <a:ext cx="3312368" cy="1656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434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7"/>
          <p:cNvSpPr txBox="1">
            <a:spLocks/>
          </p:cNvSpPr>
          <p:nvPr/>
        </p:nvSpPr>
        <p:spPr>
          <a:xfrm>
            <a:off x="470972" y="1059583"/>
            <a:ext cx="6931026" cy="3394073"/>
          </a:xfrm>
          <a:prstGeom prst="rect">
            <a:avLst/>
          </a:prstGeom>
        </p:spPr>
        <p:txBody>
          <a:bodyPr rIns="0">
            <a:norm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2" indent="-514352">
              <a:buFont typeface="Arial" panose="020B0604020202020204" pitchFamily="34" charset="0"/>
              <a:buAutoNum type="arabicPeriod"/>
              <a:defRPr/>
            </a:pPr>
            <a:endParaRPr lang="en-GB" dirty="0"/>
          </a:p>
          <a:p>
            <a:pPr indent="0">
              <a:buNone/>
              <a:defRPr/>
            </a:pPr>
            <a:endParaRPr lang="en-GB" dirty="0"/>
          </a:p>
          <a:p>
            <a:pPr indent="0">
              <a:buNone/>
              <a:defRPr/>
            </a:pPr>
            <a:endParaRPr lang="en-GB" dirty="0"/>
          </a:p>
          <a:p>
            <a:pPr indent="0">
              <a:buNone/>
              <a:defRPr/>
            </a:pPr>
            <a:endParaRPr lang="en-GB" dirty="0"/>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sp>
        <p:nvSpPr>
          <p:cNvPr id="6" name="Rectangle 1"/>
          <p:cNvSpPr>
            <a:spLocks noChangeArrowheads="1"/>
          </p:cNvSpPr>
          <p:nvPr/>
        </p:nvSpPr>
        <p:spPr bwMode="auto">
          <a:xfrm>
            <a:off x="611560" y="30912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5" name="Rectangle 4"/>
          <p:cNvSpPr/>
          <p:nvPr/>
        </p:nvSpPr>
        <p:spPr>
          <a:xfrm>
            <a:off x="456829" y="815377"/>
            <a:ext cx="6681917" cy="1200329"/>
          </a:xfrm>
          <a:prstGeom prst="rect">
            <a:avLst/>
          </a:prstGeom>
        </p:spPr>
        <p:txBody>
          <a:bodyPr wrap="square">
            <a:spAutoFit/>
          </a:bodyPr>
          <a:lstStyle/>
          <a:p>
            <a:pPr lvl="1"/>
            <a:r>
              <a:rPr lang="en-GB" sz="3600" b="1" dirty="0">
                <a:solidFill>
                  <a:schemeClr val="bg1"/>
                </a:solidFill>
              </a:rPr>
              <a:t>What the data says about poverty in Cambridgeshire</a:t>
            </a:r>
            <a:endParaRPr lang="en-GB" dirty="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0388" y="3645509"/>
            <a:ext cx="3972194" cy="826646"/>
          </a:xfrm>
          <a:prstGeom prst="rect">
            <a:avLst/>
          </a:prstGeom>
        </p:spPr>
      </p:pic>
      <p:pic>
        <p:nvPicPr>
          <p:cNvPr id="10" name="Picture 9"/>
          <p:cNvPicPr/>
          <p:nvPr/>
        </p:nvPicPr>
        <p:blipFill rotWithShape="1">
          <a:blip r:embed="rId4"/>
          <a:srcRect l="1285" t="16015" r="76951" b="70950"/>
          <a:stretch/>
        </p:blipFill>
        <p:spPr bwMode="auto">
          <a:xfrm>
            <a:off x="4888925" y="2170090"/>
            <a:ext cx="1922636" cy="840481"/>
          </a:xfrm>
          <a:prstGeom prst="rect">
            <a:avLst/>
          </a:prstGeom>
          <a:ln>
            <a:noFill/>
          </a:ln>
          <a:extLst>
            <a:ext uri="{53640926-AAD7-44D8-BBD7-CCE9431645EC}">
              <a14:shadowObscured xmlns:a14="http://schemas.microsoft.com/office/drawing/2010/main"/>
            </a:ext>
          </a:extLst>
        </p:spPr>
      </p:pic>
      <p:pic>
        <p:nvPicPr>
          <p:cNvPr id="11" name="Picture 10"/>
          <p:cNvPicPr>
            <a:picLocks noChangeAspect="1"/>
          </p:cNvPicPr>
          <p:nvPr/>
        </p:nvPicPr>
        <p:blipFill>
          <a:blip r:embed="rId5"/>
          <a:stretch>
            <a:fillRect/>
          </a:stretch>
        </p:blipFill>
        <p:spPr>
          <a:xfrm>
            <a:off x="1972369" y="2009445"/>
            <a:ext cx="1390650" cy="1209675"/>
          </a:xfrm>
          <a:prstGeom prst="rect">
            <a:avLst/>
          </a:prstGeom>
        </p:spPr>
      </p:pic>
    </p:spTree>
    <p:extLst>
      <p:ext uri="{BB962C8B-B14F-4D97-AF65-F5344CB8AC3E}">
        <p14:creationId xmlns:p14="http://schemas.microsoft.com/office/powerpoint/2010/main" val="4072955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88032" y="52295"/>
            <a:ext cx="6172200" cy="857250"/>
          </a:xfrm>
        </p:spPr>
        <p:txBody>
          <a:bodyPr>
            <a:normAutofit/>
          </a:bodyPr>
          <a:lstStyle/>
          <a:p>
            <a:pPr>
              <a:defRPr/>
            </a:pPr>
            <a:r>
              <a:rPr lang="en-GB" sz="2700" dirty="0"/>
              <a:t>Background: Impact of living in poverty</a:t>
            </a:r>
          </a:p>
        </p:txBody>
      </p:sp>
      <p:sp>
        <p:nvSpPr>
          <p:cNvPr id="4" name="TextBox 3"/>
          <p:cNvSpPr txBox="1"/>
          <p:nvPr/>
        </p:nvSpPr>
        <p:spPr>
          <a:xfrm>
            <a:off x="539552" y="4477656"/>
            <a:ext cx="7468761" cy="646331"/>
          </a:xfrm>
          <a:prstGeom prst="rect">
            <a:avLst/>
          </a:prstGeom>
          <a:noFill/>
        </p:spPr>
        <p:txBody>
          <a:bodyPr wrap="square" rtlCol="0">
            <a:spAutoFit/>
          </a:bodyPr>
          <a:lstStyle/>
          <a:p>
            <a:r>
              <a:rPr lang="en-GB" dirty="0"/>
              <a:t>Taken from </a:t>
            </a:r>
            <a:r>
              <a:rPr lang="en-GB" dirty="0">
                <a:solidFill>
                  <a:schemeClr val="tx1">
                    <a:lumMod val="50000"/>
                    <a:lumOff val="50000"/>
                  </a:schemeClr>
                </a:solidFill>
              </a:rPr>
              <a:t>https://www.jrf.org.uk/report/uk-poverty-causes-costs-and-solutions </a:t>
            </a:r>
          </a:p>
        </p:txBody>
      </p:sp>
      <p:pic>
        <p:nvPicPr>
          <p:cNvPr id="5" name="Picture 4"/>
          <p:cNvPicPr>
            <a:picLocks noChangeAspect="1"/>
          </p:cNvPicPr>
          <p:nvPr/>
        </p:nvPicPr>
        <p:blipFill rotWithShape="1">
          <a:blip r:embed="rId3"/>
          <a:srcRect l="38193" t="11694" r="20070" b="19224"/>
          <a:stretch/>
        </p:blipFill>
        <p:spPr>
          <a:xfrm>
            <a:off x="1334600" y="960305"/>
            <a:ext cx="3517349" cy="3517351"/>
          </a:xfrm>
          <a:prstGeom prst="rect">
            <a:avLst/>
          </a:prstGeom>
        </p:spPr>
      </p:pic>
      <p:sp>
        <p:nvSpPr>
          <p:cNvPr id="6" name="Rectangle 5"/>
          <p:cNvSpPr/>
          <p:nvPr/>
        </p:nvSpPr>
        <p:spPr>
          <a:xfrm>
            <a:off x="4734019" y="915566"/>
            <a:ext cx="3257174" cy="738664"/>
          </a:xfrm>
          <a:prstGeom prst="rect">
            <a:avLst/>
          </a:prstGeom>
        </p:spPr>
        <p:txBody>
          <a:bodyPr wrap="square">
            <a:spAutoFit/>
          </a:bodyPr>
          <a:lstStyle/>
          <a:p>
            <a:r>
              <a:rPr lang="en-GB" sz="1050" dirty="0"/>
              <a:t>In primary school, children from low-income backgrounds are more likely to have </a:t>
            </a:r>
            <a:r>
              <a:rPr lang="en-GB" sz="1050" b="1" dirty="0"/>
              <a:t>behavioural problems</a:t>
            </a:r>
            <a:r>
              <a:rPr lang="en-GB" sz="1050" dirty="0"/>
              <a:t>, and less likely to believe in their abilities or think that they can make a difference to their own lives.  </a:t>
            </a:r>
          </a:p>
        </p:txBody>
      </p:sp>
      <p:sp>
        <p:nvSpPr>
          <p:cNvPr id="8" name="Rectangle 7"/>
          <p:cNvSpPr/>
          <p:nvPr/>
        </p:nvSpPr>
        <p:spPr>
          <a:xfrm>
            <a:off x="4721528" y="1707654"/>
            <a:ext cx="3241920" cy="900246"/>
          </a:xfrm>
          <a:prstGeom prst="rect">
            <a:avLst/>
          </a:prstGeom>
        </p:spPr>
        <p:txBody>
          <a:bodyPr wrap="square">
            <a:spAutoFit/>
          </a:bodyPr>
          <a:lstStyle/>
          <a:p>
            <a:r>
              <a:rPr lang="en-GB" sz="1050" dirty="0"/>
              <a:t>…the stress of poverty is associated with </a:t>
            </a:r>
            <a:r>
              <a:rPr lang="en-GB" sz="1050" b="1" dirty="0"/>
              <a:t>high levels of anxiety and depression</a:t>
            </a:r>
            <a:r>
              <a:rPr lang="en-GB" sz="1050" dirty="0"/>
              <a:t>. Children living in socio-economic disadvantage have as high a risk of developing mental health issues as children of parents with mental health or substance misuse problems</a:t>
            </a:r>
          </a:p>
        </p:txBody>
      </p:sp>
      <p:sp>
        <p:nvSpPr>
          <p:cNvPr id="9" name="Rectangle 8"/>
          <p:cNvSpPr/>
          <p:nvPr/>
        </p:nvSpPr>
        <p:spPr>
          <a:xfrm>
            <a:off x="4734019" y="2643758"/>
            <a:ext cx="3240764" cy="577081"/>
          </a:xfrm>
          <a:prstGeom prst="rect">
            <a:avLst/>
          </a:prstGeom>
        </p:spPr>
        <p:txBody>
          <a:bodyPr wrap="square">
            <a:spAutoFit/>
          </a:bodyPr>
          <a:lstStyle/>
          <a:p>
            <a:r>
              <a:rPr lang="en-GB" sz="1050" dirty="0"/>
              <a:t>If you have experienced poverty or live in a more deprived area, you are </a:t>
            </a:r>
            <a:r>
              <a:rPr lang="en-GB" sz="1050" b="1" dirty="0"/>
              <a:t>more likely to die sooner </a:t>
            </a:r>
            <a:r>
              <a:rPr lang="en-GB" sz="1050" dirty="0"/>
              <a:t>and to have fewer years free of ill-health or disability</a:t>
            </a:r>
          </a:p>
        </p:txBody>
      </p:sp>
      <p:sp>
        <p:nvSpPr>
          <p:cNvPr id="10" name="Rectangle 9"/>
          <p:cNvSpPr/>
          <p:nvPr/>
        </p:nvSpPr>
        <p:spPr>
          <a:xfrm>
            <a:off x="4734019" y="3291830"/>
            <a:ext cx="3241920" cy="577081"/>
          </a:xfrm>
          <a:prstGeom prst="rect">
            <a:avLst/>
          </a:prstGeom>
        </p:spPr>
        <p:txBody>
          <a:bodyPr wrap="square">
            <a:spAutoFit/>
          </a:bodyPr>
          <a:lstStyle/>
          <a:p>
            <a:r>
              <a:rPr lang="en-GB" sz="1050" dirty="0"/>
              <a:t>Thinking about financial problems </a:t>
            </a:r>
            <a:r>
              <a:rPr lang="en-GB" sz="1050" b="1" dirty="0"/>
              <a:t>had an impact similar to losing a night’s sleep</a:t>
            </a:r>
            <a:r>
              <a:rPr lang="en-GB" sz="1050" dirty="0"/>
              <a:t>, leading to a reduction in measured IQ of 13 points.</a:t>
            </a:r>
          </a:p>
        </p:txBody>
      </p:sp>
      <p:sp>
        <p:nvSpPr>
          <p:cNvPr id="11" name="Rectangle 10"/>
          <p:cNvSpPr/>
          <p:nvPr/>
        </p:nvSpPr>
        <p:spPr>
          <a:xfrm>
            <a:off x="4734019" y="3795886"/>
            <a:ext cx="3274295" cy="738664"/>
          </a:xfrm>
          <a:prstGeom prst="rect">
            <a:avLst/>
          </a:prstGeom>
        </p:spPr>
        <p:txBody>
          <a:bodyPr wrap="square">
            <a:spAutoFit/>
          </a:bodyPr>
          <a:lstStyle/>
          <a:p>
            <a:r>
              <a:rPr lang="en-GB" sz="1050" dirty="0"/>
              <a:t>At every stage of education, in every part of the UK, children from better-off backgrounds </a:t>
            </a:r>
            <a:r>
              <a:rPr lang="en-GB" sz="1050" b="1" dirty="0"/>
              <a:t>achieve better results at school </a:t>
            </a:r>
            <a:r>
              <a:rPr lang="en-GB" sz="1050" dirty="0"/>
              <a:t>than those from disadvantaged backgrounds.</a:t>
            </a:r>
          </a:p>
        </p:txBody>
      </p:sp>
    </p:spTree>
    <p:extLst>
      <p:ext uri="{BB962C8B-B14F-4D97-AF65-F5344CB8AC3E}">
        <p14:creationId xmlns:p14="http://schemas.microsoft.com/office/powerpoint/2010/main" val="39376504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20080" y="484188"/>
            <a:ext cx="6372200" cy="1007442"/>
          </a:xfrm>
        </p:spPr>
        <p:txBody>
          <a:bodyPr/>
          <a:lstStyle/>
          <a:p>
            <a:pPr>
              <a:defRPr/>
            </a:pPr>
            <a:r>
              <a:rPr lang="en-GB" dirty="0">
                <a:solidFill>
                  <a:srgbClr val="00B0F0"/>
                </a:solidFill>
              </a:rPr>
              <a:t>Understanding Levels of Poverty in Cambridgeshire</a:t>
            </a:r>
          </a:p>
        </p:txBody>
      </p:sp>
      <p:sp>
        <p:nvSpPr>
          <p:cNvPr id="4" name="Content Placeholder 7"/>
          <p:cNvSpPr txBox="1">
            <a:spLocks/>
          </p:cNvSpPr>
          <p:nvPr/>
        </p:nvSpPr>
        <p:spPr>
          <a:xfrm>
            <a:off x="470972" y="1059583"/>
            <a:ext cx="6931026" cy="3394073"/>
          </a:xfrm>
          <a:prstGeom prst="rect">
            <a:avLst/>
          </a:prstGeom>
        </p:spPr>
        <p:txBody>
          <a:bodyPr rIns="0">
            <a:norm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2" indent="-514352">
              <a:buFont typeface="Arial" panose="020B0604020202020204" pitchFamily="34" charset="0"/>
              <a:buAutoNum type="arabicPeriod"/>
              <a:defRPr/>
            </a:pPr>
            <a:endParaRPr lang="en-GB" dirty="0"/>
          </a:p>
          <a:p>
            <a:pPr indent="0">
              <a:buNone/>
              <a:defRPr/>
            </a:pPr>
            <a:endParaRPr lang="en-GB" dirty="0"/>
          </a:p>
          <a:p>
            <a:pPr indent="0">
              <a:buNone/>
              <a:defRPr/>
            </a:pPr>
            <a:endParaRPr lang="en-GB" dirty="0"/>
          </a:p>
          <a:p>
            <a:pPr indent="0">
              <a:buNone/>
              <a:defRPr/>
            </a:pPr>
            <a:endParaRPr lang="en-GB" dirty="0"/>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sp>
        <p:nvSpPr>
          <p:cNvPr id="2" name="TextBox 1"/>
          <p:cNvSpPr txBox="1"/>
          <p:nvPr/>
        </p:nvSpPr>
        <p:spPr>
          <a:xfrm>
            <a:off x="738043" y="1489993"/>
            <a:ext cx="6588224" cy="3200876"/>
          </a:xfrm>
          <a:prstGeom prst="rect">
            <a:avLst/>
          </a:prstGeom>
          <a:noFill/>
        </p:spPr>
        <p:txBody>
          <a:bodyPr wrap="square" rtlCol="0">
            <a:spAutoFit/>
          </a:bodyPr>
          <a:lstStyle/>
          <a:p>
            <a:r>
              <a:rPr lang="en-GB" sz="2000" b="1" dirty="0"/>
              <a:t>Multiple deprivation </a:t>
            </a:r>
            <a:r>
              <a:rPr lang="en-GB" sz="2000" dirty="0"/>
              <a:t>– material circumstances and impact of wider neighbourhood </a:t>
            </a:r>
          </a:p>
          <a:p>
            <a:r>
              <a:rPr lang="en-GB" dirty="0"/>
              <a:t>‘</a:t>
            </a:r>
            <a:r>
              <a:rPr lang="en-GB" b="1" dirty="0"/>
              <a:t>Poverty threshold’ </a:t>
            </a:r>
            <a:r>
              <a:rPr lang="en-GB" dirty="0"/>
              <a:t>where household income is less than 60% of the median national household income.</a:t>
            </a:r>
          </a:p>
          <a:p>
            <a:pPr marL="285750" indent="-285750">
              <a:buFontTx/>
              <a:buChar char="-"/>
            </a:pPr>
            <a:r>
              <a:rPr lang="en-GB" dirty="0"/>
              <a:t>Cambridgeshire:  over 18% for parts of </a:t>
            </a:r>
            <a:r>
              <a:rPr lang="en-GB" dirty="0" err="1"/>
              <a:t>Wisbech</a:t>
            </a:r>
            <a:r>
              <a:rPr lang="en-GB" dirty="0"/>
              <a:t>, Huntingdon and Cambridge down under 9% for parts of Huntingdonshire and South Cambridgeshire.</a:t>
            </a:r>
          </a:p>
          <a:p>
            <a:r>
              <a:rPr lang="en-GB" b="1" dirty="0"/>
              <a:t>Social Mobility</a:t>
            </a:r>
            <a:r>
              <a:rPr lang="en-GB" dirty="0"/>
              <a:t>:  Significant gap in skills and income between different parts of Cambridge. Relatively low attainment in our schools for children on a low income (claiming free school meals) in parts of East Cambridgeshire and Fenland</a:t>
            </a:r>
          </a:p>
        </p:txBody>
      </p:sp>
    </p:spTree>
    <p:extLst>
      <p:ext uri="{BB962C8B-B14F-4D97-AF65-F5344CB8AC3E}">
        <p14:creationId xmlns:p14="http://schemas.microsoft.com/office/powerpoint/2010/main" val="3433564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20080" y="484188"/>
            <a:ext cx="6372200" cy="1007442"/>
          </a:xfrm>
        </p:spPr>
        <p:txBody>
          <a:bodyPr/>
          <a:lstStyle/>
          <a:p>
            <a:pPr>
              <a:defRPr/>
            </a:pPr>
            <a:r>
              <a:rPr lang="en-GB" dirty="0">
                <a:solidFill>
                  <a:srgbClr val="00B0F0"/>
                </a:solidFill>
              </a:rPr>
              <a:t>Indices of Multiple Deprivation (IMD 2015)</a:t>
            </a:r>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pic>
        <p:nvPicPr>
          <p:cNvPr id="6" name="Picture 5"/>
          <p:cNvPicPr/>
          <p:nvPr/>
        </p:nvPicPr>
        <p:blipFill rotWithShape="1">
          <a:blip r:embed="rId3" cstate="print">
            <a:extLst>
              <a:ext uri="{28A0092B-C50C-407E-A947-70E740481C1C}">
                <a14:useLocalDpi xmlns:a14="http://schemas.microsoft.com/office/drawing/2010/main" val="0"/>
              </a:ext>
            </a:extLst>
          </a:blip>
          <a:srcRect/>
          <a:stretch/>
        </p:blipFill>
        <p:spPr>
          <a:xfrm>
            <a:off x="4294308" y="902101"/>
            <a:ext cx="3107690" cy="3551555"/>
          </a:xfrm>
          <a:prstGeom prst="rect">
            <a:avLst/>
          </a:prstGeom>
        </p:spPr>
      </p:pic>
      <p:sp>
        <p:nvSpPr>
          <p:cNvPr id="8" name="TextBox 8"/>
          <p:cNvSpPr txBox="1"/>
          <p:nvPr/>
        </p:nvSpPr>
        <p:spPr>
          <a:xfrm>
            <a:off x="7094144" y="3852410"/>
            <a:ext cx="1047750" cy="1000125"/>
          </a:xfrm>
          <a:prstGeom prst="rect">
            <a:avLst/>
          </a:prstGeom>
          <a:noFill/>
        </p:spPr>
        <p:txBody>
          <a:bodyPr wrap="square" rtlCol="0">
            <a:noAutofit/>
          </a:bodyPr>
          <a:lstStyle/>
          <a:p>
            <a:pPr>
              <a:spcAft>
                <a:spcPts val="0"/>
              </a:spcAft>
            </a:pPr>
            <a:r>
              <a:rPr lang="en-GB" sz="900" kern="1200" dirty="0">
                <a:effectLst/>
                <a:latin typeface="Calibri"/>
                <a:ea typeface="Times New Roman"/>
                <a:cs typeface="Calibri"/>
              </a:rPr>
              <a:t>© Crown Copyright. All rights reserved 100023205 (2015)</a:t>
            </a:r>
            <a:endParaRPr lang="en-GB" sz="1200" dirty="0">
              <a:effectLst/>
              <a:latin typeface="Times New Roman"/>
              <a:ea typeface="Times New Roman"/>
            </a:endParaRPr>
          </a:p>
        </p:txBody>
      </p:sp>
      <p:pic>
        <p:nvPicPr>
          <p:cNvPr id="5" name="Picture 4"/>
          <p:cNvPicPr>
            <a:picLocks noChangeAspect="1"/>
          </p:cNvPicPr>
          <p:nvPr/>
        </p:nvPicPr>
        <p:blipFill>
          <a:blip r:embed="rId4"/>
          <a:stretch>
            <a:fillRect/>
          </a:stretch>
        </p:blipFill>
        <p:spPr>
          <a:xfrm>
            <a:off x="287356" y="2081159"/>
            <a:ext cx="3909709" cy="1528468"/>
          </a:xfrm>
          <a:prstGeom prst="rect">
            <a:avLst/>
          </a:prstGeom>
        </p:spPr>
      </p:pic>
    </p:spTree>
    <p:extLst>
      <p:ext uri="{BB962C8B-B14F-4D97-AF65-F5344CB8AC3E}">
        <p14:creationId xmlns:p14="http://schemas.microsoft.com/office/powerpoint/2010/main" val="2153851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356936" y="-5580"/>
            <a:ext cx="6372200" cy="1007442"/>
          </a:xfrm>
        </p:spPr>
        <p:txBody>
          <a:bodyPr/>
          <a:lstStyle/>
          <a:p>
            <a:pPr>
              <a:defRPr/>
            </a:pPr>
            <a:r>
              <a:rPr lang="en-GB" dirty="0">
                <a:solidFill>
                  <a:srgbClr val="00B0F0"/>
                </a:solidFill>
              </a:rPr>
              <a:t>Poverty Threshold</a:t>
            </a:r>
          </a:p>
        </p:txBody>
      </p:sp>
      <p:sp>
        <p:nvSpPr>
          <p:cNvPr id="4" name="Content Placeholder 7"/>
          <p:cNvSpPr txBox="1">
            <a:spLocks/>
          </p:cNvSpPr>
          <p:nvPr/>
        </p:nvSpPr>
        <p:spPr>
          <a:xfrm>
            <a:off x="470972" y="1059583"/>
            <a:ext cx="6931026" cy="3394073"/>
          </a:xfrm>
          <a:prstGeom prst="rect">
            <a:avLst/>
          </a:prstGeom>
        </p:spPr>
        <p:txBody>
          <a:bodyPr rIns="0">
            <a:norm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2" indent="-514352">
              <a:buFont typeface="Arial" panose="020B0604020202020204" pitchFamily="34" charset="0"/>
              <a:buAutoNum type="arabicPeriod"/>
              <a:defRPr/>
            </a:pPr>
            <a:endParaRPr lang="en-GB" dirty="0"/>
          </a:p>
          <a:p>
            <a:pPr indent="0">
              <a:buNone/>
              <a:defRPr/>
            </a:pPr>
            <a:endParaRPr lang="en-GB" dirty="0"/>
          </a:p>
          <a:p>
            <a:pPr indent="0">
              <a:buNone/>
              <a:defRPr/>
            </a:pPr>
            <a:endParaRPr lang="en-GB" dirty="0"/>
          </a:p>
          <a:p>
            <a:pPr indent="0">
              <a:buNone/>
              <a:defRPr/>
            </a:pPr>
            <a:endParaRPr lang="en-GB" dirty="0"/>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sp>
        <p:nvSpPr>
          <p:cNvPr id="9" name="TextBox 8"/>
          <p:cNvSpPr txBox="1"/>
          <p:nvPr/>
        </p:nvSpPr>
        <p:spPr>
          <a:xfrm>
            <a:off x="323528" y="4586050"/>
            <a:ext cx="8496944" cy="577081"/>
          </a:xfrm>
          <a:prstGeom prst="rect">
            <a:avLst/>
          </a:prstGeom>
          <a:noFill/>
        </p:spPr>
        <p:txBody>
          <a:bodyPr wrap="square" rtlCol="0">
            <a:spAutoFit/>
          </a:bodyPr>
          <a:lstStyle/>
          <a:p>
            <a:r>
              <a:rPr lang="en-GB" sz="1050" dirty="0"/>
              <a:t>Source: ONS Small Area model-based households in poverty estimates (Financial Year end 2014), published April 2017. Based on National Family resources Survey as outlined: </a:t>
            </a:r>
            <a:r>
              <a:rPr lang="en-GB" sz="1050" b="1" dirty="0"/>
              <a:t>https://assets.publishing.service.gov.uk/government/uploads/system/uploads/attachment_data/file/530659/hbai-low-income-how-is-it-measured-infographic.pdf </a:t>
            </a:r>
          </a:p>
        </p:txBody>
      </p:sp>
      <p:pic>
        <p:nvPicPr>
          <p:cNvPr id="13" name="Picture 12"/>
          <p:cNvPicPr>
            <a:picLocks noChangeAspect="1"/>
          </p:cNvPicPr>
          <p:nvPr/>
        </p:nvPicPr>
        <p:blipFill>
          <a:blip r:embed="rId3"/>
          <a:stretch>
            <a:fillRect/>
          </a:stretch>
        </p:blipFill>
        <p:spPr>
          <a:xfrm>
            <a:off x="1487958" y="789551"/>
            <a:ext cx="6270395" cy="3796499"/>
          </a:xfrm>
          <a:prstGeom prst="rect">
            <a:avLst/>
          </a:prstGeom>
        </p:spPr>
      </p:pic>
      <p:sp>
        <p:nvSpPr>
          <p:cNvPr id="14" name="Rectangular Callout 13"/>
          <p:cNvSpPr/>
          <p:nvPr/>
        </p:nvSpPr>
        <p:spPr>
          <a:xfrm>
            <a:off x="3543036" y="2301720"/>
            <a:ext cx="1080120" cy="216024"/>
          </a:xfrm>
          <a:prstGeom prst="wedgeRectCallout">
            <a:avLst>
              <a:gd name="adj1" fmla="val -89968"/>
              <a:gd name="adj2" fmla="val -7507"/>
            </a:avLst>
          </a:prstGeom>
          <a:solidFill>
            <a:schemeClr val="tx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solidFill>
                  <a:schemeClr val="accent6">
                    <a:lumMod val="10000"/>
                  </a:schemeClr>
                </a:solidFill>
              </a:rPr>
              <a:t>Littleport</a:t>
            </a:r>
            <a:endParaRPr lang="en-GB" sz="900" dirty="0">
              <a:solidFill>
                <a:schemeClr val="accent6">
                  <a:lumMod val="10000"/>
                </a:schemeClr>
              </a:solidFill>
            </a:endParaRPr>
          </a:p>
        </p:txBody>
      </p:sp>
      <p:sp>
        <p:nvSpPr>
          <p:cNvPr id="15" name="Rectangular Callout 14"/>
          <p:cNvSpPr/>
          <p:nvPr/>
        </p:nvSpPr>
        <p:spPr>
          <a:xfrm>
            <a:off x="2249742" y="1419622"/>
            <a:ext cx="810090" cy="252028"/>
          </a:xfrm>
          <a:prstGeom prst="wedgeRectCallout">
            <a:avLst>
              <a:gd name="adj1" fmla="val -87749"/>
              <a:gd name="adj2" fmla="val 137039"/>
            </a:avLst>
          </a:prstGeom>
          <a:solidFill>
            <a:schemeClr val="tx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solidFill>
                  <a:schemeClr val="accent6">
                    <a:lumMod val="10000"/>
                  </a:schemeClr>
                </a:solidFill>
              </a:rPr>
              <a:t>Wisbech</a:t>
            </a:r>
            <a:endParaRPr lang="en-GB" sz="900" dirty="0">
              <a:solidFill>
                <a:schemeClr val="accent6">
                  <a:lumMod val="10000"/>
                </a:schemeClr>
              </a:solidFill>
            </a:endParaRPr>
          </a:p>
        </p:txBody>
      </p:sp>
      <p:sp>
        <p:nvSpPr>
          <p:cNvPr id="16" name="Rectangular Callout 15"/>
          <p:cNvSpPr/>
          <p:nvPr/>
        </p:nvSpPr>
        <p:spPr>
          <a:xfrm>
            <a:off x="2586844" y="1779661"/>
            <a:ext cx="626385" cy="252028"/>
          </a:xfrm>
          <a:prstGeom prst="wedgeRectCallout">
            <a:avLst>
              <a:gd name="adj1" fmla="val -85131"/>
              <a:gd name="adj2" fmla="val 83738"/>
            </a:avLst>
          </a:prstGeom>
          <a:solidFill>
            <a:schemeClr val="tx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err="1">
                <a:solidFill>
                  <a:schemeClr val="accent6">
                    <a:lumMod val="10000"/>
                  </a:schemeClr>
                </a:solidFill>
              </a:rPr>
              <a:t>Oxmoor</a:t>
            </a:r>
            <a:endParaRPr lang="en-GB" sz="900" dirty="0">
              <a:solidFill>
                <a:schemeClr val="accent6">
                  <a:lumMod val="10000"/>
                </a:schemeClr>
              </a:solidFill>
            </a:endParaRPr>
          </a:p>
        </p:txBody>
      </p:sp>
      <p:sp>
        <p:nvSpPr>
          <p:cNvPr id="17" name="Rectangular Callout 16"/>
          <p:cNvSpPr/>
          <p:nvPr/>
        </p:nvSpPr>
        <p:spPr>
          <a:xfrm>
            <a:off x="3213230" y="2010811"/>
            <a:ext cx="540060" cy="181341"/>
          </a:xfrm>
          <a:prstGeom prst="wedgeRectCallout">
            <a:avLst>
              <a:gd name="adj1" fmla="val -138344"/>
              <a:gd name="adj2" fmla="val 120020"/>
            </a:avLst>
          </a:prstGeom>
          <a:solidFill>
            <a:schemeClr val="tx2">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solidFill>
                  <a:schemeClr val="accent6">
                    <a:lumMod val="10000"/>
                  </a:schemeClr>
                </a:solidFill>
              </a:rPr>
              <a:t>Abbey</a:t>
            </a:r>
          </a:p>
        </p:txBody>
      </p:sp>
    </p:spTree>
    <p:extLst>
      <p:ext uri="{BB962C8B-B14F-4D97-AF65-F5344CB8AC3E}">
        <p14:creationId xmlns:p14="http://schemas.microsoft.com/office/powerpoint/2010/main" val="3162717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720080" y="484188"/>
            <a:ext cx="6372200" cy="1007442"/>
          </a:xfrm>
        </p:spPr>
        <p:txBody>
          <a:bodyPr/>
          <a:lstStyle/>
          <a:p>
            <a:pPr>
              <a:defRPr/>
            </a:pPr>
            <a:r>
              <a:rPr lang="en-GB" dirty="0">
                <a:solidFill>
                  <a:srgbClr val="00B0F0"/>
                </a:solidFill>
              </a:rPr>
              <a:t>Education</a:t>
            </a:r>
          </a:p>
        </p:txBody>
      </p:sp>
      <p:sp>
        <p:nvSpPr>
          <p:cNvPr id="4" name="Content Placeholder 7"/>
          <p:cNvSpPr txBox="1">
            <a:spLocks/>
          </p:cNvSpPr>
          <p:nvPr/>
        </p:nvSpPr>
        <p:spPr>
          <a:xfrm>
            <a:off x="470972" y="1059583"/>
            <a:ext cx="6931026" cy="3394073"/>
          </a:xfrm>
          <a:prstGeom prst="rect">
            <a:avLst/>
          </a:prstGeom>
        </p:spPr>
        <p:txBody>
          <a:bodyPr rIns="0">
            <a:norm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2" indent="-514352">
              <a:buFont typeface="Arial" panose="020B0604020202020204" pitchFamily="34" charset="0"/>
              <a:buAutoNum type="arabicPeriod"/>
              <a:defRPr/>
            </a:pPr>
            <a:endParaRPr lang="en-GB" dirty="0"/>
          </a:p>
          <a:p>
            <a:pPr indent="0">
              <a:buNone/>
              <a:defRPr/>
            </a:pPr>
            <a:endParaRPr lang="en-GB" dirty="0"/>
          </a:p>
          <a:p>
            <a:pPr indent="0">
              <a:buNone/>
              <a:defRPr/>
            </a:pPr>
            <a:endParaRPr lang="en-GB" dirty="0"/>
          </a:p>
          <a:p>
            <a:pPr indent="0">
              <a:buNone/>
              <a:defRPr/>
            </a:pPr>
            <a:endParaRPr lang="en-GB" dirty="0"/>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55393" y="339502"/>
            <a:ext cx="3344897" cy="4726806"/>
          </a:xfrm>
          <a:prstGeom prst="rect">
            <a:avLst/>
          </a:prstGeom>
        </p:spPr>
      </p:pic>
      <p:graphicFrame>
        <p:nvGraphicFramePr>
          <p:cNvPr id="9" name="Chart 8"/>
          <p:cNvGraphicFramePr>
            <a:graphicFrameLocks/>
          </p:cNvGraphicFramePr>
          <p:nvPr>
            <p:extLst/>
          </p:nvPr>
        </p:nvGraphicFramePr>
        <p:xfrm>
          <a:off x="711575" y="1280456"/>
          <a:ext cx="3194605" cy="33843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97076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1635647"/>
            <a:ext cx="1948788" cy="24098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5400000">
            <a:off x="5578643" y="1704210"/>
            <a:ext cx="3027274" cy="2364836"/>
          </a:xfrm>
          <a:prstGeom prst="rect">
            <a:avLst/>
          </a:prstGeom>
        </p:spPr>
      </p:pic>
      <p:sp>
        <p:nvSpPr>
          <p:cNvPr id="7" name="Title 6"/>
          <p:cNvSpPr>
            <a:spLocks noGrp="1"/>
          </p:cNvSpPr>
          <p:nvPr>
            <p:ph type="title" idx="4294967295"/>
          </p:nvPr>
        </p:nvSpPr>
        <p:spPr>
          <a:xfrm>
            <a:off x="720080" y="484188"/>
            <a:ext cx="6372200" cy="1007442"/>
          </a:xfrm>
        </p:spPr>
        <p:txBody>
          <a:bodyPr/>
          <a:lstStyle/>
          <a:p>
            <a:pPr>
              <a:defRPr/>
            </a:pPr>
            <a:r>
              <a:rPr lang="en-GB" dirty="0">
                <a:solidFill>
                  <a:srgbClr val="00B0F0"/>
                </a:solidFill>
              </a:rPr>
              <a:t>Resources: </a:t>
            </a:r>
            <a:br>
              <a:rPr lang="en-GB" dirty="0">
                <a:solidFill>
                  <a:srgbClr val="00B0F0"/>
                </a:solidFill>
              </a:rPr>
            </a:br>
            <a:r>
              <a:rPr lang="en-GB" dirty="0">
                <a:solidFill>
                  <a:srgbClr val="00B0F0"/>
                </a:solidFill>
              </a:rPr>
              <a:t>Cambridgeshire Insight</a:t>
            </a:r>
          </a:p>
        </p:txBody>
      </p:sp>
      <p:sp>
        <p:nvSpPr>
          <p:cNvPr id="4" name="Content Placeholder 7"/>
          <p:cNvSpPr txBox="1">
            <a:spLocks/>
          </p:cNvSpPr>
          <p:nvPr/>
        </p:nvSpPr>
        <p:spPr>
          <a:xfrm>
            <a:off x="470972" y="1059583"/>
            <a:ext cx="6931026" cy="3394073"/>
          </a:xfrm>
          <a:prstGeom prst="rect">
            <a:avLst/>
          </a:prstGeom>
        </p:spPr>
        <p:txBody>
          <a:bodyPr rIns="0">
            <a:normAutofit/>
          </a:bodyPr>
          <a:lstStyle>
            <a:lvl1pPr marL="0" indent="180000" algn="l" rtl="0" eaLnBrk="0" fontAlgn="base" hangingPunct="0">
              <a:spcBef>
                <a:spcPts val="0"/>
              </a:spcBef>
              <a:spcAft>
                <a:spcPct val="0"/>
              </a:spcAft>
              <a:buFont typeface="Arial" panose="020B0604020202020204" pitchFamily="34" charset="0"/>
              <a:buChar char="•"/>
              <a:defRPr sz="2800" kern="1200" baseline="0">
                <a:solidFill>
                  <a:schemeClr val="tx1"/>
                </a:solidFill>
                <a:latin typeface="+mn-lt"/>
                <a:ea typeface="+mn-ea"/>
                <a:cs typeface="+mn-cs"/>
              </a:defRPr>
            </a:lvl1pPr>
            <a:lvl2pPr marL="180000" indent="180000" algn="l" rtl="0" eaLnBrk="0" fontAlgn="base" hangingPunct="0">
              <a:spcBef>
                <a:spcPts val="0"/>
              </a:spcBef>
              <a:spcAft>
                <a:spcPct val="0"/>
              </a:spcAft>
              <a:buFont typeface="Arial" panose="020B0604020202020204" pitchFamily="34" charset="0"/>
              <a:buChar char="•"/>
              <a:defRPr sz="2400" kern="1200" baseline="0">
                <a:solidFill>
                  <a:schemeClr val="tx1"/>
                </a:solidFill>
                <a:latin typeface="+mn-lt"/>
                <a:ea typeface="+mn-ea"/>
                <a:cs typeface="+mn-cs"/>
              </a:defRPr>
            </a:lvl2pPr>
            <a:lvl3pPr marL="360000" indent="180000" algn="l" rtl="0" eaLnBrk="0" fontAlgn="base" hangingPunct="0">
              <a:spcBef>
                <a:spcPts val="0"/>
              </a:spcBef>
              <a:spcAft>
                <a:spcPct val="0"/>
              </a:spcAft>
              <a:buFont typeface="Arial" panose="020B0604020202020204" pitchFamily="34" charset="0"/>
              <a:buChar char="•"/>
              <a:defRPr sz="2000" kern="1200" baseline="0">
                <a:solidFill>
                  <a:schemeClr val="tx1"/>
                </a:solidFill>
                <a:latin typeface="+mn-lt"/>
                <a:ea typeface="+mn-ea"/>
                <a:cs typeface="+mn-cs"/>
              </a:defRPr>
            </a:lvl3pPr>
            <a:lvl4pPr marL="54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4pPr>
            <a:lvl5pPr marL="720000" indent="180000" algn="l" rtl="0" eaLnBrk="0" fontAlgn="base" hangingPunct="0">
              <a:spcBef>
                <a:spcPts val="0"/>
              </a:spcBef>
              <a:spcAft>
                <a:spcPct val="0"/>
              </a:spcAft>
              <a:buFont typeface="Arial" panose="020B0604020202020204"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2" indent="-514352">
              <a:buFont typeface="Arial" panose="020B0604020202020204" pitchFamily="34" charset="0"/>
              <a:buAutoNum type="arabicPeriod"/>
              <a:defRPr/>
            </a:pPr>
            <a:endParaRPr lang="en-GB" dirty="0"/>
          </a:p>
          <a:p>
            <a:pPr indent="0">
              <a:buNone/>
              <a:defRPr/>
            </a:pPr>
            <a:endParaRPr lang="en-GB" dirty="0"/>
          </a:p>
          <a:p>
            <a:pPr indent="0">
              <a:buNone/>
              <a:defRPr/>
            </a:pPr>
            <a:endParaRPr lang="en-GB" dirty="0"/>
          </a:p>
          <a:p>
            <a:pPr indent="0">
              <a:buNone/>
              <a:defRPr/>
            </a:pPr>
            <a:endParaRPr lang="en-GB" dirty="0"/>
          </a:p>
        </p:txBody>
      </p:sp>
      <p:sp>
        <p:nvSpPr>
          <p:cNvPr id="3" name="Rectangle 2"/>
          <p:cNvSpPr/>
          <p:nvPr/>
        </p:nvSpPr>
        <p:spPr>
          <a:xfrm>
            <a:off x="755576" y="1491630"/>
            <a:ext cx="6862443" cy="923330"/>
          </a:xfrm>
          <a:prstGeom prst="rect">
            <a:avLst/>
          </a:prstGeom>
        </p:spPr>
        <p:txBody>
          <a:bodyPr wrap="square">
            <a:spAutoFit/>
          </a:bodyPr>
          <a:lstStyle/>
          <a:p>
            <a:endParaRPr lang="en-GB" i="1" dirty="0"/>
          </a:p>
          <a:p>
            <a:endParaRPr lang="en-GB" i="1" dirty="0"/>
          </a:p>
          <a:p>
            <a:endParaRPr lang="en-GB" i="1" dirty="0"/>
          </a:p>
        </p:txBody>
      </p:sp>
      <p:sp>
        <p:nvSpPr>
          <p:cNvPr id="8" name="TextBox 7"/>
          <p:cNvSpPr txBox="1"/>
          <p:nvPr/>
        </p:nvSpPr>
        <p:spPr>
          <a:xfrm>
            <a:off x="251520" y="1635646"/>
            <a:ext cx="5275280" cy="1292662"/>
          </a:xfrm>
          <a:prstGeom prst="rect">
            <a:avLst/>
          </a:prstGeom>
          <a:noFill/>
        </p:spPr>
        <p:txBody>
          <a:bodyPr wrap="square" rtlCol="0">
            <a:spAutoFit/>
          </a:bodyPr>
          <a:lstStyle/>
          <a:p>
            <a:r>
              <a:rPr lang="en-GB" sz="1600" b="1" dirty="0"/>
              <a:t>https://cambridgeshireinsight.org.uk/  </a:t>
            </a:r>
          </a:p>
          <a:p>
            <a:pPr marL="342900" indent="-342900">
              <a:buFont typeface="Arial" panose="020B0604020202020204" pitchFamily="34" charset="0"/>
              <a:buChar char="•"/>
            </a:pPr>
            <a:endParaRPr lang="en-GB" sz="1600" b="1" dirty="0">
              <a:hlinkClick r:id="rId5"/>
            </a:endParaRPr>
          </a:p>
          <a:p>
            <a:r>
              <a:rPr lang="en-GB" sz="1600" b="1" dirty="0"/>
              <a:t>Two clicks  to select a ward and view deprivation indicators report: </a:t>
            </a:r>
            <a:r>
              <a:rPr lang="en-GB" sz="1400" b="1" dirty="0"/>
              <a:t>https://bit.ly/2wQsOBV </a:t>
            </a:r>
          </a:p>
          <a:p>
            <a:endParaRPr lang="en-GB" sz="1400" dirty="0"/>
          </a:p>
        </p:txBody>
      </p:sp>
      <p:pic>
        <p:nvPicPr>
          <p:cNvPr id="6" name="Picture 5"/>
          <p:cNvPicPr>
            <a:picLocks noChangeAspect="1"/>
          </p:cNvPicPr>
          <p:nvPr/>
        </p:nvPicPr>
        <p:blipFill>
          <a:blip r:embed="rId6"/>
          <a:stretch>
            <a:fillRect/>
          </a:stretch>
        </p:blipFill>
        <p:spPr>
          <a:xfrm>
            <a:off x="1755534" y="2991023"/>
            <a:ext cx="2431263" cy="1817947"/>
          </a:xfrm>
          <a:prstGeom prst="rect">
            <a:avLst/>
          </a:prstGeom>
        </p:spPr>
      </p:pic>
      <p:pic>
        <p:nvPicPr>
          <p:cNvPr id="9" name="Picture 8"/>
          <p:cNvPicPr>
            <a:picLocks noChangeAspect="1"/>
          </p:cNvPicPr>
          <p:nvPr/>
        </p:nvPicPr>
        <p:blipFill>
          <a:blip r:embed="rId7"/>
          <a:stretch>
            <a:fillRect/>
          </a:stretch>
        </p:blipFill>
        <p:spPr>
          <a:xfrm rot="5400000">
            <a:off x="1756023" y="2331337"/>
            <a:ext cx="2365453" cy="3029975"/>
          </a:xfrm>
          <a:prstGeom prst="rect">
            <a:avLst/>
          </a:prstGeom>
        </p:spPr>
      </p:pic>
    </p:spTree>
    <p:extLst>
      <p:ext uri="{BB962C8B-B14F-4D97-AF65-F5344CB8AC3E}">
        <p14:creationId xmlns:p14="http://schemas.microsoft.com/office/powerpoint/2010/main" val="3582818710"/>
      </p:ext>
    </p:extLst>
  </p:cSld>
  <p:clrMapOvr>
    <a:masterClrMapping/>
  </p:clrMapOvr>
</p:sld>
</file>

<file path=ppt/theme/theme1.xml><?xml version="1.0" encoding="utf-8"?>
<a:theme xmlns:a="http://schemas.openxmlformats.org/drawingml/2006/main" name="Office Theme">
  <a:themeElements>
    <a:clrScheme name="CCC">
      <a:dk1>
        <a:srgbClr val="002F5D"/>
      </a:dk1>
      <a:lt1>
        <a:srgbClr val="00A0E2"/>
      </a:lt1>
      <a:dk2>
        <a:srgbClr val="855723"/>
      </a:dk2>
      <a:lt2>
        <a:srgbClr val="ED8000"/>
      </a:lt2>
      <a:accent1>
        <a:srgbClr val="FADF00"/>
      </a:accent1>
      <a:accent2>
        <a:srgbClr val="AE0055"/>
      </a:accent2>
      <a:accent3>
        <a:srgbClr val="668E3C"/>
      </a:accent3>
      <a:accent4>
        <a:srgbClr val="61207F"/>
      </a:accent4>
      <a:accent5>
        <a:srgbClr val="FFFFFF"/>
      </a:accent5>
      <a:accent6>
        <a:srgbClr val="D8D8D8"/>
      </a:accent6>
      <a:hlink>
        <a:srgbClr val="BFBFBF"/>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aster title">
  <a:themeElements>
    <a:clrScheme name="CCC">
      <a:dk1>
        <a:srgbClr val="002F5D"/>
      </a:dk1>
      <a:lt1>
        <a:srgbClr val="00A0E2"/>
      </a:lt1>
      <a:dk2>
        <a:srgbClr val="855723"/>
      </a:dk2>
      <a:lt2>
        <a:srgbClr val="ED8000"/>
      </a:lt2>
      <a:accent1>
        <a:srgbClr val="FADF00"/>
      </a:accent1>
      <a:accent2>
        <a:srgbClr val="AE0055"/>
      </a:accent2>
      <a:accent3>
        <a:srgbClr val="668E3C"/>
      </a:accent3>
      <a:accent4>
        <a:srgbClr val="61207F"/>
      </a:accent4>
      <a:accent5>
        <a:srgbClr val="FFFFFF"/>
      </a:accent5>
      <a:accent6>
        <a:srgbClr val="D8D8D8"/>
      </a:accent6>
      <a:hlink>
        <a:srgbClr val="BFBFBF"/>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lstStyle>
        <a:defPPr fontAlgn="auto">
          <a:spcAft>
            <a:spcPts val="0"/>
          </a:spcAft>
          <a:defRPr dirty="0" smtClean="0"/>
        </a:defPPr>
      </a:lstStyle>
    </a:txDef>
  </a:objectDefaults>
  <a:extraClrSchemeLst/>
</a:theme>
</file>

<file path=ppt/theme/theme3.xml><?xml version="1.0" encoding="utf-8"?>
<a:theme xmlns:a="http://schemas.openxmlformats.org/drawingml/2006/main" name="1_Office Theme">
  <a:themeElements>
    <a:clrScheme name="CCC">
      <a:dk1>
        <a:srgbClr val="002F5D"/>
      </a:dk1>
      <a:lt1>
        <a:srgbClr val="00A0E2"/>
      </a:lt1>
      <a:dk2>
        <a:srgbClr val="855723"/>
      </a:dk2>
      <a:lt2>
        <a:srgbClr val="ED8000"/>
      </a:lt2>
      <a:accent1>
        <a:srgbClr val="FADF00"/>
      </a:accent1>
      <a:accent2>
        <a:srgbClr val="AE0055"/>
      </a:accent2>
      <a:accent3>
        <a:srgbClr val="668E3C"/>
      </a:accent3>
      <a:accent4>
        <a:srgbClr val="61207F"/>
      </a:accent4>
      <a:accent5>
        <a:srgbClr val="FFFFFF"/>
      </a:accent5>
      <a:accent6>
        <a:srgbClr val="D8D8D8"/>
      </a:accent6>
      <a:hlink>
        <a:srgbClr val="BFBFBF"/>
      </a:hlink>
      <a:folHlink>
        <a:srgbClr val="4F81B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7556</TotalTime>
  <Words>3763</Words>
  <Application>Microsoft Office PowerPoint</Application>
  <PresentationFormat>On-screen Show (16:9)</PresentationFormat>
  <Paragraphs>514</Paragraphs>
  <Slides>26</Slides>
  <Notes>26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26</vt:i4>
      </vt:variant>
    </vt:vector>
  </HeadingPairs>
  <TitlesOfParts>
    <vt:vector size="33" baseType="lpstr">
      <vt:lpstr>Arial</vt:lpstr>
      <vt:lpstr>Calibri</vt:lpstr>
      <vt:lpstr>Times New Roman</vt:lpstr>
      <vt:lpstr>Wingdings</vt:lpstr>
      <vt:lpstr>Office Theme</vt:lpstr>
      <vt:lpstr>Master title</vt:lpstr>
      <vt:lpstr>1_Office Theme</vt:lpstr>
      <vt:lpstr>PowerPoint Presentation</vt:lpstr>
      <vt:lpstr>Context</vt:lpstr>
      <vt:lpstr>PowerPoint Presentation</vt:lpstr>
      <vt:lpstr>Background: Impact of living in poverty</vt:lpstr>
      <vt:lpstr>Understanding Levels of Poverty in Cambridgeshire</vt:lpstr>
      <vt:lpstr>Indices of Multiple Deprivation (IMD 2015)</vt:lpstr>
      <vt:lpstr>Poverty Threshold</vt:lpstr>
      <vt:lpstr>Education</vt:lpstr>
      <vt:lpstr>Resources:  Cambridgeshire Insight</vt:lpstr>
      <vt:lpstr>Solving Poverty: Joseph Rowntree Foundation</vt:lpstr>
      <vt:lpstr>Action Plan 2019/20 Highlights Boosting Incomes and  Reducing Costs</vt:lpstr>
      <vt:lpstr>Business &amp; Intellectual Property Centre</vt:lpstr>
      <vt:lpstr>Local Assistance Scheme (CLAS)</vt:lpstr>
      <vt:lpstr>Community  Energy Switch</vt:lpstr>
      <vt:lpstr>PowerPoint Presentation</vt:lpstr>
      <vt:lpstr>Talking Together in Cambridgeshire</vt:lpstr>
      <vt:lpstr>Essential Life Skills – “Bits &amp; Bytes”</vt:lpstr>
      <vt:lpstr>Action Plan 2019/20 Highlights Strengthening Communities  &amp; Families</vt:lpstr>
      <vt:lpstr>Supporting projects in areas of high need</vt:lpstr>
      <vt:lpstr>     Best Start In Life Strategy</vt:lpstr>
      <vt:lpstr>       Action Plan 2019/20 Highlights Delivering an Effective Benefit System</vt:lpstr>
      <vt:lpstr>Welfare Benefits Team</vt:lpstr>
      <vt:lpstr>    Action Plan 2019/20 Highlights Promoting Long-term Economic Growth Benefiting Everyone</vt:lpstr>
      <vt:lpstr>Get into and stay in work</vt:lpstr>
      <vt:lpstr>Next steps, working with…..</vt:lpstr>
      <vt:lpstr>Discussion</vt:lpstr>
    </vt:vector>
  </TitlesOfParts>
  <Company>Leicestershire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 Bradshaw</dc:creator>
  <cp:lastModifiedBy>Sue Reynolds</cp:lastModifiedBy>
  <cp:revision>343</cp:revision>
  <cp:lastPrinted>2019-06-13T15:16:30Z</cp:lastPrinted>
  <dcterms:created xsi:type="dcterms:W3CDTF">2017-03-20T16:23:25Z</dcterms:created>
  <dcterms:modified xsi:type="dcterms:W3CDTF">2019-07-18T09:27:29Z</dcterms:modified>
</cp:coreProperties>
</file>