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59" r:id="rId3"/>
    <p:sldId id="258" r:id="rId4"/>
    <p:sldId id="260" r:id="rId5"/>
    <p:sldId id="274" r:id="rId6"/>
    <p:sldId id="261" r:id="rId7"/>
    <p:sldId id="263" r:id="rId8"/>
    <p:sldId id="262" r:id="rId9"/>
    <p:sldId id="269" r:id="rId10"/>
    <p:sldId id="272" r:id="rId11"/>
    <p:sldId id="265" r:id="rId12"/>
    <p:sldId id="270" r:id="rId13"/>
    <p:sldId id="273" r:id="rId14"/>
    <p:sldId id="271" r:id="rId15"/>
    <p:sldId id="264" r:id="rId16"/>
    <p:sldId id="266" r:id="rId17"/>
    <p:sldId id="267" r:id="rId18"/>
    <p:sldId id="268" r:id="rId19"/>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1F2"/>
    <a:srgbClr val="EBF1FF"/>
    <a:srgbClr val="2E75B6"/>
    <a:srgbClr val="C7DDF1"/>
    <a:srgbClr val="F7F9FF"/>
    <a:srgbClr val="DFE7F5"/>
    <a:srgbClr val="EFF5FB"/>
    <a:srgbClr val="E1E1E1"/>
    <a:srgbClr val="F0F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68" autoAdjust="0"/>
    <p:restoredTop sz="94660"/>
  </p:normalViewPr>
  <p:slideViewPr>
    <p:cSldViewPr snapToGrid="0">
      <p:cViewPr varScale="1">
        <p:scale>
          <a:sx n="88" d="100"/>
          <a:sy n="88" d="100"/>
        </p:scale>
        <p:origin x="134"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0"/>
            <a:ext cx="2889362" cy="495300"/>
          </a:xfrm>
          <a:prstGeom prst="rect">
            <a:avLst/>
          </a:prstGeom>
        </p:spPr>
        <p:txBody>
          <a:bodyPr vert="horz" lIns="91440" tIns="45720" rIns="91440" bIns="45720" rtlCol="0"/>
          <a:lstStyle>
            <a:lvl1pPr algn="r">
              <a:defRPr sz="1200"/>
            </a:lvl1pPr>
          </a:lstStyle>
          <a:p>
            <a:fld id="{3D7451D7-2EA8-4FF7-B662-8F28256B097A}" type="datetimeFigureOut">
              <a:rPr lang="en-GB" smtClean="0"/>
              <a:t>26/09/2019</a:t>
            </a:fld>
            <a:endParaRPr lang="en-GB"/>
          </a:p>
        </p:txBody>
      </p:sp>
      <p:sp>
        <p:nvSpPr>
          <p:cNvPr id="4" name="Footer Placeholder 3"/>
          <p:cNvSpPr>
            <a:spLocks noGrp="1"/>
          </p:cNvSpPr>
          <p:nvPr>
            <p:ph type="ftr" sz="quarter" idx="2"/>
          </p:nvPr>
        </p:nvSpPr>
        <p:spPr>
          <a:xfrm>
            <a:off x="0" y="9377363"/>
            <a:ext cx="2889362"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5300"/>
          </a:xfrm>
          <a:prstGeom prst="rect">
            <a:avLst/>
          </a:prstGeom>
        </p:spPr>
        <p:txBody>
          <a:bodyPr vert="horz" lIns="91440" tIns="45720" rIns="91440" bIns="45720" rtlCol="0" anchor="b"/>
          <a:lstStyle>
            <a:lvl1pPr algn="r">
              <a:defRPr sz="1200"/>
            </a:lvl1pPr>
          </a:lstStyle>
          <a:p>
            <a:fld id="{B6A56AE6-FF1C-4754-A77A-EAD59379A0D2}" type="slidenum">
              <a:rPr lang="en-GB" smtClean="0"/>
              <a:t>‹#›</a:t>
            </a:fld>
            <a:endParaRPr lang="en-GB"/>
          </a:p>
        </p:txBody>
      </p:sp>
    </p:spTree>
    <p:extLst>
      <p:ext uri="{BB962C8B-B14F-4D97-AF65-F5344CB8AC3E}">
        <p14:creationId xmlns:p14="http://schemas.microsoft.com/office/powerpoint/2010/main" val="2313464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E6F4B6CE-75B7-4240-B9F8-2C023477DFB8}" type="datetimeFigureOut">
              <a:rPr lang="en-GB" smtClean="0"/>
              <a:t>26/09/2019</a:t>
            </a:fld>
            <a:endParaRPr lang="en-GB" dirty="0"/>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5A8E0146-D998-449C-A1BA-A878C8DA818C}" type="slidenum">
              <a:rPr lang="en-GB" smtClean="0"/>
              <a:t>‹#›</a:t>
            </a:fld>
            <a:endParaRPr lang="en-GB" dirty="0"/>
          </a:p>
        </p:txBody>
      </p:sp>
    </p:spTree>
    <p:extLst>
      <p:ext uri="{BB962C8B-B14F-4D97-AF65-F5344CB8AC3E}">
        <p14:creationId xmlns:p14="http://schemas.microsoft.com/office/powerpoint/2010/main" val="101119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4</a:t>
            </a:fld>
            <a:endParaRPr lang="en-GB" dirty="0"/>
          </a:p>
        </p:txBody>
      </p:sp>
    </p:spTree>
    <p:extLst>
      <p:ext uri="{BB962C8B-B14F-4D97-AF65-F5344CB8AC3E}">
        <p14:creationId xmlns:p14="http://schemas.microsoft.com/office/powerpoint/2010/main" val="4005230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15</a:t>
            </a:fld>
            <a:endParaRPr lang="en-GB" dirty="0"/>
          </a:p>
        </p:txBody>
      </p:sp>
    </p:spTree>
    <p:extLst>
      <p:ext uri="{BB962C8B-B14F-4D97-AF65-F5344CB8AC3E}">
        <p14:creationId xmlns:p14="http://schemas.microsoft.com/office/powerpoint/2010/main" val="1526823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16</a:t>
            </a:fld>
            <a:endParaRPr lang="en-GB" dirty="0"/>
          </a:p>
        </p:txBody>
      </p:sp>
    </p:spTree>
    <p:extLst>
      <p:ext uri="{BB962C8B-B14F-4D97-AF65-F5344CB8AC3E}">
        <p14:creationId xmlns:p14="http://schemas.microsoft.com/office/powerpoint/2010/main" val="397490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17</a:t>
            </a:fld>
            <a:endParaRPr lang="en-GB" dirty="0"/>
          </a:p>
        </p:txBody>
      </p:sp>
    </p:spTree>
    <p:extLst>
      <p:ext uri="{BB962C8B-B14F-4D97-AF65-F5344CB8AC3E}">
        <p14:creationId xmlns:p14="http://schemas.microsoft.com/office/powerpoint/2010/main" val="1337622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18</a:t>
            </a:fld>
            <a:endParaRPr lang="en-GB" dirty="0"/>
          </a:p>
        </p:txBody>
      </p:sp>
    </p:spTree>
    <p:extLst>
      <p:ext uri="{BB962C8B-B14F-4D97-AF65-F5344CB8AC3E}">
        <p14:creationId xmlns:p14="http://schemas.microsoft.com/office/powerpoint/2010/main" val="398149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5</a:t>
            </a:fld>
            <a:endParaRPr lang="en-GB" dirty="0"/>
          </a:p>
        </p:txBody>
      </p:sp>
    </p:spTree>
    <p:extLst>
      <p:ext uri="{BB962C8B-B14F-4D97-AF65-F5344CB8AC3E}">
        <p14:creationId xmlns:p14="http://schemas.microsoft.com/office/powerpoint/2010/main" val="3705294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6</a:t>
            </a:fld>
            <a:endParaRPr lang="en-GB" dirty="0"/>
          </a:p>
        </p:txBody>
      </p:sp>
    </p:spTree>
    <p:extLst>
      <p:ext uri="{BB962C8B-B14F-4D97-AF65-F5344CB8AC3E}">
        <p14:creationId xmlns:p14="http://schemas.microsoft.com/office/powerpoint/2010/main" val="2462478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7</a:t>
            </a:fld>
            <a:endParaRPr lang="en-GB" dirty="0"/>
          </a:p>
        </p:txBody>
      </p:sp>
    </p:spTree>
    <p:extLst>
      <p:ext uri="{BB962C8B-B14F-4D97-AF65-F5344CB8AC3E}">
        <p14:creationId xmlns:p14="http://schemas.microsoft.com/office/powerpoint/2010/main" val="2923086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8</a:t>
            </a:fld>
            <a:endParaRPr lang="en-GB" dirty="0"/>
          </a:p>
        </p:txBody>
      </p:sp>
    </p:spTree>
    <p:extLst>
      <p:ext uri="{BB962C8B-B14F-4D97-AF65-F5344CB8AC3E}">
        <p14:creationId xmlns:p14="http://schemas.microsoft.com/office/powerpoint/2010/main" val="1915748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9</a:t>
            </a:fld>
            <a:endParaRPr lang="en-GB" dirty="0"/>
          </a:p>
        </p:txBody>
      </p:sp>
    </p:spTree>
    <p:extLst>
      <p:ext uri="{BB962C8B-B14F-4D97-AF65-F5344CB8AC3E}">
        <p14:creationId xmlns:p14="http://schemas.microsoft.com/office/powerpoint/2010/main" val="2302921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11</a:t>
            </a:fld>
            <a:endParaRPr lang="en-GB" dirty="0"/>
          </a:p>
        </p:txBody>
      </p:sp>
    </p:spTree>
    <p:extLst>
      <p:ext uri="{BB962C8B-B14F-4D97-AF65-F5344CB8AC3E}">
        <p14:creationId xmlns:p14="http://schemas.microsoft.com/office/powerpoint/2010/main" val="374628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12</a:t>
            </a:fld>
            <a:endParaRPr lang="en-GB" dirty="0"/>
          </a:p>
        </p:txBody>
      </p:sp>
    </p:spTree>
    <p:extLst>
      <p:ext uri="{BB962C8B-B14F-4D97-AF65-F5344CB8AC3E}">
        <p14:creationId xmlns:p14="http://schemas.microsoft.com/office/powerpoint/2010/main" val="1405992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14</a:t>
            </a:fld>
            <a:endParaRPr lang="en-GB" dirty="0"/>
          </a:p>
        </p:txBody>
      </p:sp>
    </p:spTree>
    <p:extLst>
      <p:ext uri="{BB962C8B-B14F-4D97-AF65-F5344CB8AC3E}">
        <p14:creationId xmlns:p14="http://schemas.microsoft.com/office/powerpoint/2010/main" val="373546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649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917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5296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69608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F6038-765E-4A35-9291-688DFA1C4CE5}" type="datetimeFigureOut">
              <a:rPr lang="en-GB" smtClean="0"/>
              <a:t>26/09/2019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19570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FF6038-765E-4A35-9291-688DFA1C4CE5}" type="datetimeFigureOut">
              <a:rPr lang="en-GB" smtClean="0"/>
              <a:t>26/09/2019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5967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1FF6038-765E-4A35-9291-688DFA1C4CE5}" type="datetimeFigureOut">
              <a:rPr lang="en-GB" smtClean="0"/>
              <a:t>26/09/2019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28493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1FF6038-765E-4A35-9291-688DFA1C4CE5}" type="datetimeFigureOut">
              <a:rPr lang="en-GB" smtClean="0"/>
              <a:t>26/09/2019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57525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F6038-765E-4A35-9291-688DFA1C4CE5}" type="datetimeFigureOut">
              <a:rPr lang="en-GB" smtClean="0"/>
              <a:t>26/09/2019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00111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26/09/2019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83427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26/09/2019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76107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F6038-765E-4A35-9291-688DFA1C4CE5}" type="datetimeFigureOut">
              <a:rPr lang="en-GB" smtClean="0"/>
              <a:t>26/09/2019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B91E9-87EB-461F-B0CD-2A123CF379A1}" type="slidenum">
              <a:rPr lang="en-GB" smtClean="0"/>
              <a:t>‹#›</a:t>
            </a:fld>
            <a:endParaRPr lang="en-GB" dirty="0"/>
          </a:p>
        </p:txBody>
      </p:sp>
    </p:spTree>
    <p:extLst>
      <p:ext uri="{BB962C8B-B14F-4D97-AF65-F5344CB8AC3E}">
        <p14:creationId xmlns:p14="http://schemas.microsoft.com/office/powerpoint/2010/main" val="1166475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fingertips.phe.org.uk/profile/general-practic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735" y="1445705"/>
            <a:ext cx="10482230" cy="4708981"/>
          </a:xfrm>
          <a:prstGeom prst="rect">
            <a:avLst/>
          </a:prstGeom>
          <a:noFill/>
          <a:ln>
            <a:noFill/>
          </a:ln>
        </p:spPr>
        <p:txBody>
          <a:bodyPr wrap="square" rtlCol="0">
            <a:spAutoFit/>
          </a:bodyPr>
          <a:lstStyle/>
          <a:p>
            <a:pPr algn="ctr"/>
            <a:r>
              <a:rPr lang="en-GB" sz="5000" dirty="0" smtClean="0">
                <a:solidFill>
                  <a:schemeClr val="accent1">
                    <a:lumMod val="75000"/>
                  </a:schemeClr>
                </a:solidFill>
                <a:latin typeface="Arial" panose="020B0604020202020204" pitchFamily="34" charset="0"/>
                <a:cs typeface="Arial" panose="020B0604020202020204" pitchFamily="34" charset="0"/>
              </a:rPr>
              <a:t>Cambridge City PCN</a:t>
            </a:r>
          </a:p>
          <a:p>
            <a:pPr algn="ctr"/>
            <a:endParaRPr lang="en-GB" sz="5000" dirty="0" smtClean="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Data </a:t>
            </a:r>
            <a:r>
              <a:rPr lang="en-GB" sz="5000" dirty="0" smtClean="0">
                <a:solidFill>
                  <a:schemeClr val="accent1">
                    <a:lumMod val="75000"/>
                  </a:schemeClr>
                </a:solidFill>
                <a:latin typeface="Arial" panose="020B0604020202020204" pitchFamily="34" charset="0"/>
                <a:cs typeface="Arial" panose="020B0604020202020204" pitchFamily="34" charset="0"/>
              </a:rPr>
              <a:t>pack</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smtClean="0">
                <a:solidFill>
                  <a:schemeClr val="accent1">
                    <a:lumMod val="75000"/>
                  </a:schemeClr>
                </a:solidFill>
                <a:latin typeface="Arial" panose="020B0604020202020204" pitchFamily="34" charset="0"/>
                <a:cs typeface="Arial" panose="020B0604020202020204" pitchFamily="34" charset="0"/>
              </a:rPr>
              <a:t>July 2019</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856735" y="805344"/>
            <a:ext cx="10482230" cy="523220"/>
          </a:xfrm>
          <a:prstGeom prst="rect">
            <a:avLst/>
          </a:prstGeom>
          <a:noFill/>
        </p:spPr>
        <p:txBody>
          <a:bodyPr wrap="square" rtlCol="0">
            <a:spAutoFit/>
          </a:bodyPr>
          <a:lstStyle/>
          <a:p>
            <a:pPr algn="r"/>
            <a:endParaRPr lang="en-GB"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3973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algn="ctr"/>
            <a:r>
              <a:rPr lang="en-GB" sz="6000" dirty="0" smtClean="0">
                <a:solidFill>
                  <a:schemeClr val="accent1">
                    <a:lumMod val="75000"/>
                  </a:schemeClr>
                </a:solidFill>
                <a:latin typeface="Arial" panose="020B0604020202020204" pitchFamily="34" charset="0"/>
                <a:cs typeface="Arial" panose="020B0604020202020204" pitchFamily="34" charset="0"/>
              </a:rPr>
              <a:t>Risk factors</a:t>
            </a:r>
            <a:endParaRPr lang="en-GB" sz="6000" dirty="0">
              <a:solidFill>
                <a:schemeClr val="accent1">
                  <a:lumMod val="75000"/>
                </a:schemeClr>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9515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86482026"/>
              </p:ext>
            </p:extLst>
          </p:nvPr>
        </p:nvGraphicFramePr>
        <p:xfrm>
          <a:off x="0" y="0"/>
          <a:ext cx="12192000" cy="687329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29297">
                <a:tc>
                  <a:txBody>
                    <a:bodyPr/>
                    <a:lstStyle/>
                    <a:p>
                      <a:r>
                        <a:rPr lang="en-GB" dirty="0" smtClean="0">
                          <a:latin typeface="Arial" panose="020B0604020202020204" pitchFamily="34" charset="0"/>
                          <a:cs typeface="Arial" panose="020B0604020202020204" pitchFamily="34" charset="0"/>
                        </a:rPr>
                        <a:t>Risk</a:t>
                      </a:r>
                      <a:r>
                        <a:rPr lang="en-GB" baseline="0" dirty="0" smtClean="0">
                          <a:latin typeface="Arial" panose="020B0604020202020204" pitchFamily="34" charset="0"/>
                          <a:cs typeface="Arial" panose="020B0604020202020204" pitchFamily="34" charset="0"/>
                        </a:rPr>
                        <a:t> factors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580000">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600" dirty="0" smtClean="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05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Recorded</a:t>
                      </a:r>
                      <a:r>
                        <a:rPr lang="en-GB" sz="1600" baseline="0" dirty="0" smtClean="0">
                          <a:solidFill>
                            <a:schemeClr val="accent1">
                              <a:lumMod val="75000"/>
                            </a:schemeClr>
                          </a:solidFill>
                          <a:latin typeface="Arial" panose="020B0604020202020204" pitchFamily="34" charset="0"/>
                          <a:cs typeface="Arial" panose="020B0604020202020204" pitchFamily="34" charset="0"/>
                        </a:rPr>
                        <a:t> prevalence of obesity is statistically significantly higher in Cambridge City PCN </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compared to the average for South Alliance</a:t>
                      </a:r>
                    </a:p>
                    <a:p>
                      <a:pPr marL="0" indent="0" algn="ctr">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Estimated smoking prevalence is statistically significantly higher in Cambridge City PCN </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compared to the average for South Alliance, CCG and England</a:t>
                      </a:r>
                      <a:endParaRPr lang="en-GB" sz="160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8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Source: 	Obesity</a:t>
                      </a:r>
                      <a:r>
                        <a:rPr lang="en-GB" sz="1000" kern="1200" baseline="0" dirty="0" smtClean="0">
                          <a:solidFill>
                            <a:schemeClr val="bg1"/>
                          </a:solidFill>
                          <a:latin typeface="Arial" panose="020B0604020202020204" pitchFamily="34" charset="0"/>
                          <a:ea typeface="+mn-ea"/>
                          <a:cs typeface="Arial" panose="020B0604020202020204" pitchFamily="34" charset="0"/>
                        </a:rPr>
                        <a:t> - </a:t>
                      </a:r>
                      <a:r>
                        <a:rPr lang="en-GB" sz="1000" kern="1200" dirty="0" smtClean="0">
                          <a:solidFill>
                            <a:schemeClr val="bg1"/>
                          </a:solidFill>
                          <a:latin typeface="Arial" panose="020B0604020202020204" pitchFamily="34" charset="0"/>
                          <a:ea typeface="+mn-ea"/>
                          <a:cs typeface="Arial" panose="020B0604020202020204" pitchFamily="34" charset="0"/>
                        </a:rPr>
                        <a:t>C&amp;P PHI derived from NHS Digital QOF data for 2017/18 (benchmark = South Alliance)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              	Estimated</a:t>
                      </a:r>
                      <a:r>
                        <a:rPr lang="en-GB" sz="1000" kern="1200" baseline="0" dirty="0" smtClean="0">
                          <a:solidFill>
                            <a:schemeClr val="bg1"/>
                          </a:solidFill>
                          <a:latin typeface="Arial" panose="020B0604020202020204" pitchFamily="34" charset="0"/>
                          <a:ea typeface="+mn-ea"/>
                          <a:cs typeface="Arial" panose="020B0604020202020204" pitchFamily="34" charset="0"/>
                        </a:rPr>
                        <a:t> smoking - C&amp;P PHI derived from the QOF based smoking prevalence estimate from the Public Health England (PHE) National General Practice Profiles at 	</a:t>
                      </a:r>
                      <a:r>
                        <a:rPr lang="en-GB" sz="1000" kern="1200" baseline="0" dirty="0" smtClean="0">
                          <a:solidFill>
                            <a:schemeClr val="bg1"/>
                          </a:solidFill>
                          <a:latin typeface="Arial" panose="020B0604020202020204" pitchFamily="34" charset="0"/>
                          <a:ea typeface="+mn-ea"/>
                          <a:cs typeface="Arial" panose="020B0604020202020204" pitchFamily="34" charset="0"/>
                          <a:hlinkClick r:id="rId3"/>
                        </a:rPr>
                        <a:t>https://fingertips.phe.org.uk/profile/general-practice</a:t>
                      </a:r>
                      <a:r>
                        <a:rPr lang="en-GB" sz="1000" kern="1200" baseline="0" dirty="0" smtClean="0">
                          <a:solidFill>
                            <a:schemeClr val="bg1"/>
                          </a:solidFill>
                          <a:latin typeface="Arial" panose="020B0604020202020204" pitchFamily="34" charset="0"/>
                          <a:ea typeface="+mn-ea"/>
                          <a:cs typeface="Arial" panose="020B0604020202020204" pitchFamily="34" charset="0"/>
                        </a:rPr>
                        <a:t> (benchmark = South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92306283"/>
              </p:ext>
            </p:extLst>
          </p:nvPr>
        </p:nvGraphicFramePr>
        <p:xfrm>
          <a:off x="1047546" y="603724"/>
          <a:ext cx="9790200" cy="3733599"/>
        </p:xfrm>
        <a:graphic>
          <a:graphicData uri="http://schemas.openxmlformats.org/drawingml/2006/table">
            <a:tbl>
              <a:tblPr firstRow="1" bandRow="1">
                <a:tableStyleId>{F5AB1C69-6EDB-4FF4-983F-18BD219EF322}</a:tableStyleId>
              </a:tblPr>
              <a:tblGrid>
                <a:gridCol w="3886200">
                  <a:extLst>
                    <a:ext uri="{9D8B030D-6E8A-4147-A177-3AD203B41FA5}">
                      <a16:colId xmlns:a16="http://schemas.microsoft.com/office/drawing/2014/main" val="20000"/>
                    </a:ext>
                  </a:extLst>
                </a:gridCol>
                <a:gridCol w="1476000">
                  <a:extLst>
                    <a:ext uri="{9D8B030D-6E8A-4147-A177-3AD203B41FA5}">
                      <a16:colId xmlns:a16="http://schemas.microsoft.com/office/drawing/2014/main" val="20001"/>
                    </a:ext>
                  </a:extLst>
                </a:gridCol>
                <a:gridCol w="1476000">
                  <a:extLst>
                    <a:ext uri="{9D8B030D-6E8A-4147-A177-3AD203B41FA5}">
                      <a16:colId xmlns:a16="http://schemas.microsoft.com/office/drawing/2014/main" val="20002"/>
                    </a:ext>
                  </a:extLst>
                </a:gridCol>
                <a:gridCol w="1476000">
                  <a:extLst>
                    <a:ext uri="{9D8B030D-6E8A-4147-A177-3AD203B41FA5}">
                      <a16:colId xmlns:a16="http://schemas.microsoft.com/office/drawing/2014/main" val="20003"/>
                    </a:ext>
                  </a:extLst>
                </a:gridCol>
                <a:gridCol w="1476000">
                  <a:extLst>
                    <a:ext uri="{9D8B030D-6E8A-4147-A177-3AD203B41FA5}">
                      <a16:colId xmlns:a16="http://schemas.microsoft.com/office/drawing/2014/main" val="20004"/>
                    </a:ext>
                  </a:extLst>
                </a:gridCol>
              </a:tblGrid>
              <a:tr h="564676">
                <a:tc rowSpan="2">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Obesity</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Estimated </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Smoking</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val="10000"/>
                  </a:ext>
                </a:extLst>
              </a:tr>
              <a:tr h="504923">
                <a:tc vMerge="1">
                  <a:txBody>
                    <a:bodyPr/>
                    <a:lstStyle/>
                    <a:p>
                      <a:endParaRPr lang="en-GB"/>
                    </a:p>
                  </a:txBody>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r>
                        <a:rPr lang="en-GB" sz="1600" b="1" kern="1200" baseline="0" dirty="0" smtClean="0">
                          <a:solidFill>
                            <a:schemeClr val="lt1"/>
                          </a:solidFill>
                          <a:latin typeface="Arial" panose="020B0604020202020204" pitchFamily="34" charset="0"/>
                          <a:ea typeface="+mn-ea"/>
                          <a:cs typeface="Arial" panose="020B0604020202020204" pitchFamily="34" charset="0"/>
                        </a:rPr>
                        <a:t>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1"/>
                  </a:ext>
                </a:extLst>
              </a:tr>
              <a:tr h="648000">
                <a:tc>
                  <a:txBody>
                    <a:bodyPr/>
                    <a:lstStyle/>
                    <a:p>
                      <a:pPr algn="l"/>
                      <a:r>
                        <a:rPr lang="en-GB" sz="1600" baseline="0" dirty="0" smtClean="0">
                          <a:solidFill>
                            <a:schemeClr val="accent1">
                              <a:lumMod val="75000"/>
                            </a:schemeClr>
                          </a:solidFill>
                          <a:latin typeface="Arial" panose="020B0604020202020204" pitchFamily="34" charset="0"/>
                          <a:cs typeface="Arial" panose="020B0604020202020204" pitchFamily="34" charset="0"/>
                        </a:rPr>
                        <a:t>Cambridge City PCN</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CEE1F2"/>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3,006</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7.4%</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solidFill>
                      <a:srgbClr val="FF0000"/>
                    </a:solidFill>
                  </a:tcPr>
                </a:tc>
                <a:tc>
                  <a:txBody>
                    <a:bodyPr/>
                    <a:lstStyle/>
                    <a:p>
                      <a:pPr algn="ctr" fontAlgn="b"/>
                      <a:r>
                        <a:rPr lang="en-GB" sz="1600" b="0" i="0" u="none" strike="noStrike" dirty="0" smtClean="0">
                          <a:solidFill>
                            <a:schemeClr val="accent1">
                              <a:lumMod val="75000"/>
                            </a:schemeClr>
                          </a:solidFill>
                          <a:effectLst/>
                          <a:latin typeface="Arial" panose="020B0604020202020204" pitchFamily="34" charset="0"/>
                          <a:cs typeface="Arial" panose="020B0604020202020204" pitchFamily="34" charset="0"/>
                        </a:rPr>
                        <a:t>8,186</a:t>
                      </a:r>
                      <a:endParaRPr lang="en-GB" sz="16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19.8%</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F0000"/>
                    </a:solidFill>
                  </a:tcPr>
                </a:tc>
                <a:extLst>
                  <a:ext uri="{0D108BD9-81ED-4DB2-BD59-A6C34878D82A}">
                    <a16:rowId xmlns:a16="http://schemas.microsoft.com/office/drawing/2014/main" val="10002"/>
                  </a:ext>
                </a:extLst>
              </a:tr>
              <a:tr h="648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South Alliance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21,375</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6.4%</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45,738</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13.3%</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3"/>
                  </a:ext>
                </a:extLst>
              </a:tr>
              <a:tr h="720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Cambridgeshire</a:t>
                      </a:r>
                      <a:r>
                        <a:rPr lang="en-GB" sz="16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65,496</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8.5%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136,105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17.0%</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4"/>
                  </a:ext>
                </a:extLst>
              </a:tr>
              <a:tr h="648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England </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4,530,447</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9.8%</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8,301,429</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17.2%</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5"/>
                  </a:ext>
                </a:extLst>
              </a:tr>
            </a:tbl>
          </a:graphicData>
        </a:graphic>
      </p:graphicFrame>
      <p:pic>
        <p:nvPicPr>
          <p:cNvPr id="3" name="Picture 2"/>
          <p:cNvPicPr>
            <a:picLocks noChangeAspect="1"/>
          </p:cNvPicPr>
          <p:nvPr/>
        </p:nvPicPr>
        <p:blipFill>
          <a:blip r:embed="rId4"/>
          <a:stretch>
            <a:fillRect/>
          </a:stretch>
        </p:blipFill>
        <p:spPr>
          <a:xfrm>
            <a:off x="68293" y="6055440"/>
            <a:ext cx="7678228" cy="301645"/>
          </a:xfrm>
          <a:prstGeom prst="rect">
            <a:avLst/>
          </a:prstGeom>
        </p:spPr>
      </p:pic>
    </p:spTree>
    <p:extLst>
      <p:ext uri="{BB962C8B-B14F-4D97-AF65-F5344CB8AC3E}">
        <p14:creationId xmlns:p14="http://schemas.microsoft.com/office/powerpoint/2010/main" val="4266398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68238128"/>
              </p:ext>
            </p:extLst>
          </p:nvPr>
        </p:nvGraphicFramePr>
        <p:xfrm>
          <a:off x="0" y="0"/>
          <a:ext cx="12192000" cy="685623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smtClean="0">
                          <a:latin typeface="Arial" panose="020B0604020202020204" pitchFamily="34" charset="0"/>
                          <a:cs typeface="Arial" panose="020B0604020202020204" pitchFamily="34" charset="0"/>
                        </a:rPr>
                        <a:t>Self-</a:t>
                      </a:r>
                      <a:r>
                        <a:rPr lang="en-GB" baseline="0" dirty="0" smtClean="0">
                          <a:latin typeface="Arial" panose="020B0604020202020204" pitchFamily="34" charset="0"/>
                          <a:cs typeface="Arial" panose="020B0604020202020204" pitchFamily="34" charset="0"/>
                        </a:rPr>
                        <a:t>reported limiting long-term illness and general health status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96000">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It is estimated</a:t>
                      </a:r>
                      <a:r>
                        <a:rPr lang="en-GB" sz="1600" baseline="0" dirty="0" smtClean="0">
                          <a:solidFill>
                            <a:schemeClr val="accent1">
                              <a:lumMod val="75000"/>
                            </a:schemeClr>
                          </a:solidFill>
                          <a:latin typeface="Arial" panose="020B0604020202020204" pitchFamily="34" charset="0"/>
                          <a:cs typeface="Arial" panose="020B0604020202020204" pitchFamily="34" charset="0"/>
                        </a:rPr>
                        <a:t> that the</a:t>
                      </a:r>
                      <a:r>
                        <a:rPr lang="en-GB" sz="1600" dirty="0" smtClean="0">
                          <a:solidFill>
                            <a:schemeClr val="accent1">
                              <a:lumMod val="75000"/>
                            </a:schemeClr>
                          </a:solidFill>
                          <a:latin typeface="Arial" panose="020B0604020202020204" pitchFamily="34" charset="0"/>
                          <a:cs typeface="Arial" panose="020B0604020202020204" pitchFamily="34" charset="0"/>
                        </a:rPr>
                        <a:t> proportion</a:t>
                      </a:r>
                      <a:r>
                        <a:rPr lang="en-GB" sz="1600" baseline="0" dirty="0" smtClean="0">
                          <a:solidFill>
                            <a:schemeClr val="accent1">
                              <a:lumMod val="75000"/>
                            </a:schemeClr>
                          </a:solidFill>
                          <a:latin typeface="Arial" panose="020B0604020202020204" pitchFamily="34" charset="0"/>
                          <a:cs typeface="Arial" panose="020B0604020202020204" pitchFamily="34" charset="0"/>
                        </a:rPr>
                        <a:t> of people that reported that they had a long-term activity-limiting illness</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in the 2011 Census was statistically significantly higher than the South Alliance average</a:t>
                      </a:r>
                    </a:p>
                    <a:p>
                      <a:pPr marL="0" indent="0" algn="ctr">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a:t>
                      </a:r>
                      <a:r>
                        <a:rPr lang="en-GB" sz="1600" dirty="0" smtClean="0">
                          <a:solidFill>
                            <a:schemeClr val="accent1">
                              <a:lumMod val="75000"/>
                            </a:schemeClr>
                          </a:solidFill>
                          <a:latin typeface="Arial" panose="020B0604020202020204" pitchFamily="34" charset="0"/>
                          <a:cs typeface="Arial" panose="020B0604020202020204" pitchFamily="34" charset="0"/>
                        </a:rPr>
                        <a:t>It is estimated</a:t>
                      </a:r>
                      <a:r>
                        <a:rPr lang="en-GB" sz="1600" baseline="0" dirty="0" smtClean="0">
                          <a:solidFill>
                            <a:schemeClr val="accent1">
                              <a:lumMod val="75000"/>
                            </a:schemeClr>
                          </a:solidFill>
                          <a:latin typeface="Arial" panose="020B0604020202020204" pitchFamily="34" charset="0"/>
                          <a:cs typeface="Arial" panose="020B0604020202020204" pitchFamily="34" charset="0"/>
                        </a:rPr>
                        <a:t> that the</a:t>
                      </a:r>
                      <a:r>
                        <a:rPr lang="en-GB" sz="1600" dirty="0" smtClean="0">
                          <a:solidFill>
                            <a:schemeClr val="accent1">
                              <a:lumMod val="75000"/>
                            </a:schemeClr>
                          </a:solidFill>
                          <a:latin typeface="Arial" panose="020B0604020202020204" pitchFamily="34" charset="0"/>
                          <a:cs typeface="Arial" panose="020B0604020202020204" pitchFamily="34" charset="0"/>
                        </a:rPr>
                        <a:t> proportion</a:t>
                      </a:r>
                      <a:r>
                        <a:rPr lang="en-GB" sz="1600" baseline="0" dirty="0" smtClean="0">
                          <a:solidFill>
                            <a:schemeClr val="accent1">
                              <a:lumMod val="75000"/>
                            </a:schemeClr>
                          </a:solidFill>
                          <a:latin typeface="Arial" panose="020B0604020202020204" pitchFamily="34" charset="0"/>
                          <a:cs typeface="Arial" panose="020B0604020202020204" pitchFamily="34" charset="0"/>
                        </a:rPr>
                        <a:t> of people that reported that they were in good or very good health</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in the 2011 Census was statistically significantly lower than the South Alliance average</a:t>
                      </a:r>
                    </a:p>
                    <a:p>
                      <a:pPr marL="0" indent="0" algn="ctr">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Source: C&amp;P PHI from Census 2011, NOMIS and patients registered at a GP Practice by LSOA, July 2018, NHS Digital (benchmark = South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21553304"/>
              </p:ext>
            </p:extLst>
          </p:nvPr>
        </p:nvGraphicFramePr>
        <p:xfrm>
          <a:off x="1546574" y="767750"/>
          <a:ext cx="8960224" cy="3045045"/>
        </p:xfrm>
        <a:graphic>
          <a:graphicData uri="http://schemas.openxmlformats.org/drawingml/2006/table">
            <a:tbl>
              <a:tblPr firstRow="1" bandRow="1">
                <a:tableStyleId>{F5AB1C69-6EDB-4FF4-983F-18BD219EF322}</a:tableStyleId>
              </a:tblPr>
              <a:tblGrid>
                <a:gridCol w="4684060">
                  <a:extLst>
                    <a:ext uri="{9D8B030D-6E8A-4147-A177-3AD203B41FA5}">
                      <a16:colId xmlns:a16="http://schemas.microsoft.com/office/drawing/2014/main" val="20000"/>
                    </a:ext>
                  </a:extLst>
                </a:gridCol>
                <a:gridCol w="2138082">
                  <a:extLst>
                    <a:ext uri="{9D8B030D-6E8A-4147-A177-3AD203B41FA5}">
                      <a16:colId xmlns:a16="http://schemas.microsoft.com/office/drawing/2014/main" val="20001"/>
                    </a:ext>
                  </a:extLst>
                </a:gridCol>
                <a:gridCol w="2138082">
                  <a:extLst>
                    <a:ext uri="{9D8B030D-6E8A-4147-A177-3AD203B41FA5}">
                      <a16:colId xmlns:a16="http://schemas.microsoft.com/office/drawing/2014/main" val="20002"/>
                    </a:ext>
                  </a:extLst>
                </a:gridCol>
              </a:tblGrid>
              <a:tr h="723791">
                <a:tc>
                  <a:txBody>
                    <a:bodyPr/>
                    <a:lstStyle/>
                    <a:p>
                      <a:pPr algn="l"/>
                      <a:endParaRPr lang="en-GB" sz="1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Long</a:t>
                      </a:r>
                      <a:r>
                        <a:rPr lang="en-GB" sz="1600" b="1" kern="1200" baseline="0" dirty="0" smtClean="0">
                          <a:solidFill>
                            <a:schemeClr val="lt1"/>
                          </a:solidFill>
                          <a:latin typeface="Arial" panose="020B0604020202020204" pitchFamily="34" charset="0"/>
                          <a:ea typeface="+mn-ea"/>
                          <a:cs typeface="Arial" panose="020B0604020202020204" pitchFamily="34" charset="0"/>
                        </a:rPr>
                        <a:t>-term activity-limiting illness</a:t>
                      </a:r>
                    </a:p>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Good</a:t>
                      </a:r>
                      <a:r>
                        <a:rPr lang="en-GB" sz="1600" b="1" kern="1200" baseline="0" dirty="0" smtClean="0">
                          <a:solidFill>
                            <a:schemeClr val="lt1"/>
                          </a:solidFill>
                          <a:latin typeface="Arial" panose="020B0604020202020204" pitchFamily="34" charset="0"/>
                          <a:ea typeface="+mn-ea"/>
                          <a:cs typeface="Arial" panose="020B0604020202020204" pitchFamily="34" charset="0"/>
                        </a:rPr>
                        <a:t> or very good health</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Cambridge</a:t>
                      </a:r>
                      <a:r>
                        <a:rPr lang="en-GB" sz="1600" baseline="0" dirty="0" smtClean="0">
                          <a:solidFill>
                            <a:schemeClr val="accent1">
                              <a:lumMod val="75000"/>
                            </a:schemeClr>
                          </a:solidFill>
                          <a:latin typeface="Arial" panose="020B0604020202020204" pitchFamily="34" charset="0"/>
                          <a:cs typeface="Arial" panose="020B0604020202020204" pitchFamily="34" charset="0"/>
                        </a:rPr>
                        <a:t> City</a:t>
                      </a:r>
                      <a:r>
                        <a:rPr lang="en-GB" sz="1600" dirty="0" smtClean="0">
                          <a:solidFill>
                            <a:schemeClr val="accent1">
                              <a:lumMod val="75000"/>
                            </a:schemeClr>
                          </a:solidFill>
                          <a:latin typeface="Arial" panose="020B0604020202020204" pitchFamily="34" charset="0"/>
                          <a:cs typeface="Arial" panose="020B0604020202020204" pitchFamily="34" charset="0"/>
                        </a:rPr>
                        <a:t> </a:t>
                      </a:r>
                      <a:r>
                        <a:rPr lang="en-GB" sz="1600" baseline="0" dirty="0" smtClean="0">
                          <a:solidFill>
                            <a:schemeClr val="accent1">
                              <a:lumMod val="75000"/>
                            </a:schemeClr>
                          </a:solidFill>
                          <a:latin typeface="Arial" panose="020B0604020202020204" pitchFamily="34" charset="0"/>
                          <a:cs typeface="Arial" panose="020B0604020202020204" pitchFamily="34" charset="0"/>
                        </a:rPr>
                        <a:t>PCN</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solidFill>
                      <a:srgbClr val="CEE1F2"/>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15.3%</a:t>
                      </a:r>
                    </a:p>
                  </a:txBody>
                  <a:tcPr marL="9525" marR="9525" marT="9525" marB="0" anchor="ctr">
                    <a:lnT w="38100" cap="flat" cmpd="sng" algn="ctr">
                      <a:solidFill>
                        <a:schemeClr val="bg1"/>
                      </a:solidFill>
                      <a:prstDash val="solid"/>
                      <a:round/>
                      <a:headEnd type="none" w="med" len="med"/>
                      <a:tailEnd type="none" w="med" len="med"/>
                    </a:lnT>
                    <a:solidFill>
                      <a:srgbClr val="FF0000"/>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83.8%</a:t>
                      </a:r>
                    </a:p>
                  </a:txBody>
                  <a:tcPr marL="9525" marR="9525" marT="9525" marB="0" anchor="ctr">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F0000"/>
                    </a:solidFill>
                  </a:tcPr>
                </a:tc>
                <a:extLst>
                  <a:ext uri="{0D108BD9-81ED-4DB2-BD59-A6C34878D82A}">
                    <a16:rowId xmlns:a16="http://schemas.microsoft.com/office/drawing/2014/main" val="10001"/>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South</a:t>
                      </a:r>
                      <a:r>
                        <a:rPr lang="en-GB" sz="1600" baseline="0" dirty="0" smtClean="0">
                          <a:solidFill>
                            <a:schemeClr val="accent1">
                              <a:lumMod val="75000"/>
                            </a:schemeClr>
                          </a:solidFill>
                          <a:latin typeface="Arial" panose="020B0604020202020204" pitchFamily="34" charset="0"/>
                          <a:cs typeface="Arial" panose="020B0604020202020204" pitchFamily="34" charset="0"/>
                        </a:rPr>
                        <a:t> </a:t>
                      </a:r>
                      <a:r>
                        <a:rPr lang="en-GB" sz="1600" dirty="0" smtClean="0">
                          <a:solidFill>
                            <a:schemeClr val="accent1">
                              <a:lumMod val="75000"/>
                            </a:schemeClr>
                          </a:solidFill>
                          <a:latin typeface="Arial" panose="020B0604020202020204" pitchFamily="34" charset="0"/>
                          <a:cs typeface="Arial" panose="020B0604020202020204" pitchFamily="34" charset="0"/>
                        </a:rPr>
                        <a:t>Alliance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13.8%</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85.9%</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2"/>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Cambridgeshire</a:t>
                      </a:r>
                      <a:r>
                        <a:rPr lang="en-GB" sz="16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15.5%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83.6%</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28575"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3"/>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England </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17.6%</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28575"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81.4</a:t>
                      </a:r>
                      <a:r>
                        <a:rPr lang="en-GB" sz="1600" baseline="0" dirty="0" smtClean="0">
                          <a:solidFill>
                            <a:schemeClr val="accent1">
                              <a:lumMod val="75000"/>
                            </a:schemeClr>
                          </a:solidFill>
                          <a:latin typeface="Arial" panose="020B0604020202020204" pitchFamily="34" charset="0"/>
                          <a:cs typeface="Arial" panose="020B0604020202020204" pitchFamily="34" charset="0"/>
                        </a:rPr>
                        <a:t> %</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4"/>
                  </a:ext>
                </a:extLst>
              </a:tr>
            </a:tbl>
          </a:graphicData>
        </a:graphic>
      </p:graphicFrame>
      <p:pic>
        <p:nvPicPr>
          <p:cNvPr id="3" name="Picture 2"/>
          <p:cNvPicPr>
            <a:picLocks noChangeAspect="1"/>
          </p:cNvPicPr>
          <p:nvPr/>
        </p:nvPicPr>
        <p:blipFill>
          <a:blip r:embed="rId3"/>
          <a:stretch>
            <a:fillRect/>
          </a:stretch>
        </p:blipFill>
        <p:spPr>
          <a:xfrm>
            <a:off x="0" y="6216410"/>
            <a:ext cx="8010525" cy="342900"/>
          </a:xfrm>
          <a:prstGeom prst="rect">
            <a:avLst/>
          </a:prstGeom>
        </p:spPr>
      </p:pic>
    </p:spTree>
    <p:extLst>
      <p:ext uri="{BB962C8B-B14F-4D97-AF65-F5344CB8AC3E}">
        <p14:creationId xmlns:p14="http://schemas.microsoft.com/office/powerpoint/2010/main" val="1536078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algn="ctr"/>
            <a:r>
              <a:rPr lang="en-GB" sz="6000" dirty="0" smtClean="0">
                <a:solidFill>
                  <a:schemeClr val="accent1">
                    <a:lumMod val="75000"/>
                  </a:schemeClr>
                </a:solidFill>
                <a:latin typeface="Arial" panose="020B0604020202020204" pitchFamily="34" charset="0"/>
                <a:cs typeface="Arial" panose="020B0604020202020204" pitchFamily="34" charset="0"/>
              </a:rPr>
              <a:t>Diseases</a:t>
            </a:r>
            <a:endParaRPr lang="en-GB" sz="6000" dirty="0">
              <a:solidFill>
                <a:schemeClr val="accent1">
                  <a:lumMod val="75000"/>
                </a:schemeClr>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39553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31890703"/>
              </p:ext>
            </p:extLst>
          </p:nvPr>
        </p:nvGraphicFramePr>
        <p:xfrm>
          <a:off x="0" y="0"/>
          <a:ext cx="12192000" cy="6860085"/>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6085">
                <a:tc>
                  <a:txBody>
                    <a:bodyPr/>
                    <a:lstStyle/>
                    <a:p>
                      <a:r>
                        <a:rPr lang="en-GB" dirty="0" smtClean="0">
                          <a:latin typeface="Arial" panose="020B0604020202020204" pitchFamily="34" charset="0"/>
                          <a:cs typeface="Arial" panose="020B0604020202020204" pitchFamily="34" charset="0"/>
                        </a:rPr>
                        <a:t>Mortality – all</a:t>
                      </a:r>
                      <a:r>
                        <a:rPr lang="en-GB" baseline="0" dirty="0" smtClean="0">
                          <a:latin typeface="Arial" panose="020B0604020202020204" pitchFamily="34" charset="0"/>
                          <a:cs typeface="Arial" panose="020B0604020202020204" pitchFamily="34" charset="0"/>
                        </a:rPr>
                        <a:t> causes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940000">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There have been on average 500 deaths a year in Cambridge City PCN, approximately a fourth are in people aged under 75 years.</a:t>
                      </a:r>
                    </a:p>
                    <a:p>
                      <a:pPr marL="0" indent="0" algn="ctr">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Most practices hav</a:t>
                      </a:r>
                      <a:r>
                        <a:rPr lang="en-GB" sz="1600" baseline="0" dirty="0" smtClean="0">
                          <a:solidFill>
                            <a:schemeClr val="accent1">
                              <a:lumMod val="75000"/>
                            </a:schemeClr>
                          </a:solidFill>
                          <a:latin typeface="Arial" panose="020B0604020202020204" pitchFamily="34" charset="0"/>
                          <a:cs typeface="Arial" panose="020B0604020202020204" pitchFamily="34" charset="0"/>
                        </a:rPr>
                        <a:t>e statistically significantly higher all-age and premature all cause mortality rates compared to South Alliance.</a:t>
                      </a:r>
                    </a:p>
                  </a:txBody>
                  <a:tcPr>
                    <a:solidFill>
                      <a:schemeClr val="bg1"/>
                    </a:solidFill>
                  </a:tcPr>
                </a:tc>
                <a:extLst>
                  <a:ext uri="{0D108BD9-81ED-4DB2-BD59-A6C34878D82A}">
                    <a16:rowId xmlns:a16="http://schemas.microsoft.com/office/drawing/2014/main" val="10001"/>
                  </a:ext>
                </a:extLst>
              </a:tr>
              <a:tr h="504000">
                <a:tc>
                  <a:txBody>
                    <a:bodyPr/>
                    <a:lstStyle/>
                    <a:p>
                      <a:r>
                        <a:rPr lang="en-GB" sz="1000" kern="1200" dirty="0" smtClean="0">
                          <a:solidFill>
                            <a:schemeClr val="bg1"/>
                          </a:solidFill>
                          <a:latin typeface="Arial" panose="020B0604020202020204" pitchFamily="34" charset="0"/>
                          <a:ea typeface="+mn-ea"/>
                          <a:cs typeface="Arial" panose="020B0604020202020204" pitchFamily="34" charset="0"/>
                        </a:rPr>
                        <a:t>DASR</a:t>
                      </a:r>
                      <a:r>
                        <a:rPr lang="en-GB" sz="1000" kern="1200" baseline="0" dirty="0" smtClean="0">
                          <a:solidFill>
                            <a:schemeClr val="bg1"/>
                          </a:solidFill>
                          <a:latin typeface="Arial" panose="020B0604020202020204" pitchFamily="34" charset="0"/>
                          <a:ea typeface="+mn-ea"/>
                          <a:cs typeface="Arial" panose="020B0604020202020204" pitchFamily="34" charset="0"/>
                        </a:rPr>
                        <a:t> = directly age standardised rate per 100,000 population </a:t>
                      </a:r>
                    </a:p>
                    <a:p>
                      <a:endParaRPr lang="en-GB" sz="500" kern="1200" dirty="0" smtClean="0">
                        <a:solidFill>
                          <a:schemeClr val="bg1"/>
                        </a:solidFill>
                        <a:latin typeface="Arial" panose="020B0604020202020204" pitchFamily="34" charset="0"/>
                        <a:ea typeface="+mn-ea"/>
                        <a:cs typeface="Arial" panose="020B0604020202020204" pitchFamily="34" charset="0"/>
                      </a:endParaRPr>
                    </a:p>
                    <a:p>
                      <a:pPr algn="l"/>
                      <a:r>
                        <a:rPr lang="en-GB" sz="1000" kern="1200" dirty="0" smtClean="0">
                          <a:solidFill>
                            <a:schemeClr val="bg1"/>
                          </a:solidFill>
                          <a:latin typeface="Arial" panose="020B0604020202020204" pitchFamily="34" charset="0"/>
                          <a:ea typeface="+mn-ea"/>
                          <a:cs typeface="Arial" panose="020B0604020202020204" pitchFamily="34" charset="0"/>
                        </a:rPr>
                        <a:t>Source: C&amp;P PHI, from NHS Digital Civil Registration Data and NHS Digital GP registered population data, 2013-2017 (benchmark = South Alliance) </a:t>
                      </a:r>
                      <a:r>
                        <a:rPr lang="en-GB" sz="1000" kern="1200" baseline="0" dirty="0" smtClean="0">
                          <a:solidFill>
                            <a:schemeClr val="bg1"/>
                          </a:solidFill>
                          <a:latin typeface="Arial" panose="020B0604020202020204" pitchFamily="34" charset="0"/>
                          <a:ea typeface="+mn-ea"/>
                          <a:cs typeface="Arial" panose="020B0604020202020204" pitchFamily="34" charset="0"/>
                        </a:rPr>
                        <a:t>                   </a:t>
                      </a:r>
                      <a:endParaRPr lang="en-GB" sz="1000" kern="1200" dirty="0" smtClean="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34405754"/>
              </p:ext>
            </p:extLst>
          </p:nvPr>
        </p:nvGraphicFramePr>
        <p:xfrm>
          <a:off x="807518" y="466411"/>
          <a:ext cx="9498449" cy="4798133"/>
        </p:xfrm>
        <a:graphic>
          <a:graphicData uri="http://schemas.openxmlformats.org/drawingml/2006/table">
            <a:tbl>
              <a:tblPr firstRow="1" bandRow="1">
                <a:tableStyleId>{F5AB1C69-6EDB-4FF4-983F-18BD219EF322}</a:tableStyleId>
              </a:tblPr>
              <a:tblGrid>
                <a:gridCol w="4386449">
                  <a:extLst>
                    <a:ext uri="{9D8B030D-6E8A-4147-A177-3AD203B41FA5}">
                      <a16:colId xmlns:a16="http://schemas.microsoft.com/office/drawing/2014/main" val="20000"/>
                    </a:ext>
                  </a:extLst>
                </a:gridCol>
                <a:gridCol w="1224000">
                  <a:extLst>
                    <a:ext uri="{9D8B030D-6E8A-4147-A177-3AD203B41FA5}">
                      <a16:colId xmlns:a16="http://schemas.microsoft.com/office/drawing/2014/main" val="20001"/>
                    </a:ext>
                  </a:extLst>
                </a:gridCol>
                <a:gridCol w="1296000">
                  <a:extLst>
                    <a:ext uri="{9D8B030D-6E8A-4147-A177-3AD203B41FA5}">
                      <a16:colId xmlns:a16="http://schemas.microsoft.com/office/drawing/2014/main" val="20002"/>
                    </a:ext>
                  </a:extLst>
                </a:gridCol>
                <a:gridCol w="1296000">
                  <a:extLst>
                    <a:ext uri="{9D8B030D-6E8A-4147-A177-3AD203B41FA5}">
                      <a16:colId xmlns:a16="http://schemas.microsoft.com/office/drawing/2014/main" val="20003"/>
                    </a:ext>
                  </a:extLst>
                </a:gridCol>
                <a:gridCol w="1296000">
                  <a:extLst>
                    <a:ext uri="{9D8B030D-6E8A-4147-A177-3AD203B41FA5}">
                      <a16:colId xmlns:a16="http://schemas.microsoft.com/office/drawing/2014/main" val="20004"/>
                    </a:ext>
                  </a:extLst>
                </a:gridCol>
              </a:tblGrid>
              <a:tr h="733261">
                <a:tc rowSpan="2">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All ages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Under 75 year</a:t>
                      </a:r>
                      <a:r>
                        <a:rPr lang="en-GB" sz="1600" b="1" kern="1200" baseline="0" dirty="0" smtClean="0">
                          <a:solidFill>
                            <a:schemeClr val="lt1"/>
                          </a:solidFill>
                          <a:latin typeface="Arial" panose="020B0604020202020204" pitchFamily="34" charset="0"/>
                          <a:ea typeface="+mn-ea"/>
                          <a:cs typeface="Arial" panose="020B0604020202020204" pitchFamily="34" charset="0"/>
                        </a:rPr>
                        <a:t> olds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val="10000"/>
                  </a:ext>
                </a:extLst>
              </a:tr>
              <a:tr h="504923">
                <a:tc vMerge="1">
                  <a:txBody>
                    <a:bodyPr/>
                    <a:lstStyle/>
                    <a:p>
                      <a:endParaRPr lang="en-GB" dirty="0"/>
                    </a:p>
                  </a:txBody>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a:t>
                      </a:r>
                      <a:r>
                        <a:rPr lang="en-GB" sz="1600" b="1" kern="1200" baseline="0" dirty="0" smtClean="0">
                          <a:solidFill>
                            <a:schemeClr val="lt1"/>
                          </a:solidFill>
                          <a:latin typeface="Arial" panose="020B0604020202020204" pitchFamily="34" charset="0"/>
                          <a:ea typeface="+mn-ea"/>
                          <a:cs typeface="Arial" panose="020B0604020202020204" pitchFamily="34" charset="0"/>
                        </a:rPr>
                        <a:t> per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a:t>
                      </a:r>
                      <a:r>
                        <a:rPr lang="en-GB" sz="1600" b="1" kern="1200" baseline="0" dirty="0" smtClean="0">
                          <a:solidFill>
                            <a:schemeClr val="lt1"/>
                          </a:solidFill>
                          <a:latin typeface="Arial" panose="020B0604020202020204" pitchFamily="34" charset="0"/>
                          <a:ea typeface="+mn-ea"/>
                          <a:cs typeface="Arial" panose="020B0604020202020204" pitchFamily="34" charset="0"/>
                        </a:rPr>
                        <a:t> per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1"/>
                  </a:ext>
                </a:extLst>
              </a:tr>
              <a:tr h="39600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Arbury Road, Cambridge</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2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316</a:t>
                      </a:r>
                      <a:endParaRPr lang="en-GB" sz="12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2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748.6</a:t>
                      </a:r>
                      <a:endParaRPr lang="en-GB" sz="12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2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112</a:t>
                      </a:r>
                      <a:endParaRPr lang="en-GB" sz="12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2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279.6</a:t>
                      </a:r>
                      <a:endParaRPr lang="en-GB" sz="12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91949">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Bottisham</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200" b="0" i="0" u="none" strike="noStrike" kern="1200" baseline="0" dirty="0" smtClean="0">
                          <a:solidFill>
                            <a:schemeClr val="accent1">
                              <a:lumMod val="75000"/>
                            </a:schemeClr>
                          </a:solidFill>
                          <a:effectLst/>
                          <a:latin typeface="Arial" panose="020B0604020202020204" pitchFamily="34" charset="0"/>
                          <a:ea typeface="+mn-ea"/>
                          <a:cs typeface="Arial" panose="020B0604020202020204" pitchFamily="34" charset="0"/>
                        </a:rPr>
                        <a:t>624</a:t>
                      </a:r>
                      <a:endParaRPr lang="en-GB" sz="1200" b="0" i="0" u="none" strike="noStrike" kern="1200" baseline="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200" b="0" i="0" u="none" strike="noStrike" kern="1200" baseline="0" dirty="0" smtClean="0">
                          <a:solidFill>
                            <a:schemeClr val="accent1">
                              <a:lumMod val="75000"/>
                            </a:schemeClr>
                          </a:solidFill>
                          <a:effectLst/>
                          <a:latin typeface="Arial" panose="020B0604020202020204" pitchFamily="34" charset="0"/>
                          <a:ea typeface="+mn-ea"/>
                          <a:cs typeface="Arial" panose="020B0604020202020204" pitchFamily="34" charset="0"/>
                        </a:rPr>
                        <a:t>1,476.0</a:t>
                      </a:r>
                      <a:endParaRPr lang="en-GB" sz="1200" b="0" i="0" u="none" strike="noStrike" kern="1200" baseline="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2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118</a:t>
                      </a:r>
                      <a:endParaRPr lang="en-GB" sz="12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2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395.2</a:t>
                      </a:r>
                      <a:endParaRPr lang="en-GB" sz="12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39600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Cambridge Access Surgery</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200" b="0" i="0" u="none" strike="noStrike" kern="1200" baseline="0" dirty="0" smtClean="0">
                          <a:solidFill>
                            <a:schemeClr val="accent1">
                              <a:lumMod val="75000"/>
                            </a:schemeClr>
                          </a:solidFill>
                          <a:effectLst/>
                          <a:latin typeface="Arial" panose="020B0604020202020204" pitchFamily="34" charset="0"/>
                          <a:ea typeface="+mn-ea"/>
                          <a:cs typeface="Arial" panose="020B0604020202020204" pitchFamily="34" charset="0"/>
                        </a:rPr>
                        <a:t>44</a:t>
                      </a:r>
                      <a:endParaRPr lang="en-GB" sz="1200" b="0" i="0" u="none" strike="noStrike" kern="1200" baseline="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200" b="0" i="0" u="none" strike="noStrike" kern="1200" baseline="0" dirty="0" smtClean="0">
                          <a:solidFill>
                            <a:schemeClr val="accent1">
                              <a:lumMod val="75000"/>
                            </a:schemeClr>
                          </a:solidFill>
                          <a:effectLst/>
                          <a:latin typeface="Arial" panose="020B0604020202020204" pitchFamily="34" charset="0"/>
                          <a:ea typeface="+mn-ea"/>
                          <a:cs typeface="Arial" panose="020B0604020202020204" pitchFamily="34" charset="0"/>
                        </a:rPr>
                        <a:t>1,322.6</a:t>
                      </a:r>
                      <a:endParaRPr lang="en-GB" sz="1200" b="0" i="0" u="none" strike="noStrike" kern="1200" baseline="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2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44</a:t>
                      </a:r>
                      <a:endParaRPr lang="en-GB" sz="12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2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1,453.4</a:t>
                      </a:r>
                      <a:endParaRPr lang="en-GB" sz="12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39600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East Barnwell,</a:t>
                      </a:r>
                      <a:r>
                        <a:rPr lang="en-GB" sz="1200" baseline="0" dirty="0" smtClean="0">
                          <a:solidFill>
                            <a:schemeClr val="accent1">
                              <a:lumMod val="75000"/>
                            </a:schemeClr>
                          </a:solidFill>
                          <a:latin typeface="Arial" panose="020B0604020202020204" pitchFamily="34" charset="0"/>
                          <a:cs typeface="Arial" panose="020B0604020202020204" pitchFamily="34" charset="0"/>
                        </a:rPr>
                        <a:t> Cambridge</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200" b="0" i="0" u="none" strike="noStrike" kern="1200" baseline="0" dirty="0" smtClean="0">
                          <a:solidFill>
                            <a:schemeClr val="accent1">
                              <a:lumMod val="75000"/>
                            </a:schemeClr>
                          </a:solidFill>
                          <a:effectLst/>
                          <a:latin typeface="Arial" panose="020B0604020202020204" pitchFamily="34" charset="0"/>
                          <a:ea typeface="+mn-ea"/>
                          <a:cs typeface="Arial" panose="020B0604020202020204" pitchFamily="34" charset="0"/>
                        </a:rPr>
                        <a:t>176</a:t>
                      </a:r>
                      <a:endParaRPr lang="en-GB" sz="1200" b="0" i="0" u="none" strike="noStrike" kern="1200" baseline="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200" b="0" i="0" u="none" strike="noStrike" kern="1200" baseline="0" dirty="0" smtClean="0">
                          <a:solidFill>
                            <a:schemeClr val="accent1">
                              <a:lumMod val="75000"/>
                            </a:schemeClr>
                          </a:solidFill>
                          <a:effectLst/>
                          <a:latin typeface="Arial" panose="020B0604020202020204" pitchFamily="34" charset="0"/>
                          <a:ea typeface="+mn-ea"/>
                          <a:cs typeface="Arial" panose="020B0604020202020204" pitchFamily="34" charset="0"/>
                        </a:rPr>
                        <a:t>659.3</a:t>
                      </a:r>
                      <a:endParaRPr lang="en-GB" sz="1200" b="0" i="0" u="none" strike="noStrike" kern="1200" baseline="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2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70</a:t>
                      </a:r>
                      <a:endParaRPr lang="en-GB" sz="12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2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283.5</a:t>
                      </a:r>
                      <a:endParaRPr lang="en-GB" sz="12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3220962893"/>
                  </a:ext>
                </a:extLst>
              </a:tr>
              <a:tr h="39600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Nuffield Road, Cambridge</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200" b="0" i="0" u="none" strike="noStrike" kern="1200" baseline="0" dirty="0" smtClean="0">
                          <a:solidFill>
                            <a:schemeClr val="accent1">
                              <a:lumMod val="75000"/>
                            </a:schemeClr>
                          </a:solidFill>
                          <a:effectLst/>
                          <a:latin typeface="Arial" panose="020B0604020202020204" pitchFamily="34" charset="0"/>
                          <a:ea typeface="+mn-ea"/>
                          <a:cs typeface="Arial" panose="020B0604020202020204" pitchFamily="34" charset="0"/>
                        </a:rPr>
                        <a:t>1,114</a:t>
                      </a:r>
                      <a:endParaRPr lang="en-GB" sz="1200" b="0" i="0" u="none" strike="noStrike" kern="1200" baseline="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200" b="0" i="0" u="none" strike="noStrike" kern="1200" baseline="0" dirty="0" smtClean="0">
                          <a:solidFill>
                            <a:schemeClr val="accent1">
                              <a:lumMod val="75000"/>
                            </a:schemeClr>
                          </a:solidFill>
                          <a:effectLst/>
                          <a:latin typeface="Arial" panose="020B0604020202020204" pitchFamily="34" charset="0"/>
                          <a:ea typeface="+mn-ea"/>
                          <a:cs typeface="Arial" panose="020B0604020202020204" pitchFamily="34" charset="0"/>
                        </a:rPr>
                        <a:t>1,548.5</a:t>
                      </a:r>
                      <a:endParaRPr lang="en-GB" sz="1200" b="0" i="0" u="none" strike="noStrike" kern="1200" baseline="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2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192</a:t>
                      </a:r>
                      <a:endParaRPr lang="en-GB" sz="12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2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439.8</a:t>
                      </a:r>
                      <a:endParaRPr lang="en-GB" sz="12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489794957"/>
                  </a:ext>
                </a:extLst>
              </a:tr>
              <a:tr h="39600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York Street, Cambridge</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200" b="0" i="0" u="none" strike="noStrike" kern="1200" baseline="0" dirty="0" smtClean="0">
                          <a:solidFill>
                            <a:schemeClr val="accent1">
                              <a:lumMod val="75000"/>
                            </a:schemeClr>
                          </a:solidFill>
                          <a:effectLst/>
                          <a:latin typeface="Arial" panose="020B0604020202020204" pitchFamily="34" charset="0"/>
                          <a:ea typeface="+mn-ea"/>
                          <a:cs typeface="Arial" panose="020B0604020202020204" pitchFamily="34" charset="0"/>
                        </a:rPr>
                        <a:t>225</a:t>
                      </a:r>
                      <a:endParaRPr lang="en-GB" sz="1200" b="0" i="0" u="none" strike="noStrike" kern="1200" baseline="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200" b="0" i="0" u="none" strike="noStrike" kern="1200" baseline="0" dirty="0" smtClean="0">
                          <a:solidFill>
                            <a:schemeClr val="accent1">
                              <a:lumMod val="75000"/>
                            </a:schemeClr>
                          </a:solidFill>
                          <a:effectLst/>
                          <a:latin typeface="Arial" panose="020B0604020202020204" pitchFamily="34" charset="0"/>
                          <a:ea typeface="+mn-ea"/>
                          <a:cs typeface="Arial" panose="020B0604020202020204" pitchFamily="34" charset="0"/>
                        </a:rPr>
                        <a:t>788.5</a:t>
                      </a:r>
                      <a:endParaRPr lang="en-GB" sz="1200" b="0" i="0" u="none" strike="noStrike" kern="1200" baseline="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2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91</a:t>
                      </a:r>
                      <a:endParaRPr lang="en-GB" sz="12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2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298.3</a:t>
                      </a:r>
                      <a:endParaRPr lang="en-GB" sz="12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2088309946"/>
                  </a:ext>
                </a:extLst>
              </a:tr>
              <a:tr h="396000">
                <a:tc>
                  <a:txBody>
                    <a:bodyPr/>
                    <a:lstStyle/>
                    <a:p>
                      <a:pPr algn="l"/>
                      <a:r>
                        <a:rPr lang="en-GB" sz="1400" baseline="0" dirty="0" smtClean="0">
                          <a:solidFill>
                            <a:schemeClr val="accent1">
                              <a:lumMod val="75000"/>
                            </a:schemeClr>
                          </a:solidFill>
                          <a:latin typeface="Arial" panose="020B0604020202020204" pitchFamily="34" charset="0"/>
                          <a:cs typeface="Arial" panose="020B0604020202020204" pitchFamily="34" charset="0"/>
                        </a:rPr>
                        <a:t>Cambridge City PCN</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2,499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1,180.8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627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365.4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396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South</a:t>
                      </a:r>
                      <a:r>
                        <a:rPr lang="en-GB" sz="1400" baseline="0" dirty="0" smtClean="0">
                          <a:solidFill>
                            <a:schemeClr val="accent1">
                              <a:lumMod val="75000"/>
                            </a:schemeClr>
                          </a:solidFill>
                          <a:latin typeface="Arial" panose="020B0604020202020204" pitchFamily="34" charset="0"/>
                          <a:cs typeface="Arial" panose="020B0604020202020204" pitchFamily="34" charset="0"/>
                        </a:rPr>
                        <a:t> </a:t>
                      </a:r>
                      <a:r>
                        <a:rPr lang="en-GB" sz="1400" dirty="0" smtClean="0">
                          <a:solidFill>
                            <a:schemeClr val="accent1">
                              <a:lumMod val="75000"/>
                            </a:schemeClr>
                          </a:solidFill>
                          <a:latin typeface="Arial" panose="020B0604020202020204" pitchFamily="34" charset="0"/>
                          <a:cs typeface="Arial" panose="020B0604020202020204" pitchFamily="34" charset="0"/>
                        </a:rPr>
                        <a:t>Alliance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13,293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831.3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3,592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248.4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extLst>
                  <a:ext uri="{0D108BD9-81ED-4DB2-BD59-A6C34878D82A}">
                    <a16:rowId xmlns:a16="http://schemas.microsoft.com/office/drawing/2014/main" val="10006"/>
                  </a:ext>
                </a:extLst>
              </a:tr>
              <a:tr h="396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Cambridgeshire</a:t>
                      </a:r>
                      <a:r>
                        <a:rPr lang="en-GB" sz="14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34,464</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901.5</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10,385</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286.4</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7"/>
                  </a:ext>
                </a:extLst>
              </a:tr>
            </a:tbl>
          </a:graphicData>
        </a:graphic>
      </p:graphicFrame>
      <p:pic>
        <p:nvPicPr>
          <p:cNvPr id="3" name="Picture 2"/>
          <p:cNvPicPr>
            <a:picLocks noChangeAspect="1"/>
          </p:cNvPicPr>
          <p:nvPr/>
        </p:nvPicPr>
        <p:blipFill>
          <a:blip r:embed="rId3"/>
          <a:stretch>
            <a:fillRect/>
          </a:stretch>
        </p:blipFill>
        <p:spPr>
          <a:xfrm>
            <a:off x="5201727" y="6360095"/>
            <a:ext cx="6878847" cy="270240"/>
          </a:xfrm>
          <a:prstGeom prst="rect">
            <a:avLst/>
          </a:prstGeom>
        </p:spPr>
      </p:pic>
    </p:spTree>
    <p:extLst>
      <p:ext uri="{BB962C8B-B14F-4D97-AF65-F5344CB8AC3E}">
        <p14:creationId xmlns:p14="http://schemas.microsoft.com/office/powerpoint/2010/main" val="2076055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00104043"/>
              </p:ext>
            </p:extLst>
          </p:nvPr>
        </p:nvGraphicFramePr>
        <p:xfrm>
          <a:off x="0" y="0"/>
          <a:ext cx="12168000" cy="6858000"/>
        </p:xfrm>
        <a:graphic>
          <a:graphicData uri="http://schemas.openxmlformats.org/drawingml/2006/table">
            <a:tbl>
              <a:tblPr firstRow="1" bandRow="1">
                <a:tableStyleId>{5C22544A-7EE6-4342-B048-85BDC9FD1C3A}</a:tableStyleId>
              </a:tblPr>
              <a:tblGrid>
                <a:gridCol w="12168000">
                  <a:extLst>
                    <a:ext uri="{9D8B030D-6E8A-4147-A177-3AD203B41FA5}">
                      <a16:colId xmlns:a16="http://schemas.microsoft.com/office/drawing/2014/main" val="20000"/>
                    </a:ext>
                  </a:extLst>
                </a:gridCol>
              </a:tblGrid>
              <a:tr h="417597">
                <a:tc>
                  <a:txBody>
                    <a:bodyPr/>
                    <a:lstStyle/>
                    <a:p>
                      <a:r>
                        <a:rPr lang="en-GB" dirty="0" smtClean="0">
                          <a:latin typeface="Arial" panose="020B0604020202020204" pitchFamily="34" charset="0"/>
                          <a:cs typeface="Arial" panose="020B0604020202020204" pitchFamily="34" charset="0"/>
                        </a:rPr>
                        <a:t>Circulatory</a:t>
                      </a:r>
                      <a:r>
                        <a:rPr lang="en-GB" baseline="0" dirty="0" smtClean="0">
                          <a:latin typeface="Arial" panose="020B0604020202020204" pitchFamily="34" charset="0"/>
                          <a:cs typeface="Arial" panose="020B0604020202020204" pitchFamily="34" charset="0"/>
                        </a:rPr>
                        <a:t>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30247">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The prevalence rates of CHD</a:t>
                      </a:r>
                      <a:r>
                        <a:rPr lang="en-GB" sz="1600" baseline="0" dirty="0" smtClean="0">
                          <a:solidFill>
                            <a:schemeClr val="accent1">
                              <a:lumMod val="75000"/>
                            </a:schemeClr>
                          </a:solidFill>
                          <a:latin typeface="Arial" panose="020B0604020202020204" pitchFamily="34" charset="0"/>
                          <a:cs typeface="Arial" panose="020B0604020202020204" pitchFamily="34" charset="0"/>
                        </a:rPr>
                        <a:t> and hypertension are statistically similar to the South Alliance. The prevalence of stroke is statistically significantly higher than the South Alliance</a:t>
                      </a:r>
                    </a:p>
                    <a:p>
                      <a:pPr marL="0" indent="0" algn="ctr">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The rates of circulatory all-age and premature mortality for the PCN are statistically significantly higher than the South Alliance.</a:t>
                      </a:r>
                      <a:endParaRPr lang="en-GB" sz="160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10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Note: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(recorded) - C&amp;P PHI from QOF, NHS Digital, 2017/18 (benchmark = South Alliance)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Mortality - C&amp;P PHI, from NHS Digital Civil Registration Data and NHS Digital GP registered population data, 2013-2017 (benchmark = South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98495701"/>
              </p:ext>
            </p:extLst>
          </p:nvPr>
        </p:nvGraphicFramePr>
        <p:xfrm>
          <a:off x="280548" y="481662"/>
          <a:ext cx="11738772" cy="4435395"/>
        </p:xfrm>
        <a:graphic>
          <a:graphicData uri="http://schemas.openxmlformats.org/drawingml/2006/table">
            <a:tbl>
              <a:tblPr firstRow="1" bandRow="1">
                <a:tableStyleId>{F5AB1C69-6EDB-4FF4-983F-18BD219EF322}</a:tableStyleId>
              </a:tblPr>
              <a:tblGrid>
                <a:gridCol w="2491054">
                  <a:extLst>
                    <a:ext uri="{9D8B030D-6E8A-4147-A177-3AD203B41FA5}">
                      <a16:colId xmlns:a16="http://schemas.microsoft.com/office/drawing/2014/main" val="20000"/>
                    </a:ext>
                  </a:extLst>
                </a:gridCol>
                <a:gridCol w="1084685">
                  <a:extLst>
                    <a:ext uri="{9D8B030D-6E8A-4147-A177-3AD203B41FA5}">
                      <a16:colId xmlns:a16="http://schemas.microsoft.com/office/drawing/2014/main" val="20001"/>
                    </a:ext>
                  </a:extLst>
                </a:gridCol>
                <a:gridCol w="687849">
                  <a:extLst>
                    <a:ext uri="{9D8B030D-6E8A-4147-A177-3AD203B41FA5}">
                      <a16:colId xmlns:a16="http://schemas.microsoft.com/office/drawing/2014/main" val="20002"/>
                    </a:ext>
                  </a:extLst>
                </a:gridCol>
                <a:gridCol w="1137597">
                  <a:extLst>
                    <a:ext uri="{9D8B030D-6E8A-4147-A177-3AD203B41FA5}">
                      <a16:colId xmlns:a16="http://schemas.microsoft.com/office/drawing/2014/main" val="20003"/>
                    </a:ext>
                  </a:extLst>
                </a:gridCol>
                <a:gridCol w="723124">
                  <a:extLst>
                    <a:ext uri="{9D8B030D-6E8A-4147-A177-3AD203B41FA5}">
                      <a16:colId xmlns:a16="http://schemas.microsoft.com/office/drawing/2014/main" val="20004"/>
                    </a:ext>
                  </a:extLst>
                </a:gridCol>
                <a:gridCol w="972000">
                  <a:extLst>
                    <a:ext uri="{9D8B030D-6E8A-4147-A177-3AD203B41FA5}">
                      <a16:colId xmlns:a16="http://schemas.microsoft.com/office/drawing/2014/main" val="20005"/>
                    </a:ext>
                  </a:extLst>
                </a:gridCol>
                <a:gridCol w="606779">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993653">
                  <a:extLst>
                    <a:ext uri="{9D8B030D-6E8A-4147-A177-3AD203B41FA5}">
                      <a16:colId xmlns:a16="http://schemas.microsoft.com/office/drawing/2014/main" val="20008"/>
                    </a:ext>
                  </a:extLst>
                </a:gridCol>
                <a:gridCol w="920049">
                  <a:extLst>
                    <a:ext uri="{9D8B030D-6E8A-4147-A177-3AD203B41FA5}">
                      <a16:colId xmlns:a16="http://schemas.microsoft.com/office/drawing/2014/main" val="20009"/>
                    </a:ext>
                  </a:extLst>
                </a:gridCol>
                <a:gridCol w="993653">
                  <a:extLst>
                    <a:ext uri="{9D8B030D-6E8A-4147-A177-3AD203B41FA5}">
                      <a16:colId xmlns:a16="http://schemas.microsoft.com/office/drawing/2014/main" val="20010"/>
                    </a:ext>
                  </a:extLst>
                </a:gridCol>
                <a:gridCol w="920049">
                  <a:extLst>
                    <a:ext uri="{9D8B030D-6E8A-4147-A177-3AD203B41FA5}">
                      <a16:colId xmlns:a16="http://schemas.microsoft.com/office/drawing/2014/main" val="20011"/>
                    </a:ext>
                  </a:extLst>
                </a:gridCol>
              </a:tblGrid>
              <a:tr h="504923">
                <a:tc rowSpan="3">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6">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Prevalence</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GB"/>
                    </a:p>
                  </a:txBody>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endParaRPr lang="en-GB"/>
                    </a:p>
                  </a:txBody>
                  <a:tcPr/>
                </a:tc>
                <a:tc>
                  <a:txBody>
                    <a:bodyPr/>
                    <a:lstStyle/>
                    <a:p>
                      <a:pPr algn="ctr" fontAlgn="b"/>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bg1"/>
                    </a:solidFill>
                  </a:tcPr>
                </a:tc>
                <a:tc gridSpan="4">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Mortality (circulatory)</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solidFill>
                      <a:srgbClr val="A5A5A5"/>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solidFill>
                      <a:srgbClr val="A5A5A5"/>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solidFill>
                      <a:srgbClr val="A5A5A5"/>
                    </a:solidFill>
                  </a:tcPr>
                </a:tc>
                <a:extLst>
                  <a:ext uri="{0D108BD9-81ED-4DB2-BD59-A6C34878D82A}">
                    <a16:rowId xmlns:a16="http://schemas.microsoft.com/office/drawing/2014/main" val="10000"/>
                  </a:ext>
                </a:extLst>
              </a:tr>
              <a:tr h="504923">
                <a:tc vMerge="1">
                  <a:txBody>
                    <a:bodyPr/>
                    <a:lstStyle/>
                    <a:p>
                      <a:pPr algn="l"/>
                      <a:endParaRPr lang="en-GB" sz="1800" dirty="0">
                        <a:latin typeface="Arial" panose="020B0604020202020204" pitchFamily="34" charset="0"/>
                        <a:cs typeface="Arial" panose="020B0604020202020204" pitchFamily="34" charset="0"/>
                      </a:endParaRPr>
                    </a:p>
                  </a:txBody>
                  <a:tcPr>
                    <a:lnT w="38100" cap="flat" cmpd="sng" algn="ctr">
                      <a:noFill/>
                      <a:prstDash val="solid"/>
                      <a:round/>
                      <a:headEnd type="none" w="med" len="med"/>
                      <a:tailEnd type="none" w="med" len="med"/>
                    </a:lnT>
                    <a:solidFill>
                      <a:srgbClr val="A5A5A5"/>
                    </a:solidFill>
                  </a:tcPr>
                </a:tc>
                <a:tc gridSpan="2">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Coronary heart</a:t>
                      </a:r>
                      <a:r>
                        <a:rPr lang="en-GB" sz="1400" b="1" kern="1200" baseline="0" dirty="0" smtClean="0">
                          <a:solidFill>
                            <a:schemeClr val="lt1"/>
                          </a:solidFill>
                          <a:latin typeface="Arial" panose="020B0604020202020204" pitchFamily="34" charset="0"/>
                          <a:ea typeface="+mn-ea"/>
                          <a:cs typeface="Arial" panose="020B0604020202020204" pitchFamily="34" charset="0"/>
                        </a:rPr>
                        <a:t> disease</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Hypertension</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Stroke </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a:txBody>
                    <a:bodyPr/>
                    <a:lstStyle/>
                    <a:p>
                      <a:pPr algn="ctr" fontAlgn="b"/>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gridSpan="2">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All</a:t>
                      </a:r>
                      <a:r>
                        <a:rPr lang="en-GB" sz="1400" b="1" kern="1200" baseline="0" dirty="0" smtClean="0">
                          <a:solidFill>
                            <a:schemeClr val="lt1"/>
                          </a:solidFill>
                          <a:latin typeface="Arial" panose="020B0604020202020204" pitchFamily="34" charset="0"/>
                          <a:ea typeface="+mn-ea"/>
                          <a:cs typeface="Arial" panose="020B0604020202020204" pitchFamily="34" charset="0"/>
                        </a:rPr>
                        <a:t> ages</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tc gridSpan="2">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Under 75 </a:t>
                      </a:r>
                    </a:p>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year olds</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extLst>
                  <a:ext uri="{0D108BD9-81ED-4DB2-BD59-A6C34878D82A}">
                    <a16:rowId xmlns:a16="http://schemas.microsoft.com/office/drawing/2014/main" val="10001"/>
                  </a:ext>
                </a:extLst>
              </a:tr>
              <a:tr h="510012">
                <a:tc vMerge="1">
                  <a:txBody>
                    <a:bodyPr/>
                    <a:lstStyle/>
                    <a:p>
                      <a:endParaRPr lang="en-GB"/>
                    </a:p>
                  </a:txBody>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Number</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0" kern="1200" dirty="0" smtClean="0">
                          <a:solidFill>
                            <a:schemeClr val="lt1"/>
                          </a:solidFill>
                          <a:latin typeface="Arial" panose="020B0604020202020204" pitchFamily="34" charset="0"/>
                          <a:ea typeface="+mn-ea"/>
                          <a:cs typeface="Arial" panose="020B0604020202020204" pitchFamily="34" charset="0"/>
                        </a:rPr>
                        <a:t>%</a:t>
                      </a:r>
                      <a:endParaRPr lang="en-GB" sz="1400" b="0"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Number </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Number </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Number </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28575"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DASR per 100,000</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Number </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DASR</a:t>
                      </a:r>
                      <a:r>
                        <a:rPr lang="en-GB" sz="1400" b="1" kern="1200" baseline="0" dirty="0" smtClean="0">
                          <a:solidFill>
                            <a:schemeClr val="lt1"/>
                          </a:solidFill>
                          <a:latin typeface="Arial" panose="020B0604020202020204" pitchFamily="34" charset="0"/>
                          <a:ea typeface="+mn-ea"/>
                          <a:cs typeface="Arial" panose="020B0604020202020204" pitchFamily="34" charset="0"/>
                        </a:rPr>
                        <a:t> per 100,000</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2"/>
                  </a:ext>
                </a:extLst>
              </a:tr>
              <a:tr h="318986">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Arbury Road, Cambridge</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303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1,362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157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endParaRPr lang="en-GB" sz="14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207.8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70.2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Bottisham</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213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1,079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18.3%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143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endParaRPr lang="en-GB" sz="14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149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348.6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109.1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Cambridge Access Surgery</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&lt;5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0.5%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endParaRPr lang="en-GB" sz="14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&lt;5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93.7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&lt;5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103.0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East Barnwell,</a:t>
                      </a:r>
                      <a:r>
                        <a:rPr lang="en-GB" sz="1200" baseline="0" dirty="0" smtClean="0">
                          <a:solidFill>
                            <a:schemeClr val="accent1">
                              <a:lumMod val="75000"/>
                            </a:schemeClr>
                          </a:solidFill>
                          <a:latin typeface="Arial" panose="020B0604020202020204" pitchFamily="34" charset="0"/>
                          <a:cs typeface="Arial" panose="020B0604020202020204" pitchFamily="34" charset="0"/>
                        </a:rPr>
                        <a:t> Cambridge</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147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818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11.5%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endParaRPr lang="en-GB" sz="14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196.8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73.9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2085375538"/>
                  </a:ext>
                </a:extLst>
              </a:tr>
              <a:tr h="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Nuffield Road, Cambridge</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405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1,649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11.6%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241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endParaRPr lang="en-GB" sz="14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261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353.3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77.1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784280853"/>
                  </a:ext>
                </a:extLst>
              </a:tr>
              <a:tr h="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York Street, Cambridge</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170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768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0.9%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endParaRPr lang="en-GB" sz="14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225.2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72.8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277321787"/>
                  </a:ext>
                </a:extLst>
              </a:tr>
              <a:tr h="0">
                <a:tc>
                  <a:txBody>
                    <a:bodyPr/>
                    <a:lstStyle/>
                    <a:p>
                      <a:pPr algn="l"/>
                      <a:r>
                        <a:rPr lang="en-GB" sz="1400" baseline="0" dirty="0" smtClean="0">
                          <a:solidFill>
                            <a:schemeClr val="accent1">
                              <a:lumMod val="75000"/>
                            </a:schemeClr>
                          </a:solidFill>
                          <a:latin typeface="Arial" panose="020B0604020202020204" pitchFamily="34" charset="0"/>
                          <a:cs typeface="Arial" panose="020B0604020202020204" pitchFamily="34" charset="0"/>
                        </a:rPr>
                        <a:t>Cambridge City PCN</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CEE1F2"/>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1,247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FFFF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5,697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11.3%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FFFF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717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0000"/>
                    </a:solidFill>
                  </a:tcPr>
                </a:tc>
                <a:tc>
                  <a:txBody>
                    <a:bodyPr/>
                    <a:lstStyle/>
                    <a:p>
                      <a:pPr algn="ctr" fontAlgn="b"/>
                      <a:endParaRPr lang="en-GB" sz="14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613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290.0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FF00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134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82.2</a:t>
                      </a:r>
                    </a:p>
                  </a:txBody>
                  <a:tcPr marL="9525" marR="9525" marT="9525" marB="0"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0000"/>
                    </a:solidFill>
                  </a:tcPr>
                </a:tc>
                <a:extLst>
                  <a:ext uri="{0D108BD9-81ED-4DB2-BD59-A6C34878D82A}">
                    <a16:rowId xmlns:a16="http://schemas.microsoft.com/office/drawing/2014/main" val="10006"/>
                  </a:ext>
                </a:extLst>
              </a:tr>
              <a:tr h="310551">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South</a:t>
                      </a:r>
                      <a:r>
                        <a:rPr lang="en-GB" sz="1400" baseline="0" dirty="0" smtClean="0">
                          <a:solidFill>
                            <a:schemeClr val="accent1">
                              <a:lumMod val="75000"/>
                            </a:schemeClr>
                          </a:solidFill>
                          <a:latin typeface="Arial" panose="020B0604020202020204" pitchFamily="34" charset="0"/>
                          <a:cs typeface="Arial" panose="020B0604020202020204" pitchFamily="34" charset="0"/>
                        </a:rPr>
                        <a:t> </a:t>
                      </a:r>
                      <a:r>
                        <a:rPr lang="en-GB" sz="1400" dirty="0" smtClean="0">
                          <a:solidFill>
                            <a:schemeClr val="accent1">
                              <a:lumMod val="75000"/>
                            </a:schemeClr>
                          </a:solidFill>
                          <a:latin typeface="Arial" panose="020B0604020202020204" pitchFamily="34" charset="0"/>
                          <a:cs typeface="Arial" panose="020B0604020202020204" pitchFamily="34" charset="0"/>
                        </a:rPr>
                        <a:t>Alliance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9,603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45,177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11.1%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5,224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solidFill>
                      <a:srgbClr val="EBF1FF"/>
                    </a:solidFill>
                  </a:tcPr>
                </a:tc>
                <a:tc>
                  <a:txBody>
                    <a:bodyPr/>
                    <a:lstStyle/>
                    <a:p>
                      <a:pPr marL="0" algn="ctr" defTabSz="914400" rtl="0" eaLnBrk="1" fontAlgn="b" latinLnBrk="0" hangingPunct="1"/>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3,660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228.9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768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54.3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7"/>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C&amp;P </a:t>
                      </a:r>
                      <a:r>
                        <a:rPr lang="en-GB" sz="1400" baseline="0" dirty="0" smtClean="0">
                          <a:solidFill>
                            <a:schemeClr val="accent1">
                              <a:lumMod val="75000"/>
                            </a:schemeClr>
                          </a:solidFill>
                          <a:latin typeface="Arial" panose="020B0604020202020204" pitchFamily="34" charset="0"/>
                          <a:cs typeface="Arial" panose="020B0604020202020204" pitchFamily="34" charset="0"/>
                        </a:rPr>
                        <a:t>CCG</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26,602</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2.8%</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122,348</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12.6%</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14,132</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1.5%</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R w="28575" cap="flat" cmpd="sng" algn="ctr">
                      <a:solidFill>
                        <a:schemeClr val="bg1"/>
                      </a:solidFill>
                      <a:prstDash val="solid"/>
                      <a:round/>
                      <a:headEnd type="none" w="med" len="med"/>
                      <a:tailEnd type="none" w="med" len="med"/>
                    </a:lnR>
                    <a:solidFill>
                      <a:srgbClr val="EBF1FF"/>
                    </a:solidFill>
                  </a:tcPr>
                </a:tc>
                <a:tc>
                  <a:txBody>
                    <a:bodyPr/>
                    <a:lstStyle/>
                    <a:p>
                      <a:pPr algn="ctr"/>
                      <a:endParaRPr lang="en-GB" sz="1400" dirty="0">
                        <a:solidFill>
                          <a:schemeClr val="tx1">
                            <a:lumMod val="75000"/>
                            <a:lumOff val="25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9,004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lnL w="28575" cap="flat" cmpd="sng" algn="ctr">
                      <a:solidFill>
                        <a:schemeClr val="bg1"/>
                      </a:solidFill>
                      <a:prstDash val="solid"/>
                      <a:round/>
                      <a:headEnd type="none" w="med" len="med"/>
                      <a:tailEnd type="none" w="med" len="med"/>
                    </a:lnL>
                    <a:solidFill>
                      <a:srgbClr val="EBF1FF"/>
                    </a:solidFill>
                  </a:tcPr>
                </a:tc>
                <a:tc>
                  <a:txBody>
                    <a:bodyPr/>
                    <a:lstStyle/>
                    <a:p>
                      <a:pPr algn="ct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236.7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2,288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63.9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8"/>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England </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1,827,352</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3.1%</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8,141,488</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13.9%</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1,030,869</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1.8%</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tc>
                  <a:txBody>
                    <a:bodyPr/>
                    <a:lstStyle/>
                    <a:p>
                      <a:pPr algn="ctr"/>
                      <a:endParaRPr lang="en-GB" sz="1400" dirty="0">
                        <a:solidFill>
                          <a:schemeClr val="tx1">
                            <a:lumMod val="75000"/>
                            <a:lumOff val="2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solidFill>
                      <a:schemeClr val="bg1"/>
                    </a:solidFill>
                  </a:tcPr>
                </a:tc>
                <a:tc gridSpan="4">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Not</a:t>
                      </a:r>
                      <a:r>
                        <a:rPr lang="en-GB" sz="1400" baseline="0" dirty="0" smtClean="0">
                          <a:solidFill>
                            <a:schemeClr val="accent1">
                              <a:lumMod val="75000"/>
                            </a:schemeClr>
                          </a:solidFill>
                          <a:latin typeface="Arial" panose="020B0604020202020204" pitchFamily="34" charset="0"/>
                          <a:cs typeface="Arial" panose="020B0604020202020204" pitchFamily="34" charset="0"/>
                        </a:rPr>
                        <a:t> available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extLst>
                  <a:ext uri="{0D108BD9-81ED-4DB2-BD59-A6C34878D82A}">
                    <a16:rowId xmlns:a16="http://schemas.microsoft.com/office/drawing/2014/main" val="10009"/>
                  </a:ext>
                </a:extLst>
              </a:tr>
            </a:tbl>
          </a:graphicData>
        </a:graphic>
      </p:graphicFrame>
      <p:pic>
        <p:nvPicPr>
          <p:cNvPr id="7" name="Picture 6"/>
          <p:cNvPicPr>
            <a:picLocks noChangeAspect="1"/>
          </p:cNvPicPr>
          <p:nvPr/>
        </p:nvPicPr>
        <p:blipFill>
          <a:blip r:embed="rId3"/>
          <a:stretch>
            <a:fillRect/>
          </a:stretch>
        </p:blipFill>
        <p:spPr>
          <a:xfrm>
            <a:off x="10008521" y="6341641"/>
            <a:ext cx="2159479" cy="490481"/>
          </a:xfrm>
          <a:prstGeom prst="rect">
            <a:avLst/>
          </a:prstGeom>
        </p:spPr>
      </p:pic>
    </p:spTree>
    <p:extLst>
      <p:ext uri="{BB962C8B-B14F-4D97-AF65-F5344CB8AC3E}">
        <p14:creationId xmlns:p14="http://schemas.microsoft.com/office/powerpoint/2010/main" val="1342324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48475541"/>
              </p:ext>
            </p:extLst>
          </p:nvPr>
        </p:nvGraphicFramePr>
        <p:xfrm>
          <a:off x="29183" y="0"/>
          <a:ext cx="12192000" cy="7037298"/>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92658">
                <a:tc>
                  <a:txBody>
                    <a:bodyPr/>
                    <a:lstStyle/>
                    <a:p>
                      <a:r>
                        <a:rPr lang="en-GB" dirty="0" smtClean="0">
                          <a:latin typeface="Arial" panose="020B0604020202020204" pitchFamily="34" charset="0"/>
                          <a:cs typeface="Arial" panose="020B0604020202020204" pitchFamily="34" charset="0"/>
                        </a:rPr>
                        <a:t>R</a:t>
                      </a:r>
                      <a:r>
                        <a:rPr lang="en-GB" baseline="0" dirty="0" smtClean="0">
                          <a:latin typeface="Arial" panose="020B0604020202020204" pitchFamily="34" charset="0"/>
                          <a:cs typeface="Arial" panose="020B0604020202020204" pitchFamily="34" charset="0"/>
                        </a:rPr>
                        <a:t>espiratory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96000">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3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50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Asthma</a:t>
                      </a:r>
                      <a:r>
                        <a:rPr lang="en-GB" sz="1600" baseline="0" dirty="0" smtClean="0">
                          <a:solidFill>
                            <a:schemeClr val="accent1">
                              <a:lumMod val="75000"/>
                            </a:schemeClr>
                          </a:solidFill>
                          <a:latin typeface="Arial" panose="020B0604020202020204" pitchFamily="34" charset="0"/>
                          <a:cs typeface="Arial" panose="020B0604020202020204" pitchFamily="34" charset="0"/>
                        </a:rPr>
                        <a:t> and COPD prevalence for the PCN and most practices are statistically significantly higher than South Alliance.</a:t>
                      </a:r>
                      <a:endParaRPr lang="en-GB" sz="8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8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The mortality</a:t>
                      </a:r>
                      <a:r>
                        <a:rPr lang="en-GB" sz="1600" baseline="0" dirty="0" smtClean="0">
                          <a:solidFill>
                            <a:schemeClr val="accent1">
                              <a:lumMod val="75000"/>
                            </a:schemeClr>
                          </a:solidFill>
                          <a:latin typeface="Arial" panose="020B0604020202020204" pitchFamily="34" charset="0"/>
                          <a:cs typeface="Arial" panose="020B0604020202020204" pitchFamily="34" charset="0"/>
                        </a:rPr>
                        <a:t> rates for respiratory diseases, for people of all ages is statistically significantly higher for the PCN than the South Alliance and under 75 years is statistically similar to the South Alliance rate for all practices.</a:t>
                      </a:r>
                      <a:endParaRPr lang="en-GB" sz="160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Note: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(recorded) - C&amp;P PHI from QOF, NHS Digital, 2017/18 (benchmark = South Alliance)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Mortality - C&amp;P PHI, from NHS Digital Civil Registration Data and NHS Digital GP registered population data, 2013-2017 (benchmark = South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08479726"/>
              </p:ext>
            </p:extLst>
          </p:nvPr>
        </p:nvGraphicFramePr>
        <p:xfrm>
          <a:off x="301840" y="457200"/>
          <a:ext cx="10640259" cy="4841395"/>
        </p:xfrm>
        <a:graphic>
          <a:graphicData uri="http://schemas.openxmlformats.org/drawingml/2006/table">
            <a:tbl>
              <a:tblPr firstRow="1" bandRow="1">
                <a:tableStyleId>{F5AB1C69-6EDB-4FF4-983F-18BD219EF322}</a:tableStyleId>
              </a:tblPr>
              <a:tblGrid>
                <a:gridCol w="2518998">
                  <a:extLst>
                    <a:ext uri="{9D8B030D-6E8A-4147-A177-3AD203B41FA5}">
                      <a16:colId xmlns:a16="http://schemas.microsoft.com/office/drawing/2014/main" val="20000"/>
                    </a:ext>
                  </a:extLst>
                </a:gridCol>
                <a:gridCol w="972000">
                  <a:extLst>
                    <a:ext uri="{9D8B030D-6E8A-4147-A177-3AD203B41FA5}">
                      <a16:colId xmlns:a16="http://schemas.microsoft.com/office/drawing/2014/main" val="20001"/>
                    </a:ext>
                  </a:extLst>
                </a:gridCol>
                <a:gridCol w="980904">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980904">
                  <a:extLst>
                    <a:ext uri="{9D8B030D-6E8A-4147-A177-3AD203B41FA5}">
                      <a16:colId xmlns:a16="http://schemas.microsoft.com/office/drawing/2014/main" val="20004"/>
                    </a:ext>
                  </a:extLst>
                </a:gridCol>
                <a:gridCol w="255837">
                  <a:extLst>
                    <a:ext uri="{9D8B030D-6E8A-4147-A177-3AD203B41FA5}">
                      <a16:colId xmlns:a16="http://schemas.microsoft.com/office/drawing/2014/main" val="20005"/>
                    </a:ext>
                  </a:extLst>
                </a:gridCol>
                <a:gridCol w="980904">
                  <a:extLst>
                    <a:ext uri="{9D8B030D-6E8A-4147-A177-3AD203B41FA5}">
                      <a16:colId xmlns:a16="http://schemas.microsoft.com/office/drawing/2014/main" val="20006"/>
                    </a:ext>
                  </a:extLst>
                </a:gridCol>
                <a:gridCol w="980904">
                  <a:extLst>
                    <a:ext uri="{9D8B030D-6E8A-4147-A177-3AD203B41FA5}">
                      <a16:colId xmlns:a16="http://schemas.microsoft.com/office/drawing/2014/main" val="20007"/>
                    </a:ext>
                  </a:extLst>
                </a:gridCol>
                <a:gridCol w="980904">
                  <a:extLst>
                    <a:ext uri="{9D8B030D-6E8A-4147-A177-3AD203B41FA5}">
                      <a16:colId xmlns:a16="http://schemas.microsoft.com/office/drawing/2014/main" val="20008"/>
                    </a:ext>
                  </a:extLst>
                </a:gridCol>
                <a:gridCol w="980904">
                  <a:extLst>
                    <a:ext uri="{9D8B030D-6E8A-4147-A177-3AD203B41FA5}">
                      <a16:colId xmlns:a16="http://schemas.microsoft.com/office/drawing/2014/main" val="20009"/>
                    </a:ext>
                  </a:extLst>
                </a:gridCol>
              </a:tblGrid>
              <a:tr h="472784">
                <a:tc rowSpan="4">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4">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Prevalence</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GB"/>
                    </a:p>
                  </a:txBody>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hMerge="1">
                  <a:txBody>
                    <a:bodyPr/>
                    <a:lstStyle/>
                    <a:p>
                      <a:endParaRPr lang="en-GB"/>
                    </a:p>
                  </a:txBody>
                  <a:tcPr/>
                </a:tc>
                <a:tc>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gridSpan="4">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Mortality</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881563">
                <a:tc vMerge="1">
                  <a:txBody>
                    <a:bodyPr/>
                    <a:lstStyle/>
                    <a:p>
                      <a:pPr algn="l"/>
                      <a:endParaRPr lang="en-GB" sz="1800" dirty="0">
                        <a:latin typeface="Arial" panose="020B0604020202020204" pitchFamily="34" charset="0"/>
                        <a:cs typeface="Arial" panose="020B0604020202020204" pitchFamily="34" charset="0"/>
                      </a:endParaRPr>
                    </a:p>
                  </a:txBody>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Asthma</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Chronic Obstructive</a:t>
                      </a:r>
                      <a:r>
                        <a:rPr lang="en-GB" sz="1600" b="1" kern="1200" baseline="0" dirty="0" smtClean="0">
                          <a:solidFill>
                            <a:schemeClr val="lt1"/>
                          </a:solidFill>
                          <a:latin typeface="Arial" panose="020B0604020202020204" pitchFamily="34" charset="0"/>
                          <a:ea typeface="+mn-ea"/>
                          <a:cs typeface="Arial" panose="020B0604020202020204" pitchFamily="34" charset="0"/>
                        </a:rPr>
                        <a:t> Pulmonary </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Disease</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rowSpan="13">
                  <a:txBody>
                    <a:bodyPr/>
                    <a:lstStyle/>
                    <a:p>
                      <a:pPr algn="ctr" fontAlgn="b"/>
                      <a:endParaRPr lang="en-GB"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rowSpan="2"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All ages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rowSpan="2"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tc rowSpan="2"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Under 75 years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rowSpan="2"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extLst>
                  <a:ext uri="{0D108BD9-81ED-4DB2-BD59-A6C34878D82A}">
                    <a16:rowId xmlns:a16="http://schemas.microsoft.com/office/drawing/2014/main" val="10001"/>
                  </a:ext>
                </a:extLst>
              </a:tr>
              <a:tr h="0">
                <a:tc vMerge="1">
                  <a:txBody>
                    <a:bodyPr/>
                    <a:lstStyle/>
                    <a:p>
                      <a:endParaRPr lang="en-GB"/>
                    </a:p>
                  </a:txBody>
                  <a:tcPr/>
                </a:tc>
                <a:tc row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2"/>
                  </a:ext>
                </a:extLst>
              </a:tr>
              <a:tr h="504923">
                <a:tc vMerge="1">
                  <a:txBody>
                    <a:bodyPr/>
                    <a:lstStyle/>
                    <a:p>
                      <a:endParaRPr lang="en-GB"/>
                    </a:p>
                  </a:txBody>
                  <a:tcPr/>
                </a:tc>
                <a:tc v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A5A5"/>
                    </a:solidFill>
                  </a:tcPr>
                </a:tc>
                <a:tc v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A5A5"/>
                    </a:solidFill>
                  </a:tcPr>
                </a:tc>
                <a:tc v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A5A5"/>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a:t>
                      </a:r>
                      <a:r>
                        <a:rPr lang="en-GB" sz="1600" b="1" kern="1200" baseline="0" dirty="0" smtClean="0">
                          <a:solidFill>
                            <a:schemeClr val="lt1"/>
                          </a:solidFill>
                          <a:latin typeface="Arial" panose="020B0604020202020204" pitchFamily="34" charset="0"/>
                          <a:ea typeface="+mn-ea"/>
                          <a:cs typeface="Arial" panose="020B0604020202020204" pitchFamily="34" charset="0"/>
                        </a:rPr>
                        <a:t> per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a:t>
                      </a:r>
                      <a:r>
                        <a:rPr lang="en-GB" sz="1600" b="1" kern="1200" baseline="0" dirty="0" smtClean="0">
                          <a:solidFill>
                            <a:schemeClr val="lt1"/>
                          </a:solidFill>
                          <a:latin typeface="Arial" panose="020B0604020202020204" pitchFamily="34" charset="0"/>
                          <a:ea typeface="+mn-ea"/>
                          <a:cs typeface="Arial" panose="020B0604020202020204" pitchFamily="34" charset="0"/>
                        </a:rPr>
                        <a:t> per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3"/>
                  </a:ext>
                </a:extLst>
              </a:tr>
              <a:tr h="28800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Arbury Road, Cambridge</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860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260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104.6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29.5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800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Bottisham</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482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8.2%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152.2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20.4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800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Cambridge Access Surgery</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&lt;5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19.2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&lt;5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21.1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8800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East Barnwell,</a:t>
                      </a:r>
                      <a:r>
                        <a:rPr lang="en-GB" sz="1200" baseline="0" dirty="0" smtClean="0">
                          <a:solidFill>
                            <a:schemeClr val="accent1">
                              <a:lumMod val="75000"/>
                            </a:schemeClr>
                          </a:solidFill>
                          <a:latin typeface="Arial" panose="020B0604020202020204" pitchFamily="34" charset="0"/>
                          <a:cs typeface="Arial" panose="020B0604020202020204" pitchFamily="34" charset="0"/>
                        </a:rPr>
                        <a:t> Cambridge</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457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126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61.3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&lt;5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15.9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981664720"/>
                  </a:ext>
                </a:extLst>
              </a:tr>
              <a:tr h="28800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Nuffield Road, Cambridge</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975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282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153.5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27.5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2183547744"/>
                  </a:ext>
                </a:extLst>
              </a:tr>
              <a:tr h="28800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York Street, Cambridge</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548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108.1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21.1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4034714377"/>
                  </a:ext>
                </a:extLst>
              </a:tr>
              <a:tr h="288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Cambridge</a:t>
                      </a:r>
                      <a:r>
                        <a:rPr lang="en-GB" sz="1400" baseline="0" dirty="0" smtClean="0">
                          <a:solidFill>
                            <a:schemeClr val="accent1">
                              <a:lumMod val="75000"/>
                            </a:schemeClr>
                          </a:solidFill>
                          <a:latin typeface="Arial" panose="020B0604020202020204" pitchFamily="34" charset="0"/>
                          <a:cs typeface="Arial" panose="020B0604020202020204" pitchFamily="34" charset="0"/>
                        </a:rPr>
                        <a:t> City</a:t>
                      </a:r>
                      <a:r>
                        <a:rPr lang="en-GB" sz="1400" dirty="0" smtClean="0">
                          <a:solidFill>
                            <a:schemeClr val="accent1">
                              <a:lumMod val="75000"/>
                            </a:schemeClr>
                          </a:solidFill>
                          <a:latin typeface="Arial" panose="020B0604020202020204" pitchFamily="34" charset="0"/>
                          <a:cs typeface="Arial" panose="020B0604020202020204" pitchFamily="34" charset="0"/>
                        </a:rPr>
                        <a:t> </a:t>
                      </a:r>
                      <a:r>
                        <a:rPr lang="en-GB" sz="1400" baseline="0" dirty="0" smtClean="0">
                          <a:solidFill>
                            <a:schemeClr val="accent1">
                              <a:lumMod val="75000"/>
                            </a:schemeClr>
                          </a:solidFill>
                          <a:latin typeface="Arial" panose="020B0604020202020204" pitchFamily="34" charset="0"/>
                          <a:cs typeface="Arial" panose="020B0604020202020204" pitchFamily="34" charset="0"/>
                        </a:rPr>
                        <a:t>PCN</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3,373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962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vMerge="1">
                  <a:txBody>
                    <a:bodyPr/>
                    <a:lstStyle/>
                    <a:p>
                      <a:pPr algn="ctr" fontAlgn="b"/>
                      <a:endParaRPr lang="en-GB" sz="1800" b="0" i="0" u="none" strike="noStrike" dirty="0" smtClean="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275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126.8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00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24.1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F00"/>
                    </a:solidFill>
                  </a:tcPr>
                </a:tc>
                <a:extLst>
                  <a:ext uri="{0D108BD9-81ED-4DB2-BD59-A6C34878D82A}">
                    <a16:rowId xmlns:a16="http://schemas.microsoft.com/office/drawing/2014/main" val="10007"/>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South</a:t>
                      </a:r>
                      <a:r>
                        <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rPr>
                        <a:t> </a:t>
                      </a: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Alliance</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24,780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5,561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vMerge="1">
                  <a:txBody>
                    <a:bodyPr/>
                    <a:lstStyle/>
                    <a:p>
                      <a:pPr marL="0" algn="ctr" defTabSz="914400" rtl="0" eaLnBrk="1" fontAlgn="b" latinLnBrk="0" hangingPunct="1"/>
                      <a:endParaRPr lang="en-GB" sz="18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F0F0F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1,468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92.1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264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19.1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8"/>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C&amp;P CCG</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57,830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16,513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tc v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E1E1E1"/>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4,533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119.9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942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26.8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9"/>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England </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3,463,893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1,113,417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tc v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gridSpan="4">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Not available</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extLst>
                  <a:ext uri="{0D108BD9-81ED-4DB2-BD59-A6C34878D82A}">
                    <a16:rowId xmlns:a16="http://schemas.microsoft.com/office/drawing/2014/main" val="10010"/>
                  </a:ext>
                </a:extLst>
              </a:tr>
            </a:tbl>
          </a:graphicData>
        </a:graphic>
      </p:graphicFrame>
      <p:pic>
        <p:nvPicPr>
          <p:cNvPr id="6" name="Picture 5"/>
          <p:cNvPicPr>
            <a:picLocks noChangeAspect="1"/>
          </p:cNvPicPr>
          <p:nvPr/>
        </p:nvPicPr>
        <p:blipFill>
          <a:blip r:embed="rId3"/>
          <a:stretch>
            <a:fillRect/>
          </a:stretch>
        </p:blipFill>
        <p:spPr>
          <a:xfrm>
            <a:off x="10032521" y="6367519"/>
            <a:ext cx="2159479" cy="490481"/>
          </a:xfrm>
          <a:prstGeom prst="rect">
            <a:avLst/>
          </a:prstGeom>
        </p:spPr>
      </p:pic>
    </p:spTree>
    <p:extLst>
      <p:ext uri="{BB962C8B-B14F-4D97-AF65-F5344CB8AC3E}">
        <p14:creationId xmlns:p14="http://schemas.microsoft.com/office/powerpoint/2010/main" val="1327961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01609926"/>
              </p:ext>
            </p:extLst>
          </p:nvPr>
        </p:nvGraphicFramePr>
        <p:xfrm>
          <a:off x="0" y="0"/>
          <a:ext cx="12192000" cy="6857999"/>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30178">
                <a:tc>
                  <a:txBody>
                    <a:bodyPr/>
                    <a:lstStyle/>
                    <a:p>
                      <a:r>
                        <a:rPr lang="en-GB" baseline="0" dirty="0" smtClean="0">
                          <a:latin typeface="Arial" panose="020B0604020202020204" pitchFamily="34" charset="0"/>
                          <a:cs typeface="Arial" panose="020B0604020202020204" pitchFamily="34" charset="0"/>
                        </a:rPr>
                        <a:t>Long term conditions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13327">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Cambridge City PCN</a:t>
                      </a:r>
                      <a:r>
                        <a:rPr lang="en-GB" sz="1600" baseline="0" dirty="0" smtClean="0">
                          <a:solidFill>
                            <a:schemeClr val="accent1">
                              <a:lumMod val="75000"/>
                            </a:schemeClr>
                          </a:solidFill>
                          <a:latin typeface="Arial" panose="020B0604020202020204" pitchFamily="34" charset="0"/>
                          <a:cs typeface="Arial" panose="020B0604020202020204" pitchFamily="34" charset="0"/>
                        </a:rPr>
                        <a:t> d</a:t>
                      </a:r>
                      <a:r>
                        <a:rPr lang="en-GB" sz="1600" dirty="0" smtClean="0">
                          <a:solidFill>
                            <a:schemeClr val="accent1">
                              <a:lumMod val="75000"/>
                            </a:schemeClr>
                          </a:solidFill>
                          <a:latin typeface="Arial" panose="020B0604020202020204" pitchFamily="34" charset="0"/>
                          <a:cs typeface="Arial" panose="020B0604020202020204" pitchFamily="34" charset="0"/>
                        </a:rPr>
                        <a:t>iabetes</a:t>
                      </a:r>
                      <a:r>
                        <a:rPr lang="en-GB" sz="1600" baseline="0" dirty="0" smtClean="0">
                          <a:solidFill>
                            <a:schemeClr val="accent1">
                              <a:lumMod val="75000"/>
                            </a:schemeClr>
                          </a:solidFill>
                          <a:latin typeface="Arial" panose="020B0604020202020204" pitchFamily="34" charset="0"/>
                          <a:cs typeface="Arial" panose="020B0604020202020204" pitchFamily="34" charset="0"/>
                        </a:rPr>
                        <a:t> prevalence rate is statistically significantly higher than the South Alliance. The cancer prevalence rates for all practices are statistically significantly lower than the South Alliance except Bottisham where it is statistically significantly higher.</a:t>
                      </a:r>
                      <a:endParaRPr lang="en-GB" sz="8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The cancer mortality rate for all-age is statistically significantly higher than the South Alliance. All practices have statistically similar premature cancer mortality rates to the South Alliance. </a:t>
                      </a:r>
                    </a:p>
                  </a:txBody>
                  <a:tcPr>
                    <a:solidFill>
                      <a:schemeClr val="bg1"/>
                    </a:solidFill>
                  </a:tcPr>
                </a:tc>
                <a:extLst>
                  <a:ext uri="{0D108BD9-81ED-4DB2-BD59-A6C34878D82A}">
                    <a16:rowId xmlns:a16="http://schemas.microsoft.com/office/drawing/2014/main" val="10001"/>
                  </a:ext>
                </a:extLst>
              </a:tr>
              <a:tr h="714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Note: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(recorded) - C&amp;P PHI from QOF, NHS Digital, 2017/18 (benchmark = South Alliance)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Mortality - C&amp;P PHI, from NHS Digital Civil Registration Data and NHS Digital GP registered population data, 2013-2017 (benchmark = South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34358416"/>
              </p:ext>
            </p:extLst>
          </p:nvPr>
        </p:nvGraphicFramePr>
        <p:xfrm>
          <a:off x="112059" y="600635"/>
          <a:ext cx="11736268" cy="4381286"/>
        </p:xfrm>
        <a:graphic>
          <a:graphicData uri="http://schemas.openxmlformats.org/drawingml/2006/table">
            <a:tbl>
              <a:tblPr firstRow="1" bandRow="1">
                <a:tableStyleId>{F5AB1C69-6EDB-4FF4-983F-18BD219EF322}</a:tableStyleId>
              </a:tblPr>
              <a:tblGrid>
                <a:gridCol w="2518998">
                  <a:extLst>
                    <a:ext uri="{9D8B030D-6E8A-4147-A177-3AD203B41FA5}">
                      <a16:colId xmlns:a16="http://schemas.microsoft.com/office/drawing/2014/main" val="20000"/>
                    </a:ext>
                  </a:extLst>
                </a:gridCol>
                <a:gridCol w="972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gridCol w="505270">
                  <a:extLst>
                    <a:ext uri="{9D8B030D-6E8A-4147-A177-3AD203B41FA5}">
                      <a16:colId xmlns:a16="http://schemas.microsoft.com/office/drawing/2014/main" val="20005"/>
                    </a:ext>
                  </a:extLst>
                </a:gridCol>
                <a:gridCol w="1080000">
                  <a:extLst>
                    <a:ext uri="{9D8B030D-6E8A-4147-A177-3AD203B41FA5}">
                      <a16:colId xmlns:a16="http://schemas.microsoft.com/office/drawing/2014/main" val="20006"/>
                    </a:ext>
                  </a:extLst>
                </a:gridCol>
                <a:gridCol w="1080000">
                  <a:extLst>
                    <a:ext uri="{9D8B030D-6E8A-4147-A177-3AD203B41FA5}">
                      <a16:colId xmlns:a16="http://schemas.microsoft.com/office/drawing/2014/main" val="20007"/>
                    </a:ext>
                  </a:extLst>
                </a:gridCol>
                <a:gridCol w="1080000">
                  <a:extLst>
                    <a:ext uri="{9D8B030D-6E8A-4147-A177-3AD203B41FA5}">
                      <a16:colId xmlns:a16="http://schemas.microsoft.com/office/drawing/2014/main" val="20008"/>
                    </a:ext>
                  </a:extLst>
                </a:gridCol>
                <a:gridCol w="1080000">
                  <a:extLst>
                    <a:ext uri="{9D8B030D-6E8A-4147-A177-3AD203B41FA5}">
                      <a16:colId xmlns:a16="http://schemas.microsoft.com/office/drawing/2014/main" val="20009"/>
                    </a:ext>
                  </a:extLst>
                </a:gridCol>
              </a:tblGrid>
              <a:tr h="424240">
                <a:tc rowSpan="3">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4">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Prevalence</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GB"/>
                    </a:p>
                  </a:txBody>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endParaRPr lang="en-GB" dirty="0"/>
                    </a:p>
                  </a:txBody>
                  <a:tcPr/>
                </a:tc>
                <a:tc rowSpan="13">
                  <a:txBody>
                    <a:bodyPr/>
                    <a:lstStyle/>
                    <a:p>
                      <a:pPr algn="ctr" fontAlgn="b"/>
                      <a:endParaRPr lang="en-GB"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gridSpan="4">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Mortality - Cancer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04923">
                <a:tc vMerge="1">
                  <a:txBody>
                    <a:bodyPr/>
                    <a:lstStyle/>
                    <a:p>
                      <a:pPr algn="l"/>
                      <a:endParaRPr lang="en-GB" sz="1800" dirty="0">
                        <a:latin typeface="Arial" panose="020B0604020202020204" pitchFamily="34" charset="0"/>
                        <a:cs typeface="Arial" panose="020B0604020202020204" pitchFamily="34" charset="0"/>
                      </a:endParaRPr>
                    </a:p>
                  </a:txBody>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Diabetes </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(17+ years)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Cancer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vMerge="1">
                  <a:txBody>
                    <a:bodyPr/>
                    <a:lstStyle/>
                    <a:p>
                      <a:endParaRPr lang="en-GB" dirty="0"/>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gridSpan="2">
                  <a:txBody>
                    <a:bodyPr/>
                    <a:lstStyle/>
                    <a:p>
                      <a:pPr algn="ctr"/>
                      <a:r>
                        <a:rPr lang="en-GB" sz="1600" b="1" kern="1200" dirty="0" smtClean="0">
                          <a:solidFill>
                            <a:schemeClr val="lt1"/>
                          </a:solidFill>
                          <a:latin typeface="Arial" panose="020B0604020202020204" pitchFamily="34" charset="0"/>
                          <a:ea typeface="+mn-ea"/>
                          <a:cs typeface="Arial" panose="020B0604020202020204" pitchFamily="34" charset="0"/>
                        </a:rPr>
                        <a:t>All ages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Under 75 </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year olds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extLst>
                  <a:ext uri="{0D108BD9-81ED-4DB2-BD59-A6C34878D82A}">
                    <a16:rowId xmlns:a16="http://schemas.microsoft.com/office/drawing/2014/main" val="10001"/>
                  </a:ext>
                </a:extLst>
              </a:tr>
              <a:tr h="504923">
                <a:tc vMerge="1">
                  <a:txBody>
                    <a:bodyPr/>
                    <a:lstStyle/>
                    <a:p>
                      <a:endParaRPr lang="en-GB" dirty="0"/>
                    </a:p>
                  </a:txBody>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endParaRPr lang="en-GB" dirty="0"/>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 per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 per</a:t>
                      </a:r>
                      <a:r>
                        <a:rPr lang="en-GB" sz="1600" b="1" kern="1200" baseline="0" dirty="0" smtClean="0">
                          <a:solidFill>
                            <a:schemeClr val="lt1"/>
                          </a:solidFill>
                          <a:latin typeface="Arial" panose="020B0604020202020204" pitchFamily="34" charset="0"/>
                          <a:ea typeface="+mn-ea"/>
                          <a:cs typeface="Arial" panose="020B0604020202020204" pitchFamily="34" charset="0"/>
                        </a:rPr>
                        <a:t>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2"/>
                  </a:ext>
                </a:extLst>
              </a:tr>
              <a:tr h="28800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Arbury Road, Cambridge</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565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264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218.7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104.0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800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Bottisham</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326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277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147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372.0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146.4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800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Cambridge Access Surgery</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&lt;5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101.6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&lt;5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111.7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800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East Barnwell,</a:t>
                      </a:r>
                      <a:r>
                        <a:rPr lang="en-GB" sz="1200" baseline="0" dirty="0" smtClean="0">
                          <a:solidFill>
                            <a:schemeClr val="accent1">
                              <a:lumMod val="75000"/>
                            </a:schemeClr>
                          </a:solidFill>
                          <a:latin typeface="Arial" panose="020B0604020202020204" pitchFamily="34" charset="0"/>
                          <a:cs typeface="Arial" panose="020B0604020202020204" pitchFamily="34" charset="0"/>
                        </a:rPr>
                        <a:t> Cambridge</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358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151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246.8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138.0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3933029759"/>
                  </a:ext>
                </a:extLst>
              </a:tr>
              <a:tr h="28800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Nuffield Road, Cambridge</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670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332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191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314.8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148.4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2128174525"/>
                  </a:ext>
                </a:extLst>
              </a:tr>
              <a:tr h="28800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York Street, Cambridge</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279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169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262.8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125.5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2356830711"/>
                  </a:ext>
                </a:extLst>
              </a:tr>
              <a:tr h="288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Cambridge</a:t>
                      </a:r>
                      <a:r>
                        <a:rPr lang="en-GB" sz="1400" baseline="0" dirty="0" smtClean="0">
                          <a:solidFill>
                            <a:schemeClr val="accent1">
                              <a:lumMod val="75000"/>
                            </a:schemeClr>
                          </a:solidFill>
                          <a:latin typeface="Arial" panose="020B0604020202020204" pitchFamily="34" charset="0"/>
                          <a:cs typeface="Arial" panose="020B0604020202020204" pitchFamily="34" charset="0"/>
                        </a:rPr>
                        <a:t> City</a:t>
                      </a:r>
                      <a:r>
                        <a:rPr lang="en-GB" sz="1400" dirty="0" smtClean="0">
                          <a:solidFill>
                            <a:schemeClr val="accent1">
                              <a:lumMod val="75000"/>
                            </a:schemeClr>
                          </a:solidFill>
                          <a:latin typeface="Arial" panose="020B0604020202020204" pitchFamily="34" charset="0"/>
                          <a:cs typeface="Arial" panose="020B0604020202020204" pitchFamily="34" charset="0"/>
                        </a:rPr>
                        <a:t> PCN</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CEE1F2"/>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2,214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1,198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vMerge="1">
                  <a:txBody>
                    <a:bodyPr/>
                    <a:lstStyle/>
                    <a:p>
                      <a:endParaRPr lang="en-GB" dirty="0"/>
                    </a:p>
                  </a:txBody>
                  <a:tcPr marL="9525" marR="9525" marT="9525" marB="0" anchor="ctr">
                    <a:lnT w="38100" cap="flat" cmpd="sng" algn="ctr">
                      <a:solidFill>
                        <a:schemeClr val="bg1"/>
                      </a:solidFill>
                      <a:prstDash val="solid"/>
                      <a:round/>
                      <a:headEnd type="none" w="med" len="med"/>
                      <a:tailEnd type="none" w="med" len="med"/>
                    </a:lnT>
                    <a:no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570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289.3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132.0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South</a:t>
                      </a:r>
                      <a:r>
                        <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rPr>
                        <a:t> </a:t>
                      </a: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Alliance</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15,620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10,846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vMerge="1">
                  <a:txBody>
                    <a:bodyPr/>
                    <a:lstStyle/>
                    <a:p>
                      <a:endParaRPr lang="en-GB" dirty="0"/>
                    </a:p>
                  </a:txBody>
                  <a:tcPr marL="9525" marR="9525" marT="9525" marB="0" anchor="ctr">
                    <a:noFill/>
                  </a:tcPr>
                </a:tc>
                <a:tc>
                  <a:txBody>
                    <a:bodyPr/>
                    <a:lstStyle/>
                    <a:p>
                      <a:pPr marL="0" algn="ctr" defTabSz="914400" rtl="0" eaLnBrk="1"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3,809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244.0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1,604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112.9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extLst>
                  <a:ext uri="{0D108BD9-81ED-4DB2-BD59-A6C34878D82A}">
                    <a16:rowId xmlns:a16="http://schemas.microsoft.com/office/drawing/2014/main" val="10007"/>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C&amp;P CCG</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46,573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25,700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v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no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9,902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259.5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4,411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123.2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8"/>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England </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3,196,124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1,593,302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2.7% </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v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noFill/>
                  </a:tcPr>
                </a:tc>
                <a:tc gridSpan="4">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Not available</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extLst>
                  <a:ext uri="{0D108BD9-81ED-4DB2-BD59-A6C34878D82A}">
                    <a16:rowId xmlns:a16="http://schemas.microsoft.com/office/drawing/2014/main" val="10009"/>
                  </a:ext>
                </a:extLst>
              </a:tr>
            </a:tbl>
          </a:graphicData>
        </a:graphic>
      </p:graphicFrame>
      <p:pic>
        <p:nvPicPr>
          <p:cNvPr id="6" name="Picture 5"/>
          <p:cNvPicPr>
            <a:picLocks noChangeAspect="1"/>
          </p:cNvPicPr>
          <p:nvPr/>
        </p:nvPicPr>
        <p:blipFill>
          <a:blip r:embed="rId3"/>
          <a:stretch>
            <a:fillRect/>
          </a:stretch>
        </p:blipFill>
        <p:spPr>
          <a:xfrm>
            <a:off x="10032521" y="6341641"/>
            <a:ext cx="2159479" cy="490481"/>
          </a:xfrm>
          <a:prstGeom prst="rect">
            <a:avLst/>
          </a:prstGeom>
        </p:spPr>
      </p:pic>
    </p:spTree>
    <p:extLst>
      <p:ext uri="{BB962C8B-B14F-4D97-AF65-F5344CB8AC3E}">
        <p14:creationId xmlns:p14="http://schemas.microsoft.com/office/powerpoint/2010/main" val="1169706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09338767"/>
              </p:ext>
            </p:extLst>
          </p:nvPr>
        </p:nvGraphicFramePr>
        <p:xfrm>
          <a:off x="0" y="0"/>
          <a:ext cx="12192000" cy="693242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dirty="0" smtClean="0">
                          <a:latin typeface="Arial" panose="020B0604020202020204" pitchFamily="34" charset="0"/>
                          <a:cs typeface="Arial" panose="020B0604020202020204" pitchFamily="34" charset="0"/>
                        </a:rPr>
                        <a:t>Mental health</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Cambridge City PCN and all practice prevalence rates of severe mental illness are statistically significantly higher than the South Alliance averages except Bottisham practice where it is statistically similar. </a:t>
                      </a:r>
                    </a:p>
                    <a:p>
                      <a:pPr marL="0" indent="0" algn="ctr">
                        <a:buFont typeface="Arial" panose="020B0604020202020204" pitchFamily="34" charset="0"/>
                        <a:buNone/>
                      </a:pPr>
                      <a:endParaRPr lang="en-GB" sz="10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Cambridge City PCN prevalence rates of depression, dementia and learning disabilities are statistically significantly higher than the South Alliance averages for most practices.</a:t>
                      </a:r>
                    </a:p>
                    <a:p>
                      <a:pPr marL="0" indent="0" algn="ctr">
                        <a:buFont typeface="Arial" panose="020B0604020202020204" pitchFamily="34" charset="0"/>
                        <a:buNone/>
                      </a:pPr>
                      <a:endPar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Note: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a:t>
                      </a:r>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(recorded) - C&amp;P PHI from QOF, NHS Digital, 2017/18 (benchmark = South Alliance)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Mortality - C&amp;P PHI, from NHS Digital Civil Registration Data and NHS Digital GP registered population data, 2013-2017 (benchmark = South Alliance)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44267621"/>
              </p:ext>
            </p:extLst>
          </p:nvPr>
        </p:nvGraphicFramePr>
        <p:xfrm>
          <a:off x="112059" y="519952"/>
          <a:ext cx="11550855" cy="4149045"/>
        </p:xfrm>
        <a:graphic>
          <a:graphicData uri="http://schemas.openxmlformats.org/drawingml/2006/table">
            <a:tbl>
              <a:tblPr firstRow="1" bandRow="1">
                <a:tableStyleId>{F5AB1C69-6EDB-4FF4-983F-18BD219EF322}</a:tableStyleId>
              </a:tblPr>
              <a:tblGrid>
                <a:gridCol w="2423983">
                  <a:extLst>
                    <a:ext uri="{9D8B030D-6E8A-4147-A177-3AD203B41FA5}">
                      <a16:colId xmlns:a16="http://schemas.microsoft.com/office/drawing/2014/main" val="20000"/>
                    </a:ext>
                  </a:extLst>
                </a:gridCol>
                <a:gridCol w="1288067">
                  <a:extLst>
                    <a:ext uri="{9D8B030D-6E8A-4147-A177-3AD203B41FA5}">
                      <a16:colId xmlns:a16="http://schemas.microsoft.com/office/drawing/2014/main" val="20001"/>
                    </a:ext>
                  </a:extLst>
                </a:gridCol>
                <a:gridCol w="993651">
                  <a:extLst>
                    <a:ext uri="{9D8B030D-6E8A-4147-A177-3AD203B41FA5}">
                      <a16:colId xmlns:a16="http://schemas.microsoft.com/office/drawing/2014/main" val="20002"/>
                    </a:ext>
                  </a:extLst>
                </a:gridCol>
                <a:gridCol w="1288067">
                  <a:extLst>
                    <a:ext uri="{9D8B030D-6E8A-4147-A177-3AD203B41FA5}">
                      <a16:colId xmlns:a16="http://schemas.microsoft.com/office/drawing/2014/main" val="20003"/>
                    </a:ext>
                  </a:extLst>
                </a:gridCol>
                <a:gridCol w="993651">
                  <a:extLst>
                    <a:ext uri="{9D8B030D-6E8A-4147-A177-3AD203B41FA5}">
                      <a16:colId xmlns:a16="http://schemas.microsoft.com/office/drawing/2014/main" val="20004"/>
                    </a:ext>
                  </a:extLst>
                </a:gridCol>
                <a:gridCol w="1288067">
                  <a:extLst>
                    <a:ext uri="{9D8B030D-6E8A-4147-A177-3AD203B41FA5}">
                      <a16:colId xmlns:a16="http://schemas.microsoft.com/office/drawing/2014/main" val="20005"/>
                    </a:ext>
                  </a:extLst>
                </a:gridCol>
                <a:gridCol w="993651">
                  <a:extLst>
                    <a:ext uri="{9D8B030D-6E8A-4147-A177-3AD203B41FA5}">
                      <a16:colId xmlns:a16="http://schemas.microsoft.com/office/drawing/2014/main" val="20006"/>
                    </a:ext>
                  </a:extLst>
                </a:gridCol>
                <a:gridCol w="1288067">
                  <a:extLst>
                    <a:ext uri="{9D8B030D-6E8A-4147-A177-3AD203B41FA5}">
                      <a16:colId xmlns:a16="http://schemas.microsoft.com/office/drawing/2014/main" val="20007"/>
                    </a:ext>
                  </a:extLst>
                </a:gridCol>
                <a:gridCol w="993651">
                  <a:extLst>
                    <a:ext uri="{9D8B030D-6E8A-4147-A177-3AD203B41FA5}">
                      <a16:colId xmlns:a16="http://schemas.microsoft.com/office/drawing/2014/main" val="20008"/>
                    </a:ext>
                  </a:extLst>
                </a:gridCol>
              </a:tblGrid>
              <a:tr h="900000">
                <a:tc rowSpan="2">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Schizophrenia,</a:t>
                      </a:r>
                      <a:r>
                        <a:rPr lang="en-GB" sz="1600" b="1" kern="1200" baseline="0" dirty="0" smtClean="0">
                          <a:solidFill>
                            <a:schemeClr val="lt1"/>
                          </a:solidFill>
                          <a:latin typeface="Arial" panose="020B0604020202020204" pitchFamily="34" charset="0"/>
                          <a:ea typeface="+mn-ea"/>
                          <a:cs typeface="Arial" panose="020B0604020202020204" pitchFamily="34" charset="0"/>
                        </a:rPr>
                        <a:t> bipolar affective disorder </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and other psychoses</a:t>
                      </a:r>
                    </a:p>
                    <a:p>
                      <a:pPr algn="ctr" fontAlgn="b"/>
                      <a:endParaRPr lang="en-GB" sz="12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Depression</a:t>
                      </a:r>
                      <a:r>
                        <a:rPr lang="en-GB" sz="1600" b="1" kern="1200" baseline="0" dirty="0" smtClean="0">
                          <a:solidFill>
                            <a:schemeClr val="lt1"/>
                          </a:solidFill>
                          <a:latin typeface="Arial" panose="020B0604020202020204" pitchFamily="34" charset="0"/>
                          <a:ea typeface="+mn-ea"/>
                          <a:cs typeface="Arial" panose="020B0604020202020204" pitchFamily="34" charset="0"/>
                        </a:rPr>
                        <a:t> </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(18+ years)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Dementia</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Learning</a:t>
                      </a:r>
                      <a:r>
                        <a:rPr lang="en-GB" sz="1600" b="1" kern="1200" baseline="0" dirty="0" smtClean="0">
                          <a:solidFill>
                            <a:schemeClr val="lt1"/>
                          </a:solidFill>
                          <a:latin typeface="Arial" panose="020B0604020202020204" pitchFamily="34" charset="0"/>
                          <a:ea typeface="+mn-ea"/>
                          <a:cs typeface="Arial" panose="020B0604020202020204" pitchFamily="34" charset="0"/>
                        </a:rPr>
                        <a:t> </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disabilities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60000">
                <a:tc vMerge="1">
                  <a:txBody>
                    <a:bodyPr/>
                    <a:lstStyle/>
                    <a:p>
                      <a:endParaRPr lang="en-GB"/>
                    </a:p>
                  </a:txBody>
                  <a:tcPr/>
                </a:tc>
                <a:tc>
                  <a:txBody>
                    <a:bodyPr/>
                    <a:lstStyle/>
                    <a:p>
                      <a:pPr algn="ctr" fontAlgn="b"/>
                      <a:r>
                        <a:rPr lang="en-GB" sz="1600" b="1" kern="120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1"/>
                  </a:ext>
                </a:extLst>
              </a:tr>
              <a:tr h="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Arbury Road, Cambridge</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172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959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Bottisham</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454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Cambridge Access Surgery</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82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14.4%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153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26.9%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&lt;5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East Barnwell,</a:t>
                      </a:r>
                      <a:r>
                        <a:rPr lang="en-GB" sz="1200" baseline="0" dirty="0" smtClean="0">
                          <a:solidFill>
                            <a:schemeClr val="accent1">
                              <a:lumMod val="75000"/>
                            </a:schemeClr>
                          </a:solidFill>
                          <a:latin typeface="Arial" panose="020B0604020202020204" pitchFamily="34" charset="0"/>
                          <a:cs typeface="Arial" panose="020B0604020202020204" pitchFamily="34" charset="0"/>
                        </a:rPr>
                        <a:t> Cambridge</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859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15.2%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877261343"/>
                  </a:ext>
                </a:extLst>
              </a:tr>
              <a:tr h="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Nuffield Road, Cambridge</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193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1,155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10.1%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285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87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023477088"/>
                  </a:ext>
                </a:extLst>
              </a:tr>
              <a:tr h="0">
                <a:tc>
                  <a:txBody>
                    <a:bodyPr/>
                    <a:lstStyle/>
                    <a:p>
                      <a:pPr algn="l"/>
                      <a:r>
                        <a:rPr lang="en-GB" sz="1200" dirty="0" smtClean="0">
                          <a:solidFill>
                            <a:schemeClr val="accent1">
                              <a:lumMod val="75000"/>
                            </a:schemeClr>
                          </a:solidFill>
                          <a:latin typeface="Arial" panose="020B0604020202020204" pitchFamily="34" charset="0"/>
                          <a:cs typeface="Arial" panose="020B0604020202020204" pitchFamily="34" charset="0"/>
                        </a:rPr>
                        <a:t>York Street, Cambridge</a:t>
                      </a:r>
                      <a:endParaRPr lang="en-GB" sz="12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634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603521301"/>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Cambridge</a:t>
                      </a:r>
                      <a:r>
                        <a:rPr lang="en-GB" sz="1400" baseline="0" dirty="0" smtClean="0">
                          <a:solidFill>
                            <a:schemeClr val="accent1">
                              <a:lumMod val="75000"/>
                            </a:schemeClr>
                          </a:solidFill>
                          <a:latin typeface="Arial" panose="020B0604020202020204" pitchFamily="34" charset="0"/>
                          <a:cs typeface="Arial" panose="020B0604020202020204" pitchFamily="34" charset="0"/>
                        </a:rPr>
                        <a:t> City</a:t>
                      </a:r>
                      <a:r>
                        <a:rPr lang="en-GB" sz="1400" dirty="0" smtClean="0">
                          <a:solidFill>
                            <a:schemeClr val="accent1">
                              <a:lumMod val="75000"/>
                            </a:schemeClr>
                          </a:solidFill>
                          <a:latin typeface="Arial" panose="020B0604020202020204" pitchFamily="34" charset="0"/>
                          <a:cs typeface="Arial" panose="020B0604020202020204" pitchFamily="34" charset="0"/>
                        </a:rPr>
                        <a:t> PCN</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CEE1F2"/>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726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4,214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10.4%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512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259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South</a:t>
                      </a:r>
                      <a:r>
                        <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rPr>
                        <a:t> </a:t>
                      </a: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Alliance</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3,654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26,382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2,457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1,382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6"/>
                  </a:ext>
                </a:extLst>
              </a:tr>
              <a:tr h="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C&amp;P CCG</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7,750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68,112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8.8%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6,551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4,057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7"/>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England </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550,918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4,589,213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446,548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284,422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8"/>
                  </a:ext>
                </a:extLst>
              </a:tr>
            </a:tbl>
          </a:graphicData>
        </a:graphic>
      </p:graphicFrame>
      <p:pic>
        <p:nvPicPr>
          <p:cNvPr id="3" name="Picture 2"/>
          <p:cNvPicPr>
            <a:picLocks noChangeAspect="1"/>
          </p:cNvPicPr>
          <p:nvPr/>
        </p:nvPicPr>
        <p:blipFill>
          <a:blip r:embed="rId3"/>
          <a:stretch>
            <a:fillRect/>
          </a:stretch>
        </p:blipFill>
        <p:spPr>
          <a:xfrm>
            <a:off x="10032521" y="6350267"/>
            <a:ext cx="2159479" cy="490481"/>
          </a:xfrm>
          <a:prstGeom prst="rect">
            <a:avLst/>
          </a:prstGeom>
        </p:spPr>
      </p:pic>
    </p:spTree>
    <p:extLst>
      <p:ext uri="{BB962C8B-B14F-4D97-AF65-F5344CB8AC3E}">
        <p14:creationId xmlns:p14="http://schemas.microsoft.com/office/powerpoint/2010/main" val="201442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7907769"/>
              </p:ext>
            </p:extLst>
          </p:nvPr>
        </p:nvGraphicFramePr>
        <p:xfrm>
          <a:off x="0" y="0"/>
          <a:ext cx="12192002" cy="6858000"/>
        </p:xfrm>
        <a:graphic>
          <a:graphicData uri="http://schemas.openxmlformats.org/drawingml/2006/table">
            <a:tbl>
              <a:tblPr firstRow="1" bandRow="1">
                <a:tableStyleId>{5C22544A-7EE6-4342-B048-85BDC9FD1C3A}</a:tableStyleId>
              </a:tblPr>
              <a:tblGrid>
                <a:gridCol w="6010382">
                  <a:extLst>
                    <a:ext uri="{9D8B030D-6E8A-4147-A177-3AD203B41FA5}">
                      <a16:colId xmlns:a16="http://schemas.microsoft.com/office/drawing/2014/main" val="20000"/>
                    </a:ext>
                  </a:extLst>
                </a:gridCol>
                <a:gridCol w="6181620">
                  <a:extLst>
                    <a:ext uri="{9D8B030D-6E8A-4147-A177-3AD203B41FA5}">
                      <a16:colId xmlns:a16="http://schemas.microsoft.com/office/drawing/2014/main" val="20001"/>
                    </a:ext>
                  </a:extLst>
                </a:gridCol>
              </a:tblGrid>
              <a:tr h="428550">
                <a:tc>
                  <a:txBody>
                    <a:bodyPr/>
                    <a:lstStyle/>
                    <a:p>
                      <a:pPr marL="0" marR="0" lvl="0" indent="0" algn="l"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r>
                        <a:rPr lang="en-GB" sz="1600" b="1" i="0" dirty="0" smtClean="0">
                          <a:solidFill>
                            <a:schemeClr val="bg1"/>
                          </a:solidFill>
                          <a:latin typeface="Arial" panose="020B0604020202020204" pitchFamily="34" charset="0"/>
                          <a:cs typeface="Arial" panose="020B0604020202020204" pitchFamily="34" charset="0"/>
                        </a:rPr>
                        <a:t>Cambridge City PCN</a:t>
                      </a:r>
                      <a:r>
                        <a:rPr lang="en-GB" sz="1600" b="1" i="0" baseline="0" dirty="0" smtClean="0">
                          <a:solidFill>
                            <a:schemeClr val="bg1"/>
                          </a:solidFill>
                          <a:latin typeface="Arial" panose="020B0604020202020204" pitchFamily="34" charset="0"/>
                          <a:cs typeface="Arial" panose="020B0604020202020204" pitchFamily="34" charset="0"/>
                        </a:rPr>
                        <a:t> – summary</a:t>
                      </a:r>
                      <a:endParaRPr lang="en-GB" sz="1600" b="0" i="0" baseline="0" dirty="0" smtClean="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lvl="0" indent="0" algn="r"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endParaRPr lang="en-GB" sz="1600" b="1" i="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6429450">
                <a:tc>
                  <a:txBody>
                    <a:bodyPr/>
                    <a:lstStyle/>
                    <a:p>
                      <a:pPr marL="285750" indent="-285750">
                        <a:lnSpc>
                          <a:spcPct val="114000"/>
                        </a:lnSpc>
                        <a:buSzPct val="150000"/>
                        <a:buFont typeface="Arial" panose="020B0604020202020204" pitchFamily="34" charset="0"/>
                        <a:buChar cha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There are almost 50,500 people registered with Cambridge City PCN, with higher proportions of the population under 18 and over 85 years compared to the South Alliance, CCG and England.  The population is estimated to increase by almost 7.3% between 2019 and 2036.</a:t>
                      </a:r>
                    </a:p>
                    <a:p>
                      <a:pPr marL="285750" indent="-285750">
                        <a:lnSpc>
                          <a:spcPct val="114000"/>
                        </a:lnSpc>
                        <a:buSzPct val="150000"/>
                        <a:buFont typeface="Arial" panose="020B0604020202020204" pitchFamily="34" charset="0"/>
                        <a:buChar cha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The PCN has a lower proportion of White British ethnic group compared to the South Alliance, CCG and England </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Relative deprivation is higher for the PCN compared to the South Alliance and CCG but lower than England.  </a:t>
                      </a:r>
                      <a:r>
                        <a:rPr lang="en-GB" sz="1500" b="0" i="0" baseline="0" smtClean="0">
                          <a:solidFill>
                            <a:schemeClr val="accent1">
                              <a:lumMod val="75000"/>
                            </a:schemeClr>
                          </a:solidFill>
                          <a:latin typeface="Arial" panose="020B0604020202020204" pitchFamily="34" charset="0"/>
                          <a:cs typeface="Arial" panose="020B0604020202020204" pitchFamily="34" charset="0"/>
                        </a:rPr>
                        <a:t>Approximately 18.0% </a:t>
                      </a:r>
                      <a:r>
                        <a:rPr lang="en-GB" sz="1500" b="0" i="0" baseline="0" dirty="0" smtClean="0">
                          <a:solidFill>
                            <a:schemeClr val="accent1">
                              <a:lumMod val="75000"/>
                            </a:schemeClr>
                          </a:solidFill>
                          <a:latin typeface="Arial" panose="020B0604020202020204" pitchFamily="34" charset="0"/>
                          <a:cs typeface="Arial" panose="020B0604020202020204" pitchFamily="34" charset="0"/>
                        </a:rPr>
                        <a:t>of children </a:t>
                      </a:r>
                      <a:r>
                        <a:rPr lang="en-GB" sz="1500" b="0" i="0" baseline="0" smtClean="0">
                          <a:solidFill>
                            <a:schemeClr val="accent1">
                              <a:lumMod val="75000"/>
                            </a:schemeClr>
                          </a:solidFill>
                          <a:latin typeface="Arial" panose="020B0604020202020204" pitchFamily="34" charset="0"/>
                          <a:cs typeface="Arial" panose="020B0604020202020204" pitchFamily="34" charset="0"/>
                        </a:rPr>
                        <a:t>and 16.4% </a:t>
                      </a:r>
                      <a:r>
                        <a:rPr lang="en-GB" sz="1500" b="0" i="0" baseline="0" dirty="0" smtClean="0">
                          <a:solidFill>
                            <a:schemeClr val="accent1">
                              <a:lumMod val="75000"/>
                            </a:schemeClr>
                          </a:solidFill>
                          <a:latin typeface="Arial" panose="020B0604020202020204" pitchFamily="34" charset="0"/>
                          <a:cs typeface="Arial" panose="020B0604020202020204" pitchFamily="34" charset="0"/>
                        </a:rPr>
                        <a:t>of older people live in poverty</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On average there are around 598 births a year in the PCN. Birth rate in Cambridge City PCN is statistically significantly higher than the average for the South Alliance. The low birth weight proportion is statistically similar to the South Alliance.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It is estimated that male life expectancy is around 78 years in the PCN and female life expectancy 82 years, both statistically significantly lower than South Alliance average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Recorded obesity in adults is statistically significantly higher than the South Alliance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It is estimated that 8,186 of adults smoke, which is statistically significantly higher than the South Alliance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Estimates</a:t>
                      </a:r>
                      <a:r>
                        <a:rPr lang="en-GB" sz="1500" b="0" i="0" dirty="0" smtClean="0">
                          <a:solidFill>
                            <a:schemeClr val="accent1">
                              <a:lumMod val="75000"/>
                            </a:schemeClr>
                          </a:solidFill>
                          <a:latin typeface="Arial" panose="020B0604020202020204" pitchFamily="34" charset="0"/>
                          <a:cs typeface="Arial" panose="020B0604020202020204" pitchFamily="34" charset="0"/>
                        </a:rPr>
                        <a:t> of people reporting long-term</a:t>
                      </a:r>
                      <a:r>
                        <a:rPr lang="en-GB" sz="1500" b="0" i="0" baseline="0" dirty="0" smtClean="0">
                          <a:solidFill>
                            <a:schemeClr val="accent1">
                              <a:lumMod val="75000"/>
                            </a:schemeClr>
                          </a:solidFill>
                          <a:latin typeface="Arial" panose="020B0604020202020204" pitchFamily="34" charset="0"/>
                          <a:cs typeface="Arial" panose="020B0604020202020204" pitchFamily="34" charset="0"/>
                        </a:rPr>
                        <a:t> activity-limiting illness and </a:t>
                      </a: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being in Good or Very Good health are statistically significantly worse than the averages for the South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On average, there are around 500 deaths a year in the PCN, with around a fourth of these in people aged under 75 years. </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The PCN has statistically significantly high recorded prevalence of stroke, asthma, COPD and diabetes compared to the South Alliance averages</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smtClean="0">
                          <a:solidFill>
                            <a:schemeClr val="accent1">
                              <a:lumMod val="75000"/>
                            </a:schemeClr>
                          </a:solidFill>
                          <a:latin typeface="Arial" panose="020B0604020202020204" pitchFamily="34" charset="0"/>
                          <a:ea typeface="+mn-ea"/>
                          <a:cs typeface="Arial" panose="020B0604020202020204" pitchFamily="34" charset="0"/>
                        </a:rPr>
                        <a:t>Most </a:t>
                      </a: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practices have statistically significantly higher all-age and premature all cause mortality rates compared to South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All-age mortality rates for circulatory disease, respiratory disease and cancer are statistically significantly higher than South Alliance for the Cambridge City PCN. The premature mortality rates for respiratory disease and cancer are statistically similar to the South Alliance for all PCN practices.</a:t>
                      </a:r>
                    </a:p>
                  </a:txBody>
                  <a:tcPr>
                    <a:lnL w="12700" cmpd="sng">
                      <a:noFill/>
                    </a:lnL>
                    <a:lnT w="38100" cmpd="sng">
                      <a:noFill/>
                    </a:lnT>
                    <a:lnB w="12700" cmpd="sng">
                      <a:noFill/>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77847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algn="ctr"/>
            <a:r>
              <a:rPr lang="en-GB" sz="6000" dirty="0" smtClean="0">
                <a:solidFill>
                  <a:schemeClr val="accent1">
                    <a:lumMod val="75000"/>
                  </a:schemeClr>
                </a:solidFill>
                <a:latin typeface="Arial" panose="020B0604020202020204" pitchFamily="34" charset="0"/>
                <a:cs typeface="Arial" panose="020B0604020202020204" pitchFamily="34" charset="0"/>
              </a:rPr>
              <a:t>Demography</a:t>
            </a:r>
            <a:endParaRPr lang="en-GB" sz="6000" dirty="0">
              <a:solidFill>
                <a:schemeClr val="accent1">
                  <a:lumMod val="75000"/>
                </a:schemeClr>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02710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43529146"/>
              </p:ext>
            </p:extLst>
          </p:nvPr>
        </p:nvGraphicFramePr>
        <p:xfrm>
          <a:off x="0" y="0"/>
          <a:ext cx="12192000" cy="7017181"/>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dirty="0" smtClean="0">
                          <a:latin typeface="Arial" panose="020B0604020202020204" pitchFamily="34" charset="0"/>
                          <a:cs typeface="Arial" panose="020B0604020202020204" pitchFamily="34" charset="0"/>
                        </a:rPr>
                        <a:t>GP</a:t>
                      </a:r>
                      <a:r>
                        <a:rPr lang="en-GB" baseline="0" dirty="0" smtClean="0">
                          <a:latin typeface="Arial" panose="020B0604020202020204" pitchFamily="34" charset="0"/>
                          <a:cs typeface="Arial" panose="020B0604020202020204" pitchFamily="34" charset="0"/>
                        </a:rPr>
                        <a:t> registered population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00" dirty="0" smtClean="0">
                        <a:solidFill>
                          <a:srgbClr val="002060"/>
                        </a:solidFill>
                        <a:latin typeface="Arial" panose="020B0604020202020204" pitchFamily="34" charset="0"/>
                        <a:cs typeface="Arial" panose="020B0604020202020204" pitchFamily="34" charset="0"/>
                      </a:endParaRPr>
                    </a:p>
                    <a:p>
                      <a:endParaRPr lang="en-GB" sz="100" dirty="0" smtClean="0">
                        <a:solidFill>
                          <a:srgbClr val="002060"/>
                        </a:solidFill>
                        <a:latin typeface="Arial" panose="020B0604020202020204" pitchFamily="34" charset="0"/>
                        <a:cs typeface="Arial" panose="020B0604020202020204" pitchFamily="34" charset="0"/>
                      </a:endParaRPr>
                    </a:p>
                    <a:p>
                      <a:pPr algn="ctr"/>
                      <a:r>
                        <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rPr>
                        <a:t>Cambridge City PCN has higher proportions of people aged under 18 and over 85 years compared with South Alliance, CCG and England and a lower proportion aged 16-64 and over 65 years.</a:t>
                      </a:r>
                    </a:p>
                    <a:p>
                      <a:pPr algn="ctr"/>
                      <a:endPar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algn="ctr"/>
                      <a:endPar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pPr algn="ctr"/>
                      <a:endParaRPr lang="en-GB" sz="500" kern="1200" dirty="0" smtClean="0">
                        <a:solidFill>
                          <a:schemeClr val="tx1">
                            <a:lumMod val="75000"/>
                            <a:lumOff val="25000"/>
                          </a:schemeClr>
                        </a:solidFill>
                        <a:latin typeface="Arial" panose="020B0604020202020204" pitchFamily="34" charset="0"/>
                        <a:ea typeface="+mn-ea"/>
                        <a:cs typeface="Arial" panose="020B0604020202020204" pitchFamily="34" charset="0"/>
                      </a:endParaRPr>
                    </a:p>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The population of Cambridge City PCN is forecast</a:t>
                      </a:r>
                      <a:r>
                        <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rPr>
                        <a:t> to grow at a lower rate than the CCG as whole until 2036. The population is expected to increase </a:t>
                      </a:r>
                    </a:p>
                    <a:p>
                      <a:pPr algn="ctr"/>
                      <a:r>
                        <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rPr>
                        <a:t>by 7.3% between 2019 and 2036</a:t>
                      </a:r>
                      <a:endParaRPr lang="en-GB" sz="1400" kern="1200" dirty="0" smtClean="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93737583"/>
              </p:ext>
            </p:extLst>
          </p:nvPr>
        </p:nvGraphicFramePr>
        <p:xfrm>
          <a:off x="244698" y="470512"/>
          <a:ext cx="11668258" cy="3095020"/>
        </p:xfrm>
        <a:graphic>
          <a:graphicData uri="http://schemas.openxmlformats.org/drawingml/2006/table">
            <a:tbl>
              <a:tblPr firstRow="1" bandRow="1">
                <a:tableStyleId>{F5AB1C69-6EDB-4FF4-983F-18BD219EF322}</a:tableStyleId>
              </a:tblPr>
              <a:tblGrid>
                <a:gridCol w="1944709">
                  <a:extLst>
                    <a:ext uri="{9D8B030D-6E8A-4147-A177-3AD203B41FA5}">
                      <a16:colId xmlns:a16="http://schemas.microsoft.com/office/drawing/2014/main" val="20000"/>
                    </a:ext>
                  </a:extLst>
                </a:gridCol>
                <a:gridCol w="1944711">
                  <a:extLst>
                    <a:ext uri="{9D8B030D-6E8A-4147-A177-3AD203B41FA5}">
                      <a16:colId xmlns:a16="http://schemas.microsoft.com/office/drawing/2014/main" val="20001"/>
                    </a:ext>
                  </a:extLst>
                </a:gridCol>
                <a:gridCol w="1944711">
                  <a:extLst>
                    <a:ext uri="{9D8B030D-6E8A-4147-A177-3AD203B41FA5}">
                      <a16:colId xmlns:a16="http://schemas.microsoft.com/office/drawing/2014/main" val="20002"/>
                    </a:ext>
                  </a:extLst>
                </a:gridCol>
                <a:gridCol w="1944709">
                  <a:extLst>
                    <a:ext uri="{9D8B030D-6E8A-4147-A177-3AD203B41FA5}">
                      <a16:colId xmlns:a16="http://schemas.microsoft.com/office/drawing/2014/main" val="20003"/>
                    </a:ext>
                  </a:extLst>
                </a:gridCol>
                <a:gridCol w="2448930">
                  <a:extLst>
                    <a:ext uri="{9D8B030D-6E8A-4147-A177-3AD203B41FA5}">
                      <a16:colId xmlns:a16="http://schemas.microsoft.com/office/drawing/2014/main" val="20004"/>
                    </a:ext>
                  </a:extLst>
                </a:gridCol>
                <a:gridCol w="1440488">
                  <a:extLst>
                    <a:ext uri="{9D8B030D-6E8A-4147-A177-3AD203B41FA5}">
                      <a16:colId xmlns:a16="http://schemas.microsoft.com/office/drawing/2014/main" val="20005"/>
                    </a:ext>
                  </a:extLst>
                </a:gridCol>
              </a:tblGrid>
              <a:tr h="400756">
                <a:tc rowSpan="2">
                  <a:txBody>
                    <a:bodyPr/>
                    <a:lstStyle/>
                    <a:p>
                      <a:r>
                        <a:rPr lang="en-GB" dirty="0" smtClean="0">
                          <a:latin typeface="Arial" panose="020B0604020202020204" pitchFamily="34" charset="0"/>
                          <a:cs typeface="Arial" panose="020B0604020202020204" pitchFamily="34" charset="0"/>
                        </a:rPr>
                        <a:t>Age</a:t>
                      </a:r>
                      <a:r>
                        <a:rPr lang="en-GB" baseline="0" dirty="0" smtClean="0">
                          <a:latin typeface="Arial" panose="020B0604020202020204" pitchFamily="34" charset="0"/>
                          <a:cs typeface="Arial" panose="020B0604020202020204" pitchFamily="34" charset="0"/>
                        </a:rPr>
                        <a:t> band</a:t>
                      </a:r>
                      <a:endParaRPr lang="en-GB"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gridSpan="2">
                  <a:txBody>
                    <a:bodyPr/>
                    <a:lstStyle/>
                    <a:p>
                      <a:pPr algn="ctr"/>
                      <a:r>
                        <a:rPr lang="en-GB" dirty="0" smtClean="0">
                          <a:latin typeface="Arial" panose="020B0604020202020204" pitchFamily="34" charset="0"/>
                          <a:cs typeface="Arial" panose="020B0604020202020204" pitchFamily="34" charset="0"/>
                        </a:rPr>
                        <a:t>Cambridge</a:t>
                      </a:r>
                      <a:r>
                        <a:rPr lang="en-GB" baseline="0" dirty="0" smtClean="0">
                          <a:latin typeface="Arial" panose="020B0604020202020204" pitchFamily="34" charset="0"/>
                          <a:cs typeface="Arial" panose="020B0604020202020204" pitchFamily="34" charset="0"/>
                        </a:rPr>
                        <a:t> City</a:t>
                      </a:r>
                      <a:r>
                        <a:rPr lang="en-GB" dirty="0" smtClean="0">
                          <a:latin typeface="Arial" panose="020B0604020202020204" pitchFamily="34" charset="0"/>
                          <a:cs typeface="Arial" panose="020B0604020202020204" pitchFamily="34" charset="0"/>
                        </a:rPr>
                        <a:t> PCN</a:t>
                      </a:r>
                      <a:endParaRPr lang="en-GB" sz="1200" dirty="0">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GB" dirty="0"/>
                    </a:p>
                  </a:txBody>
                  <a:tcPr/>
                </a:tc>
                <a:tc rowSpan="2">
                  <a:txBody>
                    <a:bodyPr/>
                    <a:lstStyle/>
                    <a:p>
                      <a:pPr algn="ctr"/>
                      <a:r>
                        <a:rPr lang="en-GB" dirty="0" smtClean="0">
                          <a:latin typeface="Arial" panose="020B0604020202020204" pitchFamily="34" charset="0"/>
                          <a:cs typeface="Arial" panose="020B0604020202020204" pitchFamily="34" charset="0"/>
                        </a:rPr>
                        <a:t>South </a:t>
                      </a:r>
                    </a:p>
                    <a:p>
                      <a:pPr algn="ctr"/>
                      <a:r>
                        <a:rPr lang="en-GB" dirty="0" smtClean="0">
                          <a:latin typeface="Arial" panose="020B0604020202020204" pitchFamily="34" charset="0"/>
                          <a:cs typeface="Arial" panose="020B0604020202020204" pitchFamily="34" charset="0"/>
                        </a:rPr>
                        <a:t>Alliance</a:t>
                      </a:r>
                      <a:endParaRPr lang="en-GB"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a:r>
                        <a:rPr lang="en-GB" dirty="0" smtClean="0">
                          <a:latin typeface="Arial" panose="020B0604020202020204" pitchFamily="34" charset="0"/>
                          <a:cs typeface="Arial" panose="020B0604020202020204" pitchFamily="34" charset="0"/>
                        </a:rPr>
                        <a:t>Cambridgeshire</a:t>
                      </a:r>
                      <a:r>
                        <a:rPr lang="en-GB" baseline="0" dirty="0" smtClean="0">
                          <a:latin typeface="Arial" panose="020B0604020202020204" pitchFamily="34" charset="0"/>
                          <a:cs typeface="Arial" panose="020B0604020202020204" pitchFamily="34" charset="0"/>
                        </a:rPr>
                        <a:t> and Peterborough CCG</a:t>
                      </a:r>
                      <a:endParaRPr lang="en-GB" dirty="0">
                        <a:latin typeface="Arial" panose="020B0604020202020204" pitchFamily="34" charset="0"/>
                        <a:cs typeface="Arial" panose="020B0604020202020204" pitchFamily="34" charset="0"/>
                      </a:endParaRPr>
                    </a:p>
                  </a:txBody>
                  <a:tcP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a:r>
                        <a:rPr lang="en-GB" dirty="0" smtClean="0">
                          <a:latin typeface="Arial" panose="020B0604020202020204" pitchFamily="34" charset="0"/>
                          <a:cs typeface="Arial" panose="020B0604020202020204" pitchFamily="34" charset="0"/>
                        </a:rPr>
                        <a:t>England</a:t>
                      </a:r>
                      <a:endParaRPr lang="en-GB" dirty="0">
                        <a:latin typeface="Arial" panose="020B0604020202020204" pitchFamily="34" charset="0"/>
                        <a:cs typeface="Arial" panose="020B0604020202020204" pitchFamily="34" charset="0"/>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347932">
                <a:tc vMerge="1">
                  <a:txBody>
                    <a:bodyPr/>
                    <a:lstStyle/>
                    <a:p>
                      <a:endParaRPr lang="en-GB"/>
                    </a:p>
                  </a:txBody>
                  <a:tcPr/>
                </a:tc>
                <a:tc>
                  <a:txBody>
                    <a:bodyPr/>
                    <a:lstStyle/>
                    <a:p>
                      <a:pPr algn="ctr"/>
                      <a:r>
                        <a:rPr lang="en-GB" sz="1800" b="1" kern="1200" dirty="0" smtClean="0">
                          <a:solidFill>
                            <a:schemeClr val="lt1"/>
                          </a:solidFill>
                          <a:latin typeface="Arial" panose="020B0604020202020204" pitchFamily="34" charset="0"/>
                          <a:ea typeface="+mn-ea"/>
                          <a:cs typeface="Arial" panose="020B0604020202020204" pitchFamily="34" charset="0"/>
                        </a:rPr>
                        <a:t>Number</a:t>
                      </a:r>
                      <a:endParaRPr lang="en-GB" sz="1800" b="1" kern="1200" dirty="0">
                        <a:solidFill>
                          <a:schemeClr val="lt1"/>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en-GB" sz="1800" b="1" kern="1200" dirty="0" smtClean="0">
                          <a:solidFill>
                            <a:schemeClr val="lt1"/>
                          </a:solidFill>
                          <a:latin typeface="Arial" panose="020B0604020202020204" pitchFamily="34" charset="0"/>
                          <a:ea typeface="+mn-ea"/>
                          <a:cs typeface="Arial" panose="020B0604020202020204" pitchFamily="34" charset="0"/>
                        </a:rPr>
                        <a:t>%</a:t>
                      </a:r>
                      <a:endParaRPr lang="en-GB" sz="1800" b="1" kern="1200" dirty="0">
                        <a:solidFill>
                          <a:schemeClr val="lt1"/>
                        </a:solidFill>
                        <a:latin typeface="Arial" panose="020B0604020202020204" pitchFamily="34" charset="0"/>
                        <a:ea typeface="+mn-ea"/>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288000">
                <a:tc>
                  <a:txBody>
                    <a:bodyPr/>
                    <a:lstStyle/>
                    <a:p>
                      <a:pPr algn="l" fontAlgn="b">
                        <a:spcBef>
                          <a:spcPts val="0"/>
                        </a:spcBef>
                      </a:pPr>
                      <a:r>
                        <a:rPr lang="en-GB" sz="1400" b="1" i="0" u="none" strike="noStrike" dirty="0">
                          <a:solidFill>
                            <a:schemeClr val="accent1">
                              <a:lumMod val="75000"/>
                            </a:schemeClr>
                          </a:solidFill>
                          <a:effectLst/>
                          <a:latin typeface="Arial" panose="020B0604020202020204" pitchFamily="34" charset="0"/>
                          <a:cs typeface="Arial" panose="020B0604020202020204" pitchFamily="34" charset="0"/>
                        </a:rPr>
                        <a:t>Total</a:t>
                      </a:r>
                    </a:p>
                  </a:txBody>
                  <a:tcPr marL="9525" marR="9525" marT="9525" marB="0" anchor="ctr">
                    <a:lnL w="381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400" b="1"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50,456</a:t>
                      </a:r>
                      <a:endParaRPr lang="en-GB" sz="1400" b="1"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28575"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400" b="1"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100%</a:t>
                      </a:r>
                      <a:endParaRPr lang="en-GB" sz="1400" b="1"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28575"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spcBef>
                          <a:spcPts val="0"/>
                        </a:spcBef>
                      </a:pPr>
                      <a:r>
                        <a:rPr lang="en-GB" sz="1400" b="1"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415,999</a:t>
                      </a:r>
                      <a:endParaRPr lang="en-GB" sz="1400" b="1"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28575"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b="1"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983,597</a:t>
                      </a:r>
                      <a:endParaRPr lang="en-GB" sz="1400" b="1"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28575"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400" b="1"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59,759,638</a:t>
                      </a:r>
                      <a:endParaRPr lang="en-GB" sz="1400" b="1"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EE1F2"/>
                    </a:solidFill>
                  </a:tcPr>
                </a:tc>
                <a:extLst>
                  <a:ext uri="{0D108BD9-81ED-4DB2-BD59-A6C34878D82A}">
                    <a16:rowId xmlns:a16="http://schemas.microsoft.com/office/drawing/2014/main" val="10002"/>
                  </a:ext>
                </a:extLst>
              </a:tr>
              <a:tr h="324092">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0-4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2,712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spcBef>
                          <a:spcPts val="0"/>
                        </a:spcBef>
                      </a:pP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5.4%</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5.5%</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3"/>
                  </a:ext>
                </a:extLst>
              </a:tr>
              <a:tr h="288000">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5-14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5,522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spcBef>
                          <a:spcPts val="0"/>
                        </a:spcBef>
                      </a:pP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11.7%</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11.8%</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4"/>
                  </a:ext>
                </a:extLst>
              </a:tr>
              <a:tr h="276412">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Under 18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9,626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19.1%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spcBef>
                          <a:spcPts val="0"/>
                        </a:spcBef>
                      </a:pP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18.1%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20.3%</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20.4%</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5"/>
                  </a:ext>
                </a:extLst>
              </a:tr>
              <a:tr h="288000">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16-64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34,451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68.3%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spcBef>
                          <a:spcPts val="0"/>
                        </a:spcBef>
                      </a:pP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68.5%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65.6%</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64.3%</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6"/>
                  </a:ext>
                </a:extLst>
              </a:tr>
              <a:tr h="288000">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65+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7,272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14.4%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spcBef>
                          <a:spcPts val="0"/>
                        </a:spcBef>
                      </a:pP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15.4%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16.3%</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17.4%</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7"/>
                  </a:ext>
                </a:extLst>
              </a:tr>
              <a:tr h="288000">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75+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3,462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spcBef>
                          <a:spcPts val="0"/>
                        </a:spcBef>
                      </a:pP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7.3%</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8.0%</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8"/>
                  </a:ext>
                </a:extLst>
              </a:tr>
              <a:tr h="288000">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85+ years</a:t>
                      </a:r>
                    </a:p>
                  </a:txBody>
                  <a:tcPr marL="9525" marR="9525" marT="9525"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1,163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B w="381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B w="381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spcBef>
                          <a:spcPts val="0"/>
                        </a:spcBef>
                      </a:pPr>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2.2%</a:t>
                      </a:r>
                    </a:p>
                  </a:txBody>
                  <a:tcPr marL="9525" marR="9525" marT="9525" marB="0" anchor="ctr">
                    <a:lnB w="381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2.2%</a:t>
                      </a:r>
                    </a:p>
                  </a:txBody>
                  <a:tcPr marL="9525" marR="9525" marT="9525" marB="0" anchor="ctr">
                    <a:lnB w="381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2.3%</a:t>
                      </a:r>
                    </a:p>
                  </a:txBody>
                  <a:tcPr marL="9525" marR="9525" marT="9525"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77976102"/>
              </p:ext>
            </p:extLst>
          </p:nvPr>
        </p:nvGraphicFramePr>
        <p:xfrm>
          <a:off x="244698" y="4683707"/>
          <a:ext cx="11705759" cy="1494337"/>
        </p:xfrm>
        <a:graphic>
          <a:graphicData uri="http://schemas.openxmlformats.org/drawingml/2006/table">
            <a:tbl>
              <a:tblPr firstRow="1" bandRow="1">
                <a:tableStyleId>{5C22544A-7EE6-4342-B048-85BDC9FD1C3A}</a:tableStyleId>
              </a:tblPr>
              <a:tblGrid>
                <a:gridCol w="1739378">
                  <a:extLst>
                    <a:ext uri="{9D8B030D-6E8A-4147-A177-3AD203B41FA5}">
                      <a16:colId xmlns:a16="http://schemas.microsoft.com/office/drawing/2014/main" val="20000"/>
                    </a:ext>
                  </a:extLst>
                </a:gridCol>
                <a:gridCol w="733458">
                  <a:extLst>
                    <a:ext uri="{9D8B030D-6E8A-4147-A177-3AD203B41FA5}">
                      <a16:colId xmlns:a16="http://schemas.microsoft.com/office/drawing/2014/main" val="20001"/>
                    </a:ext>
                  </a:extLst>
                </a:gridCol>
                <a:gridCol w="887982">
                  <a:extLst>
                    <a:ext uri="{9D8B030D-6E8A-4147-A177-3AD203B41FA5}">
                      <a16:colId xmlns:a16="http://schemas.microsoft.com/office/drawing/2014/main" val="20002"/>
                    </a:ext>
                  </a:extLst>
                </a:gridCol>
                <a:gridCol w="887982">
                  <a:extLst>
                    <a:ext uri="{9D8B030D-6E8A-4147-A177-3AD203B41FA5}">
                      <a16:colId xmlns:a16="http://schemas.microsoft.com/office/drawing/2014/main" val="20003"/>
                    </a:ext>
                  </a:extLst>
                </a:gridCol>
                <a:gridCol w="887982">
                  <a:extLst>
                    <a:ext uri="{9D8B030D-6E8A-4147-A177-3AD203B41FA5}">
                      <a16:colId xmlns:a16="http://schemas.microsoft.com/office/drawing/2014/main" val="20004"/>
                    </a:ext>
                  </a:extLst>
                </a:gridCol>
                <a:gridCol w="887982">
                  <a:extLst>
                    <a:ext uri="{9D8B030D-6E8A-4147-A177-3AD203B41FA5}">
                      <a16:colId xmlns:a16="http://schemas.microsoft.com/office/drawing/2014/main" val="20005"/>
                    </a:ext>
                  </a:extLst>
                </a:gridCol>
                <a:gridCol w="779104">
                  <a:extLst>
                    <a:ext uri="{9D8B030D-6E8A-4147-A177-3AD203B41FA5}">
                      <a16:colId xmlns:a16="http://schemas.microsoft.com/office/drawing/2014/main" val="20006"/>
                    </a:ext>
                  </a:extLst>
                </a:gridCol>
                <a:gridCol w="603827">
                  <a:extLst>
                    <a:ext uri="{9D8B030D-6E8A-4147-A177-3AD203B41FA5}">
                      <a16:colId xmlns:a16="http://schemas.microsoft.com/office/drawing/2014/main" val="20007"/>
                    </a:ext>
                  </a:extLst>
                </a:gridCol>
                <a:gridCol w="779104">
                  <a:extLst>
                    <a:ext uri="{9D8B030D-6E8A-4147-A177-3AD203B41FA5}">
                      <a16:colId xmlns:a16="http://schemas.microsoft.com/office/drawing/2014/main" val="20008"/>
                    </a:ext>
                  </a:extLst>
                </a:gridCol>
                <a:gridCol w="603827">
                  <a:extLst>
                    <a:ext uri="{9D8B030D-6E8A-4147-A177-3AD203B41FA5}">
                      <a16:colId xmlns:a16="http://schemas.microsoft.com/office/drawing/2014/main" val="20009"/>
                    </a:ext>
                  </a:extLst>
                </a:gridCol>
                <a:gridCol w="779104">
                  <a:extLst>
                    <a:ext uri="{9D8B030D-6E8A-4147-A177-3AD203B41FA5}">
                      <a16:colId xmlns:a16="http://schemas.microsoft.com/office/drawing/2014/main" val="20010"/>
                    </a:ext>
                  </a:extLst>
                </a:gridCol>
                <a:gridCol w="603827">
                  <a:extLst>
                    <a:ext uri="{9D8B030D-6E8A-4147-A177-3AD203B41FA5}">
                      <a16:colId xmlns:a16="http://schemas.microsoft.com/office/drawing/2014/main" val="20011"/>
                    </a:ext>
                  </a:extLst>
                </a:gridCol>
                <a:gridCol w="928375">
                  <a:extLst>
                    <a:ext uri="{9D8B030D-6E8A-4147-A177-3AD203B41FA5}">
                      <a16:colId xmlns:a16="http://schemas.microsoft.com/office/drawing/2014/main" val="20012"/>
                    </a:ext>
                  </a:extLst>
                </a:gridCol>
                <a:gridCol w="603827">
                  <a:extLst>
                    <a:ext uri="{9D8B030D-6E8A-4147-A177-3AD203B41FA5}">
                      <a16:colId xmlns:a16="http://schemas.microsoft.com/office/drawing/2014/main" val="20013"/>
                    </a:ext>
                  </a:extLst>
                </a:gridCol>
              </a:tblGrid>
              <a:tr h="274320">
                <a:tc>
                  <a:txBody>
                    <a:bodyPr/>
                    <a:lstStyle/>
                    <a:p>
                      <a:r>
                        <a:rPr lang="en-GB" sz="1400" b="1" kern="1200" dirty="0" smtClean="0">
                          <a:solidFill>
                            <a:schemeClr val="lt1"/>
                          </a:solidFill>
                          <a:latin typeface="Arial" panose="020B0604020202020204" pitchFamily="34" charset="0"/>
                          <a:ea typeface="+mn-ea"/>
                          <a:cs typeface="Arial" panose="020B0604020202020204" pitchFamily="34" charset="0"/>
                        </a:rPr>
                        <a:t>PCN</a:t>
                      </a:r>
                      <a:endParaRPr lang="en-GB" sz="1400" b="1" kern="1200" dirty="0">
                        <a:solidFill>
                          <a:schemeClr val="lt1"/>
                        </a:solidFill>
                        <a:latin typeface="Arial" panose="020B0604020202020204" pitchFamily="34" charset="0"/>
                        <a:ea typeface="+mn-ea"/>
                        <a:cs typeface="Arial" panose="020B0604020202020204" pitchFamily="34" charset="0"/>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2019</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2021</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2026</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2031</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2036</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gridSpan="2">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2019 to</a:t>
                      </a:r>
                      <a:r>
                        <a:rPr lang="en-GB" sz="1400" b="0" i="0" u="none" strike="noStrike" baseline="0" dirty="0" smtClean="0">
                          <a:solidFill>
                            <a:srgbClr val="FFFFFF"/>
                          </a:solidFill>
                          <a:effectLst/>
                          <a:latin typeface="Arial" panose="020B0604020202020204" pitchFamily="34" charset="0"/>
                          <a:cs typeface="Arial" panose="020B0604020202020204" pitchFamily="34" charset="0"/>
                        </a:rPr>
                        <a:t> 2021</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fontAlgn="b"/>
                      <a:endParaRPr lang="en-GB" sz="16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2021</a:t>
                      </a:r>
                      <a:r>
                        <a:rPr lang="en-GB" sz="1400" b="0" i="0" u="none" strike="noStrike" baseline="0" dirty="0" smtClean="0">
                          <a:solidFill>
                            <a:srgbClr val="FFFFFF"/>
                          </a:solidFill>
                          <a:effectLst/>
                          <a:latin typeface="Arial" panose="020B0604020202020204" pitchFamily="34" charset="0"/>
                          <a:cs typeface="Arial" panose="020B0604020202020204" pitchFamily="34" charset="0"/>
                        </a:rPr>
                        <a:t> to 2026</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fontAlgn="b"/>
                      <a:endParaRPr lang="en-GB" sz="1000" b="0" i="0" u="none" strike="noStrike" dirty="0">
                        <a:solidFill>
                          <a:srgbClr val="FFFFFF"/>
                        </a:solidFill>
                        <a:effectLst/>
                        <a:latin typeface="Arial" panose="020B0604020202020204" pitchFamily="34" charset="0"/>
                      </a:endParaRPr>
                    </a:p>
                  </a:txBody>
                  <a:tcPr marL="9525" marR="9525" marT="9525" marB="0" anchor="b"/>
                </a:tc>
                <a:tc gridSpan="2">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2026 to 2031</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fontAlgn="b"/>
                      <a:endParaRPr lang="en-GB" sz="1000" b="0" i="0" u="none" strike="noStrike" dirty="0">
                        <a:solidFill>
                          <a:srgbClr val="FFFFFF"/>
                        </a:solidFill>
                        <a:effectLst/>
                        <a:latin typeface="Arial" panose="020B0604020202020204" pitchFamily="34" charset="0"/>
                      </a:endParaRPr>
                    </a:p>
                  </a:txBody>
                  <a:tcPr marL="9525" marR="9525" marT="9525" marB="0" anchor="b"/>
                </a:tc>
                <a:tc gridSpan="2">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2031</a:t>
                      </a:r>
                      <a:r>
                        <a:rPr lang="en-GB" sz="1400" b="0" i="0" u="none" strike="noStrike" baseline="0" dirty="0" smtClean="0">
                          <a:solidFill>
                            <a:srgbClr val="FFFFFF"/>
                          </a:solidFill>
                          <a:effectLst/>
                          <a:latin typeface="Arial" panose="020B0604020202020204" pitchFamily="34" charset="0"/>
                          <a:cs typeface="Arial" panose="020B0604020202020204" pitchFamily="34" charset="0"/>
                        </a:rPr>
                        <a:t> to 2036</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fontAlgn="b"/>
                      <a:endParaRPr lang="en-GB" sz="1000" b="0" i="0" u="none" strike="noStrike" dirty="0">
                        <a:solidFill>
                          <a:srgbClr val="FFFF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303656">
                <a:tc>
                  <a:txBody>
                    <a:bodyPr/>
                    <a:lstStyle/>
                    <a:p>
                      <a:endParaRPr lang="en-GB" sz="1400" b="1" kern="1200" dirty="0">
                        <a:solidFill>
                          <a:schemeClr val="lt1"/>
                        </a:solidFill>
                        <a:latin typeface="Arial" panose="020B0604020202020204" pitchFamily="34" charset="0"/>
                        <a:ea typeface="+mn-ea"/>
                        <a:cs typeface="Arial" panose="020B0604020202020204" pitchFamily="34" charset="0"/>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kern="1200" dirty="0">
                          <a:solidFill>
                            <a:srgbClr val="FFFFFF"/>
                          </a:solidFill>
                          <a:effectLst/>
                          <a:latin typeface="Arial" panose="020B0604020202020204" pitchFamily="34" charset="0"/>
                          <a:ea typeface="+mn-ea"/>
                          <a:cs typeface="Arial" panose="020B0604020202020204" pitchFamily="34" charset="0"/>
                        </a:rPr>
                        <a:t>Number</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Number</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Number</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Number</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a:t>
                      </a:r>
                    </a:p>
                  </a:txBody>
                  <a:tcPr marL="9525" marR="9525" marT="9525" marB="0">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78696">
                <a:tc>
                  <a:txBody>
                    <a:bodyPr/>
                    <a:lstStyle/>
                    <a:p>
                      <a:pPr algn="l"/>
                      <a:r>
                        <a:rPr lang="en-GB" sz="1400" b="0" i="0" u="none" strike="noStrike" kern="1200" baseline="0" dirty="0" smtClean="0">
                          <a:solidFill>
                            <a:schemeClr val="accent1">
                              <a:lumMod val="75000"/>
                            </a:schemeClr>
                          </a:solidFill>
                          <a:effectLst/>
                          <a:latin typeface="Arial" panose="020B0604020202020204" pitchFamily="34" charset="0"/>
                          <a:ea typeface="+mn-ea"/>
                          <a:cs typeface="Arial" panose="020B0604020202020204" pitchFamily="34" charset="0"/>
                        </a:rPr>
                        <a:t>Cambridge City </a:t>
                      </a: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PCN</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49,846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50,640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53,027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53,398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53,460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794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2,387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371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0.7%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0.1%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extLst>
                  <a:ext uri="{0D108BD9-81ED-4DB2-BD59-A6C34878D82A}">
                    <a16:rowId xmlns:a16="http://schemas.microsoft.com/office/drawing/2014/main" val="10002"/>
                  </a:ext>
                </a:extLst>
              </a:tr>
              <a:tr h="366577">
                <a:tc>
                  <a:txBody>
                    <a:bodyPr/>
                    <a:lstStyle/>
                    <a:p>
                      <a:pPr algn="l"/>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C&amp;P</a:t>
                      </a:r>
                      <a:r>
                        <a:rPr lang="en-GB" sz="1400" b="0" i="0" u="none" strike="noStrike" kern="1200" baseline="0" dirty="0" smtClean="0">
                          <a:solidFill>
                            <a:schemeClr val="accent1">
                              <a:lumMod val="75000"/>
                            </a:schemeClr>
                          </a:solidFill>
                          <a:effectLst/>
                          <a:latin typeface="Arial" panose="020B0604020202020204" pitchFamily="34" charset="0"/>
                          <a:ea typeface="+mn-ea"/>
                          <a:cs typeface="Arial" panose="020B0604020202020204" pitchFamily="34" charset="0"/>
                        </a:rPr>
                        <a:t> </a:t>
                      </a: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CCG</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982,987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1,011,368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1,072,891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1,097,528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1,110,295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28,381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61,522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24,637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12,767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extLst>
                  <a:ext uri="{0D108BD9-81ED-4DB2-BD59-A6C34878D82A}">
                    <a16:rowId xmlns:a16="http://schemas.microsoft.com/office/drawing/2014/main" val="10003"/>
                  </a:ext>
                </a:extLst>
              </a:tr>
            </a:tbl>
          </a:graphicData>
        </a:graphic>
      </p:graphicFrame>
      <p:sp>
        <p:nvSpPr>
          <p:cNvPr id="4" name="Rectangle 3"/>
          <p:cNvSpPr/>
          <p:nvPr/>
        </p:nvSpPr>
        <p:spPr>
          <a:xfrm>
            <a:off x="0" y="4171406"/>
            <a:ext cx="12192000" cy="420914"/>
          </a:xfrm>
          <a:prstGeom prst="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Population forecasts</a:t>
            </a:r>
          </a:p>
        </p:txBody>
      </p:sp>
    </p:spTree>
    <p:extLst>
      <p:ext uri="{BB962C8B-B14F-4D97-AF65-F5344CB8AC3E}">
        <p14:creationId xmlns:p14="http://schemas.microsoft.com/office/powerpoint/2010/main" val="659020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59052416"/>
              </p:ext>
            </p:extLst>
          </p:nvPr>
        </p:nvGraphicFramePr>
        <p:xfrm>
          <a:off x="0" y="-11580"/>
          <a:ext cx="12192000" cy="686958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68878">
                <a:tc>
                  <a:txBody>
                    <a:bodyPr/>
                    <a:lstStyle/>
                    <a:p>
                      <a:r>
                        <a:rPr lang="en-GB" dirty="0" smtClean="0">
                          <a:latin typeface="Arial" panose="020B0604020202020204" pitchFamily="34" charset="0"/>
                          <a:cs typeface="Arial" panose="020B0604020202020204" pitchFamily="34" charset="0"/>
                        </a:rPr>
                        <a:t>Population distribution </a:t>
                      </a:r>
                      <a:endParaRPr lang="en-GB" dirty="0">
                        <a:latin typeface="Arial" panose="020B0604020202020204" pitchFamily="34" charset="0"/>
                        <a:cs typeface="Arial" panose="020B0604020202020204" pitchFamily="34" charset="0"/>
                      </a:endParaRPr>
                    </a:p>
                  </a:txBody>
                  <a:tcPr>
                    <a:solidFill>
                      <a:srgbClr val="2E75B6"/>
                    </a:solidFill>
                  </a:tcPr>
                </a:tc>
                <a:extLst>
                  <a:ext uri="{0D108BD9-81ED-4DB2-BD59-A6C34878D82A}">
                    <a16:rowId xmlns:a16="http://schemas.microsoft.com/office/drawing/2014/main" val="10000"/>
                  </a:ext>
                </a:extLst>
              </a:tr>
              <a:tr h="6251239">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700" dirty="0" smtClean="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9463">
                <a:tc>
                  <a:txBody>
                    <a:bodyPr/>
                    <a:lstStyle/>
                    <a:p>
                      <a:r>
                        <a:rPr lang="en-GB" sz="1000" dirty="0" smtClean="0">
                          <a:solidFill>
                            <a:schemeClr val="bg1"/>
                          </a:solidFill>
                          <a:latin typeface="Arial" panose="020B0604020202020204" pitchFamily="34" charset="0"/>
                          <a:cs typeface="Arial" panose="020B0604020202020204" pitchFamily="34" charset="0"/>
                        </a:rPr>
                        <a:t>Source:</a:t>
                      </a:r>
                      <a:r>
                        <a:rPr lang="en-GB" sz="1000" kern="1200" dirty="0" smtClean="0">
                          <a:solidFill>
                            <a:schemeClr val="bg1"/>
                          </a:solidFill>
                          <a:latin typeface="Arial" panose="020B0604020202020204" pitchFamily="34" charset="0"/>
                          <a:ea typeface="+mn-ea"/>
                          <a:cs typeface="Arial" panose="020B0604020202020204" pitchFamily="34" charset="0"/>
                        </a:rPr>
                        <a:t> GP registered population data by</a:t>
                      </a:r>
                      <a:r>
                        <a:rPr lang="en-GB" sz="1000" kern="1200" baseline="0" dirty="0" smtClean="0">
                          <a:solidFill>
                            <a:schemeClr val="bg1"/>
                          </a:solidFill>
                          <a:latin typeface="Arial" panose="020B0604020202020204" pitchFamily="34" charset="0"/>
                          <a:ea typeface="+mn-ea"/>
                          <a:cs typeface="Arial" panose="020B0604020202020204" pitchFamily="34" charset="0"/>
                        </a:rPr>
                        <a:t> Lower Super Output Area, April 19, NHS Digital</a:t>
                      </a:r>
                      <a:endParaRPr lang="en-GB" sz="1000" kern="1200" dirty="0" smtClean="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9960" y="381846"/>
            <a:ext cx="4386936" cy="6199354"/>
          </a:xfrm>
          <a:prstGeom prst="rect">
            <a:avLst/>
          </a:prstGeom>
          <a:ln w="19050">
            <a:solidFill>
              <a:schemeClr val="accent1">
                <a:lumMod val="75000"/>
              </a:schemeClr>
            </a:solidFill>
          </a:ln>
        </p:spPr>
      </p:pic>
      <p:sp>
        <p:nvSpPr>
          <p:cNvPr id="7" name="TextBox 6"/>
          <p:cNvSpPr txBox="1"/>
          <p:nvPr/>
        </p:nvSpPr>
        <p:spPr>
          <a:xfrm>
            <a:off x="5355771" y="1047650"/>
            <a:ext cx="1314784"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Population </a:t>
            </a:r>
            <a:endParaRPr lang="en-GB" sz="1600" b="1" dirty="0" smtClean="0">
              <a:solidFill>
                <a:schemeClr val="accent1">
                  <a:lumMod val="75000"/>
                </a:schemeClr>
              </a:solidFill>
              <a:latin typeface="Arial" panose="020B0604020202020204" pitchFamily="34" charset="0"/>
              <a:cs typeface="Arial" panose="020B0604020202020204" pitchFamily="34" charset="0"/>
            </a:endParaRPr>
          </a:p>
          <a:p>
            <a:pPr algn="ctr"/>
            <a:r>
              <a:rPr lang="en-GB" sz="1600" b="1" dirty="0" smtClean="0">
                <a:solidFill>
                  <a:schemeClr val="accent1">
                    <a:lumMod val="75000"/>
                  </a:schemeClr>
                </a:solidFill>
                <a:latin typeface="Arial" panose="020B0604020202020204" pitchFamily="34" charset="0"/>
                <a:cs typeface="Arial" panose="020B0604020202020204" pitchFamily="34" charset="0"/>
              </a:rPr>
              <a:t>distribution</a:t>
            </a:r>
            <a:endParaRPr lang="en-GB" sz="1600" b="1" dirty="0">
              <a:solidFill>
                <a:schemeClr val="accent1">
                  <a:lumMod val="75000"/>
                </a:schemeClr>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flipH="1">
            <a:off x="4646893" y="1340038"/>
            <a:ext cx="711203"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5853" y="2838434"/>
            <a:ext cx="1654619" cy="584775"/>
          </a:xfrm>
          <a:prstGeom prst="rect">
            <a:avLst/>
          </a:prstGeom>
          <a:noFill/>
        </p:spPr>
        <p:txBody>
          <a:bodyPr wrap="none" rtlCol="0">
            <a:spAutoFit/>
          </a:bodyPr>
          <a:lstStyle/>
          <a:p>
            <a:pPr algn="ctr"/>
            <a:r>
              <a:rPr lang="en-GB" sz="1600" b="1" dirty="0" smtClean="0">
                <a:solidFill>
                  <a:schemeClr val="accent1">
                    <a:lumMod val="75000"/>
                  </a:schemeClr>
                </a:solidFill>
                <a:latin typeface="Arial" panose="020B0604020202020204" pitchFamily="34" charset="0"/>
                <a:cs typeface="Arial" panose="020B0604020202020204" pitchFamily="34" charset="0"/>
              </a:rPr>
              <a:t>PCN dominant </a:t>
            </a:r>
          </a:p>
          <a:p>
            <a:pPr algn="ctr"/>
            <a:r>
              <a:rPr lang="en-GB" sz="1600" b="1" dirty="0" smtClean="0">
                <a:solidFill>
                  <a:schemeClr val="accent1">
                    <a:lumMod val="75000"/>
                  </a:schemeClr>
                </a:solidFill>
                <a:latin typeface="Arial" panose="020B0604020202020204" pitchFamily="34" charset="0"/>
                <a:cs typeface="Arial" panose="020B0604020202020204" pitchFamily="34" charset="0"/>
              </a:rPr>
              <a:t>population</a:t>
            </a:r>
          </a:p>
        </p:txBody>
      </p:sp>
      <p:cxnSp>
        <p:nvCxnSpPr>
          <p:cNvPr id="12" name="Straight Arrow Connector 11"/>
          <p:cNvCxnSpPr/>
          <p:nvPr/>
        </p:nvCxnSpPr>
        <p:spPr>
          <a:xfrm flipV="1">
            <a:off x="6892313" y="3119609"/>
            <a:ext cx="645885" cy="1198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248" y="383627"/>
            <a:ext cx="4338397" cy="6130761"/>
          </a:xfrm>
          <a:prstGeom prst="rect">
            <a:avLst/>
          </a:prstGeom>
        </p:spPr>
      </p:pic>
    </p:spTree>
    <p:extLst>
      <p:ext uri="{BB962C8B-B14F-4D97-AF65-F5344CB8AC3E}">
        <p14:creationId xmlns:p14="http://schemas.microsoft.com/office/powerpoint/2010/main" val="3259635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84060506"/>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smtClean="0">
                          <a:latin typeface="Arial" panose="020B0604020202020204" pitchFamily="34" charset="0"/>
                          <a:cs typeface="Arial" panose="020B0604020202020204" pitchFamily="34" charset="0"/>
                        </a:rPr>
                        <a:t>Ethnicity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algn="ctr"/>
                      <a:r>
                        <a:rPr lang="en-GB" sz="1600" baseline="0" dirty="0" smtClean="0">
                          <a:solidFill>
                            <a:schemeClr val="accent1">
                              <a:lumMod val="75000"/>
                            </a:schemeClr>
                          </a:solidFill>
                          <a:latin typeface="Arial" panose="020B0604020202020204" pitchFamily="34" charset="0"/>
                          <a:cs typeface="Arial" panose="020B0604020202020204" pitchFamily="34" charset="0"/>
                        </a:rPr>
                        <a:t>     Cambridge City PCN has a lower proportion of </a:t>
                      </a:r>
                      <a:r>
                        <a:rPr lang="en-GB" sz="1600" b="1" baseline="0" dirty="0" smtClean="0">
                          <a:solidFill>
                            <a:schemeClr val="accent1">
                              <a:lumMod val="75000"/>
                            </a:schemeClr>
                          </a:solidFill>
                          <a:latin typeface="Arial" panose="020B0604020202020204" pitchFamily="34" charset="0"/>
                          <a:cs typeface="Arial" panose="020B0604020202020204" pitchFamily="34" charset="0"/>
                        </a:rPr>
                        <a:t>White British </a:t>
                      </a:r>
                      <a:r>
                        <a:rPr lang="en-GB" sz="1600" baseline="0" dirty="0" smtClean="0">
                          <a:solidFill>
                            <a:schemeClr val="accent1">
                              <a:lumMod val="75000"/>
                            </a:schemeClr>
                          </a:solidFill>
                          <a:latin typeface="Arial" panose="020B0604020202020204" pitchFamily="34" charset="0"/>
                          <a:cs typeface="Arial" panose="020B0604020202020204" pitchFamily="34" charset="0"/>
                        </a:rPr>
                        <a:t>and higher proportions of </a:t>
                      </a:r>
                      <a:r>
                        <a:rPr lang="en-GB" sz="1600" b="1" kern="1200" baseline="0" dirty="0" smtClean="0">
                          <a:solidFill>
                            <a:schemeClr val="accent1">
                              <a:lumMod val="75000"/>
                            </a:schemeClr>
                          </a:solidFill>
                          <a:latin typeface="Arial" panose="020B0604020202020204" pitchFamily="34" charset="0"/>
                          <a:ea typeface="+mn-ea"/>
                          <a:cs typeface="Arial" panose="020B0604020202020204" pitchFamily="34" charset="0"/>
                        </a:rPr>
                        <a:t>all other ethnicities </a:t>
                      </a:r>
                      <a:r>
                        <a:rPr lang="en-GB" sz="1600" b="0" kern="1200" baseline="0" dirty="0" smtClean="0">
                          <a:solidFill>
                            <a:schemeClr val="accent1">
                              <a:lumMod val="75000"/>
                            </a:schemeClr>
                          </a:solidFill>
                          <a:latin typeface="Arial" panose="020B0604020202020204" pitchFamily="34" charset="0"/>
                          <a:ea typeface="+mn-ea"/>
                          <a:cs typeface="Arial" panose="020B0604020202020204" pitchFamily="34" charset="0"/>
                        </a:rPr>
                        <a:t>compared to the South Alliance and CCG.</a:t>
                      </a:r>
                      <a:endParaRPr lang="en-GB" sz="1600" b="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Census 2011 data applied to GP registered population using Census 2011 ethnic group proportions; England data from NOMIS (patients registered at a GP Practice by LSOA, July 2018, NHS Digital)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776578391"/>
              </p:ext>
            </p:extLst>
          </p:nvPr>
        </p:nvGraphicFramePr>
        <p:xfrm>
          <a:off x="369437" y="624114"/>
          <a:ext cx="11453125" cy="4424444"/>
        </p:xfrm>
        <a:graphic>
          <a:graphicData uri="http://schemas.openxmlformats.org/drawingml/2006/table">
            <a:tbl>
              <a:tblPr firstRow="1" bandRow="1">
                <a:tableStyleId>{F5AB1C69-6EDB-4FF4-983F-18BD219EF322}</a:tableStyleId>
              </a:tblPr>
              <a:tblGrid>
                <a:gridCol w="2538607">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110235">
                  <a:extLst>
                    <a:ext uri="{9D8B030D-6E8A-4147-A177-3AD203B41FA5}">
                      <a16:colId xmlns:a16="http://schemas.microsoft.com/office/drawing/2014/main" val="20004"/>
                    </a:ext>
                  </a:extLst>
                </a:gridCol>
                <a:gridCol w="1759789">
                  <a:extLst>
                    <a:ext uri="{9D8B030D-6E8A-4147-A177-3AD203B41FA5}">
                      <a16:colId xmlns:a16="http://schemas.microsoft.com/office/drawing/2014/main" val="20005"/>
                    </a:ext>
                  </a:extLst>
                </a:gridCol>
                <a:gridCol w="1004494">
                  <a:extLst>
                    <a:ext uri="{9D8B030D-6E8A-4147-A177-3AD203B41FA5}">
                      <a16:colId xmlns:a16="http://schemas.microsoft.com/office/drawing/2014/main" val="20006"/>
                    </a:ext>
                  </a:extLst>
                </a:gridCol>
                <a:gridCol w="1260000">
                  <a:extLst>
                    <a:ext uri="{9D8B030D-6E8A-4147-A177-3AD203B41FA5}">
                      <a16:colId xmlns:a16="http://schemas.microsoft.com/office/drawing/2014/main" val="20007"/>
                    </a:ext>
                  </a:extLst>
                </a:gridCol>
              </a:tblGrid>
              <a:tr h="1256444">
                <a:tc>
                  <a:txBody>
                    <a:bodyPr/>
                    <a:lstStyle/>
                    <a:p>
                      <a:pPr algn="l"/>
                      <a:r>
                        <a:rPr lang="en-GB" sz="1800" dirty="0" smtClean="0">
                          <a:latin typeface="Arial" panose="020B0604020202020204" pitchFamily="34" charset="0"/>
                          <a:cs typeface="Arial" panose="020B0604020202020204" pitchFamily="34" charset="0"/>
                        </a:rPr>
                        <a:t>PCN</a:t>
                      </a:r>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White British</a:t>
                      </a: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White Other</a:t>
                      </a: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Mixed</a:t>
                      </a: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Black </a:t>
                      </a: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Asian: Indian</a:t>
                      </a:r>
                      <a:r>
                        <a:rPr lang="en-GB" sz="1800" b="1" kern="1200" dirty="0" smtClean="0">
                          <a:solidFill>
                            <a:schemeClr val="lt1"/>
                          </a:solidFill>
                          <a:latin typeface="Arial" panose="020B0604020202020204" pitchFamily="34" charset="0"/>
                          <a:ea typeface="+mn-ea"/>
                          <a:cs typeface="Arial" panose="020B0604020202020204" pitchFamily="34" charset="0"/>
                        </a:rPr>
                        <a:t>/</a:t>
                      </a:r>
                    </a:p>
                    <a:p>
                      <a:pPr algn="ctr" fontAlgn="b"/>
                      <a:r>
                        <a:rPr lang="en-GB" sz="1800" b="1" kern="1200" dirty="0" smtClean="0">
                          <a:solidFill>
                            <a:schemeClr val="lt1"/>
                          </a:solidFill>
                          <a:latin typeface="Arial" panose="020B0604020202020204" pitchFamily="34" charset="0"/>
                          <a:ea typeface="+mn-ea"/>
                          <a:cs typeface="Arial" panose="020B0604020202020204" pitchFamily="34" charset="0"/>
                        </a:rPr>
                        <a:t>Bangladeshi/</a:t>
                      </a:r>
                    </a:p>
                    <a:p>
                      <a:pPr algn="ctr" fontAlgn="b"/>
                      <a:r>
                        <a:rPr lang="en-GB" sz="1800" b="1" kern="1200" dirty="0" smtClean="0">
                          <a:solidFill>
                            <a:schemeClr val="lt1"/>
                          </a:solidFill>
                          <a:latin typeface="Arial" panose="020B0604020202020204" pitchFamily="34" charset="0"/>
                          <a:ea typeface="+mn-ea"/>
                          <a:cs typeface="Arial" panose="020B0604020202020204" pitchFamily="34" charset="0"/>
                        </a:rPr>
                        <a:t>Pakistani</a:t>
                      </a:r>
                    </a:p>
                    <a:p>
                      <a:pPr algn="ctr" fontAlgn="b"/>
                      <a:endParaRPr lang="en-GB" sz="18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Asian: </a:t>
                      </a:r>
                      <a:r>
                        <a:rPr lang="en-GB" sz="1800" b="1" kern="1200" dirty="0" smtClean="0">
                          <a:solidFill>
                            <a:schemeClr val="lt1"/>
                          </a:solidFill>
                          <a:latin typeface="Arial" panose="020B0604020202020204" pitchFamily="34" charset="0"/>
                          <a:ea typeface="+mn-ea"/>
                          <a:cs typeface="Arial" panose="020B0604020202020204" pitchFamily="34" charset="0"/>
                        </a:rPr>
                        <a:t>Chinese/Other</a:t>
                      </a:r>
                    </a:p>
                    <a:p>
                      <a:pPr algn="ctr" fontAlgn="b"/>
                      <a:endParaRPr lang="en-GB" sz="18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Other</a:t>
                      </a: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75000"/>
                      </a:schemeClr>
                    </a:solidFill>
                  </a:tcPr>
                </a:tc>
                <a:extLst>
                  <a:ext uri="{0D108BD9-81ED-4DB2-BD59-A6C34878D82A}">
                    <a16:rowId xmlns:a16="http://schemas.microsoft.com/office/drawing/2014/main" val="10000"/>
                  </a:ext>
                </a:extLst>
              </a:tr>
              <a:tr h="792000">
                <a:tc>
                  <a:txBody>
                    <a:bodyPr/>
                    <a:lstStyle/>
                    <a:p>
                      <a:pPr algn="l"/>
                      <a:r>
                        <a:rPr lang="en-GB" sz="1600" baseline="0" dirty="0" smtClean="0">
                          <a:solidFill>
                            <a:schemeClr val="accent1">
                              <a:lumMod val="75000"/>
                            </a:schemeClr>
                          </a:solidFill>
                          <a:latin typeface="Arial" panose="020B0604020202020204" pitchFamily="34" charset="0"/>
                          <a:cs typeface="Arial" panose="020B0604020202020204" pitchFamily="34" charset="0"/>
                        </a:rPr>
                        <a:t>Cambridge City </a:t>
                      </a:r>
                      <a:r>
                        <a:rPr lang="en-GB" sz="1600" dirty="0" smtClean="0">
                          <a:solidFill>
                            <a:schemeClr val="accent1">
                              <a:lumMod val="75000"/>
                            </a:schemeClr>
                          </a:solidFill>
                          <a:latin typeface="Arial" panose="020B0604020202020204" pitchFamily="34" charset="0"/>
                          <a:cs typeface="Arial" panose="020B0604020202020204" pitchFamily="34" charset="0"/>
                        </a:rPr>
                        <a:t>PCN</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71.0%</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14.3%</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2.9%</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2.0%</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 4.6%</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3.9%</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1.4%</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1"/>
                  </a:ext>
                </a:extLst>
              </a:tr>
              <a:tr h="792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South</a:t>
                      </a:r>
                      <a:r>
                        <a:rPr lang="en-GB" sz="1600" baseline="0" dirty="0" smtClean="0">
                          <a:solidFill>
                            <a:schemeClr val="accent1">
                              <a:lumMod val="75000"/>
                            </a:schemeClr>
                          </a:solidFill>
                          <a:latin typeface="Arial" panose="020B0604020202020204" pitchFamily="34" charset="0"/>
                          <a:cs typeface="Arial" panose="020B0604020202020204" pitchFamily="34" charset="0"/>
                        </a:rPr>
                        <a:t> </a:t>
                      </a:r>
                      <a:r>
                        <a:rPr lang="en-GB" sz="1600" dirty="0" smtClean="0">
                          <a:solidFill>
                            <a:schemeClr val="accent1">
                              <a:lumMod val="75000"/>
                            </a:schemeClr>
                          </a:solidFill>
                          <a:latin typeface="Arial" panose="020B0604020202020204" pitchFamily="34" charset="0"/>
                          <a:cs typeface="Arial" panose="020B0604020202020204" pitchFamily="34" charset="0"/>
                        </a:rPr>
                        <a:t>Alliance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CEE1F2"/>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79.0%</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CEE1F2"/>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10.6%</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CEE1F2"/>
                    </a:solidFill>
                  </a:tcPr>
                </a:tc>
                <a:tc>
                  <a:txBody>
                    <a:bodyPr/>
                    <a:lstStyle/>
                    <a:p>
                      <a:pPr marL="0" algn="ctr" defTabSz="914400" rtl="0" eaLnBrk="1" fontAlgn="b" latinLnBrk="0" hangingPunct="1"/>
                      <a:r>
                        <a:rPr lang="en-GB" sz="1600" kern="1200" dirty="0">
                          <a:solidFill>
                            <a:schemeClr val="accent1">
                              <a:lumMod val="75000"/>
                            </a:schemeClr>
                          </a:solidFill>
                          <a:latin typeface="Arial" panose="020B0604020202020204" pitchFamily="34" charset="0"/>
                          <a:ea typeface="+mn-ea"/>
                          <a:cs typeface="Arial" panose="020B0604020202020204" pitchFamily="34" charset="0"/>
                        </a:rPr>
                        <a:t>2.3%</a:t>
                      </a:r>
                    </a:p>
                  </a:txBody>
                  <a:tcPr marL="9525" marR="9525" marT="9525" marB="0" anchor="ctr">
                    <a:solidFill>
                      <a:srgbClr val="CEE1F2"/>
                    </a:solidFill>
                  </a:tcPr>
                </a:tc>
                <a:tc>
                  <a:txBody>
                    <a:bodyPr/>
                    <a:lstStyle/>
                    <a:p>
                      <a:pPr marL="0" algn="ctr" defTabSz="914400" rtl="0" eaLnBrk="1" fontAlgn="b" latinLnBrk="0" hangingPunct="1"/>
                      <a:r>
                        <a:rPr lang="en-GB" sz="1600" kern="1200" dirty="0">
                          <a:solidFill>
                            <a:schemeClr val="accent1">
                              <a:lumMod val="75000"/>
                            </a:schemeClr>
                          </a:solidFill>
                          <a:latin typeface="Arial" panose="020B0604020202020204" pitchFamily="34" charset="0"/>
                          <a:ea typeface="+mn-ea"/>
                          <a:cs typeface="Arial" panose="020B0604020202020204" pitchFamily="34" charset="0"/>
                        </a:rPr>
                        <a:t>1.1%</a:t>
                      </a:r>
                    </a:p>
                  </a:txBody>
                  <a:tcPr marL="9525" marR="9525" marT="9525" marB="0" anchor="ctr">
                    <a:solidFill>
                      <a:srgbClr val="CEE1F2"/>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2.7%</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CEE1F2"/>
                    </a:solidFill>
                  </a:tcPr>
                </a:tc>
                <a:tc>
                  <a:txBody>
                    <a:bodyPr/>
                    <a:lstStyle/>
                    <a:p>
                      <a:pPr marL="0" algn="ctr" defTabSz="914400" rtl="0" eaLnBrk="1" fontAlgn="b" latinLnBrk="0" hangingPunct="1"/>
                      <a:r>
                        <a:rPr lang="en-GB" sz="1600" kern="1200" smtClean="0">
                          <a:solidFill>
                            <a:schemeClr val="accent1">
                              <a:lumMod val="75000"/>
                            </a:schemeClr>
                          </a:solidFill>
                          <a:latin typeface="Arial" panose="020B0604020202020204" pitchFamily="34" charset="0"/>
                          <a:ea typeface="+mn-ea"/>
                          <a:cs typeface="Arial" panose="020B0604020202020204" pitchFamily="34" charset="0"/>
                        </a:rPr>
                        <a:t>3.5%</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CEE1F2"/>
                    </a:solidFill>
                  </a:tcPr>
                </a:tc>
                <a:tc>
                  <a:txBody>
                    <a:bodyPr/>
                    <a:lstStyle/>
                    <a:p>
                      <a:pPr marL="0" algn="ctr" defTabSz="914400" rtl="0" eaLnBrk="1" fontAlgn="b" latinLnBrk="0" hangingPunct="1"/>
                      <a:r>
                        <a:rPr lang="en-GB" sz="1600" kern="1200" dirty="0">
                          <a:solidFill>
                            <a:schemeClr val="accent1">
                              <a:lumMod val="75000"/>
                            </a:schemeClr>
                          </a:solidFill>
                          <a:latin typeface="Arial" panose="020B0604020202020204" pitchFamily="34" charset="0"/>
                          <a:ea typeface="+mn-ea"/>
                          <a:cs typeface="Arial" panose="020B0604020202020204" pitchFamily="34" charset="0"/>
                        </a:rPr>
                        <a:t>0.9%</a:t>
                      </a:r>
                    </a:p>
                  </a:txBody>
                  <a:tcPr marL="9525" marR="9525" marT="9525" marB="0" anchor="ctr">
                    <a:lnR w="38100" cap="flat" cmpd="sng" algn="ctr">
                      <a:solidFill>
                        <a:schemeClr val="bg1"/>
                      </a:solidFill>
                      <a:prstDash val="solid"/>
                      <a:round/>
                      <a:headEnd type="none" w="med" len="med"/>
                      <a:tailEnd type="none" w="med" len="med"/>
                    </a:lnR>
                    <a:solidFill>
                      <a:srgbClr val="CEE1F2"/>
                    </a:solidFill>
                  </a:tcPr>
                </a:tc>
                <a:extLst>
                  <a:ext uri="{0D108BD9-81ED-4DB2-BD59-A6C34878D82A}">
                    <a16:rowId xmlns:a16="http://schemas.microsoft.com/office/drawing/2014/main" val="10002"/>
                  </a:ext>
                </a:extLst>
              </a:tr>
              <a:tr h="792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Cambridgeshire</a:t>
                      </a:r>
                      <a:r>
                        <a:rPr lang="en-GB" sz="16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80.0%</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9.5%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2.1%</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1.3%</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4.1%</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2.4%</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0.7%</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3"/>
                  </a:ext>
                </a:extLst>
              </a:tr>
              <a:tr h="792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England </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79.8%</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5.7%</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2.3%</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3.5%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5.6%</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2.3%</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1.0%</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EE1F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62838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19919047"/>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smtClean="0">
                          <a:latin typeface="Arial" panose="020B0604020202020204" pitchFamily="34" charset="0"/>
                          <a:cs typeface="Arial" panose="020B0604020202020204" pitchFamily="34" charset="0"/>
                        </a:rPr>
                        <a:t>Deprivation</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lvl="0" indent="0" algn="l">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      Relative deprivation is higher in Cambridge City PCN compared to South </a:t>
                      </a:r>
                    </a:p>
                    <a:p>
                      <a:pPr marL="0" lvl="0" indent="0" algn="l">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                           Alliance and CCG but lower than England.</a:t>
                      </a:r>
                    </a:p>
                    <a:p>
                      <a:pPr marL="0" lvl="0" indent="0" algn="l">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lvl="0" indent="0" algn="l">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Approximately 18.0% of children and 16.4% of older people live in income</a:t>
                      </a:r>
                    </a:p>
                    <a:p>
                      <a:pPr marL="0" lvl="0" indent="0" algn="l">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deprived households in the PCN; higher than the averages for South </a:t>
                      </a:r>
                    </a:p>
                    <a:p>
                      <a:pPr marL="0" lvl="0" indent="0" algn="l">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Alliance </a:t>
                      </a:r>
                      <a:r>
                        <a:rPr lang="en-GB" sz="1600" baseline="0" smtClean="0">
                          <a:solidFill>
                            <a:schemeClr val="accent1">
                              <a:lumMod val="75000"/>
                            </a:schemeClr>
                          </a:solidFill>
                          <a:latin typeface="Arial" panose="020B0604020202020204" pitchFamily="34" charset="0"/>
                          <a:cs typeface="Arial" panose="020B0604020202020204" pitchFamily="34" charset="0"/>
                        </a:rPr>
                        <a:t>and the CCG</a:t>
                      </a:r>
                      <a:r>
                        <a:rPr lang="en-GB" sz="1600" baseline="0" dirty="0" smtClean="0">
                          <a:solidFill>
                            <a:schemeClr val="accent1">
                              <a:lumMod val="75000"/>
                            </a:schemeClr>
                          </a:solidFill>
                          <a:latin typeface="Arial" panose="020B0604020202020204" pitchFamily="34" charset="0"/>
                          <a:cs typeface="Arial" panose="020B0604020202020204" pitchFamily="34" charset="0"/>
                        </a:rPr>
                        <a:t>.</a:t>
                      </a:r>
                      <a:endParaRPr lang="en-GB" sz="160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dirty="0" smtClean="0">
                          <a:solidFill>
                            <a:schemeClr val="bg1"/>
                          </a:solidFill>
                          <a:latin typeface="Arial" panose="020B0604020202020204" pitchFamily="34" charset="0"/>
                          <a:ea typeface="+mn-ea"/>
                          <a:cs typeface="Arial" panose="020B0604020202020204" pitchFamily="34" charset="0"/>
                        </a:rPr>
                        <a:t>C&amp;P PHI derived from Indices of Multiple Deprivation 2015, DCLG and GP registered population data for July 2018. </a:t>
                      </a:r>
                      <a:r>
                        <a:rPr lang="en-GB" sz="1000" kern="1200" baseline="0" dirty="0" smtClean="0">
                          <a:solidFill>
                            <a:schemeClr val="bg1"/>
                          </a:solidFill>
                          <a:latin typeface="Arial" panose="020B0604020202020204" pitchFamily="34" charset="0"/>
                          <a:ea typeface="+mn-ea"/>
                          <a:cs typeface="Arial" panose="020B0604020202020204" pitchFamily="34" charset="0"/>
                        </a:rPr>
                        <a:t> Practice data from PHE Fingertips.</a:t>
                      </a:r>
                      <a:endParaRPr lang="en-GB" sz="1000" kern="1200" dirty="0" smtClean="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970747423"/>
              </p:ext>
            </p:extLst>
          </p:nvPr>
        </p:nvGraphicFramePr>
        <p:xfrm>
          <a:off x="203463" y="477520"/>
          <a:ext cx="7265894" cy="4313820"/>
        </p:xfrm>
        <a:graphic>
          <a:graphicData uri="http://schemas.openxmlformats.org/drawingml/2006/table">
            <a:tbl>
              <a:tblPr firstRow="1" bandRow="1">
                <a:tableStyleId>{F5AB1C69-6EDB-4FF4-983F-18BD219EF322}</a:tableStyleId>
              </a:tblPr>
              <a:tblGrid>
                <a:gridCol w="2450855">
                  <a:extLst>
                    <a:ext uri="{9D8B030D-6E8A-4147-A177-3AD203B41FA5}">
                      <a16:colId xmlns:a16="http://schemas.microsoft.com/office/drawing/2014/main" val="20000"/>
                    </a:ext>
                  </a:extLst>
                </a:gridCol>
                <a:gridCol w="1562046">
                  <a:extLst>
                    <a:ext uri="{9D8B030D-6E8A-4147-A177-3AD203B41FA5}">
                      <a16:colId xmlns:a16="http://schemas.microsoft.com/office/drawing/2014/main" val="20001"/>
                    </a:ext>
                  </a:extLst>
                </a:gridCol>
                <a:gridCol w="1647980">
                  <a:extLst>
                    <a:ext uri="{9D8B030D-6E8A-4147-A177-3AD203B41FA5}">
                      <a16:colId xmlns:a16="http://schemas.microsoft.com/office/drawing/2014/main" val="20002"/>
                    </a:ext>
                  </a:extLst>
                </a:gridCol>
                <a:gridCol w="1605013">
                  <a:extLst>
                    <a:ext uri="{9D8B030D-6E8A-4147-A177-3AD203B41FA5}">
                      <a16:colId xmlns:a16="http://schemas.microsoft.com/office/drawing/2014/main" val="20003"/>
                    </a:ext>
                  </a:extLst>
                </a:gridCol>
              </a:tblGrid>
              <a:tr h="1009846">
                <a:tc>
                  <a:txBody>
                    <a:bodyPr/>
                    <a:lstStyle/>
                    <a:p>
                      <a:pPr algn="l"/>
                      <a:endParaRPr lang="en-GB" sz="18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Index</a:t>
                      </a:r>
                      <a:r>
                        <a:rPr lang="en-GB" sz="1600" b="1" kern="1200" baseline="0" dirty="0" smtClean="0">
                          <a:solidFill>
                            <a:schemeClr val="lt1"/>
                          </a:solidFill>
                          <a:latin typeface="Arial" panose="020B0604020202020204" pitchFamily="34" charset="0"/>
                          <a:ea typeface="+mn-ea"/>
                          <a:cs typeface="Arial" panose="020B0604020202020204" pitchFamily="34" charset="0"/>
                        </a:rPr>
                        <a:t> of Multiple Deprivation</a:t>
                      </a:r>
                    </a:p>
                    <a:p>
                      <a:pPr algn="ctr" fontAlgn="b"/>
                      <a:endParaRPr lang="en-GB" sz="1600" b="1" kern="1200" baseline="30000" dirty="0">
                        <a:solidFill>
                          <a:schemeClr val="lt1"/>
                        </a:solidFill>
                        <a:latin typeface="Arial" panose="020B0604020202020204" pitchFamily="34" charset="0"/>
                        <a:ea typeface="+mn-ea"/>
                        <a:cs typeface="Arial" panose="020B0604020202020204" pitchFamily="34" charset="0"/>
                      </a:endParaRPr>
                    </a:p>
                  </a:txBody>
                  <a:tcPr marL="9525" marR="9525" marT="9525" marB="0">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Income Affecting Children Index </a:t>
                      </a:r>
                      <a:endParaRPr lang="en-GB" sz="1600" b="1" kern="1200" baseline="30000" dirty="0">
                        <a:solidFill>
                          <a:schemeClr val="lt1"/>
                        </a:solidFill>
                        <a:latin typeface="Arial" panose="020B0604020202020204" pitchFamily="34" charset="0"/>
                        <a:ea typeface="+mn-ea"/>
                        <a:cs typeface="Arial" panose="020B0604020202020204" pitchFamily="34" charset="0"/>
                      </a:endParaRPr>
                    </a:p>
                  </a:txBody>
                  <a:tcPr marL="9525" marR="9525" marT="9525" marB="0">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Income</a:t>
                      </a:r>
                      <a:r>
                        <a:rPr lang="en-GB" sz="1600" b="1" kern="1200" baseline="0" dirty="0" smtClean="0">
                          <a:solidFill>
                            <a:schemeClr val="lt1"/>
                          </a:solidFill>
                          <a:latin typeface="Arial" panose="020B0604020202020204" pitchFamily="34" charset="0"/>
                          <a:ea typeface="+mn-ea"/>
                          <a:cs typeface="Arial" panose="020B0604020202020204" pitchFamily="34" charset="0"/>
                        </a:rPr>
                        <a:t> Affecting Older People Index </a:t>
                      </a:r>
                    </a:p>
                    <a:p>
                      <a:pPr algn="ctr" fontAlgn="b"/>
                      <a:endParaRPr lang="en-GB" sz="1600" b="1" strike="noStrike" kern="1200" baseline="30000" dirty="0">
                        <a:solidFill>
                          <a:schemeClr val="lt1"/>
                        </a:solidFill>
                        <a:latin typeface="Arial" panose="020B0604020202020204" pitchFamily="34" charset="0"/>
                        <a:ea typeface="+mn-ea"/>
                        <a:cs typeface="Arial" panose="020B0604020202020204" pitchFamily="34" charset="0"/>
                      </a:endParaRPr>
                    </a:p>
                  </a:txBody>
                  <a:tcPr marL="9525" marR="9525" marT="9525" marB="0">
                    <a:solidFill>
                      <a:schemeClr val="accent1">
                        <a:lumMod val="75000"/>
                      </a:schemeClr>
                    </a:solidFill>
                  </a:tcPr>
                </a:tc>
                <a:extLst>
                  <a:ext uri="{0D108BD9-81ED-4DB2-BD59-A6C34878D82A}">
                    <a16:rowId xmlns:a16="http://schemas.microsoft.com/office/drawing/2014/main" val="10000"/>
                  </a:ext>
                </a:extLst>
              </a:tr>
              <a:tr h="347414">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Arbury Road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21.1</a:t>
                      </a: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22.0%</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18.1%</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extLst>
                  <a:ext uri="{0D108BD9-81ED-4DB2-BD59-A6C34878D82A}">
                    <a16:rowId xmlns:a16="http://schemas.microsoft.com/office/drawing/2014/main" val="10001"/>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Bottisham Medical Practice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9.7</a:t>
                      </a: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6.8%</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10.5%</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extLst>
                  <a:ext uri="{0D108BD9-81ED-4DB2-BD59-A6C34878D82A}">
                    <a16:rowId xmlns:a16="http://schemas.microsoft.com/office/drawing/2014/main" val="10002"/>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Cambridge Access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16.5</a:t>
                      </a: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16.1%</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14.0%</a:t>
                      </a:r>
                    </a:p>
                  </a:txBody>
                  <a:tcPr marL="9525" marR="9525" marT="9525" marB="0" anchor="ctr">
                    <a:solidFill>
                      <a:srgbClr val="EBF1FF"/>
                    </a:solidFill>
                  </a:tcPr>
                </a:tc>
                <a:extLst>
                  <a:ext uri="{0D108BD9-81ED-4DB2-BD59-A6C34878D82A}">
                    <a16:rowId xmlns:a16="http://schemas.microsoft.com/office/drawing/2014/main" val="10003"/>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East Barnwell Health Centre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26.5</a:t>
                      </a: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22.6%</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18.1%</a:t>
                      </a:r>
                    </a:p>
                  </a:txBody>
                  <a:tcPr marL="9525" marR="9525" marT="9525" marB="0" anchor="ctr">
                    <a:solidFill>
                      <a:srgbClr val="EBF1FF"/>
                    </a:solidFill>
                  </a:tcPr>
                </a:tc>
                <a:extLst>
                  <a:ext uri="{0D108BD9-81ED-4DB2-BD59-A6C34878D82A}">
                    <a16:rowId xmlns:a16="http://schemas.microsoft.com/office/drawing/2014/main" val="4277785626"/>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Nuffield Road</a:t>
                      </a:r>
                      <a:r>
                        <a:rPr lang="en-GB" sz="1400" baseline="0" dirty="0" smtClean="0">
                          <a:solidFill>
                            <a:schemeClr val="accent1">
                              <a:lumMod val="75000"/>
                            </a:schemeClr>
                          </a:solidFill>
                          <a:latin typeface="Arial" panose="020B0604020202020204" pitchFamily="34" charset="0"/>
                          <a:cs typeface="Arial" panose="020B0604020202020204" pitchFamily="34" charset="0"/>
                        </a:rPr>
                        <a:t> Medical Centre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18.3</a:t>
                      </a: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20.3%</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18.0%</a:t>
                      </a:r>
                    </a:p>
                  </a:txBody>
                  <a:tcPr marL="9525" marR="9525" marT="9525" marB="0" anchor="ctr">
                    <a:solidFill>
                      <a:srgbClr val="EBF1FF"/>
                    </a:solidFill>
                  </a:tcPr>
                </a:tc>
                <a:extLst>
                  <a:ext uri="{0D108BD9-81ED-4DB2-BD59-A6C34878D82A}">
                    <a16:rowId xmlns:a16="http://schemas.microsoft.com/office/drawing/2014/main" val="1736622912"/>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York Street medical</a:t>
                      </a:r>
                      <a:r>
                        <a:rPr lang="en-GB" sz="1400" baseline="0" dirty="0" smtClean="0">
                          <a:solidFill>
                            <a:schemeClr val="accent1">
                              <a:lumMod val="75000"/>
                            </a:schemeClr>
                          </a:solidFill>
                          <a:latin typeface="Arial" panose="020B0604020202020204" pitchFamily="34" charset="0"/>
                          <a:cs typeface="Arial" panose="020B0604020202020204" pitchFamily="34" charset="0"/>
                        </a:rPr>
                        <a:t> Practice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14.5</a:t>
                      </a: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13.1%</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14.3%</a:t>
                      </a:r>
                    </a:p>
                  </a:txBody>
                  <a:tcPr marL="9525" marR="9525" marT="9525" marB="0" anchor="ctr">
                    <a:solidFill>
                      <a:srgbClr val="EBF1FF"/>
                    </a:solidFill>
                  </a:tcPr>
                </a:tc>
                <a:extLst>
                  <a:ext uri="{0D108BD9-81ED-4DB2-BD59-A6C34878D82A}">
                    <a16:rowId xmlns:a16="http://schemas.microsoft.com/office/drawing/2014/main" val="2530799409"/>
                  </a:ext>
                </a:extLst>
              </a:tr>
              <a:tr h="0">
                <a:tc>
                  <a:txBody>
                    <a:bodyPr/>
                    <a:lstStyle/>
                    <a:p>
                      <a:pPr algn="l"/>
                      <a:r>
                        <a:rPr lang="en-GB" sz="1400" b="1" baseline="0" dirty="0" smtClean="0">
                          <a:solidFill>
                            <a:schemeClr val="accent1">
                              <a:lumMod val="75000"/>
                            </a:schemeClr>
                          </a:solidFill>
                          <a:latin typeface="Arial" panose="020B0604020202020204" pitchFamily="34" charset="0"/>
                          <a:cs typeface="Arial" panose="020B0604020202020204" pitchFamily="34" charset="0"/>
                        </a:rPr>
                        <a:t>Cambridge City PCN</a:t>
                      </a:r>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CEE1F2"/>
                    </a:solidFill>
                  </a:tcPr>
                </a:tc>
                <a:tc>
                  <a:txBody>
                    <a:bodyPr/>
                    <a:lstStyle/>
                    <a:p>
                      <a:pPr algn="ctr" fontAlgn="b"/>
                      <a:r>
                        <a:rPr lang="en-GB" sz="1400" b="1" i="0" u="none" strike="noStrike" dirty="0" smtClean="0">
                          <a:solidFill>
                            <a:schemeClr val="accent1">
                              <a:lumMod val="75000"/>
                            </a:schemeClr>
                          </a:solidFill>
                          <a:effectLst/>
                          <a:latin typeface="Arial" panose="020B0604020202020204" pitchFamily="34" charset="0"/>
                          <a:cs typeface="Arial" panose="020B0604020202020204" pitchFamily="34" charset="0"/>
                        </a:rPr>
                        <a:t>18.4</a:t>
                      </a:r>
                    </a:p>
                  </a:txBody>
                  <a:tcPr marL="9525" marR="9525" marT="9525" marB="0" anchor="ctr">
                    <a:solidFill>
                      <a:srgbClr val="CEE1F2"/>
                    </a:solidFill>
                  </a:tcPr>
                </a:tc>
                <a:tc>
                  <a:txBody>
                    <a:bodyPr/>
                    <a:lstStyle/>
                    <a:p>
                      <a:pPr algn="ctr" fontAlgn="b"/>
                      <a:r>
                        <a:rPr lang="en-GB" sz="1400" b="1" i="0" u="none" strike="noStrike" dirty="0" smtClean="0">
                          <a:solidFill>
                            <a:schemeClr val="accent1">
                              <a:lumMod val="75000"/>
                            </a:schemeClr>
                          </a:solidFill>
                          <a:effectLst/>
                          <a:latin typeface="Arial" panose="020B0604020202020204" pitchFamily="34" charset="0"/>
                          <a:cs typeface="Arial" panose="020B0604020202020204" pitchFamily="34" charset="0"/>
                        </a:rPr>
                        <a:t>18.0%</a:t>
                      </a:r>
                      <a:endParaRPr lang="en-GB" sz="1400" b="1"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CEE1F2"/>
                    </a:solidFill>
                  </a:tcPr>
                </a:tc>
                <a:tc>
                  <a:txBody>
                    <a:bodyPr/>
                    <a:lstStyle/>
                    <a:p>
                      <a:pPr algn="ctr" fontAlgn="b"/>
                      <a:r>
                        <a:rPr lang="en-GB" sz="1400" b="1" i="0" u="none" strike="noStrike" dirty="0" smtClean="0">
                          <a:solidFill>
                            <a:schemeClr val="accent1">
                              <a:lumMod val="75000"/>
                            </a:schemeClr>
                          </a:solidFill>
                          <a:effectLst/>
                          <a:latin typeface="Arial" panose="020B0604020202020204" pitchFamily="34" charset="0"/>
                          <a:cs typeface="Arial" panose="020B0604020202020204" pitchFamily="34" charset="0"/>
                        </a:rPr>
                        <a:t>16.4%</a:t>
                      </a:r>
                      <a:endParaRPr lang="en-GB" sz="1400" b="1"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CEE1F2"/>
                    </a:solidFill>
                  </a:tcPr>
                </a:tc>
                <a:extLst>
                  <a:ext uri="{0D108BD9-81ED-4DB2-BD59-A6C34878D82A}">
                    <a16:rowId xmlns:a16="http://schemas.microsoft.com/office/drawing/2014/main" val="10004"/>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South Alliance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10.5%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extLst>
                  <a:ext uri="{0D108BD9-81ED-4DB2-BD59-A6C34878D82A}">
                    <a16:rowId xmlns:a16="http://schemas.microsoft.com/office/drawing/2014/main" val="10005"/>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C&amp;P </a:t>
                      </a:r>
                      <a:r>
                        <a:rPr lang="en-GB" sz="1400" baseline="0" dirty="0" smtClean="0">
                          <a:solidFill>
                            <a:schemeClr val="accent1">
                              <a:lumMod val="75000"/>
                            </a:schemeClr>
                          </a:solidFill>
                          <a:latin typeface="Arial" panose="020B0604020202020204" pitchFamily="34" charset="0"/>
                          <a:cs typeface="Arial" panose="020B0604020202020204" pitchFamily="34" charset="0"/>
                        </a:rPr>
                        <a:t>CCG</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marL="0" algn="ctr" defTabSz="914400" rtl="0" eaLnBrk="1"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17.2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marL="0" algn="ctr" defTabSz="914400" rtl="0" eaLnBrk="1"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15.4%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marL="0" algn="ctr" defTabSz="914400" rtl="0" eaLnBrk="1"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14.3%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extLst>
                  <a:ext uri="{0D108BD9-81ED-4DB2-BD59-A6C34878D82A}">
                    <a16:rowId xmlns:a16="http://schemas.microsoft.com/office/drawing/2014/main" val="10006"/>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England </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21.8</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19.9%</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16.2%</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extLst>
                  <a:ext uri="{0D108BD9-81ED-4DB2-BD59-A6C34878D82A}">
                    <a16:rowId xmlns:a16="http://schemas.microsoft.com/office/drawing/2014/main" val="10007"/>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0905" y="477520"/>
            <a:ext cx="4304507" cy="6082869"/>
          </a:xfrm>
          <a:prstGeom prst="rect">
            <a:avLst/>
          </a:prstGeom>
          <a:ln w="28575">
            <a:solidFill>
              <a:schemeClr val="accent1">
                <a:lumMod val="75000"/>
              </a:schemeClr>
            </a:solidFill>
          </a:ln>
        </p:spPr>
      </p:pic>
      <p:sp>
        <p:nvSpPr>
          <p:cNvPr id="9" name="TextBox 8"/>
          <p:cNvSpPr txBox="1"/>
          <p:nvPr/>
        </p:nvSpPr>
        <p:spPr>
          <a:xfrm>
            <a:off x="7710905" y="518160"/>
            <a:ext cx="4304508" cy="321059"/>
          </a:xfrm>
          <a:prstGeom prst="rect">
            <a:avLst/>
          </a:prstGeom>
          <a:noFill/>
        </p:spPr>
        <p:txBody>
          <a:bodyPr wrap="square" rtlCol="0">
            <a:spAutoFit/>
          </a:bodyPr>
          <a:lstStyle/>
          <a:p>
            <a:pPr algn="ctr"/>
            <a:r>
              <a:rPr lang="en-GB" sz="1500" dirty="0">
                <a:solidFill>
                  <a:schemeClr val="accent1">
                    <a:lumMod val="75000"/>
                  </a:schemeClr>
                </a:solidFill>
                <a:latin typeface="Arial" panose="020B0604020202020204" pitchFamily="34" charset="0"/>
                <a:cs typeface="Arial" panose="020B0604020202020204" pitchFamily="34" charset="0"/>
              </a:rPr>
              <a:t>Index of Multiple Deprivation, 2015, by ward</a:t>
            </a:r>
          </a:p>
        </p:txBody>
      </p:sp>
    </p:spTree>
    <p:extLst>
      <p:ext uri="{BB962C8B-B14F-4D97-AF65-F5344CB8AC3E}">
        <p14:creationId xmlns:p14="http://schemas.microsoft.com/office/powerpoint/2010/main" val="2866681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93874928"/>
              </p:ext>
            </p:extLst>
          </p:nvPr>
        </p:nvGraphicFramePr>
        <p:xfrm>
          <a:off x="0" y="6327"/>
          <a:ext cx="12192000" cy="6944178"/>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90978">
                <a:tc>
                  <a:txBody>
                    <a:bodyPr/>
                    <a:lstStyle/>
                    <a:p>
                      <a:r>
                        <a:rPr lang="en-GB" dirty="0" smtClean="0">
                          <a:latin typeface="Arial" panose="020B0604020202020204" pitchFamily="34" charset="0"/>
                          <a:cs typeface="Arial" panose="020B0604020202020204" pitchFamily="34" charset="0"/>
                        </a:rPr>
                        <a:t>Births</a:t>
                      </a:r>
                      <a:r>
                        <a:rPr lang="en-GB" baseline="0" dirty="0" smtClean="0">
                          <a:latin typeface="Arial" panose="020B0604020202020204" pitchFamily="34" charset="0"/>
                          <a:cs typeface="Arial" panose="020B0604020202020204" pitchFamily="34" charset="0"/>
                        </a:rPr>
                        <a:t> and Fertility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89653">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0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smtClean="0">
                        <a:solidFill>
                          <a:schemeClr val="accent1">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smtClean="0">
                        <a:solidFill>
                          <a:schemeClr val="accent1">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        The birth rate in Cambridge City PCN is statistically significantly higher than the </a:t>
                      </a:r>
                    </a:p>
                    <a:p>
                      <a:pPr marL="0" indent="0">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          average for the South Alliance. The low birth weight proportion is </a:t>
                      </a:r>
                    </a:p>
                    <a:p>
                      <a:pPr marL="0" indent="0">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                           statistically similar to the South Alliance.</a:t>
                      </a:r>
                    </a:p>
                    <a:p>
                      <a:pPr marL="0" indent="0">
                        <a:buFont typeface="Arial" panose="020B0604020202020204" pitchFamily="34" charset="0"/>
                        <a:buNone/>
                      </a:pPr>
                      <a:endParaRPr lang="en-GB" sz="160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6710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smtClean="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latin typeface="Arial" panose="020B0604020202020204" pitchFamily="34" charset="0"/>
                          <a:cs typeface="Arial" panose="020B0604020202020204" pitchFamily="34" charset="0"/>
                        </a:rPr>
                        <a:t>Note:  Relates</a:t>
                      </a:r>
                      <a:r>
                        <a:rPr lang="en-GB" sz="1000" baseline="0" dirty="0" smtClean="0">
                          <a:solidFill>
                            <a:schemeClr val="bg1"/>
                          </a:solidFill>
                          <a:latin typeface="Arial" panose="020B0604020202020204" pitchFamily="34" charset="0"/>
                          <a:cs typeface="Arial" panose="020B0604020202020204" pitchFamily="34" charset="0"/>
                        </a:rPr>
                        <a:t> to Cambridgeshire and Peterborough residents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dirty="0" smtClean="0">
                          <a:solidFill>
                            <a:schemeClr val="bg1"/>
                          </a:solidFill>
                          <a:latin typeface="Arial" panose="020B0604020202020204" pitchFamily="34" charset="0"/>
                          <a:ea typeface="+mn-ea"/>
                          <a:cs typeface="Arial" panose="020B0604020202020204" pitchFamily="34" charset="0"/>
                        </a:rPr>
                        <a:t>C&amp;P PHI based on NHS Digital Civil Registration Data, 2014-2016 and patients registered at a GP Practice by LSOA, July 2018, NHS Digital (benchmark = South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7742610" y="844255"/>
            <a:ext cx="4223292" cy="5133283"/>
          </a:xfrm>
          <a:prstGeom prst="rect">
            <a:avLst/>
          </a:prstGeom>
          <a:ln w="28575">
            <a:solidFill>
              <a:schemeClr val="accent1">
                <a:lumMod val="75000"/>
              </a:schemeClr>
            </a:solidFill>
          </a:ln>
        </p:spPr>
      </p:pic>
      <p:sp>
        <p:nvSpPr>
          <p:cNvPr id="5" name="Rectangle 4"/>
          <p:cNvSpPr/>
          <p:nvPr/>
        </p:nvSpPr>
        <p:spPr>
          <a:xfrm>
            <a:off x="7742610" y="434283"/>
            <a:ext cx="4223292" cy="369332"/>
          </a:xfrm>
          <a:prstGeom prst="rect">
            <a:avLst/>
          </a:prstGeom>
        </p:spPr>
        <p:txBody>
          <a:bodyPr wrap="square">
            <a:spAutoFit/>
          </a:bodyPr>
          <a:lstStyle/>
          <a:p>
            <a:pPr algn="ctr"/>
            <a:r>
              <a:rPr lang="en-GB" dirty="0" smtClean="0">
                <a:solidFill>
                  <a:schemeClr val="accent1">
                    <a:lumMod val="75000"/>
                  </a:schemeClr>
                </a:solidFill>
                <a:latin typeface="Arial" panose="020B0604020202020204" pitchFamily="34" charset="0"/>
                <a:cs typeface="Arial" panose="020B0604020202020204" pitchFamily="34" charset="0"/>
              </a:rPr>
              <a:t>Birth r</a:t>
            </a:r>
            <a:r>
              <a:rPr lang="en-GB" baseline="0" dirty="0" smtClean="0">
                <a:solidFill>
                  <a:schemeClr val="accent1">
                    <a:lumMod val="75000"/>
                  </a:schemeClr>
                </a:solidFill>
                <a:latin typeface="Arial" panose="020B0604020202020204" pitchFamily="34" charset="0"/>
                <a:cs typeface="Arial" panose="020B0604020202020204" pitchFamily="34" charset="0"/>
              </a:rPr>
              <a:t>ates by ward</a:t>
            </a:r>
            <a:endParaRPr lang="en-GB"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40636471"/>
              </p:ext>
            </p:extLst>
          </p:nvPr>
        </p:nvGraphicFramePr>
        <p:xfrm>
          <a:off x="236697" y="849614"/>
          <a:ext cx="7269217" cy="4002876"/>
        </p:xfrm>
        <a:graphic>
          <a:graphicData uri="http://schemas.openxmlformats.org/drawingml/2006/table">
            <a:tbl>
              <a:tblPr firstRow="1" bandRow="1">
                <a:tableStyleId>{F5AB1C69-6EDB-4FF4-983F-18BD219EF322}</a:tableStyleId>
              </a:tblPr>
              <a:tblGrid>
                <a:gridCol w="2215619">
                  <a:extLst>
                    <a:ext uri="{9D8B030D-6E8A-4147-A177-3AD203B41FA5}">
                      <a16:colId xmlns:a16="http://schemas.microsoft.com/office/drawing/2014/main" val="20000"/>
                    </a:ext>
                  </a:extLst>
                </a:gridCol>
                <a:gridCol w="1693846">
                  <a:extLst>
                    <a:ext uri="{9D8B030D-6E8A-4147-A177-3AD203B41FA5}">
                      <a16:colId xmlns:a16="http://schemas.microsoft.com/office/drawing/2014/main" val="20001"/>
                    </a:ext>
                  </a:extLst>
                </a:gridCol>
                <a:gridCol w="1646501">
                  <a:extLst>
                    <a:ext uri="{9D8B030D-6E8A-4147-A177-3AD203B41FA5}">
                      <a16:colId xmlns:a16="http://schemas.microsoft.com/office/drawing/2014/main" val="20002"/>
                    </a:ext>
                  </a:extLst>
                </a:gridCol>
                <a:gridCol w="1713251">
                  <a:extLst>
                    <a:ext uri="{9D8B030D-6E8A-4147-A177-3AD203B41FA5}">
                      <a16:colId xmlns:a16="http://schemas.microsoft.com/office/drawing/2014/main" val="20003"/>
                    </a:ext>
                  </a:extLst>
                </a:gridCol>
              </a:tblGrid>
              <a:tr h="0">
                <a:tc rowSpan="2">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gridSpan="3">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Estimated</a:t>
                      </a: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0"/>
                  </a:ext>
                </a:extLst>
              </a:tr>
              <a:tr h="1282920">
                <a:tc vMerge="1">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solidFill>
                      <a:srgbClr val="A5A5A5"/>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of </a:t>
                      </a:r>
                      <a:r>
                        <a:rPr lang="en-GB" sz="1600" b="1" kern="1200" baseline="0" dirty="0" smtClean="0">
                          <a:solidFill>
                            <a:schemeClr val="lt1"/>
                          </a:solidFill>
                          <a:latin typeface="Arial" panose="020B0604020202020204" pitchFamily="34" charset="0"/>
                          <a:ea typeface="+mn-ea"/>
                          <a:cs typeface="Arial" panose="020B0604020202020204" pitchFamily="34" charset="0"/>
                        </a:rPr>
                        <a:t>live</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 births</a:t>
                      </a:r>
                    </a:p>
                    <a:p>
                      <a:pPr algn="ctr" fontAlgn="b"/>
                      <a:endParaRPr lang="en-GB" sz="1600" b="1" kern="1200" baseline="0" dirty="0" smtClean="0">
                        <a:solidFill>
                          <a:schemeClr val="lt1"/>
                        </a:solidFill>
                        <a:latin typeface="Arial" panose="020B0604020202020204" pitchFamily="34" charset="0"/>
                        <a:ea typeface="+mn-ea"/>
                        <a:cs typeface="Arial" panose="020B0604020202020204" pitchFamily="34" charset="0"/>
                      </a:endParaRPr>
                    </a:p>
                    <a:p>
                      <a:pPr algn="ctr" fontAlgn="b"/>
                      <a:r>
                        <a:rPr lang="en-GB" sz="1400" b="0" kern="1200" baseline="0" dirty="0" smtClean="0">
                          <a:solidFill>
                            <a:schemeClr val="lt1"/>
                          </a:solidFill>
                          <a:latin typeface="Arial" panose="020B0604020202020204" pitchFamily="34" charset="0"/>
                          <a:ea typeface="+mn-ea"/>
                          <a:cs typeface="Arial" panose="020B0604020202020204" pitchFamily="34" charset="0"/>
                        </a:rPr>
                        <a:t>(2014-2016)</a:t>
                      </a:r>
                      <a:endParaRPr lang="en-GB" sz="1400" b="0"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Birth</a:t>
                      </a:r>
                      <a:r>
                        <a:rPr lang="en-GB" sz="1600" b="1" kern="1200" baseline="0" dirty="0" smtClean="0">
                          <a:solidFill>
                            <a:schemeClr val="lt1"/>
                          </a:solidFill>
                          <a:latin typeface="Arial" panose="020B0604020202020204" pitchFamily="34" charset="0"/>
                          <a:ea typeface="+mn-ea"/>
                          <a:cs typeface="Arial" panose="020B0604020202020204" pitchFamily="34" charset="0"/>
                        </a:rPr>
                        <a:t> rate per 1,000 female population </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aged 15 to 44 years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Low birth </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weight</a:t>
                      </a:r>
                      <a:r>
                        <a:rPr lang="en-GB" sz="1600" b="1" kern="1200" baseline="0" dirty="0" smtClean="0">
                          <a:solidFill>
                            <a:schemeClr val="lt1"/>
                          </a:solidFill>
                          <a:latin typeface="Arial" panose="020B0604020202020204" pitchFamily="34" charset="0"/>
                          <a:ea typeface="+mn-ea"/>
                          <a:cs typeface="Arial" panose="020B0604020202020204" pitchFamily="34" charset="0"/>
                        </a:rPr>
                        <a:t> births (under 2,500g)</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75000"/>
                      </a:schemeClr>
                    </a:solidFill>
                  </a:tcPr>
                </a:tc>
                <a:extLst>
                  <a:ext uri="{0D108BD9-81ED-4DB2-BD59-A6C34878D82A}">
                    <a16:rowId xmlns:a16="http://schemas.microsoft.com/office/drawing/2014/main" val="10001"/>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Cambridge City PCN</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600" b="0" i="0" u="none" strike="noStrike" dirty="0" smtClean="0">
                          <a:solidFill>
                            <a:schemeClr val="accent1">
                              <a:lumMod val="75000"/>
                            </a:schemeClr>
                          </a:solidFill>
                          <a:effectLst/>
                          <a:latin typeface="Arial" panose="020B0604020202020204" pitchFamily="34" charset="0"/>
                          <a:cs typeface="Arial" panose="020B0604020202020204" pitchFamily="34" charset="0"/>
                        </a:rPr>
                        <a:t>1,794</a:t>
                      </a:r>
                      <a:endParaRPr lang="en-GB" sz="16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CEE1F2"/>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54.9</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FF0000"/>
                    </a:solidFill>
                  </a:tcPr>
                </a:tc>
                <a:tc>
                  <a:txBody>
                    <a:bodyPr/>
                    <a:lstStyle/>
                    <a:p>
                      <a:pPr algn="ctr" fontAlgn="b"/>
                      <a:r>
                        <a:rPr lang="en-GB" sz="1600" b="0" i="0" u="none" strike="noStrike" dirty="0" smtClean="0">
                          <a:solidFill>
                            <a:schemeClr val="accent1">
                              <a:lumMod val="75000"/>
                            </a:schemeClr>
                          </a:solidFill>
                          <a:effectLst/>
                          <a:latin typeface="Arial" panose="020B0604020202020204" pitchFamily="34" charset="0"/>
                          <a:cs typeface="Arial" panose="020B0604020202020204" pitchFamily="34" charset="0"/>
                        </a:rPr>
                        <a:t>6.8%</a:t>
                      </a:r>
                      <a:endParaRPr lang="en-GB" sz="16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solidFill>
                      <a:srgbClr val="FFFF00"/>
                    </a:solidFill>
                  </a:tcPr>
                </a:tc>
                <a:extLst>
                  <a:ext uri="{0D108BD9-81ED-4DB2-BD59-A6C34878D82A}">
                    <a16:rowId xmlns:a16="http://schemas.microsoft.com/office/drawing/2014/main" val="10002"/>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South</a:t>
                      </a:r>
                      <a:r>
                        <a:rPr lang="en-GB" sz="1600" baseline="0" dirty="0" smtClean="0">
                          <a:solidFill>
                            <a:schemeClr val="accent1">
                              <a:lumMod val="75000"/>
                            </a:schemeClr>
                          </a:solidFill>
                          <a:latin typeface="Arial" panose="020B0604020202020204" pitchFamily="34" charset="0"/>
                          <a:cs typeface="Arial" panose="020B0604020202020204" pitchFamily="34" charset="0"/>
                        </a:rPr>
                        <a:t> </a:t>
                      </a:r>
                      <a:r>
                        <a:rPr lang="en-GB" sz="1600" dirty="0" smtClean="0">
                          <a:solidFill>
                            <a:schemeClr val="accent1">
                              <a:lumMod val="75000"/>
                            </a:schemeClr>
                          </a:solidFill>
                          <a:latin typeface="Arial" panose="020B0604020202020204" pitchFamily="34" charset="0"/>
                          <a:cs typeface="Arial" panose="020B0604020202020204" pitchFamily="34" charset="0"/>
                        </a:rPr>
                        <a:t>Alliance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11,592</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48.6</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kern="1200" dirty="0" smtClean="0">
                          <a:solidFill>
                            <a:schemeClr val="accent1">
                              <a:lumMod val="75000"/>
                            </a:schemeClr>
                          </a:solidFill>
                          <a:latin typeface="Arial" panose="020B0604020202020204" pitchFamily="34" charset="0"/>
                          <a:ea typeface="+mn-ea"/>
                          <a:cs typeface="Arial" panose="020B0604020202020204" pitchFamily="34" charset="0"/>
                        </a:rPr>
                        <a:t>6.0%</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3"/>
                  </a:ext>
                </a:extLst>
              </a:tr>
              <a:tr h="738591">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Cambridgeshire</a:t>
                      </a:r>
                      <a:r>
                        <a:rPr lang="en-GB" sz="16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31,348</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58.2</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6.5%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4"/>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England </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1,989,052</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62.4</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7.4%</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5"/>
                  </a:ext>
                </a:extLst>
              </a:tr>
            </a:tbl>
          </a:graphicData>
        </a:graphic>
      </p:graphicFrame>
      <p:pic>
        <p:nvPicPr>
          <p:cNvPr id="8" name="Picture 7"/>
          <p:cNvPicPr>
            <a:picLocks noChangeAspect="1"/>
          </p:cNvPicPr>
          <p:nvPr/>
        </p:nvPicPr>
        <p:blipFill>
          <a:blip r:embed="rId4"/>
          <a:stretch>
            <a:fillRect/>
          </a:stretch>
        </p:blipFill>
        <p:spPr>
          <a:xfrm>
            <a:off x="59668" y="6286484"/>
            <a:ext cx="8001000" cy="314325"/>
          </a:xfrm>
          <a:prstGeom prst="rect">
            <a:avLst/>
          </a:prstGeom>
        </p:spPr>
      </p:pic>
    </p:spTree>
    <p:extLst>
      <p:ext uri="{BB962C8B-B14F-4D97-AF65-F5344CB8AC3E}">
        <p14:creationId xmlns:p14="http://schemas.microsoft.com/office/powerpoint/2010/main" val="1526845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21255712"/>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8314">
                <a:tc>
                  <a:txBody>
                    <a:bodyPr/>
                    <a:lstStyle/>
                    <a:p>
                      <a:r>
                        <a:rPr lang="en-GB" dirty="0" smtClean="0">
                          <a:latin typeface="Arial" panose="020B0604020202020204" pitchFamily="34" charset="0"/>
                          <a:cs typeface="Arial" panose="020B0604020202020204" pitchFamily="34" charset="0"/>
                        </a:rPr>
                        <a:t>Life expectancy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866509">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     Male and female life expectancies in Cambridge</a:t>
                      </a:r>
                      <a:r>
                        <a:rPr lang="en-GB" sz="1600" baseline="0" dirty="0" smtClean="0">
                          <a:solidFill>
                            <a:schemeClr val="accent1">
                              <a:lumMod val="75000"/>
                            </a:schemeClr>
                          </a:solidFill>
                          <a:latin typeface="Arial" panose="020B0604020202020204" pitchFamily="34" charset="0"/>
                          <a:cs typeface="Arial" panose="020B0604020202020204" pitchFamily="34" charset="0"/>
                        </a:rPr>
                        <a:t> City</a:t>
                      </a:r>
                      <a:r>
                        <a:rPr lang="en-GB" sz="1600" dirty="0" smtClean="0">
                          <a:solidFill>
                            <a:schemeClr val="accent1">
                              <a:lumMod val="75000"/>
                            </a:schemeClr>
                          </a:solidFill>
                          <a:latin typeface="Arial" panose="020B0604020202020204" pitchFamily="34" charset="0"/>
                          <a:cs typeface="Arial" panose="020B0604020202020204" pitchFamily="34" charset="0"/>
                        </a:rPr>
                        <a:t> PCN are statistically </a:t>
                      </a: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      significantly lower than life expectancies for the South Alliance and CCG</a:t>
                      </a:r>
                    </a:p>
                  </a:txBody>
                  <a:tcPr>
                    <a:solidFill>
                      <a:schemeClr val="bg1"/>
                    </a:solidFill>
                  </a:tcPr>
                </a:tc>
                <a:extLst>
                  <a:ext uri="{0D108BD9-81ED-4DB2-BD59-A6C34878D82A}">
                    <a16:rowId xmlns:a16="http://schemas.microsoft.com/office/drawing/2014/main" val="10001"/>
                  </a:ext>
                </a:extLst>
              </a:tr>
              <a:tr h="583177">
                <a:tc>
                  <a:txBody>
                    <a:bodyPr/>
                    <a:lstStyle/>
                    <a:p>
                      <a:endParaRPr lang="en-GB" sz="1000" b="1" dirty="0" smtClean="0">
                        <a:solidFill>
                          <a:schemeClr val="bg1"/>
                        </a:solidFill>
                        <a:latin typeface="Arial" panose="020B0604020202020204" pitchFamily="34" charset="0"/>
                        <a:cs typeface="Arial" panose="020B0604020202020204" pitchFamily="34" charset="0"/>
                      </a:endParaRPr>
                    </a:p>
                    <a:p>
                      <a:endParaRPr lang="en-GB" sz="1000" dirty="0" smtClean="0">
                        <a:solidFill>
                          <a:schemeClr val="bg1"/>
                        </a:solidFill>
                        <a:latin typeface="Arial" panose="020B0604020202020204" pitchFamily="34" charset="0"/>
                        <a:cs typeface="Arial" panose="020B0604020202020204" pitchFamily="34" charset="0"/>
                      </a:endParaRPr>
                    </a:p>
                    <a:p>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dirty="0" smtClean="0">
                          <a:solidFill>
                            <a:schemeClr val="bg1"/>
                          </a:solidFill>
                          <a:latin typeface="Arial" panose="020B0604020202020204" pitchFamily="34" charset="0"/>
                          <a:ea typeface="+mn-ea"/>
                          <a:cs typeface="Arial" panose="020B0604020202020204" pitchFamily="34" charset="0"/>
                        </a:rPr>
                        <a:t>C&amp;P PHI based, derived from</a:t>
                      </a:r>
                      <a:r>
                        <a:rPr lang="en-GB" sz="1000" b="1" kern="1200" dirty="0" smtClean="0">
                          <a:solidFill>
                            <a:schemeClr val="bg1"/>
                          </a:solidFill>
                          <a:latin typeface="Arial" panose="020B0604020202020204" pitchFamily="34" charset="0"/>
                          <a:ea typeface="+mn-ea"/>
                          <a:cs typeface="Arial" panose="020B0604020202020204" pitchFamily="34" charset="0"/>
                        </a:rPr>
                        <a:t> </a:t>
                      </a:r>
                      <a:r>
                        <a:rPr lang="en-GB" sz="1000" kern="1200" dirty="0" smtClean="0">
                          <a:solidFill>
                            <a:schemeClr val="bg1"/>
                          </a:solidFill>
                          <a:latin typeface="Arial" panose="020B0604020202020204" pitchFamily="34" charset="0"/>
                          <a:ea typeface="+mn-ea"/>
                          <a:cs typeface="Arial" panose="020B0604020202020204" pitchFamily="34" charset="0"/>
                        </a:rPr>
                        <a:t>NHS Digital Civil Registration data and GP registered population data (benchmark = South Alliance), 2013</a:t>
                      </a:r>
                      <a:r>
                        <a:rPr lang="en-GB" sz="1000" kern="1200" baseline="0" dirty="0" smtClean="0">
                          <a:solidFill>
                            <a:schemeClr val="bg1"/>
                          </a:solidFill>
                          <a:latin typeface="Arial" panose="020B0604020202020204" pitchFamily="34" charset="0"/>
                          <a:ea typeface="+mn-ea"/>
                          <a:cs typeface="Arial" panose="020B0604020202020204" pitchFamily="34" charset="0"/>
                        </a:rPr>
                        <a:t> – 2017</a:t>
                      </a:r>
                      <a:endParaRPr lang="en-GB" sz="1000" kern="1200" dirty="0" smtClean="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11099560"/>
              </p:ext>
            </p:extLst>
          </p:nvPr>
        </p:nvGraphicFramePr>
        <p:xfrm>
          <a:off x="2627929" y="863600"/>
          <a:ext cx="7256931" cy="2565400"/>
        </p:xfrm>
        <a:graphic>
          <a:graphicData uri="http://schemas.openxmlformats.org/drawingml/2006/table">
            <a:tbl>
              <a:tblPr firstRow="1" bandRow="1">
                <a:tableStyleId>{F5AB1C69-6EDB-4FF4-983F-18BD219EF322}</a:tableStyleId>
              </a:tblPr>
              <a:tblGrid>
                <a:gridCol w="4379259">
                  <a:extLst>
                    <a:ext uri="{9D8B030D-6E8A-4147-A177-3AD203B41FA5}">
                      <a16:colId xmlns:a16="http://schemas.microsoft.com/office/drawing/2014/main" val="20000"/>
                    </a:ext>
                  </a:extLst>
                </a:gridCol>
                <a:gridCol w="1438836">
                  <a:extLst>
                    <a:ext uri="{9D8B030D-6E8A-4147-A177-3AD203B41FA5}">
                      <a16:colId xmlns:a16="http://schemas.microsoft.com/office/drawing/2014/main" val="20001"/>
                    </a:ext>
                  </a:extLst>
                </a:gridCol>
                <a:gridCol w="1438836">
                  <a:extLst>
                    <a:ext uri="{9D8B030D-6E8A-4147-A177-3AD203B41FA5}">
                      <a16:colId xmlns:a16="http://schemas.microsoft.com/office/drawing/2014/main" val="20002"/>
                    </a:ext>
                  </a:extLst>
                </a:gridCol>
              </a:tblGrid>
              <a:tr h="837400">
                <a:tc>
                  <a:txBody>
                    <a:bodyPr/>
                    <a:lstStyle/>
                    <a:p>
                      <a:pPr algn="l"/>
                      <a:endParaRPr lang="en-GB" sz="18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Males</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(years)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Females</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(years)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576000">
                <a:tc>
                  <a:txBody>
                    <a:bodyPr/>
                    <a:lstStyle/>
                    <a:p>
                      <a:pPr algn="l"/>
                      <a:r>
                        <a:rPr lang="en-GB" sz="1800" baseline="0" dirty="0" smtClean="0">
                          <a:solidFill>
                            <a:schemeClr val="accent1">
                              <a:lumMod val="75000"/>
                            </a:schemeClr>
                          </a:solidFill>
                          <a:latin typeface="Arial" panose="020B0604020202020204" pitchFamily="34" charset="0"/>
                          <a:cs typeface="Arial" panose="020B0604020202020204" pitchFamily="34" charset="0"/>
                        </a:rPr>
                        <a:t>Cambridge City </a:t>
                      </a:r>
                      <a:r>
                        <a:rPr lang="en-GB" sz="1800" dirty="0" smtClean="0">
                          <a:solidFill>
                            <a:schemeClr val="accent1">
                              <a:lumMod val="75000"/>
                            </a:schemeClr>
                          </a:solidFill>
                          <a:latin typeface="Arial" panose="020B0604020202020204" pitchFamily="34" charset="0"/>
                          <a:cs typeface="Arial" panose="020B0604020202020204" pitchFamily="34" charset="0"/>
                        </a:rPr>
                        <a:t>PCN</a:t>
                      </a:r>
                      <a:endParaRPr lang="en-GB" sz="18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CEE1F2"/>
                    </a:solidFill>
                  </a:tcPr>
                </a:tc>
                <a:tc>
                  <a:txBody>
                    <a:bodyPr/>
                    <a:lstStyle/>
                    <a:p>
                      <a:pPr algn="ctr" fontAlgn="b"/>
                      <a:r>
                        <a:rPr lang="en-GB" sz="1800" kern="1200" dirty="0" smtClean="0">
                          <a:solidFill>
                            <a:schemeClr val="accent1">
                              <a:lumMod val="75000"/>
                            </a:schemeClr>
                          </a:solidFill>
                          <a:latin typeface="Arial" panose="020B0604020202020204" pitchFamily="34" charset="0"/>
                          <a:ea typeface="+mn-ea"/>
                          <a:cs typeface="Arial" panose="020B0604020202020204" pitchFamily="34" charset="0"/>
                        </a:rPr>
                        <a:t>78.3</a:t>
                      </a:r>
                    </a:p>
                  </a:txBody>
                  <a:tcPr marL="9525" marR="9525" marT="9525" marB="0" anchor="ctr">
                    <a:lnT w="38100" cap="flat" cmpd="sng" algn="ctr">
                      <a:solidFill>
                        <a:schemeClr val="bg1"/>
                      </a:solidFill>
                      <a:prstDash val="solid"/>
                      <a:round/>
                      <a:headEnd type="none" w="med" len="med"/>
                      <a:tailEnd type="none" w="med" len="med"/>
                    </a:lnT>
                    <a:solidFill>
                      <a:srgbClr val="FF0000"/>
                    </a:solidFill>
                  </a:tcPr>
                </a:tc>
                <a:tc>
                  <a:txBody>
                    <a:bodyPr/>
                    <a:lstStyle/>
                    <a:p>
                      <a:pPr algn="ctr" fontAlgn="b"/>
                      <a:r>
                        <a:rPr lang="en-GB" sz="1800" b="0" i="0" u="none" strike="noStrike" dirty="0" smtClean="0">
                          <a:solidFill>
                            <a:schemeClr val="accent1">
                              <a:lumMod val="75000"/>
                            </a:schemeClr>
                          </a:solidFill>
                          <a:effectLst/>
                          <a:latin typeface="Arial" panose="020B0604020202020204" pitchFamily="34" charset="0"/>
                          <a:cs typeface="Arial" panose="020B0604020202020204" pitchFamily="34" charset="0"/>
                        </a:rPr>
                        <a:t>81.7</a:t>
                      </a:r>
                      <a:endParaRPr lang="en-GB" sz="18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solidFill>
                      <a:srgbClr val="FF0000"/>
                    </a:solidFill>
                  </a:tcPr>
                </a:tc>
                <a:extLst>
                  <a:ext uri="{0D108BD9-81ED-4DB2-BD59-A6C34878D82A}">
                    <a16:rowId xmlns:a16="http://schemas.microsoft.com/office/drawing/2014/main" val="10001"/>
                  </a:ext>
                </a:extLst>
              </a:tr>
              <a:tr h="576000">
                <a:tc>
                  <a:txBody>
                    <a:bodyPr/>
                    <a:lstStyle/>
                    <a:p>
                      <a:pPr algn="l"/>
                      <a:r>
                        <a:rPr lang="en-GB" sz="1800" dirty="0" smtClean="0">
                          <a:solidFill>
                            <a:schemeClr val="accent1">
                              <a:lumMod val="75000"/>
                            </a:schemeClr>
                          </a:solidFill>
                          <a:latin typeface="Arial" panose="020B0604020202020204" pitchFamily="34" charset="0"/>
                          <a:cs typeface="Arial" panose="020B0604020202020204" pitchFamily="34" charset="0"/>
                        </a:rPr>
                        <a:t>South Alliance</a:t>
                      </a:r>
                      <a:endParaRPr lang="en-GB" sz="18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marL="0" algn="ctr" defTabSz="914400" rtl="0" eaLnBrk="1" fontAlgn="b" latinLnBrk="0" hangingPunct="1"/>
                      <a:r>
                        <a:rPr lang="en-GB" sz="1800" kern="1200" dirty="0" smtClean="0">
                          <a:solidFill>
                            <a:schemeClr val="accent1">
                              <a:lumMod val="75000"/>
                            </a:schemeClr>
                          </a:solidFill>
                          <a:latin typeface="Arial" panose="020B0604020202020204" pitchFamily="34" charset="0"/>
                          <a:ea typeface="+mn-ea"/>
                          <a:cs typeface="Arial" panose="020B0604020202020204" pitchFamily="34" charset="0"/>
                        </a:rPr>
                        <a:t>82.3</a:t>
                      </a:r>
                      <a:endParaRPr lang="en-GB" sz="18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800" kern="1200" dirty="0" smtClean="0">
                          <a:solidFill>
                            <a:schemeClr val="accent1">
                              <a:lumMod val="75000"/>
                            </a:schemeClr>
                          </a:solidFill>
                          <a:latin typeface="Arial" panose="020B0604020202020204" pitchFamily="34" charset="0"/>
                          <a:ea typeface="+mn-ea"/>
                          <a:cs typeface="Arial" panose="020B0604020202020204" pitchFamily="34" charset="0"/>
                        </a:rPr>
                        <a:t>85.1</a:t>
                      </a:r>
                      <a:endParaRPr lang="en-GB" sz="18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extLst>
                  <a:ext uri="{0D108BD9-81ED-4DB2-BD59-A6C34878D82A}">
                    <a16:rowId xmlns:a16="http://schemas.microsoft.com/office/drawing/2014/main" val="10002"/>
                  </a:ext>
                </a:extLst>
              </a:tr>
              <a:tr h="576000">
                <a:tc>
                  <a:txBody>
                    <a:bodyPr/>
                    <a:lstStyle/>
                    <a:p>
                      <a:pPr algn="l"/>
                      <a:r>
                        <a:rPr lang="en-GB" sz="1800" dirty="0" smtClean="0">
                          <a:solidFill>
                            <a:schemeClr val="accent1">
                              <a:lumMod val="75000"/>
                            </a:schemeClr>
                          </a:solidFill>
                          <a:latin typeface="Arial" panose="020B0604020202020204" pitchFamily="34" charset="0"/>
                          <a:cs typeface="Arial" panose="020B0604020202020204" pitchFamily="34" charset="0"/>
                        </a:rPr>
                        <a:t>Cambridgeshire</a:t>
                      </a:r>
                      <a:r>
                        <a:rPr lang="en-GB" sz="18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8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800" dirty="0" smtClean="0">
                          <a:solidFill>
                            <a:schemeClr val="accent1">
                              <a:lumMod val="75000"/>
                            </a:schemeClr>
                          </a:solidFill>
                          <a:latin typeface="Arial" panose="020B0604020202020204" pitchFamily="34" charset="0"/>
                          <a:cs typeface="Arial" panose="020B0604020202020204" pitchFamily="34" charset="0"/>
                        </a:rPr>
                        <a:t>81.2</a:t>
                      </a:r>
                      <a:endParaRPr lang="en-GB" sz="18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800" dirty="0" smtClean="0">
                          <a:solidFill>
                            <a:schemeClr val="accent1">
                              <a:lumMod val="75000"/>
                            </a:schemeClr>
                          </a:solidFill>
                          <a:latin typeface="Arial" panose="020B0604020202020204" pitchFamily="34" charset="0"/>
                          <a:cs typeface="Arial" panose="020B0604020202020204" pitchFamily="34" charset="0"/>
                        </a:rPr>
                        <a:t>84.3</a:t>
                      </a:r>
                      <a:endParaRPr lang="en-GB" sz="18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extLst>
                  <a:ext uri="{0D108BD9-81ED-4DB2-BD59-A6C34878D82A}">
                    <a16:rowId xmlns:a16="http://schemas.microsoft.com/office/drawing/2014/main" val="10003"/>
                  </a:ext>
                </a:extLst>
              </a:tr>
            </a:tbl>
          </a:graphicData>
        </a:graphic>
      </p:graphicFrame>
      <p:pic>
        <p:nvPicPr>
          <p:cNvPr id="4" name="Picture 3"/>
          <p:cNvPicPr>
            <a:picLocks noChangeAspect="1"/>
          </p:cNvPicPr>
          <p:nvPr/>
        </p:nvPicPr>
        <p:blipFill>
          <a:blip r:embed="rId3"/>
          <a:stretch>
            <a:fillRect/>
          </a:stretch>
        </p:blipFill>
        <p:spPr>
          <a:xfrm>
            <a:off x="0" y="6291305"/>
            <a:ext cx="7720642" cy="301160"/>
          </a:xfrm>
          <a:prstGeom prst="rect">
            <a:avLst/>
          </a:prstGeom>
        </p:spPr>
      </p:pic>
    </p:spTree>
    <p:extLst>
      <p:ext uri="{BB962C8B-B14F-4D97-AF65-F5344CB8AC3E}">
        <p14:creationId xmlns:p14="http://schemas.microsoft.com/office/powerpoint/2010/main" val="1732916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4141</TotalTime>
  <Words>2521</Words>
  <Application>Microsoft Office PowerPoint</Application>
  <PresentationFormat>Widescreen</PresentationFormat>
  <Paragraphs>1136</Paragraphs>
  <Slides>18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Whyman Helen</dc:creator>
  <cp:lastModifiedBy>Robson Andrew</cp:lastModifiedBy>
  <cp:revision>438</cp:revision>
  <cp:lastPrinted>2019-07-04T07:21:22Z</cp:lastPrinted>
  <dcterms:created xsi:type="dcterms:W3CDTF">2019-01-15T15:07:08Z</dcterms:created>
  <dcterms:modified xsi:type="dcterms:W3CDTF">2019-09-26T09:16:58Z</dcterms:modified>
</cp:coreProperties>
</file>