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9" r:id="rId3"/>
    <p:sldId id="258" r:id="rId4"/>
    <p:sldId id="260" r:id="rId5"/>
    <p:sldId id="274" r:id="rId6"/>
    <p:sldId id="261" r:id="rId7"/>
    <p:sldId id="263" r:id="rId8"/>
    <p:sldId id="262" r:id="rId9"/>
    <p:sldId id="269" r:id="rId10"/>
    <p:sldId id="272" r:id="rId11"/>
    <p:sldId id="265" r:id="rId12"/>
    <p:sldId id="270" r:id="rId13"/>
    <p:sldId id="273" r:id="rId14"/>
    <p:sldId id="271" r:id="rId15"/>
    <p:sldId id="264" r:id="rId16"/>
    <p:sldId id="266" r:id="rId17"/>
    <p:sldId id="267" r:id="rId18"/>
    <p:sldId id="268" r:id="rId19"/>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C7DDF1"/>
    <a:srgbClr val="F7F9FF"/>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68" autoAdjust="0"/>
    <p:restoredTop sz="94660"/>
  </p:normalViewPr>
  <p:slideViewPr>
    <p:cSldViewPr snapToGrid="0">
      <p:cViewPr varScale="1">
        <p:scale>
          <a:sx n="88" d="100"/>
          <a:sy n="88" d="100"/>
        </p:scale>
        <p:origin x="134"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26/09/2019</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26/09/2019</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4</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15</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16</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370529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230292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14</a:t>
            </a:fld>
            <a:endParaRPr lang="en-GB" dirty="0"/>
          </a:p>
        </p:txBody>
      </p:sp>
    </p:spTree>
    <p:extLst>
      <p:ext uri="{BB962C8B-B14F-4D97-AF65-F5344CB8AC3E}">
        <p14:creationId xmlns:p14="http://schemas.microsoft.com/office/powerpoint/2010/main" val="373546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26/09/2019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ingertips.phe.org.uk/profile/general-practic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735" y="1445705"/>
            <a:ext cx="10482230" cy="4708981"/>
          </a:xfrm>
          <a:prstGeom prst="rect">
            <a:avLst/>
          </a:prstGeom>
          <a:noFill/>
          <a:ln>
            <a:noFill/>
          </a:ln>
        </p:spPr>
        <p:txBody>
          <a:bodyPr wrap="square" rtlCol="0">
            <a:spAutoFit/>
          </a:bodyPr>
          <a:lstStyle/>
          <a:p>
            <a:pPr algn="ctr"/>
            <a:r>
              <a:rPr lang="en-GB" sz="5000" dirty="0" smtClean="0">
                <a:solidFill>
                  <a:schemeClr val="accent1">
                    <a:lumMod val="75000"/>
                  </a:schemeClr>
                </a:solidFill>
                <a:latin typeface="Arial" panose="020B0604020202020204" pitchFamily="34" charset="0"/>
                <a:cs typeface="Arial" panose="020B0604020202020204" pitchFamily="34" charset="0"/>
              </a:rPr>
              <a:t>Cam Medical Network PCN</a:t>
            </a:r>
          </a:p>
          <a:p>
            <a:pPr algn="ctr"/>
            <a:endParaRPr lang="en-GB" sz="5000" dirty="0" smtClean="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a:t>
            </a:r>
            <a:r>
              <a:rPr lang="en-GB" sz="5000" dirty="0" smtClean="0">
                <a:solidFill>
                  <a:schemeClr val="accent1">
                    <a:lumMod val="75000"/>
                  </a:schemeClr>
                </a:solidFill>
                <a:latin typeface="Arial" panose="020B0604020202020204" pitchFamily="34" charset="0"/>
                <a:cs typeface="Arial" panose="020B0604020202020204" pitchFamily="34" charset="0"/>
              </a:rPr>
              <a:t>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smtClean="0">
                <a:solidFill>
                  <a:schemeClr val="accent1">
                    <a:lumMod val="75000"/>
                  </a:schemeClr>
                </a:solidFill>
                <a:latin typeface="Arial" panose="020B0604020202020204" pitchFamily="34" charset="0"/>
                <a:cs typeface="Arial" panose="020B0604020202020204" pitchFamily="34" charset="0"/>
              </a:rPr>
              <a:t>July 2019</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algn="ctr"/>
            <a:r>
              <a:rPr lang="en-GB" sz="6000" dirty="0" smtClean="0">
                <a:solidFill>
                  <a:schemeClr val="accent1">
                    <a:lumMod val="75000"/>
                  </a:schemeClr>
                </a:solidFill>
                <a:latin typeface="Arial" panose="020B0604020202020204" pitchFamily="34" charset="0"/>
                <a:cs typeface="Arial" panose="020B0604020202020204" pitchFamily="34" charset="0"/>
              </a:rPr>
              <a:t>Risk factors</a:t>
            </a:r>
            <a:endParaRPr lang="en-GB" sz="6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5281588"/>
              </p:ext>
            </p:extLst>
          </p:nvPr>
        </p:nvGraphicFramePr>
        <p:xfrm>
          <a:off x="0" y="0"/>
          <a:ext cx="12192000" cy="68732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smtClean="0">
                          <a:latin typeface="Arial" panose="020B0604020202020204" pitchFamily="34" charset="0"/>
                          <a:cs typeface="Arial" panose="020B0604020202020204" pitchFamily="34" charset="0"/>
                        </a:rPr>
                        <a:t>Risk</a:t>
                      </a:r>
                      <a:r>
                        <a:rPr lang="en-GB" baseline="0" dirty="0" smtClean="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80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dirty="0" smtClean="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05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Recorded</a:t>
                      </a:r>
                      <a:r>
                        <a:rPr lang="en-GB" sz="1600" baseline="0" dirty="0" smtClean="0">
                          <a:solidFill>
                            <a:schemeClr val="accent1">
                              <a:lumMod val="75000"/>
                            </a:schemeClr>
                          </a:solidFill>
                          <a:latin typeface="Arial" panose="020B0604020202020204" pitchFamily="34" charset="0"/>
                          <a:cs typeface="Arial" panose="020B0604020202020204" pitchFamily="34" charset="0"/>
                        </a:rPr>
                        <a:t> prevalence of obesity is statistically significantly lower in Cam Medical Network PCN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compared to the average for South Alliance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Estimated smoking prevalence is statistically significantly lower in Cam Medical Network PCN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compared to the average for South Alliance</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Source: 	Obesity</a:t>
                      </a:r>
                      <a:r>
                        <a:rPr lang="en-GB" sz="1000" kern="1200" baseline="0" dirty="0" smtClean="0">
                          <a:solidFill>
                            <a:schemeClr val="bg1"/>
                          </a:solidFill>
                          <a:latin typeface="Arial" panose="020B0604020202020204" pitchFamily="34" charset="0"/>
                          <a:ea typeface="+mn-ea"/>
                          <a:cs typeface="Arial" panose="020B0604020202020204" pitchFamily="34" charset="0"/>
                        </a:rPr>
                        <a:t> - </a:t>
                      </a:r>
                      <a:r>
                        <a:rPr lang="en-GB" sz="1000" kern="1200" dirty="0" smtClean="0">
                          <a:solidFill>
                            <a:schemeClr val="bg1"/>
                          </a:solidFill>
                          <a:latin typeface="Arial" panose="020B0604020202020204" pitchFamily="34" charset="0"/>
                          <a:ea typeface="+mn-ea"/>
                          <a:cs typeface="Arial" panose="020B0604020202020204" pitchFamily="34" charset="0"/>
                        </a:rPr>
                        <a:t>C&amp;P PHI derived from NHS Digital QOF data for 2017/18 (benchmark = South Alliance)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              	Estimated</a:t>
                      </a:r>
                      <a:r>
                        <a:rPr lang="en-GB" sz="1000" kern="1200" baseline="0" dirty="0" smtClean="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a:t>
                      </a:r>
                      <a:r>
                        <a:rPr lang="en-GB" sz="1000" kern="1200" baseline="0" dirty="0" smtClean="0">
                          <a:solidFill>
                            <a:schemeClr val="bg1"/>
                          </a:solidFill>
                          <a:latin typeface="Arial" panose="020B0604020202020204" pitchFamily="34" charset="0"/>
                          <a:ea typeface="+mn-ea"/>
                          <a:cs typeface="Arial" panose="020B0604020202020204" pitchFamily="34" charset="0"/>
                          <a:hlinkClick r:id="rId3"/>
                        </a:rPr>
                        <a:t>https://fingertips.phe.org.uk/profile/general-practice</a:t>
                      </a:r>
                      <a:r>
                        <a:rPr lang="en-GB" sz="1000" kern="1200" baseline="0" dirty="0" smtClean="0">
                          <a:solidFill>
                            <a:schemeClr val="bg1"/>
                          </a:solidFill>
                          <a:latin typeface="Arial" panose="020B0604020202020204" pitchFamily="34" charset="0"/>
                          <a:ea typeface="+mn-ea"/>
                          <a:cs typeface="Arial" panose="020B0604020202020204" pitchFamily="34" charset="0"/>
                        </a:rPr>
                        <a:t> (benchmark = South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49039356"/>
              </p:ext>
            </p:extLst>
          </p:nvPr>
        </p:nvGraphicFramePr>
        <p:xfrm>
          <a:off x="1047546" y="603724"/>
          <a:ext cx="9790200" cy="3733599"/>
        </p:xfrm>
        <a:graphic>
          <a:graphicData uri="http://schemas.openxmlformats.org/drawingml/2006/table">
            <a:tbl>
              <a:tblPr firstRow="1" bandRow="1">
                <a:tableStyleId>{F5AB1C69-6EDB-4FF4-983F-18BD219EF322}</a:tableStyleId>
              </a:tblPr>
              <a:tblGrid>
                <a:gridCol w="3886200">
                  <a:extLst>
                    <a:ext uri="{9D8B030D-6E8A-4147-A177-3AD203B41FA5}">
                      <a16:colId xmlns:a16="http://schemas.microsoft.com/office/drawing/2014/main" val="20000"/>
                    </a:ext>
                  </a:extLst>
                </a:gridCol>
                <a:gridCol w="1476000">
                  <a:extLst>
                    <a:ext uri="{9D8B030D-6E8A-4147-A177-3AD203B41FA5}">
                      <a16:colId xmlns:a16="http://schemas.microsoft.com/office/drawing/2014/main" val="20001"/>
                    </a:ext>
                  </a:extLst>
                </a:gridCol>
                <a:gridCol w="1476000">
                  <a:extLst>
                    <a:ext uri="{9D8B030D-6E8A-4147-A177-3AD203B41FA5}">
                      <a16:colId xmlns:a16="http://schemas.microsoft.com/office/drawing/2014/main" val="20002"/>
                    </a:ext>
                  </a:extLst>
                </a:gridCol>
                <a:gridCol w="1476000">
                  <a:extLst>
                    <a:ext uri="{9D8B030D-6E8A-4147-A177-3AD203B41FA5}">
                      <a16:colId xmlns:a16="http://schemas.microsoft.com/office/drawing/2014/main" val="20003"/>
                    </a:ext>
                  </a:extLst>
                </a:gridCol>
                <a:gridCol w="1476000">
                  <a:extLst>
                    <a:ext uri="{9D8B030D-6E8A-4147-A177-3AD203B41FA5}">
                      <a16:colId xmlns:a16="http://schemas.microsoft.com/office/drawing/2014/main" val="20004"/>
                    </a:ext>
                  </a:extLst>
                </a:gridCol>
              </a:tblGrid>
              <a:tr h="564676">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Obesity</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Estimated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Smoking</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10000"/>
                  </a:ext>
                </a:extLst>
              </a:tr>
              <a:tr h="504923">
                <a:tc vMerge="1">
                  <a:txBody>
                    <a:bodyPr/>
                    <a:lstStyle/>
                    <a:p>
                      <a:endParaRPr lang="en-GB"/>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r>
                        <a:rPr lang="en-GB" sz="1600" b="1" kern="1200" baseline="0" dirty="0" smtClean="0">
                          <a:solidFill>
                            <a:schemeClr val="lt1"/>
                          </a:solidFill>
                          <a:latin typeface="Arial" panose="020B0604020202020204" pitchFamily="34" charset="0"/>
                          <a:ea typeface="+mn-ea"/>
                          <a:cs typeface="Arial" panose="020B0604020202020204" pitchFamily="34" charset="0"/>
                        </a:rPr>
                        <a:t>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648000">
                <a:tc>
                  <a:txBody>
                    <a:bodyPr/>
                    <a:lstStyle/>
                    <a:p>
                      <a:pPr algn="l"/>
                      <a:r>
                        <a:rPr lang="en-GB" sz="1600" baseline="0" dirty="0" smtClean="0">
                          <a:solidFill>
                            <a:schemeClr val="accent1">
                              <a:lumMod val="75000"/>
                            </a:schemeClr>
                          </a:solidFill>
                          <a:latin typeface="Arial" panose="020B0604020202020204" pitchFamily="34" charset="0"/>
                          <a:cs typeface="Arial" panose="020B0604020202020204" pitchFamily="34" charset="0"/>
                        </a:rPr>
                        <a:t>Cam Medical Network 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1,189</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3.1%</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92D050"/>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2,874</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7.2%</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92D050"/>
                    </a:solidFill>
                  </a:tcPr>
                </a:tc>
                <a:extLst>
                  <a:ext uri="{0D108BD9-81ED-4DB2-BD59-A6C34878D82A}">
                    <a16:rowId xmlns:a16="http://schemas.microsoft.com/office/drawing/2014/main" val="10002"/>
                  </a:ext>
                </a:extLst>
              </a:tr>
              <a:tr h="648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South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21,375</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6.4%</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45,738</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13.3%</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720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65,496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136,105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17.0%</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4"/>
                  </a:ext>
                </a:extLst>
              </a:tr>
              <a:tr h="648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4,530,447</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9.8%</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8,301,429</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17.2%</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4"/>
          <a:stretch>
            <a:fillRect/>
          </a:stretch>
        </p:blipFill>
        <p:spPr>
          <a:xfrm>
            <a:off x="68293" y="6055440"/>
            <a:ext cx="7678228" cy="301645"/>
          </a:xfrm>
          <a:prstGeom prst="rect">
            <a:avLst/>
          </a:prstGeom>
        </p:spPr>
      </p:pic>
    </p:spTree>
    <p:extLst>
      <p:ext uri="{BB962C8B-B14F-4D97-AF65-F5344CB8AC3E}">
        <p14:creationId xmlns:p14="http://schemas.microsoft.com/office/powerpoint/2010/main" val="4266398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4077480"/>
              </p:ext>
            </p:extLst>
          </p:nvPr>
        </p:nvGraphicFramePr>
        <p:xfrm>
          <a:off x="0" y="0"/>
          <a:ext cx="12192000" cy="685623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smtClean="0">
                          <a:latin typeface="Arial" panose="020B0604020202020204" pitchFamily="34" charset="0"/>
                          <a:cs typeface="Arial" panose="020B0604020202020204" pitchFamily="34" charset="0"/>
                        </a:rPr>
                        <a:t>Self-</a:t>
                      </a:r>
                      <a:r>
                        <a:rPr lang="en-GB" baseline="0" dirty="0" smtClean="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96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smtClean="0">
                          <a:solidFill>
                            <a:schemeClr val="accent1">
                              <a:lumMod val="75000"/>
                            </a:schemeClr>
                          </a:solidFill>
                          <a:latin typeface="Arial" panose="020B0604020202020204" pitchFamily="34" charset="0"/>
                          <a:cs typeface="Arial" panose="020B0604020202020204" pitchFamily="34" charset="0"/>
                        </a:rPr>
                        <a:t> that the</a:t>
                      </a:r>
                      <a:r>
                        <a:rPr lang="en-GB" sz="1600" dirty="0" smtClean="0">
                          <a:solidFill>
                            <a:schemeClr val="accent1">
                              <a:lumMod val="75000"/>
                            </a:schemeClr>
                          </a:solidFill>
                          <a:latin typeface="Arial" panose="020B0604020202020204" pitchFamily="34" charset="0"/>
                          <a:cs typeface="Arial" panose="020B0604020202020204" pitchFamily="34" charset="0"/>
                        </a:rPr>
                        <a:t> proportion</a:t>
                      </a:r>
                      <a:r>
                        <a:rPr lang="en-GB" sz="1600" baseline="0" dirty="0" smtClean="0">
                          <a:solidFill>
                            <a:schemeClr val="accent1">
                              <a:lumMod val="75000"/>
                            </a:schemeClr>
                          </a:solidFill>
                          <a:latin typeface="Arial" panose="020B0604020202020204" pitchFamily="34" charset="0"/>
                          <a:cs typeface="Arial" panose="020B0604020202020204" pitchFamily="34" charset="0"/>
                        </a:rPr>
                        <a:t> of people that reported that they had a long-term activity-limiting illness</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in the 2011 Census was statistically significantly lower than the South Alliance average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smtClean="0">
                          <a:solidFill>
                            <a:schemeClr val="accent1">
                              <a:lumMod val="75000"/>
                            </a:schemeClr>
                          </a:solidFill>
                          <a:latin typeface="Arial" panose="020B0604020202020204" pitchFamily="34" charset="0"/>
                          <a:cs typeface="Arial" panose="020B0604020202020204" pitchFamily="34" charset="0"/>
                        </a:rPr>
                        <a:t> that the</a:t>
                      </a:r>
                      <a:r>
                        <a:rPr lang="en-GB" sz="1600" dirty="0" smtClean="0">
                          <a:solidFill>
                            <a:schemeClr val="accent1">
                              <a:lumMod val="75000"/>
                            </a:schemeClr>
                          </a:solidFill>
                          <a:latin typeface="Arial" panose="020B0604020202020204" pitchFamily="34" charset="0"/>
                          <a:cs typeface="Arial" panose="020B0604020202020204" pitchFamily="34" charset="0"/>
                        </a:rPr>
                        <a:t> proportion</a:t>
                      </a:r>
                      <a:r>
                        <a:rPr lang="en-GB" sz="1600" baseline="0" dirty="0" smtClean="0">
                          <a:solidFill>
                            <a:schemeClr val="accent1">
                              <a:lumMod val="75000"/>
                            </a:schemeClr>
                          </a:solidFill>
                          <a:latin typeface="Arial" panose="020B0604020202020204" pitchFamily="34" charset="0"/>
                          <a:cs typeface="Arial" panose="020B0604020202020204" pitchFamily="34" charset="0"/>
                        </a:rPr>
                        <a:t> of people that reported that they were in good or very good health</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in the 2011 Census was statistically significantly higher than the South Alliance average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(benchmark = South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23669806"/>
              </p:ext>
            </p:extLst>
          </p:nvPr>
        </p:nvGraphicFramePr>
        <p:xfrm>
          <a:off x="1546574" y="767750"/>
          <a:ext cx="8960224" cy="3045045"/>
        </p:xfrm>
        <a:graphic>
          <a:graphicData uri="http://schemas.openxmlformats.org/drawingml/2006/table">
            <a:tbl>
              <a:tblPr firstRow="1" bandRow="1">
                <a:tableStyleId>{F5AB1C69-6EDB-4FF4-983F-18BD219EF322}</a:tableStyleId>
              </a:tblPr>
              <a:tblGrid>
                <a:gridCol w="4684060">
                  <a:extLst>
                    <a:ext uri="{9D8B030D-6E8A-4147-A177-3AD203B41FA5}">
                      <a16:colId xmlns:a16="http://schemas.microsoft.com/office/drawing/2014/main" val="20000"/>
                    </a:ext>
                  </a:extLst>
                </a:gridCol>
                <a:gridCol w="2138082">
                  <a:extLst>
                    <a:ext uri="{9D8B030D-6E8A-4147-A177-3AD203B41FA5}">
                      <a16:colId xmlns:a16="http://schemas.microsoft.com/office/drawing/2014/main" val="20001"/>
                    </a:ext>
                  </a:extLst>
                </a:gridCol>
                <a:gridCol w="2138082">
                  <a:extLst>
                    <a:ext uri="{9D8B030D-6E8A-4147-A177-3AD203B41FA5}">
                      <a16:colId xmlns:a16="http://schemas.microsoft.com/office/drawing/2014/main" val="20002"/>
                    </a:ext>
                  </a:extLst>
                </a:gridCol>
              </a:tblGrid>
              <a:tr h="723791">
                <a:tc>
                  <a:txBody>
                    <a:bodyPr/>
                    <a:lstStyle/>
                    <a:p>
                      <a:pPr algn="l"/>
                      <a:endParaRPr lang="en-GB" sz="1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Long</a:t>
                      </a:r>
                      <a:r>
                        <a:rPr lang="en-GB" sz="1600" b="1" kern="1200" baseline="0" dirty="0" smtClean="0">
                          <a:solidFill>
                            <a:schemeClr val="lt1"/>
                          </a:solidFill>
                          <a:latin typeface="Arial" panose="020B0604020202020204" pitchFamily="34" charset="0"/>
                          <a:ea typeface="+mn-ea"/>
                          <a:cs typeface="Arial" panose="020B0604020202020204" pitchFamily="34" charset="0"/>
                        </a:rPr>
                        <a:t>-term activity-limiting illness</a:t>
                      </a:r>
                    </a:p>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Good</a:t>
                      </a:r>
                      <a:r>
                        <a:rPr lang="en-GB" sz="1600" b="1" kern="1200" baseline="0" dirty="0" smtClean="0">
                          <a:solidFill>
                            <a:schemeClr val="lt1"/>
                          </a:solidFill>
                          <a:latin typeface="Arial" panose="020B0604020202020204" pitchFamily="34" charset="0"/>
                          <a:ea typeface="+mn-ea"/>
                          <a:cs typeface="Arial" panose="020B0604020202020204" pitchFamily="34" charset="0"/>
                        </a:rPr>
                        <a:t> or very good health</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a:t>
                      </a:r>
                      <a:r>
                        <a:rPr lang="en-GB" sz="1600" baseline="0" dirty="0" smtClean="0">
                          <a:solidFill>
                            <a:schemeClr val="accent1">
                              <a:lumMod val="75000"/>
                            </a:schemeClr>
                          </a:solidFill>
                          <a:latin typeface="Arial" panose="020B0604020202020204" pitchFamily="34" charset="0"/>
                          <a:cs typeface="Arial" panose="020B0604020202020204" pitchFamily="34" charset="0"/>
                        </a:rPr>
                        <a:t> Medical Network</a:t>
                      </a:r>
                      <a:r>
                        <a:rPr lang="en-GB" sz="1600" dirty="0" smtClean="0">
                          <a:solidFill>
                            <a:schemeClr val="accent1">
                              <a:lumMod val="75000"/>
                            </a:schemeClr>
                          </a:solidFill>
                          <a:latin typeface="Arial" panose="020B0604020202020204" pitchFamily="34" charset="0"/>
                          <a:cs typeface="Arial" panose="020B0604020202020204" pitchFamily="34" charset="0"/>
                        </a:rPr>
                        <a:t> </a:t>
                      </a:r>
                      <a:r>
                        <a:rPr lang="en-GB" sz="1600" baseline="0" dirty="0" smtClean="0">
                          <a:solidFill>
                            <a:schemeClr val="accent1">
                              <a:lumMod val="75000"/>
                            </a:schemeClr>
                          </a:solidFill>
                          <a:latin typeface="Arial" panose="020B0604020202020204" pitchFamily="34" charset="0"/>
                          <a:cs typeface="Arial" panose="020B0604020202020204" pitchFamily="34" charset="0"/>
                        </a:rPr>
                        <a:t>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10.2%</a:t>
                      </a:r>
                    </a:p>
                  </a:txBody>
                  <a:tcPr marL="9525" marR="9525" marT="9525" marB="0" anchor="ctr">
                    <a:lnT w="38100" cap="flat" cmpd="sng" algn="ctr">
                      <a:solidFill>
                        <a:schemeClr val="bg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90.0%</a:t>
                      </a:r>
                    </a:p>
                  </a:txBody>
                  <a:tcPr marL="9525" marR="9525" marT="9525" marB="0"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92D050"/>
                    </a:solidFill>
                  </a:tcPr>
                </a:tc>
                <a:extLst>
                  <a:ext uri="{0D108BD9-81ED-4DB2-BD59-A6C34878D82A}">
                    <a16:rowId xmlns:a16="http://schemas.microsoft.com/office/drawing/2014/main" val="10001"/>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South</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13.8%</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85.9%</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2"/>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15.5%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83.6%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28575"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17.6%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81.4</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a:stretch>
            <a:fillRect/>
          </a:stretch>
        </p:blipFill>
        <p:spPr>
          <a:xfrm>
            <a:off x="0" y="6216410"/>
            <a:ext cx="8010525" cy="342900"/>
          </a:xfrm>
          <a:prstGeom prst="rect">
            <a:avLst/>
          </a:prstGeom>
        </p:spPr>
      </p:pic>
    </p:spTree>
    <p:extLst>
      <p:ext uri="{BB962C8B-B14F-4D97-AF65-F5344CB8AC3E}">
        <p14:creationId xmlns:p14="http://schemas.microsoft.com/office/powerpoint/2010/main" val="1536078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algn="ctr"/>
            <a:r>
              <a:rPr lang="en-GB" sz="6000" dirty="0" smtClean="0">
                <a:solidFill>
                  <a:schemeClr val="accent1">
                    <a:lumMod val="75000"/>
                  </a:schemeClr>
                </a:solidFill>
                <a:latin typeface="Arial" panose="020B0604020202020204" pitchFamily="34" charset="0"/>
                <a:cs typeface="Arial" panose="020B0604020202020204" pitchFamily="34" charset="0"/>
              </a:rPr>
              <a:t>Diseases</a:t>
            </a:r>
            <a:endParaRPr lang="en-GB" sz="6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22197632"/>
              </p:ext>
            </p:extLst>
          </p:nvPr>
        </p:nvGraphicFramePr>
        <p:xfrm>
          <a:off x="0" y="0"/>
          <a:ext cx="12192000" cy="6863685"/>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6085">
                <a:tc>
                  <a:txBody>
                    <a:bodyPr/>
                    <a:lstStyle/>
                    <a:p>
                      <a:r>
                        <a:rPr lang="en-GB" dirty="0" smtClean="0">
                          <a:latin typeface="Arial" panose="020B0604020202020204" pitchFamily="34" charset="0"/>
                          <a:cs typeface="Arial" panose="020B0604020202020204" pitchFamily="34" charset="0"/>
                        </a:rPr>
                        <a:t>Mortality – all</a:t>
                      </a:r>
                      <a:r>
                        <a:rPr lang="en-GB" baseline="0" dirty="0" smtClean="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940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There have been on average 131 deaths a year in Cam Medical Network PCN; approximately a fourth are in people aged under 75 years.</a:t>
                      </a: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All practices hav</a:t>
                      </a:r>
                      <a:r>
                        <a:rPr lang="en-GB" sz="1600" baseline="0" dirty="0" smtClean="0">
                          <a:solidFill>
                            <a:schemeClr val="accent1">
                              <a:lumMod val="75000"/>
                            </a:schemeClr>
                          </a:solidFill>
                          <a:latin typeface="Arial" panose="020B0604020202020204" pitchFamily="34" charset="0"/>
                          <a:cs typeface="Arial" panose="020B0604020202020204" pitchFamily="34" charset="0"/>
                        </a:rPr>
                        <a:t>e statistically significantly lower all-age and premature all cause mortality rates compared to South Alliance,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except Lensfield Road practice where the rate is statistically significantly higher for all-age mortality and statistically similar for under 75 mortality.</a:t>
                      </a:r>
                    </a:p>
                  </a:txBody>
                  <a:tcPr>
                    <a:solidFill>
                      <a:schemeClr val="bg1"/>
                    </a:solidFill>
                  </a:tcPr>
                </a:tc>
                <a:extLst>
                  <a:ext uri="{0D108BD9-81ED-4DB2-BD59-A6C34878D82A}">
                    <a16:rowId xmlns:a16="http://schemas.microsoft.com/office/drawing/2014/main" val="10001"/>
                  </a:ext>
                </a:extLst>
              </a:tr>
              <a:tr h="504000">
                <a:tc>
                  <a:txBody>
                    <a:bodyPr/>
                    <a:lstStyle/>
                    <a:p>
                      <a:r>
                        <a:rPr lang="en-GB" sz="1000" kern="1200" dirty="0" smtClean="0">
                          <a:solidFill>
                            <a:schemeClr val="bg1"/>
                          </a:solidFill>
                          <a:latin typeface="Arial" panose="020B0604020202020204" pitchFamily="34" charset="0"/>
                          <a:ea typeface="+mn-ea"/>
                          <a:cs typeface="Arial" panose="020B0604020202020204" pitchFamily="34" charset="0"/>
                        </a:rPr>
                        <a:t>DASR</a:t>
                      </a:r>
                      <a:r>
                        <a:rPr lang="en-GB" sz="1000" kern="1200" baseline="0" dirty="0" smtClean="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smtClean="0">
                        <a:solidFill>
                          <a:schemeClr val="bg1"/>
                        </a:solidFill>
                        <a:latin typeface="Arial" panose="020B0604020202020204" pitchFamily="34" charset="0"/>
                        <a:ea typeface="+mn-ea"/>
                        <a:cs typeface="Arial" panose="020B0604020202020204" pitchFamily="34" charset="0"/>
                      </a:endParaRPr>
                    </a:p>
                    <a:p>
                      <a:pPr algn="l"/>
                      <a:r>
                        <a:rPr lang="en-GB" sz="1000" kern="1200" dirty="0" smtClean="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2013-2017 (benchmark = South Alliance) </a:t>
                      </a:r>
                      <a:r>
                        <a:rPr lang="en-GB" sz="1000" kern="1200" baseline="0" dirty="0" smtClean="0">
                          <a:solidFill>
                            <a:schemeClr val="bg1"/>
                          </a:solidFill>
                          <a:latin typeface="Arial" panose="020B0604020202020204" pitchFamily="34" charset="0"/>
                          <a:ea typeface="+mn-ea"/>
                          <a:cs typeface="Arial" panose="020B0604020202020204" pitchFamily="34" charset="0"/>
                        </a:rPr>
                        <a:t>                   </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95298722"/>
              </p:ext>
            </p:extLst>
          </p:nvPr>
        </p:nvGraphicFramePr>
        <p:xfrm>
          <a:off x="807518" y="605307"/>
          <a:ext cx="9498449" cy="3610133"/>
        </p:xfrm>
        <a:graphic>
          <a:graphicData uri="http://schemas.openxmlformats.org/drawingml/2006/table">
            <a:tbl>
              <a:tblPr firstRow="1" bandRow="1">
                <a:tableStyleId>{F5AB1C69-6EDB-4FF4-983F-18BD219EF322}</a:tableStyleId>
              </a:tblPr>
              <a:tblGrid>
                <a:gridCol w="4386449">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96000">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gridCol w="1296000">
                  <a:extLst>
                    <a:ext uri="{9D8B030D-6E8A-4147-A177-3AD203B41FA5}">
                      <a16:colId xmlns:a16="http://schemas.microsoft.com/office/drawing/2014/main" val="20004"/>
                    </a:ext>
                  </a:extLst>
                </a:gridCol>
              </a:tblGrid>
              <a:tr h="733261">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All ages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Under 75 year</a:t>
                      </a:r>
                      <a:r>
                        <a:rPr lang="en-GB" sz="1600" b="1" kern="1200" baseline="0" dirty="0" smtClean="0">
                          <a:solidFill>
                            <a:schemeClr val="lt1"/>
                          </a:solidFill>
                          <a:latin typeface="Arial" panose="020B0604020202020204" pitchFamily="34" charset="0"/>
                          <a:ea typeface="+mn-ea"/>
                          <a:cs typeface="Arial" panose="020B0604020202020204" pitchFamily="34" charset="0"/>
                        </a:rPr>
                        <a:t> olds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10000"/>
                  </a:ext>
                </a:extLst>
              </a:tr>
              <a:tr h="504923">
                <a:tc vMerge="1">
                  <a:txBody>
                    <a:bodyPr/>
                    <a:lstStyle/>
                    <a:p>
                      <a:endParaRPr lang="en-GB" dirty="0"/>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396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Lensfield Road,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353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959.2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195.5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91949">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Newnham Walk,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188</a:t>
                      </a:r>
                      <a:endParaRPr lang="en-GB" sz="14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604.8</a:t>
                      </a:r>
                      <a:endParaRPr lang="en-GB" sz="14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161.2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396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Trumpington Street,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114</a:t>
                      </a:r>
                      <a:endParaRPr lang="en-GB" sz="14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452.3</a:t>
                      </a:r>
                      <a:endParaRPr lang="en-GB" sz="14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165.0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396000">
                <a:tc>
                  <a:txBody>
                    <a:bodyPr/>
                    <a:lstStyle/>
                    <a:p>
                      <a:pPr algn="l"/>
                      <a:r>
                        <a:rPr lang="en-GB" sz="1400" baseline="0" dirty="0" smtClean="0">
                          <a:solidFill>
                            <a:schemeClr val="accent1">
                              <a:lumMod val="75000"/>
                            </a:schemeClr>
                          </a:solidFill>
                          <a:latin typeface="Arial" panose="020B0604020202020204" pitchFamily="34" charset="0"/>
                          <a:cs typeface="Arial" panose="020B0604020202020204" pitchFamily="34" charset="0"/>
                        </a:rPr>
                        <a:t>Cam Medical Network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707.7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157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175.2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396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South</a:t>
                      </a:r>
                      <a:r>
                        <a:rPr lang="en-GB" sz="1400" baseline="0" dirty="0" smtClean="0">
                          <a:solidFill>
                            <a:schemeClr val="accent1">
                              <a:lumMod val="75000"/>
                            </a:schemeClr>
                          </a:solidFill>
                          <a:latin typeface="Arial" panose="020B0604020202020204" pitchFamily="34" charset="0"/>
                          <a:cs typeface="Arial" panose="020B0604020202020204" pitchFamily="34" charset="0"/>
                        </a:rPr>
                        <a:t> </a:t>
                      </a:r>
                      <a:r>
                        <a:rPr lang="en-GB" sz="1400" dirty="0" smtClean="0">
                          <a:solidFill>
                            <a:schemeClr val="accent1">
                              <a:lumMod val="75000"/>
                            </a:schemeClr>
                          </a:solidFill>
                          <a:latin typeface="Arial" panose="020B0604020202020204" pitchFamily="34" charset="0"/>
                          <a:cs typeface="Arial" panose="020B0604020202020204" pitchFamily="34" charset="0"/>
                        </a:rPr>
                        <a:t>Alliance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13,293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831.3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3,592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248.4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extLst>
                  <a:ext uri="{0D108BD9-81ED-4DB2-BD59-A6C34878D82A}">
                    <a16:rowId xmlns:a16="http://schemas.microsoft.com/office/drawing/2014/main" val="10006"/>
                  </a:ext>
                </a:extLst>
              </a:tr>
              <a:tr h="396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Cambridgeshire</a:t>
                      </a:r>
                      <a:r>
                        <a:rPr lang="en-GB" sz="14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34,464</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901.5</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10,385</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286.4</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7"/>
                  </a:ext>
                </a:extLst>
              </a:tr>
            </a:tbl>
          </a:graphicData>
        </a:graphic>
      </p:graphicFrame>
      <p:pic>
        <p:nvPicPr>
          <p:cNvPr id="3" name="Picture 2"/>
          <p:cNvPicPr>
            <a:picLocks noChangeAspect="1"/>
          </p:cNvPicPr>
          <p:nvPr/>
        </p:nvPicPr>
        <p:blipFill>
          <a:blip r:embed="rId3"/>
          <a:stretch>
            <a:fillRect/>
          </a:stretch>
        </p:blipFill>
        <p:spPr>
          <a:xfrm>
            <a:off x="5201727" y="6360095"/>
            <a:ext cx="6878847" cy="270240"/>
          </a:xfrm>
          <a:prstGeom prst="rect">
            <a:avLst/>
          </a:prstGeom>
        </p:spPr>
      </p:pic>
    </p:spTree>
    <p:extLst>
      <p:ext uri="{BB962C8B-B14F-4D97-AF65-F5344CB8AC3E}">
        <p14:creationId xmlns:p14="http://schemas.microsoft.com/office/powerpoint/2010/main" val="2076055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17978190"/>
              </p:ext>
            </p:extLst>
          </p:nvPr>
        </p:nvGraphicFramePr>
        <p:xfrm>
          <a:off x="0" y="0"/>
          <a:ext cx="12168000" cy="6858000"/>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417597">
                <a:tc>
                  <a:txBody>
                    <a:bodyPr/>
                    <a:lstStyle/>
                    <a:p>
                      <a:r>
                        <a:rPr lang="en-GB" dirty="0" smtClean="0">
                          <a:latin typeface="Arial" panose="020B0604020202020204" pitchFamily="34" charset="0"/>
                          <a:cs typeface="Arial" panose="020B0604020202020204" pitchFamily="34" charset="0"/>
                        </a:rPr>
                        <a:t>Circulatory</a:t>
                      </a:r>
                      <a:r>
                        <a:rPr lang="en-GB" baseline="0" dirty="0" smtClean="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30247">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The prevalence rates of CHD</a:t>
                      </a:r>
                      <a:r>
                        <a:rPr lang="en-GB" sz="1600" baseline="0" dirty="0" smtClean="0">
                          <a:solidFill>
                            <a:schemeClr val="accent1">
                              <a:lumMod val="75000"/>
                            </a:schemeClr>
                          </a:solidFill>
                          <a:latin typeface="Arial" panose="020B0604020202020204" pitchFamily="34" charset="0"/>
                          <a:cs typeface="Arial" panose="020B0604020202020204" pitchFamily="34" charset="0"/>
                        </a:rPr>
                        <a:t>, hypertension and stroke are statistically significantly lower than the South Alliance</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for all practices.</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The circulatory all-age mortality for the PCN is statistically similar to the South Alliance. All practices have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statistically similar rates of circulatory premature mortality compared to the South Alliance; the PCN has a statistically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significantly lower rate of premature mortality than the South Alliance.</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10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South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South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53518521"/>
              </p:ext>
            </p:extLst>
          </p:nvPr>
        </p:nvGraphicFramePr>
        <p:xfrm>
          <a:off x="280548" y="481662"/>
          <a:ext cx="11738772" cy="3886755"/>
        </p:xfrm>
        <a:graphic>
          <a:graphicData uri="http://schemas.openxmlformats.org/drawingml/2006/table">
            <a:tbl>
              <a:tblPr firstRow="1" bandRow="1">
                <a:tableStyleId>{F5AB1C69-6EDB-4FF4-983F-18BD219EF322}</a:tableStyleId>
              </a:tblPr>
              <a:tblGrid>
                <a:gridCol w="2491054">
                  <a:extLst>
                    <a:ext uri="{9D8B030D-6E8A-4147-A177-3AD203B41FA5}">
                      <a16:colId xmlns:a16="http://schemas.microsoft.com/office/drawing/2014/main" val="20000"/>
                    </a:ext>
                  </a:extLst>
                </a:gridCol>
                <a:gridCol w="1084685">
                  <a:extLst>
                    <a:ext uri="{9D8B030D-6E8A-4147-A177-3AD203B41FA5}">
                      <a16:colId xmlns:a16="http://schemas.microsoft.com/office/drawing/2014/main" val="20001"/>
                    </a:ext>
                  </a:extLst>
                </a:gridCol>
                <a:gridCol w="687849">
                  <a:extLst>
                    <a:ext uri="{9D8B030D-6E8A-4147-A177-3AD203B41FA5}">
                      <a16:colId xmlns:a16="http://schemas.microsoft.com/office/drawing/2014/main" val="20002"/>
                    </a:ext>
                  </a:extLst>
                </a:gridCol>
                <a:gridCol w="1137597">
                  <a:extLst>
                    <a:ext uri="{9D8B030D-6E8A-4147-A177-3AD203B41FA5}">
                      <a16:colId xmlns:a16="http://schemas.microsoft.com/office/drawing/2014/main" val="20003"/>
                    </a:ext>
                  </a:extLst>
                </a:gridCol>
                <a:gridCol w="723124">
                  <a:extLst>
                    <a:ext uri="{9D8B030D-6E8A-4147-A177-3AD203B41FA5}">
                      <a16:colId xmlns:a16="http://schemas.microsoft.com/office/drawing/2014/main" val="20004"/>
                    </a:ext>
                  </a:extLst>
                </a:gridCol>
                <a:gridCol w="972000">
                  <a:extLst>
                    <a:ext uri="{9D8B030D-6E8A-4147-A177-3AD203B41FA5}">
                      <a16:colId xmlns:a16="http://schemas.microsoft.com/office/drawing/2014/main" val="20005"/>
                    </a:ext>
                  </a:extLst>
                </a:gridCol>
                <a:gridCol w="606779">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993653">
                  <a:extLst>
                    <a:ext uri="{9D8B030D-6E8A-4147-A177-3AD203B41FA5}">
                      <a16:colId xmlns:a16="http://schemas.microsoft.com/office/drawing/2014/main" val="20008"/>
                    </a:ext>
                  </a:extLst>
                </a:gridCol>
                <a:gridCol w="920049">
                  <a:extLst>
                    <a:ext uri="{9D8B030D-6E8A-4147-A177-3AD203B41FA5}">
                      <a16:colId xmlns:a16="http://schemas.microsoft.com/office/drawing/2014/main" val="20009"/>
                    </a:ext>
                  </a:extLst>
                </a:gridCol>
                <a:gridCol w="993653">
                  <a:extLst>
                    <a:ext uri="{9D8B030D-6E8A-4147-A177-3AD203B41FA5}">
                      <a16:colId xmlns:a16="http://schemas.microsoft.com/office/drawing/2014/main" val="20010"/>
                    </a:ext>
                  </a:extLst>
                </a:gridCol>
                <a:gridCol w="920049">
                  <a:extLst>
                    <a:ext uri="{9D8B030D-6E8A-4147-A177-3AD203B41FA5}">
                      <a16:colId xmlns:a16="http://schemas.microsoft.com/office/drawing/2014/main" val="20011"/>
                    </a:ext>
                  </a:extLst>
                </a:gridCol>
              </a:tblGrid>
              <a:tr h="504923">
                <a:tc rowSpan="3">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6">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Prevalence</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pPr algn="ctr" fontAlgn="b"/>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solidFill>
                  </a:tcPr>
                </a:tc>
                <a:tc gridSpan="4">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Mortality (circulatory)</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solidFill>
                      <a:srgbClr val="A5A5A5"/>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solidFill>
                      <a:srgbClr val="A5A5A5"/>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0"/>
                  </a:ext>
                </a:extLst>
              </a:tr>
              <a:tr h="504923">
                <a:tc vMerge="1">
                  <a:txBody>
                    <a:bodyPr/>
                    <a:lstStyle/>
                    <a:p>
                      <a:pPr algn="l"/>
                      <a:endParaRPr lang="en-GB" sz="1800" dirty="0">
                        <a:latin typeface="Arial" panose="020B0604020202020204" pitchFamily="34" charset="0"/>
                        <a:cs typeface="Arial" panose="020B0604020202020204" pitchFamily="34" charset="0"/>
                      </a:endParaRPr>
                    </a:p>
                  </a:txBody>
                  <a:tcPr>
                    <a:lnT w="38100" cap="flat" cmpd="sng" algn="ctr">
                      <a:noFill/>
                      <a:prstDash val="solid"/>
                      <a:round/>
                      <a:headEnd type="none" w="med" len="med"/>
                      <a:tailEnd type="none" w="med" len="med"/>
                    </a:lnT>
                    <a:solidFill>
                      <a:srgbClr val="A5A5A5"/>
                    </a:solidFill>
                  </a:tcPr>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Coronary heart</a:t>
                      </a:r>
                      <a:r>
                        <a:rPr lang="en-GB" sz="1400" b="1" kern="1200" baseline="0" dirty="0" smtClean="0">
                          <a:solidFill>
                            <a:schemeClr val="lt1"/>
                          </a:solidFill>
                          <a:latin typeface="Arial" panose="020B0604020202020204" pitchFamily="34" charset="0"/>
                          <a:ea typeface="+mn-ea"/>
                          <a:cs typeface="Arial" panose="020B0604020202020204" pitchFamily="34" charset="0"/>
                        </a:rPr>
                        <a:t> disease</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Hypertension</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Stroke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a:txBody>
                    <a:bodyPr/>
                    <a:lstStyle/>
                    <a:p>
                      <a:pPr algn="ctr" fontAlgn="b"/>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All</a:t>
                      </a:r>
                      <a:r>
                        <a:rPr lang="en-GB" sz="1400" b="1" kern="1200" baseline="0" dirty="0" smtClean="0">
                          <a:solidFill>
                            <a:schemeClr val="lt1"/>
                          </a:solidFill>
                          <a:latin typeface="Arial" panose="020B0604020202020204" pitchFamily="34" charset="0"/>
                          <a:ea typeface="+mn-ea"/>
                          <a:cs typeface="Arial" panose="020B0604020202020204" pitchFamily="34" charset="0"/>
                        </a:rPr>
                        <a:t> ages</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Under 75 </a:t>
                      </a:r>
                    </a:p>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year olds</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1"/>
                  </a:ext>
                </a:extLst>
              </a:tr>
              <a:tr h="510012">
                <a:tc vMerge="1">
                  <a:txBody>
                    <a:bodyPr/>
                    <a:lstStyle/>
                    <a:p>
                      <a:endParaRPr lang="en-GB"/>
                    </a:p>
                  </a:txBody>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0" kern="1200" dirty="0" smtClean="0">
                          <a:solidFill>
                            <a:schemeClr val="lt1"/>
                          </a:solidFill>
                          <a:latin typeface="Arial" panose="020B0604020202020204" pitchFamily="34" charset="0"/>
                          <a:ea typeface="+mn-ea"/>
                          <a:cs typeface="Arial" panose="020B0604020202020204" pitchFamily="34" charset="0"/>
                        </a:rPr>
                        <a:t>%</a:t>
                      </a:r>
                      <a:endParaRPr lang="en-GB" sz="1400" b="0"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28575"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DASR per 100,000</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DASR</a:t>
                      </a:r>
                      <a:r>
                        <a:rPr lang="en-GB" sz="14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r h="318986">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Lensfield Road,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153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806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120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289.8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47.0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Newnham Walk,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126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694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173.6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23.4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Trumpington Street,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151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798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121.9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27.2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0">
                <a:tc>
                  <a:txBody>
                    <a:bodyPr/>
                    <a:lstStyle/>
                    <a:p>
                      <a:pPr algn="l"/>
                      <a:r>
                        <a:rPr lang="en-GB" sz="1400" baseline="0" dirty="0" smtClean="0">
                          <a:solidFill>
                            <a:schemeClr val="accent1">
                              <a:lumMod val="75000"/>
                            </a:schemeClr>
                          </a:solidFill>
                          <a:latin typeface="Arial" panose="020B0604020202020204" pitchFamily="34" charset="0"/>
                          <a:cs typeface="Arial" panose="020B0604020202020204" pitchFamily="34" charset="0"/>
                        </a:rPr>
                        <a:t>Cam Medical Network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430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2,298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310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92D05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208.0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33.9</a:t>
                      </a: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92D050"/>
                    </a:solidFill>
                  </a:tcPr>
                </a:tc>
                <a:extLst>
                  <a:ext uri="{0D108BD9-81ED-4DB2-BD59-A6C34878D82A}">
                    <a16:rowId xmlns:a16="http://schemas.microsoft.com/office/drawing/2014/main" val="10006"/>
                  </a:ext>
                </a:extLst>
              </a:tr>
              <a:tr h="310551">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South</a:t>
                      </a:r>
                      <a:r>
                        <a:rPr lang="en-GB" sz="1400" baseline="0" dirty="0" smtClean="0">
                          <a:solidFill>
                            <a:schemeClr val="accent1">
                              <a:lumMod val="75000"/>
                            </a:schemeClr>
                          </a:solidFill>
                          <a:latin typeface="Arial" panose="020B0604020202020204" pitchFamily="34" charset="0"/>
                          <a:cs typeface="Arial" panose="020B0604020202020204" pitchFamily="34" charset="0"/>
                        </a:rPr>
                        <a:t> </a:t>
                      </a:r>
                      <a:r>
                        <a:rPr lang="en-GB" sz="1400" dirty="0" smtClean="0">
                          <a:solidFill>
                            <a:schemeClr val="accent1">
                              <a:lumMod val="75000"/>
                            </a:schemeClr>
                          </a:solidFill>
                          <a:latin typeface="Arial" panose="020B0604020202020204" pitchFamily="34" charset="0"/>
                          <a:cs typeface="Arial" panose="020B0604020202020204" pitchFamily="34" charset="0"/>
                        </a:rPr>
                        <a:t>Alliance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9,603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45,177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5,224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solidFill>
                      <a:srgbClr val="EBF1FF"/>
                    </a:solidFill>
                  </a:tcPr>
                </a:tc>
                <a:tc>
                  <a:txBody>
                    <a:bodyPr/>
                    <a:lstStyle/>
                    <a:p>
                      <a:pPr marL="0" algn="ctr" defTabSz="914400" rtl="0" eaLnBrk="1" fontAlgn="b" latinLnBrk="0" hangingPunct="1"/>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3,660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228.9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768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54.3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7"/>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C&amp;P </a:t>
                      </a:r>
                      <a:r>
                        <a:rPr lang="en-GB" sz="1400" baseline="0" dirty="0" smtClean="0">
                          <a:solidFill>
                            <a:schemeClr val="accent1">
                              <a:lumMod val="75000"/>
                            </a:schemeClr>
                          </a:solidFill>
                          <a:latin typeface="Arial" panose="020B0604020202020204" pitchFamily="34" charset="0"/>
                          <a:cs typeface="Arial" panose="020B0604020202020204" pitchFamily="34" charset="0"/>
                        </a:rPr>
                        <a:t>CCG</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26,602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122,348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12.6%</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14,132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1.5%</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R w="28575" cap="flat" cmpd="sng" algn="ctr">
                      <a:solidFill>
                        <a:schemeClr val="bg1"/>
                      </a:solidFill>
                      <a:prstDash val="solid"/>
                      <a:round/>
                      <a:headEnd type="none" w="med" len="med"/>
                      <a:tailEnd type="none" w="med" len="med"/>
                    </a:lnR>
                    <a:solidFill>
                      <a:srgbClr val="EBF1FF"/>
                    </a:solidFill>
                  </a:tcPr>
                </a:tc>
                <a:tc>
                  <a:txBody>
                    <a:bodyPr/>
                    <a:lstStyle/>
                    <a:p>
                      <a:pPr algn="ctr"/>
                      <a:endParaRPr lang="en-GB" sz="1400" dirty="0">
                        <a:solidFill>
                          <a:schemeClr val="tx1">
                            <a:lumMod val="75000"/>
                            <a:lumOff val="2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9,004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EBF1FF"/>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236.7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2,288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63.9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8"/>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England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1,827,352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3.1%</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8,141,488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13.9%</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1,030,869</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a:txBody>
                    <a:bodyPr/>
                    <a:lstStyle/>
                    <a:p>
                      <a:pPr algn="ctr"/>
                      <a:endParaRPr lang="en-GB" sz="1400" dirty="0">
                        <a:solidFill>
                          <a:schemeClr val="tx1">
                            <a:lumMod val="75000"/>
                            <a:lumOff val="2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solidFill>
                      <a:schemeClr val="bg1"/>
                    </a:solidFill>
                  </a:tcPr>
                </a:tc>
                <a:tc gridSpan="4">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Not</a:t>
                      </a:r>
                      <a:r>
                        <a:rPr lang="en-GB" sz="1400" baseline="0" dirty="0" smtClean="0">
                          <a:solidFill>
                            <a:schemeClr val="accent1">
                              <a:lumMod val="75000"/>
                            </a:schemeClr>
                          </a:solidFill>
                          <a:latin typeface="Arial" panose="020B0604020202020204" pitchFamily="34" charset="0"/>
                          <a:cs typeface="Arial" panose="020B0604020202020204" pitchFamily="34" charset="0"/>
                        </a:rPr>
                        <a:t> available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extLst>
                  <a:ext uri="{0D108BD9-81ED-4DB2-BD59-A6C34878D82A}">
                    <a16:rowId xmlns:a16="http://schemas.microsoft.com/office/drawing/2014/main" val="10009"/>
                  </a:ext>
                </a:extLst>
              </a:tr>
            </a:tbl>
          </a:graphicData>
        </a:graphic>
      </p:graphicFrame>
      <p:pic>
        <p:nvPicPr>
          <p:cNvPr id="7" name="Picture 6"/>
          <p:cNvPicPr>
            <a:picLocks noChangeAspect="1"/>
          </p:cNvPicPr>
          <p:nvPr/>
        </p:nvPicPr>
        <p:blipFill>
          <a:blip r:embed="rId3"/>
          <a:stretch>
            <a:fillRect/>
          </a:stretch>
        </p:blipFill>
        <p:spPr>
          <a:xfrm>
            <a:off x="10008521" y="6341641"/>
            <a:ext cx="2159479" cy="490481"/>
          </a:xfrm>
          <a:prstGeom prst="rect">
            <a:avLst/>
          </a:prstGeom>
        </p:spPr>
      </p:pic>
    </p:spTree>
    <p:extLst>
      <p:ext uri="{BB962C8B-B14F-4D97-AF65-F5344CB8AC3E}">
        <p14:creationId xmlns:p14="http://schemas.microsoft.com/office/powerpoint/2010/main" val="1342324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58970363"/>
              </p:ext>
            </p:extLst>
          </p:nvPr>
        </p:nvGraphicFramePr>
        <p:xfrm>
          <a:off x="29183" y="0"/>
          <a:ext cx="12192000" cy="688969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smtClean="0">
                          <a:latin typeface="Arial" panose="020B0604020202020204" pitchFamily="34" charset="0"/>
                          <a:cs typeface="Arial" panose="020B0604020202020204" pitchFamily="34" charset="0"/>
                        </a:rPr>
                        <a:t>R</a:t>
                      </a:r>
                      <a:r>
                        <a:rPr lang="en-GB" baseline="0" dirty="0" smtClean="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96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3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5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Asthma</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COPD prevalence for PCN practices all statistically significantly lower than South Alliance.</a:t>
                      </a:r>
                    </a:p>
                    <a:p>
                      <a:pPr marL="0" indent="0" algn="ctr">
                        <a:buFont typeface="Arial" panose="020B0604020202020204" pitchFamily="34" charset="0"/>
                        <a:buNone/>
                      </a:pPr>
                      <a:endParaRPr lang="en-GB" sz="8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8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All practice mortality</a:t>
                      </a:r>
                      <a:r>
                        <a:rPr lang="en-GB" sz="1600" baseline="0" dirty="0" smtClean="0">
                          <a:solidFill>
                            <a:schemeClr val="accent1">
                              <a:lumMod val="75000"/>
                            </a:schemeClr>
                          </a:solidFill>
                          <a:latin typeface="Arial" panose="020B0604020202020204" pitchFamily="34" charset="0"/>
                          <a:cs typeface="Arial" panose="020B0604020202020204" pitchFamily="34" charset="0"/>
                        </a:rPr>
                        <a:t> rates for respiratory diseases, for people of all ages and under 75 years, are statistically similar to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the South Alliance rates; The PCN has a statistically significantly lower all-age mortality rate than the South Alliance.</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South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South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3543137"/>
              </p:ext>
            </p:extLst>
          </p:nvPr>
        </p:nvGraphicFramePr>
        <p:xfrm>
          <a:off x="301840" y="457200"/>
          <a:ext cx="10640259" cy="4241155"/>
        </p:xfrm>
        <a:graphic>
          <a:graphicData uri="http://schemas.openxmlformats.org/drawingml/2006/table">
            <a:tbl>
              <a:tblPr firstRow="1" bandRow="1">
                <a:tableStyleId>{F5AB1C69-6EDB-4FF4-983F-18BD219EF322}</a:tableStyleId>
              </a:tblPr>
              <a:tblGrid>
                <a:gridCol w="2518998">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980904">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980904">
                  <a:extLst>
                    <a:ext uri="{9D8B030D-6E8A-4147-A177-3AD203B41FA5}">
                      <a16:colId xmlns:a16="http://schemas.microsoft.com/office/drawing/2014/main" val="20004"/>
                    </a:ext>
                  </a:extLst>
                </a:gridCol>
                <a:gridCol w="255837">
                  <a:extLst>
                    <a:ext uri="{9D8B030D-6E8A-4147-A177-3AD203B41FA5}">
                      <a16:colId xmlns:a16="http://schemas.microsoft.com/office/drawing/2014/main" val="20005"/>
                    </a:ext>
                  </a:extLst>
                </a:gridCol>
                <a:gridCol w="980904">
                  <a:extLst>
                    <a:ext uri="{9D8B030D-6E8A-4147-A177-3AD203B41FA5}">
                      <a16:colId xmlns:a16="http://schemas.microsoft.com/office/drawing/2014/main" val="20006"/>
                    </a:ext>
                  </a:extLst>
                </a:gridCol>
                <a:gridCol w="980904">
                  <a:extLst>
                    <a:ext uri="{9D8B030D-6E8A-4147-A177-3AD203B41FA5}">
                      <a16:colId xmlns:a16="http://schemas.microsoft.com/office/drawing/2014/main" val="20007"/>
                    </a:ext>
                  </a:extLst>
                </a:gridCol>
                <a:gridCol w="980904">
                  <a:extLst>
                    <a:ext uri="{9D8B030D-6E8A-4147-A177-3AD203B41FA5}">
                      <a16:colId xmlns:a16="http://schemas.microsoft.com/office/drawing/2014/main" val="20008"/>
                    </a:ext>
                  </a:extLst>
                </a:gridCol>
                <a:gridCol w="980904">
                  <a:extLst>
                    <a:ext uri="{9D8B030D-6E8A-4147-A177-3AD203B41FA5}">
                      <a16:colId xmlns:a16="http://schemas.microsoft.com/office/drawing/2014/main" val="20009"/>
                    </a:ext>
                  </a:extLst>
                </a:gridCol>
              </a:tblGrid>
              <a:tr h="472784">
                <a:tc rowSpan="4">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Prevalence</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Mortality</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881563">
                <a:tc vMerge="1">
                  <a:txBody>
                    <a:bodyPr/>
                    <a:lstStyle/>
                    <a:p>
                      <a:pPr algn="l"/>
                      <a:endParaRPr lang="en-GB" sz="1800" dirty="0">
                        <a:latin typeface="Arial" panose="020B0604020202020204" pitchFamily="34" charset="0"/>
                        <a:cs typeface="Arial" panose="020B0604020202020204" pitchFamily="34" charset="0"/>
                      </a:endParaRPr>
                    </a:p>
                  </a:txBody>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Asthma</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Chronic Obstructive</a:t>
                      </a:r>
                      <a:r>
                        <a:rPr lang="en-GB" sz="1600" b="1" kern="1200" baseline="0" dirty="0" smtClean="0">
                          <a:solidFill>
                            <a:schemeClr val="lt1"/>
                          </a:solidFill>
                          <a:latin typeface="Arial" panose="020B0604020202020204" pitchFamily="34" charset="0"/>
                          <a:ea typeface="+mn-ea"/>
                          <a:cs typeface="Arial" panose="020B0604020202020204" pitchFamily="34" charset="0"/>
                        </a:rPr>
                        <a:t> Pulmonary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Disease</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rowSpan="10">
                  <a:txBody>
                    <a:bodyPr/>
                    <a:lstStyle/>
                    <a:p>
                      <a:pPr algn="ctr" fontAlgn="b"/>
                      <a:endParaRPr lang="en-GB"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rowSpan="2"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All ages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rowSpan="2"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tc rowSpan="2"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Under 75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rowSpan="2"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1"/>
                  </a:ext>
                </a:extLst>
              </a:tr>
              <a:tr h="0">
                <a:tc vMerge="1">
                  <a:txBody>
                    <a:bodyPr/>
                    <a:lstStyle/>
                    <a:p>
                      <a:endParaRPr lang="en-GB"/>
                    </a:p>
                  </a:txBody>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2"/>
                  </a:ext>
                </a:extLst>
              </a:tr>
              <a:tr h="504923">
                <a:tc vMerge="1">
                  <a:txBody>
                    <a:bodyPr/>
                    <a:lstStyle/>
                    <a:p>
                      <a:endParaRPr lang="en-GB"/>
                    </a:p>
                  </a:txBody>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A5A5"/>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A5A5"/>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A5A5"/>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3"/>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Lensfield Road,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530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62.9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&lt;5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Newnham Walk,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611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63.2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&lt;5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Trumpington Street,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859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58.4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&lt;5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Network</a:t>
                      </a:r>
                      <a:r>
                        <a:rPr lang="en-GB" sz="1400" dirty="0" smtClean="0">
                          <a:solidFill>
                            <a:schemeClr val="accent1">
                              <a:lumMod val="75000"/>
                            </a:schemeClr>
                          </a:solidFill>
                          <a:latin typeface="Arial" panose="020B0604020202020204" pitchFamily="34" charset="0"/>
                          <a:cs typeface="Arial" panose="020B0604020202020204" pitchFamily="34" charset="0"/>
                        </a:rPr>
                        <a:t> </a:t>
                      </a:r>
                      <a:r>
                        <a:rPr lang="en-GB" sz="1400" baseline="0" dirty="0" smtClean="0">
                          <a:solidFill>
                            <a:schemeClr val="accent1">
                              <a:lumMod val="75000"/>
                            </a:schemeClr>
                          </a:solidFill>
                          <a:latin typeface="Arial" panose="020B0604020202020204" pitchFamily="34" charset="0"/>
                          <a:cs typeface="Arial" panose="020B0604020202020204" pitchFamily="34" charset="0"/>
                        </a:rPr>
                        <a:t>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2,000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pPr algn="ctr" fontAlgn="b"/>
                      <a:endParaRPr lang="en-GB" sz="1800" b="0" i="0" u="none" strike="noStrike" dirty="0" smtClean="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62.7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F00"/>
                    </a:solidFill>
                  </a:tcPr>
                </a:tc>
                <a:extLst>
                  <a:ext uri="{0D108BD9-81ED-4DB2-BD59-A6C34878D82A}">
                    <a16:rowId xmlns:a16="http://schemas.microsoft.com/office/drawing/2014/main" val="10007"/>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South</a:t>
                      </a: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 </a:t>
                      </a: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Alliance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24,780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5,561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vMerge="1">
                  <a:txBody>
                    <a:bodyPr/>
                    <a:lstStyle/>
                    <a:p>
                      <a:pPr marL="0" algn="ctr" defTabSz="914400" rtl="0" eaLnBrk="1" fontAlgn="b" latinLnBrk="0" hangingPunct="1"/>
                      <a:endParaRPr lang="en-GB" sz="1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F0F0F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92.1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8"/>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C&amp;P CCG</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57,830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16,513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E1E1E1"/>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4,533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119.9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942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9"/>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England </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3,463,893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1,113,417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gridSpan="4">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Not available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extLst>
                  <a:ext uri="{0D108BD9-81ED-4DB2-BD59-A6C34878D82A}">
                    <a16:rowId xmlns:a16="http://schemas.microsoft.com/office/drawing/2014/main" val="10010"/>
                  </a:ext>
                </a:extLst>
              </a:tr>
            </a:tbl>
          </a:graphicData>
        </a:graphic>
      </p:graphicFrame>
      <p:pic>
        <p:nvPicPr>
          <p:cNvPr id="6" name="Picture 5"/>
          <p:cNvPicPr>
            <a:picLocks noChangeAspect="1"/>
          </p:cNvPicPr>
          <p:nvPr/>
        </p:nvPicPr>
        <p:blipFill>
          <a:blip r:embed="rId3"/>
          <a:stretch>
            <a:fillRect/>
          </a:stretch>
        </p:blipFill>
        <p:spPr>
          <a:xfrm>
            <a:off x="10032521" y="6367519"/>
            <a:ext cx="2159479" cy="490481"/>
          </a:xfrm>
          <a:prstGeom prst="rect">
            <a:avLst/>
          </a:prstGeom>
        </p:spPr>
      </p:pic>
    </p:spTree>
    <p:extLst>
      <p:ext uri="{BB962C8B-B14F-4D97-AF65-F5344CB8AC3E}">
        <p14:creationId xmlns:p14="http://schemas.microsoft.com/office/powerpoint/2010/main" val="1327961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95298"/>
              </p:ext>
            </p:extLst>
          </p:nvPr>
        </p:nvGraphicFramePr>
        <p:xfrm>
          <a:off x="0" y="0"/>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30178">
                <a:tc>
                  <a:txBody>
                    <a:bodyPr/>
                    <a:lstStyle/>
                    <a:p>
                      <a:r>
                        <a:rPr lang="en-GB" baseline="0" dirty="0" smtClean="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13327">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8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Cam Medical Network PCN all practice</a:t>
                      </a:r>
                      <a:r>
                        <a:rPr lang="en-GB" sz="1600" baseline="0" dirty="0" smtClean="0">
                          <a:solidFill>
                            <a:schemeClr val="accent1">
                              <a:lumMod val="75000"/>
                            </a:schemeClr>
                          </a:solidFill>
                          <a:latin typeface="Arial" panose="020B0604020202020204" pitchFamily="34" charset="0"/>
                          <a:cs typeface="Arial" panose="020B0604020202020204" pitchFamily="34" charset="0"/>
                        </a:rPr>
                        <a:t> d</a:t>
                      </a:r>
                      <a:r>
                        <a:rPr lang="en-GB" sz="1600" dirty="0" smtClean="0">
                          <a:solidFill>
                            <a:schemeClr val="accent1">
                              <a:lumMod val="75000"/>
                            </a:schemeClr>
                          </a:solidFill>
                          <a:latin typeface="Arial" panose="020B0604020202020204" pitchFamily="34" charset="0"/>
                          <a:cs typeface="Arial" panose="020B0604020202020204" pitchFamily="34" charset="0"/>
                        </a:rPr>
                        <a:t>iabetes</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cancer prevalence rates are statistically significantly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lower than the South Alliance.</a:t>
                      </a:r>
                    </a:p>
                    <a:p>
                      <a:pPr marL="0" indent="0" algn="ctr">
                        <a:buFont typeface="Arial" panose="020B0604020202020204" pitchFamily="34" charset="0"/>
                        <a:buNone/>
                      </a:pPr>
                      <a:endParaRPr lang="en-GB" sz="8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8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All practices have statistically similar all-age and premature cancer mortality rates to the South Alliance; the all-age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cancer mortality rate for the PCN is statistically significantly lower than the South Alliance. </a:t>
                      </a:r>
                    </a:p>
                  </a:txBody>
                  <a:tcPr>
                    <a:solidFill>
                      <a:schemeClr val="bg1"/>
                    </a:solidFill>
                  </a:tcPr>
                </a:tc>
                <a:extLst>
                  <a:ext uri="{0D108BD9-81ED-4DB2-BD59-A6C34878D82A}">
                    <a16:rowId xmlns:a16="http://schemas.microsoft.com/office/drawing/2014/main" val="10001"/>
                  </a:ext>
                </a:extLst>
              </a:tr>
              <a:tr h="714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South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South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63437377"/>
              </p:ext>
            </p:extLst>
          </p:nvPr>
        </p:nvGraphicFramePr>
        <p:xfrm>
          <a:off x="112059" y="600635"/>
          <a:ext cx="11736268" cy="3781046"/>
        </p:xfrm>
        <a:graphic>
          <a:graphicData uri="http://schemas.openxmlformats.org/drawingml/2006/table">
            <a:tbl>
              <a:tblPr firstRow="1" bandRow="1">
                <a:tableStyleId>{F5AB1C69-6EDB-4FF4-983F-18BD219EF322}</a:tableStyleId>
              </a:tblPr>
              <a:tblGrid>
                <a:gridCol w="2518998">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505270">
                  <a:extLst>
                    <a:ext uri="{9D8B030D-6E8A-4147-A177-3AD203B41FA5}">
                      <a16:colId xmlns:a16="http://schemas.microsoft.com/office/drawing/2014/main" val="20005"/>
                    </a:ext>
                  </a:extLst>
                </a:gridCol>
                <a:gridCol w="1080000">
                  <a:extLst>
                    <a:ext uri="{9D8B030D-6E8A-4147-A177-3AD203B41FA5}">
                      <a16:colId xmlns:a16="http://schemas.microsoft.com/office/drawing/2014/main" val="20006"/>
                    </a:ext>
                  </a:extLst>
                </a:gridCol>
                <a:gridCol w="1080000">
                  <a:extLst>
                    <a:ext uri="{9D8B030D-6E8A-4147-A177-3AD203B41FA5}">
                      <a16:colId xmlns:a16="http://schemas.microsoft.com/office/drawing/2014/main" val="20007"/>
                    </a:ext>
                  </a:extLst>
                </a:gridCol>
                <a:gridCol w="1080000">
                  <a:extLst>
                    <a:ext uri="{9D8B030D-6E8A-4147-A177-3AD203B41FA5}">
                      <a16:colId xmlns:a16="http://schemas.microsoft.com/office/drawing/2014/main" val="20008"/>
                    </a:ext>
                  </a:extLst>
                </a:gridCol>
                <a:gridCol w="1080000">
                  <a:extLst>
                    <a:ext uri="{9D8B030D-6E8A-4147-A177-3AD203B41FA5}">
                      <a16:colId xmlns:a16="http://schemas.microsoft.com/office/drawing/2014/main" val="20009"/>
                    </a:ext>
                  </a:extLst>
                </a:gridCol>
              </a:tblGrid>
              <a:tr h="424240">
                <a:tc rowSpan="3">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Prevalence</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dirty="0"/>
                    </a:p>
                  </a:txBody>
                  <a:tcPr/>
                </a:tc>
                <a:tc rowSpan="10">
                  <a:txBody>
                    <a:bodyPr/>
                    <a:lstStyle/>
                    <a:p>
                      <a:pPr algn="ctr" fontAlgn="b"/>
                      <a:endParaRPr lang="en-GB"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Mortality - Cancer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4923">
                <a:tc vMerge="1">
                  <a:txBody>
                    <a:bodyPr/>
                    <a:lstStyle/>
                    <a:p>
                      <a:pPr algn="l"/>
                      <a:endParaRPr lang="en-GB" sz="1800" dirty="0">
                        <a:latin typeface="Arial" panose="020B0604020202020204" pitchFamily="34" charset="0"/>
                        <a:cs typeface="Arial" panose="020B0604020202020204" pitchFamily="34" charset="0"/>
                      </a:endParaRPr>
                    </a:p>
                  </a:txBody>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Diabetes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(17+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Cancer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vMerge="1">
                  <a:txBody>
                    <a:bodyPr/>
                    <a:lstStyle/>
                    <a:p>
                      <a:endParaRPr lang="en-GB" dirty="0"/>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gridSpan="2">
                  <a:txBody>
                    <a:bodyPr/>
                    <a:lstStyle/>
                    <a:p>
                      <a:pPr algn="ctr"/>
                      <a:r>
                        <a:rPr lang="en-GB" sz="1600" b="1" kern="1200" dirty="0" smtClean="0">
                          <a:solidFill>
                            <a:schemeClr val="lt1"/>
                          </a:solidFill>
                          <a:latin typeface="Arial" panose="020B0604020202020204" pitchFamily="34" charset="0"/>
                          <a:ea typeface="+mn-ea"/>
                          <a:cs typeface="Arial" panose="020B0604020202020204" pitchFamily="34" charset="0"/>
                        </a:rPr>
                        <a:t>All ages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Under 75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year olds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1"/>
                  </a:ext>
                </a:extLst>
              </a:tr>
              <a:tr h="504923">
                <a:tc vMerge="1">
                  <a:txBody>
                    <a:bodyPr/>
                    <a:lstStyle/>
                    <a:p>
                      <a:endParaRPr lang="en-GB" dirty="0"/>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lang="en-GB" dirty="0"/>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 per</a:t>
                      </a:r>
                      <a:r>
                        <a:rPr lang="en-GB" sz="1600" b="1" kern="1200" baseline="0" dirty="0" smtClean="0">
                          <a:solidFill>
                            <a:schemeClr val="lt1"/>
                          </a:solidFill>
                          <a:latin typeface="Arial" panose="020B0604020202020204" pitchFamily="34" charset="0"/>
                          <a:ea typeface="+mn-ea"/>
                          <a:cs typeface="Arial" panose="020B0604020202020204" pitchFamily="34" charset="0"/>
                        </a:rPr>
                        <a:t>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Lensfield Road,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211.7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82.1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Newnham Walk,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187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209.0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89.8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Trumpington Street,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180.5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94.9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Network</a:t>
                      </a:r>
                      <a:r>
                        <a:rPr lang="en-GB" sz="1400" dirty="0" smtClean="0">
                          <a:solidFill>
                            <a:schemeClr val="accent1">
                              <a:lumMod val="75000"/>
                            </a:schemeClr>
                          </a:solidFill>
                          <a:latin typeface="Arial" panose="020B0604020202020204" pitchFamily="34" charset="0"/>
                          <a:cs typeface="Arial" panose="020B0604020202020204" pitchFamily="34" charset="0"/>
                        </a:rPr>
                        <a:t>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736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728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dirty="0"/>
                    </a:p>
                  </a:txBody>
                  <a:tcPr marL="9525" marR="9525" marT="9525" marB="0" anchor="ctr">
                    <a:lnT w="38100" cap="flat" cmpd="sng" algn="ctr">
                      <a:solidFill>
                        <a:schemeClr val="bg1"/>
                      </a:solidFill>
                      <a:prstDash val="solid"/>
                      <a:round/>
                      <a:headEnd type="none" w="med" len="med"/>
                      <a:tailEnd type="none" w="med" len="med"/>
                    </a:lnT>
                    <a:no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181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201.1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87.7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South</a:t>
                      </a: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 </a:t>
                      </a: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Alliance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15,620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10,846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vMerge="1">
                  <a:txBody>
                    <a:bodyPr/>
                    <a:lstStyle/>
                    <a:p>
                      <a:endParaRPr lang="en-GB" dirty="0"/>
                    </a:p>
                  </a:txBody>
                  <a:tcPr marL="9525" marR="9525" marT="9525" marB="0" anchor="ctr">
                    <a:noFill/>
                  </a:tcPr>
                </a:tc>
                <a:tc>
                  <a:txBody>
                    <a:bodyPr/>
                    <a:lstStyle/>
                    <a:p>
                      <a:pPr marL="0" algn="ctr" defTabSz="914400" rtl="0" eaLnBrk="1"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3,809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244.0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1,604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112.9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extLst>
                  <a:ext uri="{0D108BD9-81ED-4DB2-BD59-A6C34878D82A}">
                    <a16:rowId xmlns:a16="http://schemas.microsoft.com/office/drawing/2014/main" val="10007"/>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C&amp;P CCG</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46,573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25,700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no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9,902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259.5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4,411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123.2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8"/>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England </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3,196,124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1,593,302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 </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noFill/>
                  </a:tcPr>
                </a:tc>
                <a:tc gridSpan="4">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Not available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extLst>
                  <a:ext uri="{0D108BD9-81ED-4DB2-BD59-A6C34878D82A}">
                    <a16:rowId xmlns:a16="http://schemas.microsoft.com/office/drawing/2014/main" val="10009"/>
                  </a:ext>
                </a:extLst>
              </a:tr>
            </a:tbl>
          </a:graphicData>
        </a:graphic>
      </p:graphicFrame>
      <p:pic>
        <p:nvPicPr>
          <p:cNvPr id="6" name="Picture 5"/>
          <p:cNvPicPr>
            <a:picLocks noChangeAspect="1"/>
          </p:cNvPicPr>
          <p:nvPr/>
        </p:nvPicPr>
        <p:blipFill>
          <a:blip r:embed="rId3"/>
          <a:stretch>
            <a:fillRect/>
          </a:stretch>
        </p:blipFill>
        <p:spPr>
          <a:xfrm>
            <a:off x="9937630" y="6255376"/>
            <a:ext cx="2159479" cy="490481"/>
          </a:xfrm>
          <a:prstGeom prst="rect">
            <a:avLst/>
          </a:prstGeom>
        </p:spPr>
      </p:pic>
    </p:spTree>
    <p:extLst>
      <p:ext uri="{BB962C8B-B14F-4D97-AF65-F5344CB8AC3E}">
        <p14:creationId xmlns:p14="http://schemas.microsoft.com/office/powerpoint/2010/main" val="1169706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63658138"/>
              </p:ext>
            </p:extLst>
          </p:nvPr>
        </p:nvGraphicFramePr>
        <p:xfrm>
          <a:off x="0" y="0"/>
          <a:ext cx="12192000" cy="693242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dirty="0" smtClean="0">
                          <a:latin typeface="Arial" panose="020B0604020202020204" pitchFamily="34" charset="0"/>
                          <a:cs typeface="Arial" panose="020B0604020202020204" pitchFamily="34" charset="0"/>
                        </a:rPr>
                        <a:t>Mental health</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Cam Medical Network PCN mental health prevalence rate is statistically significantly lower than the South Alliance average for all practices except Lensfield Road practice where it is statistically similar to the South Alliance</a:t>
                      </a:r>
                    </a:p>
                    <a:p>
                      <a:pPr marL="0" indent="0" algn="ctr">
                        <a:buFont typeface="Arial" panose="020B0604020202020204" pitchFamily="34" charset="0"/>
                        <a:buNone/>
                      </a:pPr>
                      <a:endParaRPr lang="en-GB" sz="10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Cam Medical Network PCN and all practice prevalence rates of depression, dementia and learning disabilities are statistically significantly lower than the South Alliance averages except Lensfield Road practice where prevalence rates for dementia and learning disabilities are statistically similar to the South Alliance.</a:t>
                      </a:r>
                    </a:p>
                    <a:p>
                      <a:pPr marL="0" indent="0" algn="ctr">
                        <a:buFont typeface="Arial" panose="020B0604020202020204" pitchFamily="34" charset="0"/>
                        <a:buNone/>
                      </a:pPr>
                      <a:endPar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a:t>
                      </a: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South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South Alliance)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34700527"/>
              </p:ext>
            </p:extLst>
          </p:nvPr>
        </p:nvGraphicFramePr>
        <p:xfrm>
          <a:off x="112059" y="519952"/>
          <a:ext cx="11550855" cy="3630885"/>
        </p:xfrm>
        <a:graphic>
          <a:graphicData uri="http://schemas.openxmlformats.org/drawingml/2006/table">
            <a:tbl>
              <a:tblPr firstRow="1" bandRow="1">
                <a:tableStyleId>{F5AB1C69-6EDB-4FF4-983F-18BD219EF322}</a:tableStyleId>
              </a:tblPr>
              <a:tblGrid>
                <a:gridCol w="2423983">
                  <a:extLst>
                    <a:ext uri="{9D8B030D-6E8A-4147-A177-3AD203B41FA5}">
                      <a16:colId xmlns:a16="http://schemas.microsoft.com/office/drawing/2014/main" val="20000"/>
                    </a:ext>
                  </a:extLst>
                </a:gridCol>
                <a:gridCol w="1288067">
                  <a:extLst>
                    <a:ext uri="{9D8B030D-6E8A-4147-A177-3AD203B41FA5}">
                      <a16:colId xmlns:a16="http://schemas.microsoft.com/office/drawing/2014/main" val="20001"/>
                    </a:ext>
                  </a:extLst>
                </a:gridCol>
                <a:gridCol w="993651">
                  <a:extLst>
                    <a:ext uri="{9D8B030D-6E8A-4147-A177-3AD203B41FA5}">
                      <a16:colId xmlns:a16="http://schemas.microsoft.com/office/drawing/2014/main" val="20002"/>
                    </a:ext>
                  </a:extLst>
                </a:gridCol>
                <a:gridCol w="1288067">
                  <a:extLst>
                    <a:ext uri="{9D8B030D-6E8A-4147-A177-3AD203B41FA5}">
                      <a16:colId xmlns:a16="http://schemas.microsoft.com/office/drawing/2014/main" val="20003"/>
                    </a:ext>
                  </a:extLst>
                </a:gridCol>
                <a:gridCol w="993651">
                  <a:extLst>
                    <a:ext uri="{9D8B030D-6E8A-4147-A177-3AD203B41FA5}">
                      <a16:colId xmlns:a16="http://schemas.microsoft.com/office/drawing/2014/main" val="20004"/>
                    </a:ext>
                  </a:extLst>
                </a:gridCol>
                <a:gridCol w="1288067">
                  <a:extLst>
                    <a:ext uri="{9D8B030D-6E8A-4147-A177-3AD203B41FA5}">
                      <a16:colId xmlns:a16="http://schemas.microsoft.com/office/drawing/2014/main" val="20005"/>
                    </a:ext>
                  </a:extLst>
                </a:gridCol>
                <a:gridCol w="993651">
                  <a:extLst>
                    <a:ext uri="{9D8B030D-6E8A-4147-A177-3AD203B41FA5}">
                      <a16:colId xmlns:a16="http://schemas.microsoft.com/office/drawing/2014/main" val="20006"/>
                    </a:ext>
                  </a:extLst>
                </a:gridCol>
                <a:gridCol w="1288067">
                  <a:extLst>
                    <a:ext uri="{9D8B030D-6E8A-4147-A177-3AD203B41FA5}">
                      <a16:colId xmlns:a16="http://schemas.microsoft.com/office/drawing/2014/main" val="20007"/>
                    </a:ext>
                  </a:extLst>
                </a:gridCol>
                <a:gridCol w="993651">
                  <a:extLst>
                    <a:ext uri="{9D8B030D-6E8A-4147-A177-3AD203B41FA5}">
                      <a16:colId xmlns:a16="http://schemas.microsoft.com/office/drawing/2014/main" val="20008"/>
                    </a:ext>
                  </a:extLst>
                </a:gridCol>
              </a:tblGrid>
              <a:tr h="900000">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Schizophrenia,</a:t>
                      </a:r>
                      <a:r>
                        <a:rPr lang="en-GB" sz="1600" b="1" kern="1200" baseline="0" dirty="0" smtClean="0">
                          <a:solidFill>
                            <a:schemeClr val="lt1"/>
                          </a:solidFill>
                          <a:latin typeface="Arial" panose="020B0604020202020204" pitchFamily="34" charset="0"/>
                          <a:ea typeface="+mn-ea"/>
                          <a:cs typeface="Arial" panose="020B0604020202020204" pitchFamily="34" charset="0"/>
                        </a:rPr>
                        <a:t> bipolar affective disorder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and other psychoses</a:t>
                      </a:r>
                    </a:p>
                    <a:p>
                      <a:pPr algn="ctr" fontAlgn="b"/>
                      <a:endParaRPr lang="en-GB"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Depression</a:t>
                      </a:r>
                      <a:r>
                        <a:rPr lang="en-GB" sz="1600" b="1" kern="1200" baseline="0" dirty="0" smtClean="0">
                          <a:solidFill>
                            <a:schemeClr val="lt1"/>
                          </a:solidFill>
                          <a:latin typeface="Arial" panose="020B0604020202020204" pitchFamily="34" charset="0"/>
                          <a:ea typeface="+mn-ea"/>
                          <a:cs typeface="Arial" panose="020B0604020202020204" pitchFamily="34" charset="0"/>
                        </a:rPr>
                        <a:t>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(18+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Dementia</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Learning</a:t>
                      </a:r>
                      <a:r>
                        <a:rPr lang="en-GB" sz="1600" b="1" kern="1200" baseline="0" dirty="0" smtClean="0">
                          <a:solidFill>
                            <a:schemeClr val="lt1"/>
                          </a:solidFill>
                          <a:latin typeface="Arial" panose="020B0604020202020204" pitchFamily="34" charset="0"/>
                          <a:ea typeface="+mn-ea"/>
                          <a:cs typeface="Arial" panose="020B0604020202020204" pitchFamily="34" charset="0"/>
                        </a:rPr>
                        <a:t>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disabilities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60000">
                <a:tc vMerge="1">
                  <a:txBody>
                    <a:bodyPr/>
                    <a:lstStyle/>
                    <a:p>
                      <a:endParaRPr lang="en-GB"/>
                    </a:p>
                  </a:txBody>
                  <a:tcPr/>
                </a:tc>
                <a:tc>
                  <a:txBody>
                    <a:bodyPr/>
                    <a:lstStyle/>
                    <a:p>
                      <a:pPr algn="ctr" fontAlgn="b"/>
                      <a:r>
                        <a:rPr lang="en-GB" sz="1600" b="1" kern="120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Lensfield Road,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543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Newnham Walk,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830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Trumpington Street, Cambridge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772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Network</a:t>
                      </a:r>
                      <a:r>
                        <a:rPr lang="en-GB" sz="1400" dirty="0" smtClean="0">
                          <a:solidFill>
                            <a:schemeClr val="accent1">
                              <a:lumMod val="75000"/>
                            </a:schemeClr>
                          </a:solidFill>
                          <a:latin typeface="Arial" panose="020B0604020202020204" pitchFamily="34" charset="0"/>
                          <a:cs typeface="Arial" panose="020B0604020202020204" pitchFamily="34" charset="0"/>
                        </a:rPr>
                        <a:t>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2,145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South</a:t>
                      </a: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 </a:t>
                      </a: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Alliance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3,654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26,382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2,457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1,382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6"/>
                  </a:ext>
                </a:extLst>
              </a:tr>
              <a:tr h="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C&amp;P CCG</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7,750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68,112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6,551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4,057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7"/>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England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550,918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4,589,213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446,548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284,422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8"/>
                  </a:ext>
                </a:extLst>
              </a:tr>
            </a:tbl>
          </a:graphicData>
        </a:graphic>
      </p:graphicFrame>
      <p:pic>
        <p:nvPicPr>
          <p:cNvPr id="3" name="Picture 2"/>
          <p:cNvPicPr>
            <a:picLocks noChangeAspect="1"/>
          </p:cNvPicPr>
          <p:nvPr/>
        </p:nvPicPr>
        <p:blipFill>
          <a:blip r:embed="rId3"/>
          <a:stretch>
            <a:fillRect/>
          </a:stretch>
        </p:blipFill>
        <p:spPr>
          <a:xfrm>
            <a:off x="10032521" y="6350267"/>
            <a:ext cx="2159479" cy="490481"/>
          </a:xfrm>
          <a:prstGeom prst="rect">
            <a:avLst/>
          </a:prstGeom>
        </p:spPr>
      </p:pic>
    </p:spTree>
    <p:extLst>
      <p:ext uri="{BB962C8B-B14F-4D97-AF65-F5344CB8AC3E}">
        <p14:creationId xmlns:p14="http://schemas.microsoft.com/office/powerpoint/2010/main" val="201442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23266558"/>
              </p:ext>
            </p:extLst>
          </p:nvPr>
        </p:nvGraphicFramePr>
        <p:xfrm>
          <a:off x="0" y="0"/>
          <a:ext cx="12192002" cy="6858000"/>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428550">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smtClean="0">
                          <a:solidFill>
                            <a:schemeClr val="bg1"/>
                          </a:solidFill>
                          <a:latin typeface="Arial" panose="020B0604020202020204" pitchFamily="34" charset="0"/>
                          <a:cs typeface="Arial" panose="020B0604020202020204" pitchFamily="34" charset="0"/>
                        </a:rPr>
                        <a:t>Cam Medical Network PCN</a:t>
                      </a:r>
                      <a:r>
                        <a:rPr lang="en-GB" sz="1600" b="1" i="0" baseline="0" dirty="0" smtClean="0">
                          <a:solidFill>
                            <a:schemeClr val="bg1"/>
                          </a:solidFill>
                          <a:latin typeface="Arial" panose="020B0604020202020204" pitchFamily="34" charset="0"/>
                          <a:cs typeface="Arial" panose="020B0604020202020204" pitchFamily="34" charset="0"/>
                        </a:rPr>
                        <a:t> – summary</a:t>
                      </a:r>
                      <a:endParaRPr lang="en-GB" sz="1600" b="0" i="0" baseline="0" dirty="0" smtClean="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429450">
                <a:tc>
                  <a:txBody>
                    <a:bodyPr/>
                    <a:lstStyle/>
                    <a:p>
                      <a:pPr marL="285750" indent="-285750">
                        <a:lnSpc>
                          <a:spcPct val="114000"/>
                        </a:lnSpc>
                        <a:buSzPct val="150000"/>
                        <a:buFont typeface="Arial" panose="020B0604020202020204" pitchFamily="34" charset="0"/>
                        <a:buChar cha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There are almost 46,500 people registered with Cam Medical Network PCN, with lower proportions of the population over 65 and under 18 compared to the South Alliance, CCG and England.  The population is estimated to increase by almost 4.8% between 2021 and 2036.</a:t>
                      </a:r>
                    </a:p>
                    <a:p>
                      <a:pPr marL="285750" indent="-285750">
                        <a:lnSpc>
                          <a:spcPct val="114000"/>
                        </a:lnSpc>
                        <a:buSzPct val="150000"/>
                        <a:buFont typeface="Arial" panose="020B0604020202020204" pitchFamily="34" charset="0"/>
                        <a:buChar cha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The PCN has a lower proportion of White British ethnic group compared to the South Alliance, CCG and England </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Relative deprivation is lower for the PCN compared to the South Alliance, CCG and England.  Approximately 8.3% of children and 9.3% 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On average there are around 273 births a year in the PCN. The birth rate in Cam Medical Network PCN is statistically significantly lower than the average for the South Alliance. The low birth weight proportion is statistically similar to the South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It is estimated that male life expectancy is around 84 years in the PCN and female life expectancy 87 years, both statistically significantly higher than the South Alliance average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Recorded obesity in adults is statistically significantly lower than the South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It is estimated that 2,874 of adults smoke (7.2%), which is statistically significantly lower than the South Alliance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Estimates</a:t>
                      </a:r>
                      <a:r>
                        <a:rPr lang="en-GB" sz="1500" b="0" i="0" dirty="0" smtClean="0">
                          <a:solidFill>
                            <a:schemeClr val="accent1">
                              <a:lumMod val="75000"/>
                            </a:schemeClr>
                          </a:solidFill>
                          <a:latin typeface="Arial" panose="020B0604020202020204" pitchFamily="34" charset="0"/>
                          <a:cs typeface="Arial" panose="020B0604020202020204" pitchFamily="34" charset="0"/>
                        </a:rPr>
                        <a:t> of people reporting long-term</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 activity-limiting illness and </a:t>
                      </a: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being in Good or Very Good health are statistically significantly better than the averages for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On average, there are around 131 deaths a year in the PCN, with around a fourth of these in people aged under 75 years.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The PCN has statistically significantly low recorded prevalence of CHD, hypertension, stroke, asthma, COPD, diabetes and cancer compared to the South Alliance averages</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All practices have statistically significantly lower all-age and premature all cause mortality rates compared to South Alliance, except Lensfield Medical Practice where the rate is statistically significantly higher for all-age mortality. All-age and premature mortality rates for circulatory disease, respiratory disease and cancer are statistically similar to South Alliance for most practices. </a:t>
                      </a: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7847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algn="ctr"/>
            <a:r>
              <a:rPr lang="en-GB" sz="6000" dirty="0" smtClean="0">
                <a:solidFill>
                  <a:schemeClr val="accent1">
                    <a:lumMod val="75000"/>
                  </a:schemeClr>
                </a:solidFill>
                <a:latin typeface="Arial" panose="020B0604020202020204" pitchFamily="34" charset="0"/>
                <a:cs typeface="Arial" panose="020B0604020202020204" pitchFamily="34" charset="0"/>
              </a:rPr>
              <a:t>Demography</a:t>
            </a:r>
            <a:endParaRPr lang="en-GB" sz="6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4730191"/>
              </p:ext>
            </p:extLst>
          </p:nvPr>
        </p:nvGraphicFramePr>
        <p:xfrm>
          <a:off x="0" y="0"/>
          <a:ext cx="12192000" cy="701718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smtClean="0">
                          <a:latin typeface="Arial" panose="020B0604020202020204" pitchFamily="34" charset="0"/>
                          <a:cs typeface="Arial" panose="020B0604020202020204" pitchFamily="34" charset="0"/>
                        </a:rPr>
                        <a:t>GP</a:t>
                      </a:r>
                      <a:r>
                        <a:rPr lang="en-GB" baseline="0" dirty="0" smtClean="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00" dirty="0" smtClean="0">
                        <a:solidFill>
                          <a:srgbClr val="002060"/>
                        </a:solidFill>
                        <a:latin typeface="Arial" panose="020B0604020202020204" pitchFamily="34" charset="0"/>
                        <a:cs typeface="Arial" panose="020B0604020202020204" pitchFamily="34" charset="0"/>
                      </a:endParaRPr>
                    </a:p>
                    <a:p>
                      <a:endParaRPr lang="en-GB" sz="100" dirty="0" smtClean="0">
                        <a:solidFill>
                          <a:srgbClr val="002060"/>
                        </a:solidFill>
                        <a:latin typeface="Arial" panose="020B0604020202020204" pitchFamily="34" charset="0"/>
                        <a:cs typeface="Arial" panose="020B0604020202020204" pitchFamily="34" charset="0"/>
                      </a:endParaRPr>
                    </a:p>
                    <a:p>
                      <a:pPr algn="ct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Cam Medical Network PCN has lower proportions of people aged under 18 and over 65 compared with South Alliance, CCG and England and a higher </a:t>
                      </a:r>
                    </a:p>
                    <a:p>
                      <a:pPr algn="ct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proportion aged 16-64.</a:t>
                      </a:r>
                    </a:p>
                    <a:p>
                      <a:pPr algn="ctr"/>
                      <a:endPar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pPr algn="ctr"/>
                      <a:endParaRPr lang="en-GB" sz="500" kern="1200" dirty="0" smtClean="0">
                        <a:solidFill>
                          <a:schemeClr val="tx1">
                            <a:lumMod val="75000"/>
                            <a:lumOff val="25000"/>
                          </a:schemeClr>
                        </a:solidFill>
                        <a:latin typeface="Arial" panose="020B0604020202020204" pitchFamily="34" charset="0"/>
                        <a:ea typeface="+mn-ea"/>
                        <a:cs typeface="Arial" panose="020B0604020202020204" pitchFamily="34" charset="0"/>
                      </a:endParaRPr>
                    </a:p>
                    <a:p>
                      <a:pPr algn="ctr"/>
                      <a:endParaRPr lang="en-GB" sz="1400" kern="1200" dirty="0" smtClean="0">
                        <a:solidFill>
                          <a:schemeClr val="accent1">
                            <a:lumMod val="75000"/>
                          </a:schemeClr>
                        </a:solidFill>
                        <a:latin typeface="Arial" panose="020B0604020202020204" pitchFamily="34" charset="0"/>
                        <a:ea typeface="+mn-ea"/>
                        <a:cs typeface="Arial" panose="020B0604020202020204" pitchFamily="34" charset="0"/>
                      </a:endParaRPr>
                    </a:p>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The population of Cam Medical Network PCN is forecast</a:t>
                      </a: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 to grow at a higher rate than the CCG between 2019 and 2021 and at a lower rate than the CCG between 2021 and 2036; the population is expected to increase by almost 4.8% between 2021 and 2036</a:t>
                      </a:r>
                      <a:endParaRPr lang="en-GB" sz="1400" kern="1200" dirty="0" smtClean="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60521908"/>
              </p:ext>
            </p:extLst>
          </p:nvPr>
        </p:nvGraphicFramePr>
        <p:xfrm>
          <a:off x="244698" y="470512"/>
          <a:ext cx="11668258" cy="3095020"/>
        </p:xfrm>
        <a:graphic>
          <a:graphicData uri="http://schemas.openxmlformats.org/drawingml/2006/table">
            <a:tbl>
              <a:tblPr firstRow="1" bandRow="1">
                <a:tableStyleId>{F5AB1C69-6EDB-4FF4-983F-18BD219EF322}</a:tableStyleId>
              </a:tblPr>
              <a:tblGrid>
                <a:gridCol w="1944709">
                  <a:extLst>
                    <a:ext uri="{9D8B030D-6E8A-4147-A177-3AD203B41FA5}">
                      <a16:colId xmlns:a16="http://schemas.microsoft.com/office/drawing/2014/main" val="20000"/>
                    </a:ext>
                  </a:extLst>
                </a:gridCol>
                <a:gridCol w="1944711">
                  <a:extLst>
                    <a:ext uri="{9D8B030D-6E8A-4147-A177-3AD203B41FA5}">
                      <a16:colId xmlns:a16="http://schemas.microsoft.com/office/drawing/2014/main" val="20001"/>
                    </a:ext>
                  </a:extLst>
                </a:gridCol>
                <a:gridCol w="1944711">
                  <a:extLst>
                    <a:ext uri="{9D8B030D-6E8A-4147-A177-3AD203B41FA5}">
                      <a16:colId xmlns:a16="http://schemas.microsoft.com/office/drawing/2014/main" val="20002"/>
                    </a:ext>
                  </a:extLst>
                </a:gridCol>
                <a:gridCol w="1944709">
                  <a:extLst>
                    <a:ext uri="{9D8B030D-6E8A-4147-A177-3AD203B41FA5}">
                      <a16:colId xmlns:a16="http://schemas.microsoft.com/office/drawing/2014/main" val="20003"/>
                    </a:ext>
                  </a:extLst>
                </a:gridCol>
                <a:gridCol w="2448930">
                  <a:extLst>
                    <a:ext uri="{9D8B030D-6E8A-4147-A177-3AD203B41FA5}">
                      <a16:colId xmlns:a16="http://schemas.microsoft.com/office/drawing/2014/main" val="20004"/>
                    </a:ext>
                  </a:extLst>
                </a:gridCol>
                <a:gridCol w="1440488">
                  <a:extLst>
                    <a:ext uri="{9D8B030D-6E8A-4147-A177-3AD203B41FA5}">
                      <a16:colId xmlns:a16="http://schemas.microsoft.com/office/drawing/2014/main" val="20005"/>
                    </a:ext>
                  </a:extLst>
                </a:gridCol>
              </a:tblGrid>
              <a:tr h="400756">
                <a:tc rowSpan="2">
                  <a:txBody>
                    <a:bodyPr/>
                    <a:lstStyle/>
                    <a:p>
                      <a:r>
                        <a:rPr lang="en-GB" dirty="0" smtClean="0">
                          <a:latin typeface="Arial" panose="020B0604020202020204" pitchFamily="34" charset="0"/>
                          <a:cs typeface="Arial" panose="020B0604020202020204" pitchFamily="34" charset="0"/>
                        </a:rPr>
                        <a:t>Age</a:t>
                      </a:r>
                      <a:r>
                        <a:rPr lang="en-GB" baseline="0" dirty="0" smtClean="0">
                          <a:latin typeface="Arial" panose="020B0604020202020204" pitchFamily="34" charset="0"/>
                          <a:cs typeface="Arial" panose="020B0604020202020204" pitchFamily="34" charset="0"/>
                        </a:rPr>
                        <a:t> band</a:t>
                      </a:r>
                      <a:endParaRPr lang="en-GB"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algn="ctr"/>
                      <a:r>
                        <a:rPr lang="en-GB" dirty="0" smtClean="0">
                          <a:latin typeface="Arial" panose="020B0604020202020204" pitchFamily="34" charset="0"/>
                          <a:cs typeface="Arial" panose="020B0604020202020204" pitchFamily="34" charset="0"/>
                        </a:rPr>
                        <a:t>Cam</a:t>
                      </a:r>
                      <a:r>
                        <a:rPr lang="en-GB" baseline="0" dirty="0" smtClean="0">
                          <a:latin typeface="Arial" panose="020B0604020202020204" pitchFamily="34" charset="0"/>
                          <a:cs typeface="Arial" panose="020B0604020202020204" pitchFamily="34" charset="0"/>
                        </a:rPr>
                        <a:t> Medical Network</a:t>
                      </a:r>
                      <a:r>
                        <a:rPr lang="en-GB" dirty="0" smtClean="0">
                          <a:latin typeface="Arial" panose="020B0604020202020204" pitchFamily="34" charset="0"/>
                          <a:cs typeface="Arial" panose="020B0604020202020204" pitchFamily="34" charset="0"/>
                        </a:rPr>
                        <a:t> PCN</a:t>
                      </a:r>
                      <a:endParaRPr lang="en-GB" sz="1200" dirty="0">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dirty="0"/>
                    </a:p>
                  </a:txBody>
                  <a:tcPr/>
                </a:tc>
                <a:tc rowSpan="2">
                  <a:txBody>
                    <a:bodyPr/>
                    <a:lstStyle/>
                    <a:p>
                      <a:pPr algn="ctr"/>
                      <a:r>
                        <a:rPr lang="en-GB" dirty="0" smtClean="0">
                          <a:latin typeface="Arial" panose="020B0604020202020204" pitchFamily="34" charset="0"/>
                          <a:cs typeface="Arial" panose="020B0604020202020204" pitchFamily="34" charset="0"/>
                        </a:rPr>
                        <a:t>South </a:t>
                      </a:r>
                    </a:p>
                    <a:p>
                      <a:pPr algn="ctr"/>
                      <a:r>
                        <a:rPr lang="en-GB" dirty="0" smtClean="0">
                          <a:latin typeface="Arial" panose="020B0604020202020204" pitchFamily="34" charset="0"/>
                          <a:cs typeface="Arial" panose="020B0604020202020204" pitchFamily="34" charset="0"/>
                        </a:rPr>
                        <a:t>Alliance</a:t>
                      </a:r>
                      <a:endParaRPr lang="en-GB"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a:r>
                        <a:rPr lang="en-GB" dirty="0" smtClean="0">
                          <a:latin typeface="Arial" panose="020B0604020202020204" pitchFamily="34" charset="0"/>
                          <a:cs typeface="Arial" panose="020B0604020202020204" pitchFamily="34" charset="0"/>
                        </a:rPr>
                        <a:t>Cambridgeshire</a:t>
                      </a:r>
                      <a:r>
                        <a:rPr lang="en-GB" baseline="0" dirty="0" smtClean="0">
                          <a:latin typeface="Arial" panose="020B0604020202020204" pitchFamily="34" charset="0"/>
                          <a:cs typeface="Arial" panose="020B0604020202020204" pitchFamily="34" charset="0"/>
                        </a:rPr>
                        <a:t> and Peterborough CCG</a:t>
                      </a:r>
                      <a:endParaRPr lang="en-GB"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a:r>
                        <a:rPr lang="en-GB" dirty="0" smtClean="0">
                          <a:latin typeface="Arial" panose="020B0604020202020204" pitchFamily="34" charset="0"/>
                          <a:cs typeface="Arial" panose="020B0604020202020204" pitchFamily="34" charset="0"/>
                        </a:rPr>
                        <a:t>England</a:t>
                      </a:r>
                      <a:endParaRPr lang="en-GB" dirty="0">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47932">
                <a:tc vMerge="1">
                  <a:txBody>
                    <a:bodyPr/>
                    <a:lstStyle/>
                    <a:p>
                      <a:endParaRPr lang="en-GB"/>
                    </a:p>
                  </a:txBody>
                  <a:tcPr/>
                </a:tc>
                <a:tc>
                  <a:txBody>
                    <a:bodyPr/>
                    <a:lstStyle/>
                    <a:p>
                      <a:pPr algn="ctr"/>
                      <a:r>
                        <a:rPr lang="en-GB" sz="1800" b="1" kern="1200" dirty="0" smtClean="0">
                          <a:solidFill>
                            <a:schemeClr val="lt1"/>
                          </a:solidFill>
                          <a:latin typeface="Arial" panose="020B0604020202020204" pitchFamily="34" charset="0"/>
                          <a:ea typeface="+mn-ea"/>
                          <a:cs typeface="Arial" panose="020B0604020202020204" pitchFamily="34" charset="0"/>
                        </a:rPr>
                        <a:t>Number</a:t>
                      </a:r>
                      <a:endParaRPr lang="en-GB" sz="1800" b="1" kern="1200" dirty="0">
                        <a:solidFill>
                          <a:schemeClr val="lt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GB" sz="1800" b="1" kern="1200" dirty="0" smtClean="0">
                          <a:solidFill>
                            <a:schemeClr val="lt1"/>
                          </a:solidFill>
                          <a:latin typeface="Arial" panose="020B0604020202020204" pitchFamily="34" charset="0"/>
                          <a:ea typeface="+mn-ea"/>
                          <a:cs typeface="Arial" panose="020B0604020202020204" pitchFamily="34" charset="0"/>
                        </a:rPr>
                        <a:t>%</a:t>
                      </a:r>
                      <a:endParaRPr lang="en-GB" sz="1800" b="1" kern="1200" dirty="0">
                        <a:solidFill>
                          <a:schemeClr val="lt1"/>
                        </a:solidFill>
                        <a:latin typeface="Arial" panose="020B0604020202020204" pitchFamily="34" charset="0"/>
                        <a:ea typeface="+mn-ea"/>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288000">
                <a:tc>
                  <a:txBody>
                    <a:bodyPr/>
                    <a:lstStyle/>
                    <a:p>
                      <a:pPr algn="l" fontAlgn="b">
                        <a:spcBef>
                          <a:spcPts val="0"/>
                        </a:spcBef>
                      </a:pPr>
                      <a:r>
                        <a:rPr lang="en-GB" sz="1400" b="1" i="0" u="none" strike="noStrike" dirty="0">
                          <a:solidFill>
                            <a:schemeClr val="accent1">
                              <a:lumMod val="75000"/>
                            </a:schemeClr>
                          </a:solidFill>
                          <a:effectLst/>
                          <a:latin typeface="Arial" panose="020B0604020202020204" pitchFamily="34" charset="0"/>
                          <a:cs typeface="Arial" panose="020B0604020202020204" pitchFamily="34" charset="0"/>
                        </a:rPr>
                        <a:t>Total</a:t>
                      </a:r>
                    </a:p>
                  </a:txBody>
                  <a:tcPr marL="9525" marR="9525" marT="9525" marB="0" anchor="ctr">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46,457</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100%</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spcBef>
                          <a:spcPts val="0"/>
                        </a:spcBef>
                      </a:pPr>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415,999</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983,597</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59,759,638</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EE1F2"/>
                    </a:solidFill>
                  </a:tcPr>
                </a:tc>
                <a:extLst>
                  <a:ext uri="{0D108BD9-81ED-4DB2-BD59-A6C34878D82A}">
                    <a16:rowId xmlns:a16="http://schemas.microsoft.com/office/drawing/2014/main" val="10002"/>
                  </a:ext>
                </a:extLst>
              </a:tr>
              <a:tr h="324092">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0-4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1,612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spcBef>
                          <a:spcPts val="0"/>
                        </a:spcBef>
                      </a:pP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5.4%</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5.5%</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5-14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3,291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spcBef>
                          <a:spcPts val="0"/>
                        </a:spcBef>
                      </a:pP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11.7%</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11.8%</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4"/>
                  </a:ext>
                </a:extLst>
              </a:tr>
              <a:tr h="276412">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Under 18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5,969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12.8%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spcBef>
                          <a:spcPts val="0"/>
                        </a:spcBef>
                      </a:pP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20.3%</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20.4%</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5"/>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16-64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37,435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80.6%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spcBef>
                          <a:spcPts val="0"/>
                        </a:spcBef>
                      </a:pP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68.5%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65.6%</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64.3%</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6"/>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65+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3,806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spcBef>
                          <a:spcPts val="0"/>
                        </a:spcBef>
                      </a:pP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15.4%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16.3%</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17.4%</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7"/>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75+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1,680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spcBef>
                          <a:spcPts val="0"/>
                        </a:spcBef>
                      </a:pP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7.3%</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8.0%</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8"/>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85+ years</a:t>
                      </a:r>
                    </a:p>
                  </a:txBody>
                  <a:tcPr marL="9525" marR="9525" marT="9525"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503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spcBef>
                          <a:spcPts val="0"/>
                        </a:spcBef>
                      </a:pPr>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2.2%</a:t>
                      </a: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2.2%</a:t>
                      </a: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2.3%</a:t>
                      </a:r>
                    </a:p>
                  </a:txBody>
                  <a:tcPr marL="9525" marR="9525" marT="9525"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32016950"/>
              </p:ext>
            </p:extLst>
          </p:nvPr>
        </p:nvGraphicFramePr>
        <p:xfrm>
          <a:off x="244698" y="4660558"/>
          <a:ext cx="11705759" cy="1555297"/>
        </p:xfrm>
        <a:graphic>
          <a:graphicData uri="http://schemas.openxmlformats.org/drawingml/2006/table">
            <a:tbl>
              <a:tblPr firstRow="1" bandRow="1">
                <a:tableStyleId>{5C22544A-7EE6-4342-B048-85BDC9FD1C3A}</a:tableStyleId>
              </a:tblPr>
              <a:tblGrid>
                <a:gridCol w="1739378">
                  <a:extLst>
                    <a:ext uri="{9D8B030D-6E8A-4147-A177-3AD203B41FA5}">
                      <a16:colId xmlns:a16="http://schemas.microsoft.com/office/drawing/2014/main" val="20000"/>
                    </a:ext>
                  </a:extLst>
                </a:gridCol>
                <a:gridCol w="733458">
                  <a:extLst>
                    <a:ext uri="{9D8B030D-6E8A-4147-A177-3AD203B41FA5}">
                      <a16:colId xmlns:a16="http://schemas.microsoft.com/office/drawing/2014/main" val="20001"/>
                    </a:ext>
                  </a:extLst>
                </a:gridCol>
                <a:gridCol w="887982">
                  <a:extLst>
                    <a:ext uri="{9D8B030D-6E8A-4147-A177-3AD203B41FA5}">
                      <a16:colId xmlns:a16="http://schemas.microsoft.com/office/drawing/2014/main" val="20002"/>
                    </a:ext>
                  </a:extLst>
                </a:gridCol>
                <a:gridCol w="887982">
                  <a:extLst>
                    <a:ext uri="{9D8B030D-6E8A-4147-A177-3AD203B41FA5}">
                      <a16:colId xmlns:a16="http://schemas.microsoft.com/office/drawing/2014/main" val="20003"/>
                    </a:ext>
                  </a:extLst>
                </a:gridCol>
                <a:gridCol w="887982">
                  <a:extLst>
                    <a:ext uri="{9D8B030D-6E8A-4147-A177-3AD203B41FA5}">
                      <a16:colId xmlns:a16="http://schemas.microsoft.com/office/drawing/2014/main" val="20004"/>
                    </a:ext>
                  </a:extLst>
                </a:gridCol>
                <a:gridCol w="887982">
                  <a:extLst>
                    <a:ext uri="{9D8B030D-6E8A-4147-A177-3AD203B41FA5}">
                      <a16:colId xmlns:a16="http://schemas.microsoft.com/office/drawing/2014/main" val="20005"/>
                    </a:ext>
                  </a:extLst>
                </a:gridCol>
                <a:gridCol w="779104">
                  <a:extLst>
                    <a:ext uri="{9D8B030D-6E8A-4147-A177-3AD203B41FA5}">
                      <a16:colId xmlns:a16="http://schemas.microsoft.com/office/drawing/2014/main" val="20006"/>
                    </a:ext>
                  </a:extLst>
                </a:gridCol>
                <a:gridCol w="603827">
                  <a:extLst>
                    <a:ext uri="{9D8B030D-6E8A-4147-A177-3AD203B41FA5}">
                      <a16:colId xmlns:a16="http://schemas.microsoft.com/office/drawing/2014/main" val="20007"/>
                    </a:ext>
                  </a:extLst>
                </a:gridCol>
                <a:gridCol w="779104">
                  <a:extLst>
                    <a:ext uri="{9D8B030D-6E8A-4147-A177-3AD203B41FA5}">
                      <a16:colId xmlns:a16="http://schemas.microsoft.com/office/drawing/2014/main" val="20008"/>
                    </a:ext>
                  </a:extLst>
                </a:gridCol>
                <a:gridCol w="603827">
                  <a:extLst>
                    <a:ext uri="{9D8B030D-6E8A-4147-A177-3AD203B41FA5}">
                      <a16:colId xmlns:a16="http://schemas.microsoft.com/office/drawing/2014/main" val="20009"/>
                    </a:ext>
                  </a:extLst>
                </a:gridCol>
                <a:gridCol w="779104">
                  <a:extLst>
                    <a:ext uri="{9D8B030D-6E8A-4147-A177-3AD203B41FA5}">
                      <a16:colId xmlns:a16="http://schemas.microsoft.com/office/drawing/2014/main" val="20010"/>
                    </a:ext>
                  </a:extLst>
                </a:gridCol>
                <a:gridCol w="603827">
                  <a:extLst>
                    <a:ext uri="{9D8B030D-6E8A-4147-A177-3AD203B41FA5}">
                      <a16:colId xmlns:a16="http://schemas.microsoft.com/office/drawing/2014/main" val="20011"/>
                    </a:ext>
                  </a:extLst>
                </a:gridCol>
                <a:gridCol w="928375">
                  <a:extLst>
                    <a:ext uri="{9D8B030D-6E8A-4147-A177-3AD203B41FA5}">
                      <a16:colId xmlns:a16="http://schemas.microsoft.com/office/drawing/2014/main" val="20012"/>
                    </a:ext>
                  </a:extLst>
                </a:gridCol>
                <a:gridCol w="603827">
                  <a:extLst>
                    <a:ext uri="{9D8B030D-6E8A-4147-A177-3AD203B41FA5}">
                      <a16:colId xmlns:a16="http://schemas.microsoft.com/office/drawing/2014/main" val="20013"/>
                    </a:ext>
                  </a:extLst>
                </a:gridCol>
              </a:tblGrid>
              <a:tr h="274320">
                <a:tc>
                  <a:txBody>
                    <a:bodyPr/>
                    <a:lstStyle/>
                    <a:p>
                      <a:r>
                        <a:rPr lang="en-GB" sz="1400" b="1" kern="1200" dirty="0" smtClean="0">
                          <a:solidFill>
                            <a:schemeClr val="lt1"/>
                          </a:solidFill>
                          <a:latin typeface="Arial" panose="020B0604020202020204" pitchFamily="34" charset="0"/>
                          <a:ea typeface="+mn-ea"/>
                          <a:cs typeface="Arial" panose="020B0604020202020204" pitchFamily="34" charset="0"/>
                        </a:rPr>
                        <a:t>PCN</a:t>
                      </a:r>
                      <a:endParaRPr lang="en-GB" sz="1400" b="1" kern="1200" dirty="0">
                        <a:solidFill>
                          <a:schemeClr val="lt1"/>
                        </a:solidFill>
                        <a:latin typeface="Arial" panose="020B0604020202020204" pitchFamily="34" charset="0"/>
                        <a:ea typeface="+mn-ea"/>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2019</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2031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2036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2019 to</a:t>
                      </a:r>
                      <a:r>
                        <a:rPr lang="en-GB" sz="1400" b="0" i="0" u="none" strike="noStrike" baseline="0" dirty="0" smtClean="0">
                          <a:solidFill>
                            <a:srgbClr val="FFFFFF"/>
                          </a:solidFill>
                          <a:effectLst/>
                          <a:latin typeface="Arial" panose="020B0604020202020204" pitchFamily="34" charset="0"/>
                          <a:cs typeface="Arial" panose="020B0604020202020204" pitchFamily="34" charset="0"/>
                        </a:rPr>
                        <a:t> 2021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6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2021</a:t>
                      </a:r>
                      <a:r>
                        <a:rPr lang="en-GB" sz="1400" b="0" i="0" u="none" strike="noStrike" baseline="0" dirty="0" smtClean="0">
                          <a:solidFill>
                            <a:srgbClr val="FFFFFF"/>
                          </a:solidFill>
                          <a:effectLst/>
                          <a:latin typeface="Arial" panose="020B0604020202020204" pitchFamily="34" charset="0"/>
                          <a:cs typeface="Arial" panose="020B0604020202020204" pitchFamily="34" charset="0"/>
                        </a:rPr>
                        <a:t> to 2026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000" b="0" i="0" u="none" strike="noStrike" dirty="0">
                        <a:solidFill>
                          <a:srgbClr val="FFFFFF"/>
                        </a:solidFill>
                        <a:effectLst/>
                        <a:latin typeface="Arial" panose="020B0604020202020204" pitchFamily="34" charset="0"/>
                      </a:endParaRPr>
                    </a:p>
                  </a:txBody>
                  <a:tcPr marL="9525" marR="9525" marT="9525" marB="0" anchor="b"/>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2026 to 2031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000" b="0" i="0" u="none" strike="noStrike" dirty="0">
                        <a:solidFill>
                          <a:srgbClr val="FFFFFF"/>
                        </a:solidFill>
                        <a:effectLst/>
                        <a:latin typeface="Arial" panose="020B0604020202020204" pitchFamily="34" charset="0"/>
                      </a:endParaRPr>
                    </a:p>
                  </a:txBody>
                  <a:tcPr marL="9525" marR="9525" marT="9525" marB="0" anchor="b"/>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2031</a:t>
                      </a:r>
                      <a:r>
                        <a:rPr lang="en-GB" sz="1400" b="0" i="0" u="none" strike="noStrike" baseline="0" dirty="0" smtClean="0">
                          <a:solidFill>
                            <a:srgbClr val="FFFFFF"/>
                          </a:solidFill>
                          <a:effectLst/>
                          <a:latin typeface="Arial" panose="020B0604020202020204" pitchFamily="34" charset="0"/>
                          <a:cs typeface="Arial" panose="020B0604020202020204" pitchFamily="34" charset="0"/>
                        </a:rPr>
                        <a:t> to 2036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000" b="0" i="0" u="none" strike="noStrike" dirty="0">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303656">
                <a:tc>
                  <a:txBody>
                    <a:bodyPr/>
                    <a:lstStyle/>
                    <a:p>
                      <a:endParaRPr lang="en-GB" sz="1400" b="1" kern="1200" dirty="0">
                        <a:solidFill>
                          <a:schemeClr val="lt1"/>
                        </a:solidFill>
                        <a:latin typeface="Arial" panose="020B0604020202020204" pitchFamily="34" charset="0"/>
                        <a:ea typeface="+mn-ea"/>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kern="1200" dirty="0">
                          <a:solidFill>
                            <a:srgbClr val="FFFFFF"/>
                          </a:solidFill>
                          <a:effectLst/>
                          <a:latin typeface="Arial" panose="020B0604020202020204" pitchFamily="34" charset="0"/>
                          <a:ea typeface="+mn-ea"/>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78696">
                <a:tc>
                  <a:txBody>
                    <a:bodyPr/>
                    <a:lstStyle/>
                    <a:p>
                      <a:pPr algn="l"/>
                      <a:r>
                        <a:rPr lang="en-GB" sz="16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Cam Medical Network </a:t>
                      </a:r>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PCN</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46,457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48,660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49,746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50,663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51,019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2,203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1,087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917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365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extLst>
                  <a:ext uri="{0D108BD9-81ED-4DB2-BD59-A6C34878D82A}">
                    <a16:rowId xmlns:a16="http://schemas.microsoft.com/office/drawing/2014/main" val="10002"/>
                  </a:ext>
                </a:extLst>
              </a:tr>
              <a:tr h="366577">
                <a:tc>
                  <a:txBody>
                    <a:bodyPr/>
                    <a:lstStyle/>
                    <a:p>
                      <a:pPr algn="l"/>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C&amp;P</a:t>
                      </a:r>
                      <a:r>
                        <a:rPr lang="en-GB" sz="16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 </a:t>
                      </a:r>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CCG</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982,987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1,011,368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1,072,891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1,097,528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1,110,295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28,381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61,522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24,637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12,767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extLst>
                  <a:ext uri="{0D108BD9-81ED-4DB2-BD59-A6C34878D82A}">
                    <a16:rowId xmlns:a16="http://schemas.microsoft.com/office/drawing/2014/main" val="10003"/>
                  </a:ext>
                </a:extLst>
              </a:tr>
            </a:tbl>
          </a:graphicData>
        </a:graphic>
      </p:graphicFrame>
      <p:sp>
        <p:nvSpPr>
          <p:cNvPr id="4" name="Rectangle 3"/>
          <p:cNvSpPr/>
          <p:nvPr/>
        </p:nvSpPr>
        <p:spPr>
          <a:xfrm>
            <a:off x="0" y="4171406"/>
            <a:ext cx="12192000" cy="420914"/>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Population forecasts</a:t>
            </a:r>
          </a:p>
        </p:txBody>
      </p:sp>
    </p:spTree>
    <p:extLst>
      <p:ext uri="{BB962C8B-B14F-4D97-AF65-F5344CB8AC3E}">
        <p14:creationId xmlns:p14="http://schemas.microsoft.com/office/powerpoint/2010/main" val="659020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3118924"/>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smtClean="0">
                          <a:latin typeface="Arial" panose="020B0604020202020204" pitchFamily="34" charset="0"/>
                          <a:cs typeface="Arial" panose="020B0604020202020204" pitchFamily="34" charset="0"/>
                        </a:rPr>
                        <a:t>Population distribution </a:t>
                      </a:r>
                      <a:endParaRPr lang="en-GB" dirty="0">
                        <a:latin typeface="Arial" panose="020B0604020202020204" pitchFamily="34" charset="0"/>
                        <a:cs typeface="Arial" panose="020B0604020202020204" pitchFamily="34" charset="0"/>
                      </a:endParaRP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700" dirty="0" smtClean="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kern="1200" dirty="0" smtClean="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smtClean="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9960" y="381846"/>
            <a:ext cx="4386936" cy="6199354"/>
          </a:xfrm>
          <a:prstGeom prst="rect">
            <a:avLst/>
          </a:prstGeom>
          <a:ln w="19050">
            <a:solidFill>
              <a:schemeClr val="accent1">
                <a:lumMod val="75000"/>
              </a:schemeClr>
            </a:solidFill>
          </a:ln>
        </p:spPr>
      </p:pic>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endParaRPr lang="en-GB" sz="1600" b="1" dirty="0" smtClean="0">
              <a:solidFill>
                <a:schemeClr val="accent1">
                  <a:lumMod val="75000"/>
                </a:schemeClr>
              </a:solidFill>
              <a:latin typeface="Arial" panose="020B0604020202020204" pitchFamily="34" charset="0"/>
              <a:cs typeface="Arial" panose="020B0604020202020204" pitchFamily="34" charset="0"/>
            </a:endParaRPr>
          </a:p>
          <a:p>
            <a:pPr algn="ctr"/>
            <a:r>
              <a:rPr lang="en-GB" sz="1600" b="1" dirty="0" smtClean="0">
                <a:solidFill>
                  <a:schemeClr val="accent1">
                    <a:lumMod val="75000"/>
                  </a:schemeClr>
                </a:solidFill>
                <a:latin typeface="Arial" panose="020B0604020202020204" pitchFamily="34" charset="0"/>
                <a:cs typeface="Arial" panose="020B0604020202020204" pitchFamily="34" charset="0"/>
              </a:rPr>
              <a:t>distribution</a:t>
            </a:r>
            <a:endParaRPr lang="en-GB" sz="1600" b="1" dirty="0">
              <a:solidFill>
                <a:schemeClr val="accent1">
                  <a:lumMod val="75000"/>
                </a:schemeClr>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smtClean="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smtClean="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455" y="381846"/>
            <a:ext cx="4405825" cy="6226047"/>
          </a:xfrm>
          <a:prstGeom prst="rect">
            <a:avLst/>
          </a:prstGeom>
        </p:spPr>
      </p:pic>
    </p:spTree>
    <p:extLst>
      <p:ext uri="{BB962C8B-B14F-4D97-AF65-F5344CB8AC3E}">
        <p14:creationId xmlns:p14="http://schemas.microsoft.com/office/powerpoint/2010/main" val="3259635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0215026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smtClean="0">
                          <a:latin typeface="Arial" panose="020B0604020202020204" pitchFamily="34" charset="0"/>
                          <a:cs typeface="Arial" panose="020B0604020202020204" pitchFamily="34" charset="0"/>
                        </a:rPr>
                        <a:t>Ethnicity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algn="ctr"/>
                      <a:r>
                        <a:rPr lang="en-GB" sz="1600" baseline="0" dirty="0" smtClean="0">
                          <a:solidFill>
                            <a:schemeClr val="accent1">
                              <a:lumMod val="75000"/>
                            </a:schemeClr>
                          </a:solidFill>
                          <a:latin typeface="Arial" panose="020B0604020202020204" pitchFamily="34" charset="0"/>
                          <a:cs typeface="Arial" panose="020B0604020202020204" pitchFamily="34" charset="0"/>
                        </a:rPr>
                        <a:t>     Cam Medical Network PCN has lower proportion of </a:t>
                      </a:r>
                      <a:r>
                        <a:rPr lang="en-GB" sz="1600" b="1" baseline="0" dirty="0" smtClean="0">
                          <a:solidFill>
                            <a:schemeClr val="accent1">
                              <a:lumMod val="75000"/>
                            </a:schemeClr>
                          </a:solidFill>
                          <a:latin typeface="Arial" panose="020B0604020202020204" pitchFamily="34" charset="0"/>
                          <a:cs typeface="Arial" panose="020B0604020202020204" pitchFamily="34" charset="0"/>
                        </a:rPr>
                        <a:t>White British </a:t>
                      </a:r>
                      <a:r>
                        <a:rPr lang="en-GB" sz="1600" baseline="0" dirty="0" smtClean="0">
                          <a:solidFill>
                            <a:schemeClr val="accent1">
                              <a:lumMod val="75000"/>
                            </a:schemeClr>
                          </a:solidFill>
                          <a:latin typeface="Arial" panose="020B0604020202020204" pitchFamily="34" charset="0"/>
                          <a:cs typeface="Arial" panose="020B0604020202020204" pitchFamily="34" charset="0"/>
                        </a:rPr>
                        <a:t>and higher proportions of </a:t>
                      </a:r>
                      <a:r>
                        <a:rPr lang="en-GB" sz="1600" b="1" kern="1200" baseline="0" dirty="0" smtClean="0">
                          <a:solidFill>
                            <a:schemeClr val="accent1">
                              <a:lumMod val="75000"/>
                            </a:schemeClr>
                          </a:solidFill>
                          <a:latin typeface="Arial" panose="020B0604020202020204" pitchFamily="34" charset="0"/>
                          <a:ea typeface="+mn-ea"/>
                          <a:cs typeface="Arial" panose="020B0604020202020204" pitchFamily="34" charset="0"/>
                        </a:rPr>
                        <a:t>White other</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b="1" baseline="0" dirty="0" smtClean="0">
                          <a:solidFill>
                            <a:schemeClr val="accent1">
                              <a:lumMod val="75000"/>
                            </a:schemeClr>
                          </a:solidFill>
                          <a:latin typeface="Arial" panose="020B0604020202020204" pitchFamily="34" charset="0"/>
                          <a:cs typeface="Arial" panose="020B0604020202020204" pitchFamily="34" charset="0"/>
                        </a:rPr>
                        <a:t>Mixed, Black and Asian </a:t>
                      </a:r>
                      <a:r>
                        <a:rPr lang="en-GB" sz="1600" baseline="0" dirty="0" smtClean="0">
                          <a:solidFill>
                            <a:schemeClr val="accent1">
                              <a:lumMod val="75000"/>
                            </a:schemeClr>
                          </a:solidFill>
                          <a:latin typeface="Arial" panose="020B0604020202020204" pitchFamily="34" charset="0"/>
                          <a:cs typeface="Arial" panose="020B0604020202020204" pitchFamily="34" charset="0"/>
                        </a:rPr>
                        <a:t>ethnic groups compared to the South Alliance, CCG and England averages</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73655333"/>
              </p:ext>
            </p:extLst>
          </p:nvPr>
        </p:nvGraphicFramePr>
        <p:xfrm>
          <a:off x="369437" y="624114"/>
          <a:ext cx="11453125" cy="4424444"/>
        </p:xfrm>
        <a:graphic>
          <a:graphicData uri="http://schemas.openxmlformats.org/drawingml/2006/table">
            <a:tbl>
              <a:tblPr firstRow="1" bandRow="1">
                <a:tableStyleId>{F5AB1C69-6EDB-4FF4-983F-18BD219EF322}</a:tableStyleId>
              </a:tblPr>
              <a:tblGrid>
                <a:gridCol w="2538607">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0235">
                  <a:extLst>
                    <a:ext uri="{9D8B030D-6E8A-4147-A177-3AD203B41FA5}">
                      <a16:colId xmlns:a16="http://schemas.microsoft.com/office/drawing/2014/main" val="20004"/>
                    </a:ext>
                  </a:extLst>
                </a:gridCol>
                <a:gridCol w="1759789">
                  <a:extLst>
                    <a:ext uri="{9D8B030D-6E8A-4147-A177-3AD203B41FA5}">
                      <a16:colId xmlns:a16="http://schemas.microsoft.com/office/drawing/2014/main" val="20005"/>
                    </a:ext>
                  </a:extLst>
                </a:gridCol>
                <a:gridCol w="1004494">
                  <a:extLst>
                    <a:ext uri="{9D8B030D-6E8A-4147-A177-3AD203B41FA5}">
                      <a16:colId xmlns:a16="http://schemas.microsoft.com/office/drawing/2014/main" val="20006"/>
                    </a:ext>
                  </a:extLst>
                </a:gridCol>
                <a:gridCol w="1260000">
                  <a:extLst>
                    <a:ext uri="{9D8B030D-6E8A-4147-A177-3AD203B41FA5}">
                      <a16:colId xmlns:a16="http://schemas.microsoft.com/office/drawing/2014/main" val="20007"/>
                    </a:ext>
                  </a:extLst>
                </a:gridCol>
              </a:tblGrid>
              <a:tr h="1256444">
                <a:tc>
                  <a:txBody>
                    <a:bodyPr/>
                    <a:lstStyle/>
                    <a:p>
                      <a:pPr algn="l"/>
                      <a:r>
                        <a:rPr lang="en-GB" sz="1800" dirty="0" smtClean="0">
                          <a:latin typeface="Arial" panose="020B0604020202020204" pitchFamily="34" charset="0"/>
                          <a:cs typeface="Arial" panose="020B0604020202020204" pitchFamily="34" charset="0"/>
                        </a:rPr>
                        <a:t>PCN</a:t>
                      </a:r>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White British</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White Other</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Mixed</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Black </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Asian: Indian</a:t>
                      </a:r>
                      <a:r>
                        <a:rPr lang="en-GB" sz="1800" b="1" kern="1200" dirty="0" smtClean="0">
                          <a:solidFill>
                            <a:schemeClr val="lt1"/>
                          </a:solidFill>
                          <a:latin typeface="Arial" panose="020B0604020202020204" pitchFamily="34" charset="0"/>
                          <a:ea typeface="+mn-ea"/>
                          <a:cs typeface="Arial" panose="020B0604020202020204" pitchFamily="34" charset="0"/>
                        </a:rPr>
                        <a:t>/</a:t>
                      </a:r>
                    </a:p>
                    <a:p>
                      <a:pPr algn="ctr" fontAlgn="b"/>
                      <a:r>
                        <a:rPr lang="en-GB" sz="1800" b="1" kern="1200" dirty="0" smtClean="0">
                          <a:solidFill>
                            <a:schemeClr val="lt1"/>
                          </a:solidFill>
                          <a:latin typeface="Arial" panose="020B0604020202020204" pitchFamily="34" charset="0"/>
                          <a:ea typeface="+mn-ea"/>
                          <a:cs typeface="Arial" panose="020B0604020202020204" pitchFamily="34" charset="0"/>
                        </a:rPr>
                        <a:t>Bangladeshi/</a:t>
                      </a:r>
                    </a:p>
                    <a:p>
                      <a:pPr algn="ctr" fontAlgn="b"/>
                      <a:r>
                        <a:rPr lang="en-GB" sz="1800" b="1" kern="1200" dirty="0" smtClean="0">
                          <a:solidFill>
                            <a:schemeClr val="lt1"/>
                          </a:solidFill>
                          <a:latin typeface="Arial" panose="020B0604020202020204" pitchFamily="34" charset="0"/>
                          <a:ea typeface="+mn-ea"/>
                          <a:cs typeface="Arial" panose="020B0604020202020204" pitchFamily="34" charset="0"/>
                        </a:rPr>
                        <a:t>Pakistani</a:t>
                      </a:r>
                    </a:p>
                    <a:p>
                      <a:pPr algn="ctr" fontAlgn="b"/>
                      <a:endParaRPr lang="en-GB" sz="18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Asian: </a:t>
                      </a:r>
                      <a:r>
                        <a:rPr lang="en-GB" sz="1800" b="1" kern="1200" dirty="0" smtClean="0">
                          <a:solidFill>
                            <a:schemeClr val="lt1"/>
                          </a:solidFill>
                          <a:latin typeface="Arial" panose="020B0604020202020204" pitchFamily="34" charset="0"/>
                          <a:ea typeface="+mn-ea"/>
                          <a:cs typeface="Arial" panose="020B0604020202020204" pitchFamily="34" charset="0"/>
                        </a:rPr>
                        <a:t>Chinese/Other</a:t>
                      </a:r>
                    </a:p>
                    <a:p>
                      <a:pPr algn="ctr" fontAlgn="b"/>
                      <a:endParaRPr lang="en-GB" sz="18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Other</a:t>
                      </a: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10000"/>
                  </a:ext>
                </a:extLst>
              </a:tr>
              <a:tr h="792000">
                <a:tc>
                  <a:txBody>
                    <a:bodyPr/>
                    <a:lstStyle/>
                    <a:p>
                      <a:pPr algn="l"/>
                      <a:r>
                        <a:rPr lang="en-GB" sz="1600" baseline="0" dirty="0" smtClean="0">
                          <a:solidFill>
                            <a:schemeClr val="accent1">
                              <a:lumMod val="75000"/>
                            </a:schemeClr>
                          </a:solidFill>
                          <a:latin typeface="Arial" panose="020B0604020202020204" pitchFamily="34" charset="0"/>
                          <a:cs typeface="Arial" panose="020B0604020202020204" pitchFamily="34" charset="0"/>
                        </a:rPr>
                        <a:t>Cam Medical Network </a:t>
                      </a:r>
                      <a:r>
                        <a:rPr lang="en-GB" sz="1600" dirty="0" smtClean="0">
                          <a:solidFill>
                            <a:schemeClr val="accent1">
                              <a:lumMod val="75000"/>
                            </a:schemeClr>
                          </a:solidFill>
                          <a:latin typeface="Arial" panose="020B0604020202020204" pitchFamily="34" charset="0"/>
                          <a:cs typeface="Arial" panose="020B0604020202020204" pitchFamily="34" charset="0"/>
                        </a:rPr>
                        <a:t>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65.1%</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17.3%</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3.3%</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1.2%</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4.0%</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7.7%</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1.3%</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1"/>
                  </a:ext>
                </a:extLst>
              </a:tr>
              <a:tr h="792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South</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79.0%</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10.6%</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kern="1200" dirty="0">
                          <a:solidFill>
                            <a:schemeClr val="accent1">
                              <a:lumMod val="75000"/>
                            </a:schemeClr>
                          </a:solidFill>
                          <a:latin typeface="Arial" panose="020B0604020202020204" pitchFamily="34" charset="0"/>
                          <a:ea typeface="+mn-ea"/>
                          <a:cs typeface="Arial" panose="020B0604020202020204" pitchFamily="34" charset="0"/>
                        </a:rPr>
                        <a:t>2.3%</a:t>
                      </a:r>
                    </a:p>
                  </a:txBody>
                  <a:tcPr marL="9525" marR="9525" marT="9525" marB="0" anchor="ctr">
                    <a:solidFill>
                      <a:srgbClr val="CEE1F2"/>
                    </a:solidFill>
                  </a:tcPr>
                </a:tc>
                <a:tc>
                  <a:txBody>
                    <a:bodyPr/>
                    <a:lstStyle/>
                    <a:p>
                      <a:pPr marL="0" algn="ctr" defTabSz="914400" rtl="0" eaLnBrk="1" fontAlgn="b" latinLnBrk="0" hangingPunct="1"/>
                      <a:r>
                        <a:rPr lang="en-GB" sz="1600" kern="1200" dirty="0">
                          <a:solidFill>
                            <a:schemeClr val="accent1">
                              <a:lumMod val="75000"/>
                            </a:schemeClr>
                          </a:solidFill>
                          <a:latin typeface="Arial" panose="020B0604020202020204" pitchFamily="34" charset="0"/>
                          <a:ea typeface="+mn-ea"/>
                          <a:cs typeface="Arial" panose="020B0604020202020204" pitchFamily="34" charset="0"/>
                        </a:rPr>
                        <a:t>1.1%</a:t>
                      </a:r>
                    </a:p>
                  </a:txBody>
                  <a:tcPr marL="9525" marR="9525" marT="9525" marB="0" anchor="ctr">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2.7%</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kern="1200" smtClean="0">
                          <a:solidFill>
                            <a:schemeClr val="accent1">
                              <a:lumMod val="75000"/>
                            </a:schemeClr>
                          </a:solidFill>
                          <a:latin typeface="Arial" panose="020B0604020202020204" pitchFamily="34" charset="0"/>
                          <a:ea typeface="+mn-ea"/>
                          <a:cs typeface="Arial" panose="020B0604020202020204" pitchFamily="34" charset="0"/>
                        </a:rPr>
                        <a:t>3.5%</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kern="1200" dirty="0">
                          <a:solidFill>
                            <a:schemeClr val="accent1">
                              <a:lumMod val="75000"/>
                            </a:schemeClr>
                          </a:solidFill>
                          <a:latin typeface="Arial" panose="020B0604020202020204" pitchFamily="34" charset="0"/>
                          <a:ea typeface="+mn-ea"/>
                          <a:cs typeface="Arial" panose="020B0604020202020204" pitchFamily="34" charset="0"/>
                        </a:rPr>
                        <a:t>0.9%</a:t>
                      </a:r>
                    </a:p>
                  </a:txBody>
                  <a:tcPr marL="9525" marR="9525" marT="9525" marB="0" anchor="ctr">
                    <a:lnR w="38100" cap="flat" cmpd="sng" algn="ctr">
                      <a:solidFill>
                        <a:schemeClr val="bg1"/>
                      </a:solidFill>
                      <a:prstDash val="solid"/>
                      <a:round/>
                      <a:headEnd type="none" w="med" len="med"/>
                      <a:tailEnd type="none" w="med" len="med"/>
                    </a:lnR>
                    <a:solidFill>
                      <a:srgbClr val="CEE1F2"/>
                    </a:solidFill>
                  </a:tcPr>
                </a:tc>
                <a:extLst>
                  <a:ext uri="{0D108BD9-81ED-4DB2-BD59-A6C34878D82A}">
                    <a16:rowId xmlns:a16="http://schemas.microsoft.com/office/drawing/2014/main" val="10002"/>
                  </a:ext>
                </a:extLst>
              </a:tr>
              <a:tr h="792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80.0%</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9.5%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2.1%</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1.3%</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4.1%</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2.4%</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0.7%</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792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79.8%</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5.7%</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2.3%</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3.5%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5.6%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2.3%</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1.0%</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EE1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62838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36069349"/>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smtClean="0">
                          <a:latin typeface="Arial" panose="020B0604020202020204" pitchFamily="34" charset="0"/>
                          <a:cs typeface="Arial" panose="020B0604020202020204" pitchFamily="34" charset="0"/>
                        </a:rPr>
                        <a:t>Deprivation</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Relative deprivation is lower in Cam Medical Network PCN compared to</a:t>
                      </a: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South Alliance, CCG and England. One practice, Lensfield Medical Practice, </a:t>
                      </a: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has higher relative deprivation than South Alliance.</a:t>
                      </a:r>
                    </a:p>
                    <a:p>
                      <a:pPr marL="0" lvl="0" indent="0" algn="l">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Approximately 8.3% of children and 9.3% of older people live in income</a:t>
                      </a: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deprived households in the PCN; lower than the averages for South </a:t>
                      </a: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Alliance, CCG and England.</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C&amp;P PHI derived from Indices of Multiple Deprivation 2015, DCLG and GP registered population data for July 2018. </a:t>
                      </a:r>
                      <a:r>
                        <a:rPr lang="en-GB" sz="1000" kern="1200" baseline="0" dirty="0" smtClean="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81486843"/>
              </p:ext>
            </p:extLst>
          </p:nvPr>
        </p:nvGraphicFramePr>
        <p:xfrm>
          <a:off x="203463" y="477520"/>
          <a:ext cx="7265894" cy="3399420"/>
        </p:xfrm>
        <a:graphic>
          <a:graphicData uri="http://schemas.openxmlformats.org/drawingml/2006/table">
            <a:tbl>
              <a:tblPr firstRow="1" bandRow="1">
                <a:tableStyleId>{F5AB1C69-6EDB-4FF4-983F-18BD219EF322}</a:tableStyleId>
              </a:tblPr>
              <a:tblGrid>
                <a:gridCol w="2450855">
                  <a:extLst>
                    <a:ext uri="{9D8B030D-6E8A-4147-A177-3AD203B41FA5}">
                      <a16:colId xmlns:a16="http://schemas.microsoft.com/office/drawing/2014/main" val="20000"/>
                    </a:ext>
                  </a:extLst>
                </a:gridCol>
                <a:gridCol w="1562046">
                  <a:extLst>
                    <a:ext uri="{9D8B030D-6E8A-4147-A177-3AD203B41FA5}">
                      <a16:colId xmlns:a16="http://schemas.microsoft.com/office/drawing/2014/main" val="20001"/>
                    </a:ext>
                  </a:extLst>
                </a:gridCol>
                <a:gridCol w="1647980">
                  <a:extLst>
                    <a:ext uri="{9D8B030D-6E8A-4147-A177-3AD203B41FA5}">
                      <a16:colId xmlns:a16="http://schemas.microsoft.com/office/drawing/2014/main" val="20002"/>
                    </a:ext>
                  </a:extLst>
                </a:gridCol>
                <a:gridCol w="1605013">
                  <a:extLst>
                    <a:ext uri="{9D8B030D-6E8A-4147-A177-3AD203B41FA5}">
                      <a16:colId xmlns:a16="http://schemas.microsoft.com/office/drawing/2014/main" val="20003"/>
                    </a:ext>
                  </a:extLst>
                </a:gridCol>
              </a:tblGrid>
              <a:tr h="1009846">
                <a:tc>
                  <a:txBody>
                    <a:bodyPr/>
                    <a:lstStyle/>
                    <a:p>
                      <a:pPr algn="l"/>
                      <a:endParaRPr lang="en-GB" sz="18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Index</a:t>
                      </a:r>
                      <a:r>
                        <a:rPr lang="en-GB" sz="1600" b="1" kern="1200" baseline="0" dirty="0" smtClean="0">
                          <a:solidFill>
                            <a:schemeClr val="lt1"/>
                          </a:solidFill>
                          <a:latin typeface="Arial" panose="020B0604020202020204" pitchFamily="34" charset="0"/>
                          <a:ea typeface="+mn-ea"/>
                          <a:cs typeface="Arial" panose="020B0604020202020204" pitchFamily="34" charset="0"/>
                        </a:rPr>
                        <a:t> of Multiple Deprivation</a:t>
                      </a:r>
                    </a:p>
                    <a:p>
                      <a:pPr algn="ctr" fontAlgn="b"/>
                      <a:endParaRPr lang="en-GB" sz="1600" b="1" kern="1200" baseline="30000" dirty="0">
                        <a:solidFill>
                          <a:schemeClr val="lt1"/>
                        </a:solidFill>
                        <a:latin typeface="Arial" panose="020B0604020202020204" pitchFamily="34" charset="0"/>
                        <a:ea typeface="+mn-ea"/>
                        <a:cs typeface="Arial" panose="020B0604020202020204" pitchFamily="34" charset="0"/>
                      </a:endParaRPr>
                    </a:p>
                  </a:txBody>
                  <a:tcPr marL="9525" marR="9525" marT="9525" marB="0">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Income Affecting Children Index </a:t>
                      </a:r>
                      <a:endParaRPr lang="en-GB" sz="1600" b="1" kern="1200" baseline="30000" dirty="0">
                        <a:solidFill>
                          <a:schemeClr val="lt1"/>
                        </a:solidFill>
                        <a:latin typeface="Arial" panose="020B0604020202020204" pitchFamily="34" charset="0"/>
                        <a:ea typeface="+mn-ea"/>
                        <a:cs typeface="Arial" panose="020B0604020202020204" pitchFamily="34" charset="0"/>
                      </a:endParaRPr>
                    </a:p>
                  </a:txBody>
                  <a:tcPr marL="9525" marR="9525" marT="9525" marB="0">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Income</a:t>
                      </a:r>
                      <a:r>
                        <a:rPr lang="en-GB" sz="1600" b="1" kern="1200" baseline="0" dirty="0" smtClean="0">
                          <a:solidFill>
                            <a:schemeClr val="lt1"/>
                          </a:solidFill>
                          <a:latin typeface="Arial" panose="020B0604020202020204" pitchFamily="34" charset="0"/>
                          <a:ea typeface="+mn-ea"/>
                          <a:cs typeface="Arial" panose="020B0604020202020204" pitchFamily="34" charset="0"/>
                        </a:rPr>
                        <a:t> Affecting Older People Index </a:t>
                      </a:r>
                    </a:p>
                    <a:p>
                      <a:pPr algn="ctr" fontAlgn="b"/>
                      <a:endParaRPr lang="en-GB" sz="1600" b="1" strike="noStrike" kern="1200" baseline="30000" dirty="0">
                        <a:solidFill>
                          <a:schemeClr val="lt1"/>
                        </a:solidFill>
                        <a:latin typeface="Arial" panose="020B0604020202020204" pitchFamily="34" charset="0"/>
                        <a:ea typeface="+mn-ea"/>
                        <a:cs typeface="Arial" panose="020B0604020202020204" pitchFamily="34" charset="0"/>
                      </a:endParaRPr>
                    </a:p>
                  </a:txBody>
                  <a:tcPr marL="9525" marR="9525" marT="9525" marB="0">
                    <a:solidFill>
                      <a:schemeClr val="accent1">
                        <a:lumMod val="75000"/>
                      </a:schemeClr>
                    </a:solidFill>
                  </a:tcPr>
                </a:tc>
                <a:extLst>
                  <a:ext uri="{0D108BD9-81ED-4DB2-BD59-A6C34878D82A}">
                    <a16:rowId xmlns:a16="http://schemas.microsoft.com/office/drawing/2014/main" val="10000"/>
                  </a:ext>
                </a:extLst>
              </a:tr>
              <a:tr h="347414">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Lensfield Medical Practice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11.8</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9.0%</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10.7%</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1"/>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Newnham Walk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7.6</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7.3%</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8.7%</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2"/>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Trumpington Street Medical Practice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10.2</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8.6%</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8.8%</a:t>
                      </a:r>
                    </a:p>
                  </a:txBody>
                  <a:tcPr marL="9525" marR="9525" marT="9525" marB="0" anchor="ctr">
                    <a:solidFill>
                      <a:srgbClr val="EBF1FF"/>
                    </a:solidFill>
                  </a:tcPr>
                </a:tc>
                <a:extLst>
                  <a:ext uri="{0D108BD9-81ED-4DB2-BD59-A6C34878D82A}">
                    <a16:rowId xmlns:a16="http://schemas.microsoft.com/office/drawing/2014/main" val="10003"/>
                  </a:ext>
                </a:extLst>
              </a:tr>
              <a:tr h="0">
                <a:tc>
                  <a:txBody>
                    <a:bodyPr/>
                    <a:lstStyle/>
                    <a:p>
                      <a:pPr algn="l"/>
                      <a:r>
                        <a:rPr lang="en-GB" sz="1400" b="1" baseline="0" dirty="0" smtClean="0">
                          <a:solidFill>
                            <a:schemeClr val="accent1">
                              <a:lumMod val="75000"/>
                            </a:schemeClr>
                          </a:solidFill>
                          <a:latin typeface="Arial" panose="020B0604020202020204" pitchFamily="34" charset="0"/>
                          <a:cs typeface="Arial" panose="020B0604020202020204" pitchFamily="34" charset="0"/>
                        </a:rPr>
                        <a:t>Cam Medical Network PCN</a:t>
                      </a:r>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CEE1F2"/>
                    </a:solidFill>
                  </a:tcPr>
                </a:tc>
                <a:tc>
                  <a:txBody>
                    <a:bodyPr/>
                    <a:lstStyle/>
                    <a:p>
                      <a:pPr algn="ctr" fontAlgn="b"/>
                      <a:r>
                        <a:rPr lang="en-GB" sz="1400" b="1" i="0" u="none" strike="noStrike" dirty="0" smtClean="0">
                          <a:solidFill>
                            <a:schemeClr val="accent1">
                              <a:lumMod val="75000"/>
                            </a:schemeClr>
                          </a:solidFill>
                          <a:effectLst/>
                          <a:latin typeface="Arial" panose="020B0604020202020204" pitchFamily="34" charset="0"/>
                          <a:cs typeface="Arial" panose="020B0604020202020204" pitchFamily="34" charset="0"/>
                        </a:rPr>
                        <a:t>9.8</a:t>
                      </a:r>
                    </a:p>
                  </a:txBody>
                  <a:tcPr marL="9525" marR="9525" marT="9525" marB="0" anchor="ctr">
                    <a:solidFill>
                      <a:srgbClr val="CEE1F2"/>
                    </a:solidFill>
                  </a:tcPr>
                </a:tc>
                <a:tc>
                  <a:txBody>
                    <a:bodyPr/>
                    <a:lstStyle/>
                    <a:p>
                      <a:pPr algn="ctr" fontAlgn="b"/>
                      <a:r>
                        <a:rPr lang="en-GB" sz="1400" b="1" i="0" u="none" strike="noStrike" dirty="0" smtClean="0">
                          <a:solidFill>
                            <a:schemeClr val="accent1">
                              <a:lumMod val="75000"/>
                            </a:schemeClr>
                          </a:solidFill>
                          <a:effectLst/>
                          <a:latin typeface="Arial" panose="020B0604020202020204" pitchFamily="34" charset="0"/>
                          <a:cs typeface="Arial" panose="020B0604020202020204" pitchFamily="34" charset="0"/>
                        </a:rPr>
                        <a:t>8.3%</a:t>
                      </a:r>
                      <a:endParaRPr lang="en-GB" sz="14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CEE1F2"/>
                    </a:solidFill>
                  </a:tcPr>
                </a:tc>
                <a:tc>
                  <a:txBody>
                    <a:bodyPr/>
                    <a:lstStyle/>
                    <a:p>
                      <a:pPr algn="ctr" fontAlgn="b"/>
                      <a:r>
                        <a:rPr lang="en-GB" sz="1400" b="1" i="0" u="none" strike="noStrike" dirty="0" smtClean="0">
                          <a:solidFill>
                            <a:schemeClr val="accent1">
                              <a:lumMod val="75000"/>
                            </a:schemeClr>
                          </a:solidFill>
                          <a:effectLst/>
                          <a:latin typeface="Arial" panose="020B0604020202020204" pitchFamily="34" charset="0"/>
                          <a:cs typeface="Arial" panose="020B0604020202020204" pitchFamily="34" charset="0"/>
                        </a:rPr>
                        <a:t>9.3%</a:t>
                      </a:r>
                      <a:endParaRPr lang="en-GB" sz="14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CEE1F2"/>
                    </a:solidFill>
                  </a:tcPr>
                </a:tc>
                <a:extLst>
                  <a:ext uri="{0D108BD9-81ED-4DB2-BD59-A6C34878D82A}">
                    <a16:rowId xmlns:a16="http://schemas.microsoft.com/office/drawing/2014/main" val="10004"/>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South Alliance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5"/>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C&amp;P </a:t>
                      </a:r>
                      <a:r>
                        <a:rPr lang="en-GB" sz="1400" baseline="0" dirty="0" smtClean="0">
                          <a:solidFill>
                            <a:schemeClr val="accent1">
                              <a:lumMod val="75000"/>
                            </a:schemeClr>
                          </a:solidFill>
                          <a:latin typeface="Arial" panose="020B0604020202020204" pitchFamily="34" charset="0"/>
                          <a:cs typeface="Arial" panose="020B0604020202020204" pitchFamily="34" charset="0"/>
                        </a:rPr>
                        <a:t>CCG</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marL="0" algn="ctr" defTabSz="914400" rtl="0" eaLnBrk="1"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17.2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marL="0" algn="ctr" defTabSz="914400" rtl="0" eaLnBrk="1"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marL="0" algn="ctr" defTabSz="914400" rtl="0" eaLnBrk="1"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extLst>
                  <a:ext uri="{0D108BD9-81ED-4DB2-BD59-A6C34878D82A}">
                    <a16:rowId xmlns:a16="http://schemas.microsoft.com/office/drawing/2014/main" val="10006"/>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England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21.8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19.9%</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16.2%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extLst>
                  <a:ext uri="{0D108BD9-81ED-4DB2-BD59-A6C34878D82A}">
                    <a16:rowId xmlns:a16="http://schemas.microsoft.com/office/drawing/2014/main" val="10007"/>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905" y="477520"/>
            <a:ext cx="4304507" cy="6082869"/>
          </a:xfrm>
          <a:prstGeom prst="rect">
            <a:avLst/>
          </a:prstGeom>
          <a:ln w="28575">
            <a:solidFill>
              <a:schemeClr val="accent1">
                <a:lumMod val="75000"/>
              </a:schemeClr>
            </a:solidFill>
          </a:ln>
        </p:spPr>
      </p:pic>
      <p:sp>
        <p:nvSpPr>
          <p:cNvPr id="9" name="TextBox 8"/>
          <p:cNvSpPr txBox="1"/>
          <p:nvPr/>
        </p:nvSpPr>
        <p:spPr>
          <a:xfrm>
            <a:off x="7710905" y="518160"/>
            <a:ext cx="4304508" cy="321059"/>
          </a:xfrm>
          <a:prstGeom prst="rect">
            <a:avLst/>
          </a:prstGeom>
          <a:noFill/>
        </p:spPr>
        <p:txBody>
          <a:bodyPr wrap="square" rtlCol="0">
            <a:spAutoFit/>
          </a:bodyPr>
          <a:lstStyle/>
          <a:p>
            <a:pPr algn="ctr"/>
            <a:r>
              <a:rPr lang="en-GB" sz="1500" dirty="0">
                <a:solidFill>
                  <a:schemeClr val="accent1">
                    <a:lumMod val="75000"/>
                  </a:schemeClr>
                </a:solidFill>
                <a:latin typeface="Arial" panose="020B0604020202020204" pitchFamily="34" charset="0"/>
                <a:cs typeface="Arial" panose="020B0604020202020204" pitchFamily="34" charset="0"/>
              </a:rPr>
              <a:t>Index of Multiple Deprivation, 2015, by ward</a:t>
            </a:r>
          </a:p>
        </p:txBody>
      </p:sp>
    </p:spTree>
    <p:extLst>
      <p:ext uri="{BB962C8B-B14F-4D97-AF65-F5344CB8AC3E}">
        <p14:creationId xmlns:p14="http://schemas.microsoft.com/office/powerpoint/2010/main" val="2866681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5662295"/>
              </p:ext>
            </p:extLst>
          </p:nvPr>
        </p:nvGraphicFramePr>
        <p:xfrm>
          <a:off x="0" y="6327"/>
          <a:ext cx="12192000" cy="694417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0978">
                <a:tc>
                  <a:txBody>
                    <a:bodyPr/>
                    <a:lstStyle/>
                    <a:p>
                      <a:r>
                        <a:rPr lang="en-GB" dirty="0" smtClean="0">
                          <a:latin typeface="Arial" panose="020B0604020202020204" pitchFamily="34" charset="0"/>
                          <a:cs typeface="Arial" panose="020B0604020202020204" pitchFamily="34" charset="0"/>
                        </a:rPr>
                        <a:t>Births</a:t>
                      </a:r>
                      <a:r>
                        <a:rPr lang="en-GB" baseline="0" dirty="0" smtClean="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89653">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0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The birth rate in Cam</a:t>
                      </a:r>
                      <a:r>
                        <a:rPr lang="en-GB" sz="1600" baseline="0" dirty="0" smtClean="0">
                          <a:solidFill>
                            <a:schemeClr val="accent1">
                              <a:lumMod val="75000"/>
                            </a:schemeClr>
                          </a:solidFill>
                          <a:latin typeface="Arial" panose="020B0604020202020204" pitchFamily="34" charset="0"/>
                          <a:cs typeface="Arial" panose="020B0604020202020204" pitchFamily="34" charset="0"/>
                        </a:rPr>
                        <a:t> Medical Network</a:t>
                      </a:r>
                      <a:r>
                        <a:rPr lang="en-GB" sz="1600" dirty="0" smtClean="0">
                          <a:solidFill>
                            <a:schemeClr val="accent1">
                              <a:lumMod val="75000"/>
                            </a:schemeClr>
                          </a:solidFill>
                          <a:latin typeface="Arial" panose="020B0604020202020204" pitchFamily="34" charset="0"/>
                          <a:cs typeface="Arial" panose="020B0604020202020204" pitchFamily="34" charset="0"/>
                        </a:rPr>
                        <a:t> PCN is statistically significantly lower </a:t>
                      </a:r>
                    </a:p>
                    <a:p>
                      <a:pPr marL="0" indent="0">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than the average for the South Alliance.  The low birth weight proportion is </a:t>
                      </a:r>
                    </a:p>
                    <a:p>
                      <a:pPr marL="0" indent="0">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statistically similar to the South Alliance.</a:t>
                      </a:r>
                    </a:p>
                    <a:p>
                      <a:pPr marL="0" indent="0">
                        <a:buFont typeface="Arial" panose="020B0604020202020204" pitchFamily="34" charset="0"/>
                        <a:buNone/>
                      </a:pP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71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smtClean="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Note:  Relates</a:t>
                      </a:r>
                      <a:r>
                        <a:rPr lang="en-GB" sz="1000" baseline="0" dirty="0" smtClean="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(benchmark = South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42610" y="844255"/>
            <a:ext cx="4223292" cy="5133283"/>
          </a:xfrm>
          <a:prstGeom prst="rect">
            <a:avLst/>
          </a:prstGeom>
          <a:ln w="28575">
            <a:solidFill>
              <a:schemeClr val="accent1">
                <a:lumMod val="75000"/>
              </a:schemeClr>
            </a:solidFill>
          </a:ln>
        </p:spPr>
      </p:pic>
      <p:sp>
        <p:nvSpPr>
          <p:cNvPr id="5" name="Rectangle 4"/>
          <p:cNvSpPr/>
          <p:nvPr/>
        </p:nvSpPr>
        <p:spPr>
          <a:xfrm>
            <a:off x="7742610" y="434283"/>
            <a:ext cx="4223292" cy="369332"/>
          </a:xfrm>
          <a:prstGeom prst="rect">
            <a:avLst/>
          </a:prstGeom>
        </p:spPr>
        <p:txBody>
          <a:bodyPr wrap="square">
            <a:spAutoFit/>
          </a:bodyPr>
          <a:lstStyle/>
          <a:p>
            <a:pPr algn="ctr"/>
            <a:r>
              <a:rPr lang="en-GB" dirty="0" smtClean="0">
                <a:solidFill>
                  <a:schemeClr val="accent1">
                    <a:lumMod val="75000"/>
                  </a:schemeClr>
                </a:solidFill>
                <a:latin typeface="Arial" panose="020B0604020202020204" pitchFamily="34" charset="0"/>
                <a:cs typeface="Arial" panose="020B0604020202020204" pitchFamily="34" charset="0"/>
              </a:rPr>
              <a:t>Birth r</a:t>
            </a:r>
            <a:r>
              <a:rPr lang="en-GB" baseline="0" dirty="0" smtClean="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04532721"/>
              </p:ext>
            </p:extLst>
          </p:nvPr>
        </p:nvGraphicFramePr>
        <p:xfrm>
          <a:off x="236697" y="849614"/>
          <a:ext cx="7269217" cy="4005996"/>
        </p:xfrm>
        <a:graphic>
          <a:graphicData uri="http://schemas.openxmlformats.org/drawingml/2006/table">
            <a:tbl>
              <a:tblPr firstRow="1" bandRow="1">
                <a:tableStyleId>{F5AB1C69-6EDB-4FF4-983F-18BD219EF322}</a:tableStyleId>
              </a:tblPr>
              <a:tblGrid>
                <a:gridCol w="2215619">
                  <a:extLst>
                    <a:ext uri="{9D8B030D-6E8A-4147-A177-3AD203B41FA5}">
                      <a16:colId xmlns:a16="http://schemas.microsoft.com/office/drawing/2014/main" val="20000"/>
                    </a:ext>
                  </a:extLst>
                </a:gridCol>
                <a:gridCol w="1693846">
                  <a:extLst>
                    <a:ext uri="{9D8B030D-6E8A-4147-A177-3AD203B41FA5}">
                      <a16:colId xmlns:a16="http://schemas.microsoft.com/office/drawing/2014/main" val="20001"/>
                    </a:ext>
                  </a:extLst>
                </a:gridCol>
                <a:gridCol w="1646501">
                  <a:extLst>
                    <a:ext uri="{9D8B030D-6E8A-4147-A177-3AD203B41FA5}">
                      <a16:colId xmlns:a16="http://schemas.microsoft.com/office/drawing/2014/main" val="20002"/>
                    </a:ext>
                  </a:extLst>
                </a:gridCol>
                <a:gridCol w="1713251">
                  <a:extLst>
                    <a:ext uri="{9D8B030D-6E8A-4147-A177-3AD203B41FA5}">
                      <a16:colId xmlns:a16="http://schemas.microsoft.com/office/drawing/2014/main" val="20003"/>
                    </a:ext>
                  </a:extLst>
                </a:gridCol>
              </a:tblGrid>
              <a:tr h="0">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gridSpan="3">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Estimated</a:t>
                      </a: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1282920">
                <a:tc vMerge="1">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solidFill>
                      <a:srgbClr val="A5A5A5"/>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of </a:t>
                      </a:r>
                      <a:r>
                        <a:rPr lang="en-GB" sz="1600" b="1" kern="1200" baseline="0" dirty="0" smtClean="0">
                          <a:solidFill>
                            <a:schemeClr val="lt1"/>
                          </a:solidFill>
                          <a:latin typeface="Arial" panose="020B0604020202020204" pitchFamily="34" charset="0"/>
                          <a:ea typeface="+mn-ea"/>
                          <a:cs typeface="Arial" panose="020B0604020202020204" pitchFamily="34" charset="0"/>
                        </a:rPr>
                        <a:t>live</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 births</a:t>
                      </a:r>
                    </a:p>
                    <a:p>
                      <a:pPr algn="ctr" fontAlgn="b"/>
                      <a:endParaRPr lang="en-GB" sz="1600" b="1" kern="1200" baseline="0" dirty="0" smtClean="0">
                        <a:solidFill>
                          <a:schemeClr val="lt1"/>
                        </a:solidFill>
                        <a:latin typeface="Arial" panose="020B0604020202020204" pitchFamily="34" charset="0"/>
                        <a:ea typeface="+mn-ea"/>
                        <a:cs typeface="Arial" panose="020B0604020202020204" pitchFamily="34" charset="0"/>
                      </a:endParaRPr>
                    </a:p>
                    <a:p>
                      <a:pPr algn="ctr" fontAlgn="b"/>
                      <a:r>
                        <a:rPr lang="en-GB" sz="1400" b="0" kern="1200" baseline="0" dirty="0" smtClean="0">
                          <a:solidFill>
                            <a:schemeClr val="lt1"/>
                          </a:solidFill>
                          <a:latin typeface="Arial" panose="020B0604020202020204" pitchFamily="34" charset="0"/>
                          <a:ea typeface="+mn-ea"/>
                          <a:cs typeface="Arial" panose="020B0604020202020204" pitchFamily="34" charset="0"/>
                        </a:rPr>
                        <a:t>(2014-2016)</a:t>
                      </a:r>
                      <a:endParaRPr lang="en-GB" sz="1400" b="0"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Birth</a:t>
                      </a:r>
                      <a:r>
                        <a:rPr lang="en-GB" sz="1600" b="1" kern="1200" baseline="0" dirty="0" smtClean="0">
                          <a:solidFill>
                            <a:schemeClr val="lt1"/>
                          </a:solidFill>
                          <a:latin typeface="Arial" panose="020B0604020202020204" pitchFamily="34" charset="0"/>
                          <a:ea typeface="+mn-ea"/>
                          <a:cs typeface="Arial" panose="020B0604020202020204" pitchFamily="34" charset="0"/>
                        </a:rPr>
                        <a:t> rate per 1,000 female population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aged 15 to 44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Low birth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weight</a:t>
                      </a:r>
                      <a:r>
                        <a:rPr lang="en-GB" sz="1600" b="1" kern="1200" baseline="0" dirty="0" smtClean="0">
                          <a:solidFill>
                            <a:schemeClr val="lt1"/>
                          </a:solidFill>
                          <a:latin typeface="Arial" panose="020B0604020202020204" pitchFamily="34" charset="0"/>
                          <a:ea typeface="+mn-ea"/>
                          <a:cs typeface="Arial" panose="020B0604020202020204" pitchFamily="34" charset="0"/>
                        </a:rPr>
                        <a:t> births (under 2,500g)</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10001"/>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 Medical Network 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819</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24.8</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92D050"/>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6.8%</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FFFF00"/>
                    </a:solidFill>
                  </a:tcPr>
                </a:tc>
                <a:extLst>
                  <a:ext uri="{0D108BD9-81ED-4DB2-BD59-A6C34878D82A}">
                    <a16:rowId xmlns:a16="http://schemas.microsoft.com/office/drawing/2014/main" val="10002"/>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South</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11,592</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48.6</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6.0%</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738591">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31,348</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58.2</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6.5%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4"/>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1,989,052</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62.4</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7.4%</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5"/>
                  </a:ext>
                </a:extLst>
              </a:tr>
            </a:tbl>
          </a:graphicData>
        </a:graphic>
      </p:graphicFrame>
      <p:pic>
        <p:nvPicPr>
          <p:cNvPr id="8" name="Picture 7"/>
          <p:cNvPicPr>
            <a:picLocks noChangeAspect="1"/>
          </p:cNvPicPr>
          <p:nvPr/>
        </p:nvPicPr>
        <p:blipFill>
          <a:blip r:embed="rId4"/>
          <a:stretch>
            <a:fillRect/>
          </a:stretch>
        </p:blipFill>
        <p:spPr>
          <a:xfrm>
            <a:off x="59668" y="6286484"/>
            <a:ext cx="8001000" cy="314325"/>
          </a:xfrm>
          <a:prstGeom prst="rect">
            <a:avLst/>
          </a:prstGeom>
        </p:spPr>
      </p:pic>
    </p:spTree>
    <p:extLst>
      <p:ext uri="{BB962C8B-B14F-4D97-AF65-F5344CB8AC3E}">
        <p14:creationId xmlns:p14="http://schemas.microsoft.com/office/powerpoint/2010/main" val="1526845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843486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8314">
                <a:tc>
                  <a:txBody>
                    <a:bodyPr/>
                    <a:lstStyle/>
                    <a:p>
                      <a:r>
                        <a:rPr lang="en-GB" dirty="0" smtClean="0">
                          <a:latin typeface="Arial" panose="020B0604020202020204" pitchFamily="34" charset="0"/>
                          <a:cs typeface="Arial" panose="020B0604020202020204" pitchFamily="34" charset="0"/>
                        </a:rPr>
                        <a:t>Life expectancy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86650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Male and female life expectancies in Cam Medical network PCN are statistically </a:t>
                      </a: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significantly higher than the South Alliance and C&amp;P CCG</a:t>
                      </a:r>
                    </a:p>
                  </a:txBody>
                  <a:tcPr>
                    <a:solidFill>
                      <a:schemeClr val="bg1"/>
                    </a:solidFill>
                  </a:tcPr>
                </a:tc>
                <a:extLst>
                  <a:ext uri="{0D108BD9-81ED-4DB2-BD59-A6C34878D82A}">
                    <a16:rowId xmlns:a16="http://schemas.microsoft.com/office/drawing/2014/main" val="10001"/>
                  </a:ext>
                </a:extLst>
              </a:tr>
              <a:tr h="583177">
                <a:tc>
                  <a:txBody>
                    <a:bodyPr/>
                    <a:lstStyle/>
                    <a:p>
                      <a:endParaRPr lang="en-GB" sz="1000" b="1" dirty="0" smtClean="0">
                        <a:solidFill>
                          <a:schemeClr val="bg1"/>
                        </a:solidFill>
                        <a:latin typeface="Arial" panose="020B0604020202020204" pitchFamily="34" charset="0"/>
                        <a:cs typeface="Arial" panose="020B0604020202020204" pitchFamily="34" charset="0"/>
                      </a:endParaRPr>
                    </a:p>
                    <a:p>
                      <a:endParaRPr lang="en-GB" sz="1000" dirty="0" smtClean="0">
                        <a:solidFill>
                          <a:schemeClr val="bg1"/>
                        </a:solidFill>
                        <a:latin typeface="Arial" panose="020B0604020202020204" pitchFamily="34" charset="0"/>
                        <a:cs typeface="Arial" panose="020B0604020202020204" pitchFamily="34" charset="0"/>
                      </a:endParaRPr>
                    </a:p>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smtClean="0">
                          <a:solidFill>
                            <a:schemeClr val="bg1"/>
                          </a:solidFill>
                          <a:latin typeface="Arial" panose="020B0604020202020204" pitchFamily="34" charset="0"/>
                          <a:ea typeface="+mn-ea"/>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NHS Digital Civil Registration data and GP registered population data (benchmark = South Alliance), 2013</a:t>
                      </a:r>
                      <a:r>
                        <a:rPr lang="en-GB" sz="1000" kern="1200" baseline="0" dirty="0" smtClean="0">
                          <a:solidFill>
                            <a:schemeClr val="bg1"/>
                          </a:solidFill>
                          <a:latin typeface="Arial" panose="020B0604020202020204" pitchFamily="34" charset="0"/>
                          <a:ea typeface="+mn-ea"/>
                          <a:cs typeface="Arial" panose="020B0604020202020204" pitchFamily="34" charset="0"/>
                        </a:rPr>
                        <a:t> – 2017</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59147554"/>
              </p:ext>
            </p:extLst>
          </p:nvPr>
        </p:nvGraphicFramePr>
        <p:xfrm>
          <a:off x="2627929" y="863600"/>
          <a:ext cx="7256931" cy="2565400"/>
        </p:xfrm>
        <a:graphic>
          <a:graphicData uri="http://schemas.openxmlformats.org/drawingml/2006/table">
            <a:tbl>
              <a:tblPr firstRow="1" bandRow="1">
                <a:tableStyleId>{F5AB1C69-6EDB-4FF4-983F-18BD219EF322}</a:tableStyleId>
              </a:tblPr>
              <a:tblGrid>
                <a:gridCol w="4379259">
                  <a:extLst>
                    <a:ext uri="{9D8B030D-6E8A-4147-A177-3AD203B41FA5}">
                      <a16:colId xmlns:a16="http://schemas.microsoft.com/office/drawing/2014/main" val="20000"/>
                    </a:ext>
                  </a:extLst>
                </a:gridCol>
                <a:gridCol w="1438836">
                  <a:extLst>
                    <a:ext uri="{9D8B030D-6E8A-4147-A177-3AD203B41FA5}">
                      <a16:colId xmlns:a16="http://schemas.microsoft.com/office/drawing/2014/main" val="20001"/>
                    </a:ext>
                  </a:extLst>
                </a:gridCol>
                <a:gridCol w="1438836">
                  <a:extLst>
                    <a:ext uri="{9D8B030D-6E8A-4147-A177-3AD203B41FA5}">
                      <a16:colId xmlns:a16="http://schemas.microsoft.com/office/drawing/2014/main" val="20002"/>
                    </a:ext>
                  </a:extLst>
                </a:gridCol>
              </a:tblGrid>
              <a:tr h="837400">
                <a:tc>
                  <a:txBody>
                    <a:bodyPr/>
                    <a:lstStyle/>
                    <a:p>
                      <a:pPr algn="l"/>
                      <a:endParaRPr lang="en-GB" sz="18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Males</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Females</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76000">
                <a:tc>
                  <a:txBody>
                    <a:bodyPr/>
                    <a:lstStyle/>
                    <a:p>
                      <a:pPr algn="l"/>
                      <a:r>
                        <a:rPr lang="en-GB" sz="1800" baseline="0" dirty="0" smtClean="0">
                          <a:solidFill>
                            <a:schemeClr val="accent1">
                              <a:lumMod val="75000"/>
                            </a:schemeClr>
                          </a:solidFill>
                          <a:latin typeface="Arial" panose="020B0604020202020204" pitchFamily="34" charset="0"/>
                          <a:cs typeface="Arial" panose="020B0604020202020204" pitchFamily="34" charset="0"/>
                        </a:rPr>
                        <a:t>Cam Medical Network </a:t>
                      </a:r>
                      <a:r>
                        <a:rPr lang="en-GB" sz="1800" dirty="0" smtClean="0">
                          <a:solidFill>
                            <a:schemeClr val="accent1">
                              <a:lumMod val="75000"/>
                            </a:schemeClr>
                          </a:solidFill>
                          <a:latin typeface="Arial" panose="020B0604020202020204" pitchFamily="34" charset="0"/>
                          <a:cs typeface="Arial" panose="020B0604020202020204" pitchFamily="34" charset="0"/>
                        </a:rPr>
                        <a:t>PCN</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CEE1F2"/>
                    </a:solidFill>
                  </a:tcPr>
                </a:tc>
                <a:tc>
                  <a:txBody>
                    <a:bodyPr/>
                    <a:lstStyle/>
                    <a:p>
                      <a:pPr algn="ctr" fontAlgn="b"/>
                      <a:r>
                        <a:rPr lang="en-GB" sz="1800" kern="1200" dirty="0" smtClean="0">
                          <a:solidFill>
                            <a:schemeClr val="accent1">
                              <a:lumMod val="75000"/>
                            </a:schemeClr>
                          </a:solidFill>
                          <a:latin typeface="Arial" panose="020B0604020202020204" pitchFamily="34" charset="0"/>
                          <a:ea typeface="+mn-ea"/>
                          <a:cs typeface="Arial" panose="020B0604020202020204" pitchFamily="34" charset="0"/>
                        </a:rPr>
                        <a:t>84.4</a:t>
                      </a:r>
                    </a:p>
                  </a:txBody>
                  <a:tcPr marL="9525" marR="9525" marT="9525" marB="0" anchor="ctr">
                    <a:lnT w="38100" cap="flat" cmpd="sng" algn="ctr">
                      <a:solidFill>
                        <a:schemeClr val="bg1"/>
                      </a:solidFill>
                      <a:prstDash val="solid"/>
                      <a:round/>
                      <a:headEnd type="none" w="med" len="med"/>
                      <a:tailEnd type="none" w="med" len="med"/>
                    </a:lnT>
                    <a:solidFill>
                      <a:srgbClr val="92D050"/>
                    </a:solidFill>
                  </a:tcPr>
                </a:tc>
                <a:tc>
                  <a:txBody>
                    <a:bodyPr/>
                    <a:lstStyle/>
                    <a:p>
                      <a:pPr algn="ctr" fontAlgn="b"/>
                      <a:r>
                        <a:rPr lang="en-GB" sz="1800" b="0" i="0" u="none" strike="noStrike" dirty="0" smtClean="0">
                          <a:solidFill>
                            <a:schemeClr val="accent1">
                              <a:lumMod val="75000"/>
                            </a:schemeClr>
                          </a:solidFill>
                          <a:effectLst/>
                          <a:latin typeface="Arial" panose="020B0604020202020204" pitchFamily="34" charset="0"/>
                          <a:cs typeface="Arial" panose="020B0604020202020204" pitchFamily="34" charset="0"/>
                        </a:rPr>
                        <a:t>87.4</a:t>
                      </a:r>
                      <a:endParaRPr lang="en-GB" sz="18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92D050"/>
                    </a:solidFill>
                  </a:tcPr>
                </a:tc>
                <a:extLst>
                  <a:ext uri="{0D108BD9-81ED-4DB2-BD59-A6C34878D82A}">
                    <a16:rowId xmlns:a16="http://schemas.microsoft.com/office/drawing/2014/main" val="10001"/>
                  </a:ext>
                </a:extLst>
              </a:tr>
              <a:tr h="576000">
                <a:tc>
                  <a:txBody>
                    <a:bodyPr/>
                    <a:lstStyle/>
                    <a:p>
                      <a:pPr algn="l"/>
                      <a:r>
                        <a:rPr lang="en-GB" sz="1800" dirty="0" smtClean="0">
                          <a:solidFill>
                            <a:schemeClr val="accent1">
                              <a:lumMod val="75000"/>
                            </a:schemeClr>
                          </a:solidFill>
                          <a:latin typeface="Arial" panose="020B0604020202020204" pitchFamily="34" charset="0"/>
                          <a:cs typeface="Arial" panose="020B0604020202020204" pitchFamily="34" charset="0"/>
                        </a:rPr>
                        <a:t>South Alliance</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marL="0" algn="ctr" defTabSz="914400" rtl="0" eaLnBrk="1" fontAlgn="b" latinLnBrk="0" hangingPunct="1"/>
                      <a:r>
                        <a:rPr lang="en-GB" sz="1800" kern="1200" dirty="0" smtClean="0">
                          <a:solidFill>
                            <a:schemeClr val="accent1">
                              <a:lumMod val="75000"/>
                            </a:schemeClr>
                          </a:solidFill>
                          <a:latin typeface="Arial" panose="020B0604020202020204" pitchFamily="34" charset="0"/>
                          <a:ea typeface="+mn-ea"/>
                          <a:cs typeface="Arial" panose="020B0604020202020204" pitchFamily="34" charset="0"/>
                        </a:rPr>
                        <a:t>82.3</a:t>
                      </a:r>
                      <a:endParaRPr lang="en-GB" sz="18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800" kern="1200" dirty="0" smtClean="0">
                          <a:solidFill>
                            <a:schemeClr val="accent1">
                              <a:lumMod val="75000"/>
                            </a:schemeClr>
                          </a:solidFill>
                          <a:latin typeface="Arial" panose="020B0604020202020204" pitchFamily="34" charset="0"/>
                          <a:ea typeface="+mn-ea"/>
                          <a:cs typeface="Arial" panose="020B0604020202020204" pitchFamily="34" charset="0"/>
                        </a:rPr>
                        <a:t>85.1</a:t>
                      </a:r>
                      <a:endParaRPr lang="en-GB" sz="18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2"/>
                  </a:ext>
                </a:extLst>
              </a:tr>
              <a:tr h="576000">
                <a:tc>
                  <a:txBody>
                    <a:bodyPr/>
                    <a:lstStyle/>
                    <a:p>
                      <a:pPr algn="l"/>
                      <a:r>
                        <a:rPr lang="en-GB" sz="1800" dirty="0" smtClean="0">
                          <a:solidFill>
                            <a:schemeClr val="accent1">
                              <a:lumMod val="75000"/>
                            </a:schemeClr>
                          </a:solidFill>
                          <a:latin typeface="Arial" panose="020B0604020202020204" pitchFamily="34" charset="0"/>
                          <a:cs typeface="Arial" panose="020B0604020202020204" pitchFamily="34" charset="0"/>
                        </a:rPr>
                        <a:t>Cambridgeshire</a:t>
                      </a:r>
                      <a:r>
                        <a:rPr lang="en-GB" sz="18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800" dirty="0" smtClean="0">
                          <a:solidFill>
                            <a:schemeClr val="accent1">
                              <a:lumMod val="75000"/>
                            </a:schemeClr>
                          </a:solidFill>
                          <a:latin typeface="Arial" panose="020B0604020202020204" pitchFamily="34" charset="0"/>
                          <a:cs typeface="Arial" panose="020B0604020202020204" pitchFamily="34" charset="0"/>
                        </a:rPr>
                        <a:t>81.2</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800" dirty="0" smtClean="0">
                          <a:solidFill>
                            <a:schemeClr val="accent1">
                              <a:lumMod val="75000"/>
                            </a:schemeClr>
                          </a:solidFill>
                          <a:latin typeface="Arial" panose="020B0604020202020204" pitchFamily="34" charset="0"/>
                          <a:cs typeface="Arial" panose="020B0604020202020204" pitchFamily="34" charset="0"/>
                        </a:rPr>
                        <a:t>84.3</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3"/>
          <a:stretch>
            <a:fillRect/>
          </a:stretch>
        </p:blipFill>
        <p:spPr>
          <a:xfrm>
            <a:off x="0" y="6291305"/>
            <a:ext cx="7720642" cy="301160"/>
          </a:xfrm>
          <a:prstGeom prst="rect">
            <a:avLst/>
          </a:prstGeom>
        </p:spPr>
      </p:pic>
    </p:spTree>
    <p:extLst>
      <p:ext uri="{BB962C8B-B14F-4D97-AF65-F5344CB8AC3E}">
        <p14:creationId xmlns:p14="http://schemas.microsoft.com/office/powerpoint/2010/main" val="1732916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4127</TotalTime>
  <Words>2403</Words>
  <Application>Microsoft Office PowerPoint</Application>
  <PresentationFormat>Widescreen</PresentationFormat>
  <Paragraphs>994</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442</cp:revision>
  <cp:lastPrinted>2019-07-04T07:21:22Z</cp:lastPrinted>
  <dcterms:created xsi:type="dcterms:W3CDTF">2019-01-15T15:07:08Z</dcterms:created>
  <dcterms:modified xsi:type="dcterms:W3CDTF">2019-09-26T09:12:43Z</dcterms:modified>
</cp:coreProperties>
</file>