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9" r:id="rId3"/>
    <p:sldId id="258" r:id="rId4"/>
    <p:sldId id="260" r:id="rId5"/>
    <p:sldId id="274" r:id="rId6"/>
    <p:sldId id="261" r:id="rId7"/>
    <p:sldId id="263" r:id="rId8"/>
    <p:sldId id="262" r:id="rId9"/>
    <p:sldId id="269" r:id="rId10"/>
    <p:sldId id="272" r:id="rId11"/>
    <p:sldId id="265" r:id="rId12"/>
    <p:sldId id="270" r:id="rId13"/>
    <p:sldId id="273" r:id="rId14"/>
    <p:sldId id="271" r:id="rId15"/>
    <p:sldId id="264" r:id="rId16"/>
    <p:sldId id="266" r:id="rId17"/>
    <p:sldId id="267" r:id="rId18"/>
    <p:sldId id="268" r:id="rId19"/>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46" autoAdjust="0"/>
    <p:restoredTop sz="94660"/>
  </p:normalViewPr>
  <p:slideViewPr>
    <p:cSldViewPr snapToGrid="0">
      <p:cViewPr varScale="1">
        <p:scale>
          <a:sx n="83" d="100"/>
          <a:sy n="83" d="100"/>
        </p:scale>
        <p:origin x="72" y="17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11/09/2019</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11/09/2019</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4</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15</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16</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370529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230292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14</a:t>
            </a:fld>
            <a:endParaRPr lang="en-GB" dirty="0"/>
          </a:p>
        </p:txBody>
      </p:sp>
    </p:spTree>
    <p:extLst>
      <p:ext uri="{BB962C8B-B14F-4D97-AF65-F5344CB8AC3E}">
        <p14:creationId xmlns:p14="http://schemas.microsoft.com/office/powerpoint/2010/main" val="373546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11/09/2019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11/09/2019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11/09/2019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11/09/2019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11/09/2019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11/09/2019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11/09/2019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11/09/2019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11/09/2019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11/09/2019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11/09/2019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735" y="1445705"/>
            <a:ext cx="10482230" cy="4001095"/>
          </a:xfrm>
          <a:prstGeom prst="rect">
            <a:avLst/>
          </a:prstGeom>
          <a:noFill/>
          <a:ln>
            <a:noFill/>
          </a:ln>
        </p:spPr>
        <p:txBody>
          <a:bodyPr wrap="square" rtlCol="0">
            <a:spAutoFit/>
          </a:bodyPr>
          <a:lstStyle/>
          <a:p>
            <a:pPr algn="ctr"/>
            <a:r>
              <a:rPr lang="en-GB" sz="5000" dirty="0" smtClean="0">
                <a:solidFill>
                  <a:schemeClr val="accent1">
                    <a:lumMod val="75000"/>
                  </a:schemeClr>
                </a:solidFill>
                <a:latin typeface="Arial" panose="020B0604020202020204" pitchFamily="34" charset="0"/>
                <a:cs typeface="Arial" panose="020B0604020202020204" pitchFamily="34" charset="0"/>
              </a:rPr>
              <a:t>BMC </a:t>
            </a:r>
            <a:r>
              <a:rPr lang="en-GB" sz="5000" dirty="0" err="1" smtClean="0">
                <a:solidFill>
                  <a:schemeClr val="accent1">
                    <a:lumMod val="75000"/>
                  </a:schemeClr>
                </a:solidFill>
                <a:latin typeface="Arial" panose="020B0604020202020204" pitchFamily="34" charset="0"/>
                <a:cs typeface="Arial" panose="020B0604020202020204" pitchFamily="34" charset="0"/>
              </a:rPr>
              <a:t>Paston</a:t>
            </a:r>
            <a:r>
              <a:rPr lang="en-GB" sz="5000" dirty="0" smtClean="0">
                <a:solidFill>
                  <a:schemeClr val="accent1">
                    <a:lumMod val="75000"/>
                  </a:schemeClr>
                </a:solidFill>
                <a:latin typeface="Arial" panose="020B0604020202020204" pitchFamily="34" charset="0"/>
                <a:cs typeface="Arial" panose="020B0604020202020204" pitchFamily="34" charset="0"/>
              </a:rPr>
              <a:t> PCN</a:t>
            </a:r>
          </a:p>
          <a:p>
            <a:pPr algn="ctr"/>
            <a:endParaRPr lang="en-GB" sz="5000" dirty="0" smtClean="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a:t>
            </a:r>
            <a:r>
              <a:rPr lang="en-GB" sz="5000" dirty="0" smtClean="0">
                <a:solidFill>
                  <a:schemeClr val="accent1">
                    <a:lumMod val="75000"/>
                  </a:schemeClr>
                </a:solidFill>
                <a:latin typeface="Arial" panose="020B0604020202020204" pitchFamily="34" charset="0"/>
                <a:cs typeface="Arial" panose="020B0604020202020204" pitchFamily="34" charset="0"/>
              </a:rPr>
              <a:t>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smtClean="0">
                <a:solidFill>
                  <a:schemeClr val="accent1">
                    <a:lumMod val="75000"/>
                  </a:schemeClr>
                </a:solidFill>
                <a:latin typeface="Arial" panose="020B0604020202020204" pitchFamily="34" charset="0"/>
                <a:cs typeface="Arial" panose="020B0604020202020204" pitchFamily="34" charset="0"/>
              </a:rPr>
              <a:t>August 2019</a:t>
            </a:r>
            <a:endParaRPr lang="en-GB" sz="5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Risk factors</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825867"/>
              </p:ext>
            </p:extLst>
          </p:nvPr>
        </p:nvGraphicFramePr>
        <p:xfrm>
          <a:off x="0" y="0"/>
          <a:ext cx="12192000" cy="68732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smtClean="0">
                          <a:latin typeface="Arial" panose="020B0604020202020204" pitchFamily="34" charset="0"/>
                          <a:cs typeface="Arial" panose="020B0604020202020204" pitchFamily="34" charset="0"/>
                        </a:rPr>
                        <a:t>Risk</a:t>
                      </a:r>
                      <a:r>
                        <a:rPr lang="en-GB" baseline="0" dirty="0" smtClean="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80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smtClean="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5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Recorded</a:t>
                      </a:r>
                      <a:r>
                        <a:rPr lang="en-GB" sz="1600" baseline="0" dirty="0" smtClean="0">
                          <a:solidFill>
                            <a:schemeClr val="accent1">
                              <a:lumMod val="75000"/>
                            </a:schemeClr>
                          </a:solidFill>
                          <a:latin typeface="Arial" panose="020B0604020202020204" pitchFamily="34" charset="0"/>
                          <a:cs typeface="Arial" panose="020B0604020202020204" pitchFamily="34" charset="0"/>
                        </a:rPr>
                        <a:t> prevalence of obesity is statistically significantly higher in BMC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600" baseline="0" dirty="0" smtClean="0">
                          <a:solidFill>
                            <a:schemeClr val="accent1">
                              <a:lumMod val="75000"/>
                            </a:schemeClr>
                          </a:solidFill>
                          <a:latin typeface="Arial" panose="020B0604020202020204" pitchFamily="34" charset="0"/>
                          <a:cs typeface="Arial" panose="020B0604020202020204" pitchFamily="34" charset="0"/>
                        </a:rPr>
                        <a:t> PCN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compared to the average for North Alliance.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Estimated smoking prevalence is statistically significantly higher in BMC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600" baseline="0" dirty="0" smtClean="0">
                          <a:solidFill>
                            <a:schemeClr val="accent1">
                              <a:lumMod val="75000"/>
                            </a:schemeClr>
                          </a:solidFill>
                          <a:latin typeface="Arial" panose="020B0604020202020204" pitchFamily="34" charset="0"/>
                          <a:cs typeface="Arial" panose="020B0604020202020204" pitchFamily="34" charset="0"/>
                        </a:rPr>
                        <a:t> PCN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compared to the average for North Alliance.</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Source: 	Obesity</a:t>
                      </a:r>
                      <a:r>
                        <a:rPr lang="en-GB" sz="1000" kern="1200" baseline="0" dirty="0" smtClean="0">
                          <a:solidFill>
                            <a:schemeClr val="bg1"/>
                          </a:solidFill>
                          <a:latin typeface="Arial" panose="020B0604020202020204" pitchFamily="34" charset="0"/>
                          <a:ea typeface="+mn-ea"/>
                          <a:cs typeface="Arial" panose="020B0604020202020204" pitchFamily="34" charset="0"/>
                        </a:rPr>
                        <a:t> - </a:t>
                      </a:r>
                      <a:r>
                        <a:rPr lang="en-GB" sz="1000" kern="1200" dirty="0" smtClean="0">
                          <a:solidFill>
                            <a:schemeClr val="bg1"/>
                          </a:solidFill>
                          <a:latin typeface="Arial" panose="020B0604020202020204" pitchFamily="34" charset="0"/>
                          <a:ea typeface="+mn-ea"/>
                          <a:cs typeface="Arial" panose="020B0604020202020204" pitchFamily="34" charset="0"/>
                        </a:rPr>
                        <a:t>C&amp;P PHI derived from NHS Digital QOF data for 2017/18 (benchmark = North</a:t>
                      </a:r>
                      <a:r>
                        <a:rPr lang="en-GB" sz="1000" kern="1200" baseline="0" dirty="0" smtClean="0">
                          <a:solidFill>
                            <a:schemeClr val="bg1"/>
                          </a:solidFill>
                          <a:latin typeface="Arial" panose="020B0604020202020204" pitchFamily="34" charset="0"/>
                          <a:ea typeface="+mn-ea"/>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Alliance)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              	Estimated</a:t>
                      </a:r>
                      <a:r>
                        <a:rPr lang="en-GB" sz="1000" kern="1200" baseline="0" dirty="0" smtClean="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smtClean="0">
                          <a:solidFill>
                            <a:schemeClr val="bg1"/>
                          </a:solidFill>
                          <a:latin typeface="Arial" panose="020B0604020202020204" pitchFamily="34" charset="0"/>
                          <a:ea typeface="+mn-ea"/>
                          <a:cs typeface="Arial" panose="020B0604020202020204" pitchFamily="34" charset="0"/>
                          <a:hlinkClick r:id="rId3"/>
                        </a:rPr>
                        <a:t>https://fingertips.phe.org.uk/profile/general-practice</a:t>
                      </a:r>
                      <a:r>
                        <a:rPr lang="en-GB" sz="1000" kern="1200" baseline="0" dirty="0" smtClean="0">
                          <a:solidFill>
                            <a:schemeClr val="bg1"/>
                          </a:solidFill>
                          <a:latin typeface="Arial" panose="020B0604020202020204" pitchFamily="34" charset="0"/>
                          <a:ea typeface="+mn-ea"/>
                          <a:cs typeface="Arial" panose="020B0604020202020204" pitchFamily="34" charset="0"/>
                        </a:rPr>
                        <a:t>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16175896"/>
              </p:ext>
            </p:extLst>
          </p:nvPr>
        </p:nvGraphicFramePr>
        <p:xfrm>
          <a:off x="1047546" y="603724"/>
          <a:ext cx="9790200" cy="3733599"/>
        </p:xfrm>
        <a:graphic>
          <a:graphicData uri="http://schemas.openxmlformats.org/drawingml/2006/table">
            <a:tbl>
              <a:tblPr firstRow="1" bandRow="1">
                <a:tableStyleId>{F5AB1C69-6EDB-4FF4-983F-18BD219EF322}</a:tableStyleId>
              </a:tblPr>
              <a:tblGrid>
                <a:gridCol w="3886200">
                  <a:extLst>
                    <a:ext uri="{9D8B030D-6E8A-4147-A177-3AD203B41FA5}">
                      <a16:colId xmlns:a16="http://schemas.microsoft.com/office/drawing/2014/main" val="20000"/>
                    </a:ext>
                  </a:extLst>
                </a:gridCol>
                <a:gridCol w="1476000">
                  <a:extLst>
                    <a:ext uri="{9D8B030D-6E8A-4147-A177-3AD203B41FA5}">
                      <a16:colId xmlns:a16="http://schemas.microsoft.com/office/drawing/2014/main" val="20001"/>
                    </a:ext>
                  </a:extLst>
                </a:gridCol>
                <a:gridCol w="1476000">
                  <a:extLst>
                    <a:ext uri="{9D8B030D-6E8A-4147-A177-3AD203B41FA5}">
                      <a16:colId xmlns:a16="http://schemas.microsoft.com/office/drawing/2014/main" val="20002"/>
                    </a:ext>
                  </a:extLst>
                </a:gridCol>
                <a:gridCol w="1476000">
                  <a:extLst>
                    <a:ext uri="{9D8B030D-6E8A-4147-A177-3AD203B41FA5}">
                      <a16:colId xmlns:a16="http://schemas.microsoft.com/office/drawing/2014/main" val="20003"/>
                    </a:ext>
                  </a:extLst>
                </a:gridCol>
                <a:gridCol w="1476000">
                  <a:extLst>
                    <a:ext uri="{9D8B030D-6E8A-4147-A177-3AD203B41FA5}">
                      <a16:colId xmlns:a16="http://schemas.microsoft.com/office/drawing/2014/main" val="20004"/>
                    </a:ext>
                  </a:extLst>
                </a:gridCol>
              </a:tblGrid>
              <a:tr h="564676">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Obesity</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Estimated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Smoking</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10000"/>
                  </a:ext>
                </a:extLst>
              </a:tr>
              <a:tr h="504923">
                <a:tc vMerge="1">
                  <a:txBody>
                    <a:bodyPr/>
                    <a:lstStyle/>
                    <a:p>
                      <a:endParaRPr lang="en-GB"/>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648000">
                <a:tc>
                  <a:txBody>
                    <a:bodyPr/>
                    <a:lstStyle/>
                    <a:p>
                      <a:pPr algn="l"/>
                      <a:r>
                        <a:rPr lang="en-GB" sz="1600" baseline="0" dirty="0" smtClean="0">
                          <a:solidFill>
                            <a:schemeClr val="accent1">
                              <a:lumMod val="75000"/>
                            </a:schemeClr>
                          </a:solidFill>
                          <a:latin typeface="Arial" panose="020B0604020202020204" pitchFamily="34" charset="0"/>
                          <a:cs typeface="Arial" panose="020B0604020202020204" pitchFamily="34" charset="0"/>
                        </a:rPr>
                        <a:t>BMC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600" baseline="0" dirty="0" smtClean="0">
                          <a:solidFill>
                            <a:schemeClr val="accent1">
                              <a:lumMod val="75000"/>
                            </a:schemeClr>
                          </a:solidFill>
                          <a:latin typeface="Arial" panose="020B0604020202020204" pitchFamily="34" charset="0"/>
                          <a:cs typeface="Arial" panose="020B0604020202020204" pitchFamily="34" charset="0"/>
                        </a:rPr>
                        <a:t> 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4,289</a:t>
                      </a:r>
                    </a:p>
                  </a:txBody>
                  <a:tcPr marL="9525" marR="9525" marT="9525" marB="0" anchor="ctr">
                    <a:lnT w="381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600" b="0" i="0" u="none" strike="noStrike" dirty="0" smtClean="0">
                          <a:solidFill>
                            <a:schemeClr val="bg1"/>
                          </a:solidFill>
                          <a:effectLst/>
                          <a:latin typeface="Arial" panose="020B0604020202020204" pitchFamily="34" charset="0"/>
                          <a:cs typeface="Arial" panose="020B0604020202020204" pitchFamily="34" charset="0"/>
                        </a:rPr>
                        <a:t>13.9%</a:t>
                      </a:r>
                    </a:p>
                  </a:txBody>
                  <a:tcPr marL="9525" marR="9525" marT="9525" marB="0" anchor="ctr">
                    <a:lnT w="38100" cap="flat" cmpd="sng" algn="ctr">
                      <a:solidFill>
                        <a:schemeClr val="bg1"/>
                      </a:solidFill>
                      <a:prstDash val="solid"/>
                      <a:round/>
                      <a:headEnd type="none" w="med" len="med"/>
                      <a:tailEnd type="none" w="med" len="med"/>
                    </a:lnT>
                    <a:solidFill>
                      <a:srgbClr val="FF0000"/>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7,119</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600" b="0" i="0" u="none" strike="noStrike" dirty="0" smtClean="0">
                          <a:solidFill>
                            <a:schemeClr val="bg1"/>
                          </a:solidFill>
                          <a:effectLst/>
                          <a:latin typeface="Arial" panose="020B0604020202020204" pitchFamily="34" charset="0"/>
                          <a:cs typeface="Arial" panose="020B0604020202020204" pitchFamily="34" charset="0"/>
                        </a:rPr>
                        <a:t>22.2%</a:t>
                      </a:r>
                      <a:endParaRPr lang="en-GB"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0000"/>
                    </a:solidFill>
                  </a:tcPr>
                </a:tc>
                <a:extLst>
                  <a:ext uri="{0D108BD9-81ED-4DB2-BD59-A6C34878D82A}">
                    <a16:rowId xmlns:a16="http://schemas.microsoft.com/office/drawing/2014/main" val="10002"/>
                  </a:ext>
                </a:extLst>
              </a:tr>
              <a:tr h="648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44,121</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10.1%</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90,367</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19.8%</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20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65,496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136,105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648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4,530,447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9.8%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8,301,429</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a:blip r:embed="rId4"/>
          <a:stretch>
            <a:fillRect/>
          </a:stretch>
        </p:blipFill>
        <p:spPr>
          <a:xfrm>
            <a:off x="0" y="6038525"/>
            <a:ext cx="7995920" cy="300965"/>
          </a:xfrm>
          <a:prstGeom prst="rect">
            <a:avLst/>
          </a:prstGeom>
        </p:spPr>
      </p:pic>
    </p:spTree>
    <p:extLst>
      <p:ext uri="{BB962C8B-B14F-4D97-AF65-F5344CB8AC3E}">
        <p14:creationId xmlns:p14="http://schemas.microsoft.com/office/powerpoint/2010/main" val="4266398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9888297"/>
              </p:ext>
            </p:extLst>
          </p:nvPr>
        </p:nvGraphicFramePr>
        <p:xfrm>
          <a:off x="0" y="0"/>
          <a:ext cx="12192000" cy="685623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Self-</a:t>
                      </a:r>
                      <a:r>
                        <a:rPr lang="en-GB" baseline="0" dirty="0" smtClean="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96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smtClean="0">
                          <a:solidFill>
                            <a:schemeClr val="accent1">
                              <a:lumMod val="75000"/>
                            </a:schemeClr>
                          </a:solidFill>
                          <a:latin typeface="Arial" panose="020B0604020202020204" pitchFamily="34" charset="0"/>
                          <a:cs typeface="Arial" panose="020B0604020202020204" pitchFamily="34" charset="0"/>
                        </a:rPr>
                        <a:t> that the</a:t>
                      </a:r>
                      <a:r>
                        <a:rPr lang="en-GB" sz="1600" dirty="0" smtClean="0">
                          <a:solidFill>
                            <a:schemeClr val="accent1">
                              <a:lumMod val="75000"/>
                            </a:schemeClr>
                          </a:solidFill>
                          <a:latin typeface="Arial" panose="020B0604020202020204" pitchFamily="34" charset="0"/>
                          <a:cs typeface="Arial" panose="020B0604020202020204" pitchFamily="34" charset="0"/>
                        </a:rPr>
                        <a:t> proportion</a:t>
                      </a:r>
                      <a:r>
                        <a:rPr lang="en-GB" sz="1600" baseline="0" dirty="0" smtClean="0">
                          <a:solidFill>
                            <a:schemeClr val="accent1">
                              <a:lumMod val="75000"/>
                            </a:schemeClr>
                          </a:solidFill>
                          <a:latin typeface="Arial" panose="020B0604020202020204" pitchFamily="34" charset="0"/>
                          <a:cs typeface="Arial" panose="020B0604020202020204" pitchFamily="34" charset="0"/>
                        </a:rPr>
                        <a:t> of people that reported that they had a long-term activity-limiting illness</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in the 2011 Census was statistically significantly higher than the North Alliance average.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smtClean="0">
                          <a:solidFill>
                            <a:schemeClr val="accent1">
                              <a:lumMod val="75000"/>
                            </a:schemeClr>
                          </a:solidFill>
                          <a:latin typeface="Arial" panose="020B0604020202020204" pitchFamily="34" charset="0"/>
                          <a:cs typeface="Arial" panose="020B0604020202020204" pitchFamily="34" charset="0"/>
                        </a:rPr>
                        <a:t> that the</a:t>
                      </a:r>
                      <a:r>
                        <a:rPr lang="en-GB" sz="1600" dirty="0" smtClean="0">
                          <a:solidFill>
                            <a:schemeClr val="accent1">
                              <a:lumMod val="75000"/>
                            </a:schemeClr>
                          </a:solidFill>
                          <a:latin typeface="Arial" panose="020B0604020202020204" pitchFamily="34" charset="0"/>
                          <a:cs typeface="Arial" panose="020B0604020202020204" pitchFamily="34" charset="0"/>
                        </a:rPr>
                        <a:t> proportion</a:t>
                      </a:r>
                      <a:r>
                        <a:rPr lang="en-GB" sz="1600" baseline="0" dirty="0" smtClean="0">
                          <a:solidFill>
                            <a:schemeClr val="accent1">
                              <a:lumMod val="75000"/>
                            </a:schemeClr>
                          </a:solidFill>
                          <a:latin typeface="Arial" panose="020B0604020202020204" pitchFamily="34" charset="0"/>
                          <a:cs typeface="Arial" panose="020B0604020202020204" pitchFamily="34" charset="0"/>
                        </a:rPr>
                        <a:t> of people that reported that they were in good or very good health</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in the 2011 Census was statistically significantly lower than the North Alliance average.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11057030"/>
              </p:ext>
            </p:extLst>
          </p:nvPr>
        </p:nvGraphicFramePr>
        <p:xfrm>
          <a:off x="1546574" y="767750"/>
          <a:ext cx="8960224" cy="3045045"/>
        </p:xfrm>
        <a:graphic>
          <a:graphicData uri="http://schemas.openxmlformats.org/drawingml/2006/table">
            <a:tbl>
              <a:tblPr firstRow="1" bandRow="1">
                <a:tableStyleId>{F5AB1C69-6EDB-4FF4-983F-18BD219EF322}</a:tableStyleId>
              </a:tblPr>
              <a:tblGrid>
                <a:gridCol w="4684060">
                  <a:extLst>
                    <a:ext uri="{9D8B030D-6E8A-4147-A177-3AD203B41FA5}">
                      <a16:colId xmlns:a16="http://schemas.microsoft.com/office/drawing/2014/main" val="20000"/>
                    </a:ext>
                  </a:extLst>
                </a:gridCol>
                <a:gridCol w="2138082">
                  <a:extLst>
                    <a:ext uri="{9D8B030D-6E8A-4147-A177-3AD203B41FA5}">
                      <a16:colId xmlns:a16="http://schemas.microsoft.com/office/drawing/2014/main" val="20001"/>
                    </a:ext>
                  </a:extLst>
                </a:gridCol>
                <a:gridCol w="2138082">
                  <a:extLst>
                    <a:ext uri="{9D8B030D-6E8A-4147-A177-3AD203B41FA5}">
                      <a16:colId xmlns:a16="http://schemas.microsoft.com/office/drawing/2014/main" val="20002"/>
                    </a:ext>
                  </a:extLst>
                </a:gridCol>
              </a:tblGrid>
              <a:tr h="723791">
                <a:tc>
                  <a:txBody>
                    <a:bodyPr/>
                    <a:lstStyle/>
                    <a:p>
                      <a:pPr algn="l"/>
                      <a:endParaRPr lang="en-GB" sz="1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Long</a:t>
                      </a:r>
                      <a:r>
                        <a:rPr lang="en-GB" sz="1600" b="1" kern="1200" baseline="0" dirty="0" smtClean="0">
                          <a:solidFill>
                            <a:schemeClr val="lt1"/>
                          </a:solidFill>
                          <a:latin typeface="Arial" panose="020B0604020202020204" pitchFamily="34" charset="0"/>
                          <a:ea typeface="+mn-ea"/>
                          <a:cs typeface="Arial" panose="020B0604020202020204" pitchFamily="34" charset="0"/>
                        </a:rPr>
                        <a:t>-term activity-limiting illness</a:t>
                      </a:r>
                    </a:p>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Good</a:t>
                      </a:r>
                      <a:r>
                        <a:rPr lang="en-GB" sz="1600" b="1" kern="1200" baseline="0" dirty="0" smtClean="0">
                          <a:solidFill>
                            <a:schemeClr val="lt1"/>
                          </a:solidFill>
                          <a:latin typeface="Arial" panose="020B0604020202020204" pitchFamily="34" charset="0"/>
                          <a:ea typeface="+mn-ea"/>
                          <a:cs typeface="Arial" panose="020B0604020202020204" pitchFamily="34" charset="0"/>
                        </a:rPr>
                        <a:t> or very good health</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BMC </a:t>
                      </a:r>
                      <a:r>
                        <a:rPr lang="en-GB" sz="1600" dirty="0" err="1" smtClean="0">
                          <a:solidFill>
                            <a:schemeClr val="accent1">
                              <a:lumMod val="75000"/>
                            </a:schemeClr>
                          </a:solidFill>
                          <a:latin typeface="Arial" panose="020B0604020202020204" pitchFamily="34" charset="0"/>
                          <a:cs typeface="Arial" panose="020B0604020202020204" pitchFamily="34" charset="0"/>
                        </a:rPr>
                        <a:t>Paston</a:t>
                      </a:r>
                      <a:r>
                        <a:rPr lang="en-GB" sz="1600" dirty="0" smtClean="0">
                          <a:solidFill>
                            <a:schemeClr val="accent1">
                              <a:lumMod val="75000"/>
                            </a:schemeClr>
                          </a:solidFill>
                          <a:latin typeface="Arial" panose="020B0604020202020204" pitchFamily="34" charset="0"/>
                          <a:cs typeface="Arial" panose="020B0604020202020204" pitchFamily="34" charset="0"/>
                        </a:rPr>
                        <a:t> </a:t>
                      </a:r>
                      <a:r>
                        <a:rPr lang="en-GB" sz="1600" baseline="0" dirty="0" smtClean="0">
                          <a:solidFill>
                            <a:schemeClr val="accent1">
                              <a:lumMod val="75000"/>
                            </a:schemeClr>
                          </a:solidFill>
                          <a:latin typeface="Arial" panose="020B0604020202020204" pitchFamily="34" charset="0"/>
                          <a:cs typeface="Arial" panose="020B0604020202020204" pitchFamily="34" charset="0"/>
                        </a:rPr>
                        <a:t>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CEE1F2"/>
                    </a:solidFill>
                  </a:tcPr>
                </a:tc>
                <a:tc>
                  <a:txBody>
                    <a:bodyPr/>
                    <a:lstStyle/>
                    <a:p>
                      <a:pPr algn="ctr" fontAlgn="b"/>
                      <a:r>
                        <a:rPr lang="en-GB" sz="1600" b="0" i="0" u="none" strike="noStrike" dirty="0" smtClean="0">
                          <a:solidFill>
                            <a:schemeClr val="bg1"/>
                          </a:solidFill>
                          <a:effectLst/>
                          <a:latin typeface="Arial" panose="020B0604020202020204" pitchFamily="34" charset="0"/>
                          <a:cs typeface="Arial" panose="020B0604020202020204" pitchFamily="34" charset="0"/>
                        </a:rPr>
                        <a:t>17.6%</a:t>
                      </a:r>
                    </a:p>
                  </a:txBody>
                  <a:tcPr marL="9525" marR="9525" marT="9525" marB="0" anchor="ctr">
                    <a:lnT w="38100" cap="flat" cmpd="sng" algn="ctr">
                      <a:solidFill>
                        <a:schemeClr val="bg1"/>
                      </a:solidFill>
                      <a:prstDash val="solid"/>
                      <a:round/>
                      <a:headEnd type="none" w="med" len="med"/>
                      <a:tailEnd type="none" w="med" len="med"/>
                    </a:lnT>
                    <a:solidFill>
                      <a:srgbClr val="FF0000"/>
                    </a:solidFill>
                  </a:tcPr>
                </a:tc>
                <a:tc>
                  <a:txBody>
                    <a:bodyPr/>
                    <a:lstStyle/>
                    <a:p>
                      <a:pPr algn="ctr" fontAlgn="b"/>
                      <a:r>
                        <a:rPr lang="en-GB" sz="1600" b="0" i="0" u="none" strike="noStrike" kern="1200" dirty="0" smtClean="0">
                          <a:solidFill>
                            <a:schemeClr val="bg1"/>
                          </a:solidFill>
                          <a:effectLst/>
                          <a:latin typeface="Arial" panose="020B0604020202020204" pitchFamily="34" charset="0"/>
                          <a:ea typeface="+mn-ea"/>
                          <a:cs typeface="Arial" panose="020B0604020202020204" pitchFamily="34" charset="0"/>
                        </a:rPr>
                        <a:t>80.4%</a:t>
                      </a:r>
                    </a:p>
                  </a:txBody>
                  <a:tcPr marL="9525" marR="9525" marT="9525" marB="0"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0000"/>
                    </a:solidFill>
                  </a:tcPr>
                </a:tc>
                <a:extLst>
                  <a:ext uri="{0D108BD9-81ED-4DB2-BD59-A6C34878D82A}">
                    <a16:rowId xmlns:a16="http://schemas.microsoft.com/office/drawing/2014/main" val="10001"/>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16.7%</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81.9%</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2"/>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15.5%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83.6%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81.4</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3"/>
          <a:stretch>
            <a:fillRect/>
          </a:stretch>
        </p:blipFill>
        <p:spPr>
          <a:xfrm>
            <a:off x="0" y="6205636"/>
            <a:ext cx="7109927" cy="335770"/>
          </a:xfrm>
          <a:prstGeom prst="rect">
            <a:avLst/>
          </a:prstGeom>
        </p:spPr>
      </p:pic>
    </p:spTree>
    <p:extLst>
      <p:ext uri="{BB962C8B-B14F-4D97-AF65-F5344CB8AC3E}">
        <p14:creationId xmlns:p14="http://schemas.microsoft.com/office/powerpoint/2010/main" val="1536078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Diseases</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2487388"/>
              </p:ext>
            </p:extLst>
          </p:nvPr>
        </p:nvGraphicFramePr>
        <p:xfrm>
          <a:off x="0" y="0"/>
          <a:ext cx="12192000" cy="69230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6085">
                <a:tc>
                  <a:txBody>
                    <a:bodyPr/>
                    <a:lstStyle/>
                    <a:p>
                      <a:r>
                        <a:rPr lang="en-GB" dirty="0" smtClean="0">
                          <a:latin typeface="Arial" panose="020B0604020202020204" pitchFamily="34" charset="0"/>
                          <a:cs typeface="Arial" panose="020B0604020202020204" pitchFamily="34" charset="0"/>
                        </a:rPr>
                        <a:t>Mortality – all</a:t>
                      </a:r>
                      <a:r>
                        <a:rPr lang="en-GB" baseline="0" dirty="0" smtClean="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882078">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There have been on average 357 deaths a year in BMC </a:t>
                      </a:r>
                      <a:r>
                        <a:rPr lang="en-GB" sz="1600" kern="1200" baseline="0" dirty="0" err="1" smtClean="0">
                          <a:solidFill>
                            <a:schemeClr val="accent1">
                              <a:lumMod val="75000"/>
                            </a:schemeClr>
                          </a:solidFill>
                          <a:latin typeface="Arial" panose="020B0604020202020204" pitchFamily="34" charset="0"/>
                          <a:ea typeface="+mn-ea"/>
                          <a:cs typeface="Arial" panose="020B0604020202020204" pitchFamily="34" charset="0"/>
                        </a:rPr>
                        <a:t>Paston</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PCN, approximately a third are in people aged under 75 year olds.</a:t>
                      </a:r>
                    </a:p>
                    <a:p>
                      <a:pPr marL="0" indent="0" algn="ctr">
                        <a:buFont typeface="Arial" panose="020B0604020202020204" pitchFamily="34" charset="0"/>
                        <a:buNone/>
                      </a:pPr>
                      <a:endParaRPr lang="en-GB" sz="10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600" baseline="0" dirty="0" smtClean="0">
                          <a:solidFill>
                            <a:schemeClr val="accent1">
                              <a:lumMod val="75000"/>
                            </a:schemeClr>
                          </a:solidFill>
                          <a:latin typeface="Arial" panose="020B0604020202020204" pitchFamily="34" charset="0"/>
                          <a:cs typeface="Arial" panose="020B0604020202020204" pitchFamily="34" charset="0"/>
                        </a:rPr>
                        <a:t> has a statistically significantly higher premature mortality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rate compared with North Alliance.  All other rates are statistically similar to North Alliance.</a:t>
                      </a:r>
                    </a:p>
                  </a:txBody>
                  <a:tcPr>
                    <a:solidFill>
                      <a:schemeClr val="bg1"/>
                    </a:solidFill>
                  </a:tcPr>
                </a:tc>
                <a:extLst>
                  <a:ext uri="{0D108BD9-81ED-4DB2-BD59-A6C34878D82A}">
                    <a16:rowId xmlns:a16="http://schemas.microsoft.com/office/drawing/2014/main" val="10001"/>
                  </a:ext>
                </a:extLst>
              </a:tr>
              <a:tr h="504000">
                <a:tc>
                  <a:txBody>
                    <a:bodyPr/>
                    <a:lstStyle/>
                    <a:p>
                      <a:r>
                        <a:rPr lang="en-GB" sz="1000" kern="1200" dirty="0" smtClean="0">
                          <a:solidFill>
                            <a:schemeClr val="bg1"/>
                          </a:solidFill>
                          <a:latin typeface="Arial" panose="020B0604020202020204" pitchFamily="34" charset="0"/>
                          <a:ea typeface="+mn-ea"/>
                          <a:cs typeface="Arial" panose="020B0604020202020204" pitchFamily="34" charset="0"/>
                        </a:rPr>
                        <a:t>DASR</a:t>
                      </a:r>
                      <a:r>
                        <a:rPr lang="en-GB" sz="1000" kern="1200" baseline="0" dirty="0" smtClean="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smtClean="0">
                        <a:solidFill>
                          <a:schemeClr val="bg1"/>
                        </a:solidFill>
                        <a:latin typeface="Arial" panose="020B0604020202020204" pitchFamily="34" charset="0"/>
                        <a:ea typeface="+mn-ea"/>
                        <a:cs typeface="Arial" panose="020B0604020202020204" pitchFamily="34" charset="0"/>
                      </a:endParaRPr>
                    </a:p>
                    <a:p>
                      <a:pPr algn="l"/>
                      <a:r>
                        <a:rPr lang="en-GB" sz="1000" kern="1200" dirty="0" smtClean="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2013-2017 (benchmark = North Alliance) </a:t>
                      </a:r>
                      <a:r>
                        <a:rPr lang="en-GB" sz="1000" kern="1200" baseline="0" dirty="0" smtClean="0">
                          <a:solidFill>
                            <a:schemeClr val="bg1"/>
                          </a:solidFill>
                          <a:latin typeface="Arial" panose="020B0604020202020204" pitchFamily="34" charset="0"/>
                          <a:ea typeface="+mn-ea"/>
                          <a:cs typeface="Arial" panose="020B0604020202020204" pitchFamily="34" charset="0"/>
                        </a:rPr>
                        <a:t>                   </a:t>
                      </a:r>
                    </a:p>
                    <a:p>
                      <a:pPr algn="l"/>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96957565"/>
              </p:ext>
            </p:extLst>
          </p:nvPr>
        </p:nvGraphicFramePr>
        <p:xfrm>
          <a:off x="807518" y="605307"/>
          <a:ext cx="9498449" cy="3214133"/>
        </p:xfrm>
        <a:graphic>
          <a:graphicData uri="http://schemas.openxmlformats.org/drawingml/2006/table">
            <a:tbl>
              <a:tblPr firstRow="1" bandRow="1">
                <a:tableStyleId>{F5AB1C69-6EDB-4FF4-983F-18BD219EF322}</a:tableStyleId>
              </a:tblPr>
              <a:tblGrid>
                <a:gridCol w="4386449">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96000">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gridCol w="1296000">
                  <a:extLst>
                    <a:ext uri="{9D8B030D-6E8A-4147-A177-3AD203B41FA5}">
                      <a16:colId xmlns:a16="http://schemas.microsoft.com/office/drawing/2014/main" val="20004"/>
                    </a:ext>
                  </a:extLst>
                </a:gridCol>
              </a:tblGrid>
              <a:tr h="733261">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year</a:t>
                      </a:r>
                      <a:r>
                        <a:rPr lang="en-GB" sz="1600" b="1" kern="1200" baseline="0" dirty="0" smtClean="0">
                          <a:solidFill>
                            <a:schemeClr val="lt1"/>
                          </a:solidFill>
                          <a:latin typeface="Arial" panose="020B0604020202020204" pitchFamily="34" charset="0"/>
                          <a:ea typeface="+mn-ea"/>
                          <a:cs typeface="Arial" panose="020B0604020202020204" pitchFamily="34" charset="0"/>
                        </a:rPr>
                        <a:t> olds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10000"/>
                  </a:ext>
                </a:extLst>
              </a:tr>
              <a:tr h="504923">
                <a:tc vMerge="1">
                  <a:txBody>
                    <a:bodyPr/>
                    <a:lstStyle/>
                    <a:p>
                      <a:endParaRPr lang="en-GB" dirty="0"/>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39600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Boroughbury</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946.9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343.6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91949">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Paston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1032.9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394.4</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396000">
                <a:tc>
                  <a:txBody>
                    <a:bodyPr/>
                    <a:lstStyle/>
                    <a:p>
                      <a:pPr algn="l"/>
                      <a:r>
                        <a:rPr lang="en-GB" sz="1400" baseline="0" dirty="0" smtClean="0">
                          <a:solidFill>
                            <a:schemeClr val="accent1">
                              <a:lumMod val="75000"/>
                            </a:schemeClr>
                          </a:solidFill>
                          <a:latin typeface="Arial" panose="020B0604020202020204" pitchFamily="34" charset="0"/>
                          <a:cs typeface="Arial" panose="020B0604020202020204" pitchFamily="34" charset="0"/>
                        </a:rPr>
                        <a:t>BMC </a:t>
                      </a:r>
                      <a:r>
                        <a:rPr lang="en-GB" sz="140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400" baseline="0" dirty="0" smtClean="0">
                          <a:solidFill>
                            <a:schemeClr val="accent1">
                              <a:lumMod val="75000"/>
                            </a:schemeClr>
                          </a:solidFill>
                          <a:latin typeface="Arial" panose="020B0604020202020204" pitchFamily="34" charset="0"/>
                          <a:cs typeface="Arial" panose="020B0604020202020204" pitchFamily="34" charset="0"/>
                        </a:rPr>
                        <a:t>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968.0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358.5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396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21,171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949.8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6,793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311.9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extLst>
                  <a:ext uri="{0D108BD9-81ED-4DB2-BD59-A6C34878D82A}">
                    <a16:rowId xmlns:a16="http://schemas.microsoft.com/office/drawing/2014/main" val="10008"/>
                  </a:ext>
                </a:extLst>
              </a:tr>
              <a:tr h="396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Cambridgeshire</a:t>
                      </a:r>
                      <a:r>
                        <a:rPr lang="en-GB" sz="14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34,464</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901.5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10,385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286.4</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3"/>
          <a:stretch>
            <a:fillRect/>
          </a:stretch>
        </p:blipFill>
        <p:spPr>
          <a:xfrm>
            <a:off x="4694852" y="6303449"/>
            <a:ext cx="7414725" cy="272478"/>
          </a:xfrm>
          <a:prstGeom prst="rect">
            <a:avLst/>
          </a:prstGeom>
        </p:spPr>
      </p:pic>
    </p:spTree>
    <p:extLst>
      <p:ext uri="{BB962C8B-B14F-4D97-AF65-F5344CB8AC3E}">
        <p14:creationId xmlns:p14="http://schemas.microsoft.com/office/powerpoint/2010/main" val="2076055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47597188"/>
              </p:ext>
            </p:extLst>
          </p:nvPr>
        </p:nvGraphicFramePr>
        <p:xfrm>
          <a:off x="0" y="0"/>
          <a:ext cx="12168000" cy="684751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416029">
                <a:tc>
                  <a:txBody>
                    <a:bodyPr/>
                    <a:lstStyle/>
                    <a:p>
                      <a:r>
                        <a:rPr lang="en-GB" dirty="0" smtClean="0">
                          <a:latin typeface="Arial" panose="020B0604020202020204" pitchFamily="34" charset="0"/>
                          <a:cs typeface="Arial" panose="020B0604020202020204" pitchFamily="34" charset="0"/>
                        </a:rPr>
                        <a:t>Circulatory</a:t>
                      </a:r>
                      <a:r>
                        <a:rPr lang="en-GB" baseline="0" dirty="0" smtClean="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24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The BMC</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PCN</a:t>
                      </a:r>
                      <a:r>
                        <a:rPr lang="en-GB" sz="1600" baseline="0" dirty="0" smtClean="0">
                          <a:solidFill>
                            <a:schemeClr val="accent1">
                              <a:lumMod val="75000"/>
                            </a:schemeClr>
                          </a:solidFill>
                          <a:latin typeface="Arial" panose="020B0604020202020204" pitchFamily="34" charset="0"/>
                          <a:cs typeface="Arial" panose="020B0604020202020204" pitchFamily="34" charset="0"/>
                        </a:rPr>
                        <a:t> CHD </a:t>
                      </a:r>
                      <a:r>
                        <a:rPr lang="en-GB" sz="1600" dirty="0" smtClean="0">
                          <a:solidFill>
                            <a:schemeClr val="accent1">
                              <a:lumMod val="75000"/>
                            </a:schemeClr>
                          </a:solidFill>
                          <a:latin typeface="Arial" panose="020B0604020202020204" pitchFamily="34" charset="0"/>
                          <a:cs typeface="Arial" panose="020B0604020202020204" pitchFamily="34" charset="0"/>
                        </a:rPr>
                        <a:t>prevalence rate is statistically similar to North Alliance whereas </a:t>
                      </a:r>
                      <a:r>
                        <a:rPr lang="en-GB" sz="1600" baseline="0" dirty="0" smtClean="0">
                          <a:solidFill>
                            <a:schemeClr val="accent1">
                              <a:lumMod val="75000"/>
                            </a:schemeClr>
                          </a:solidFill>
                          <a:latin typeface="Arial" panose="020B0604020202020204" pitchFamily="34" charset="0"/>
                          <a:cs typeface="Arial" panose="020B0604020202020204" pitchFamily="34" charset="0"/>
                        </a:rPr>
                        <a:t>hypertension and stroke prevalence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rates are statistically significantly high compared to North Alliance.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Circulatory disease all-age and premature mortality rates are statistically similar to North Alliance at all practices.</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7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North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19742498"/>
              </p:ext>
            </p:extLst>
          </p:nvPr>
        </p:nvGraphicFramePr>
        <p:xfrm>
          <a:off x="280550" y="481662"/>
          <a:ext cx="11518166" cy="3459058"/>
        </p:xfrm>
        <a:graphic>
          <a:graphicData uri="http://schemas.openxmlformats.org/drawingml/2006/table">
            <a:tbl>
              <a:tblPr firstRow="1" bandRow="1">
                <a:tableStyleId>{F5AB1C69-6EDB-4FF4-983F-18BD219EF322}</a:tableStyleId>
              </a:tblPr>
              <a:tblGrid>
                <a:gridCol w="2448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250166">
                  <a:extLst>
                    <a:ext uri="{9D8B030D-6E8A-4147-A177-3AD203B41FA5}">
                      <a16:colId xmlns:a16="http://schemas.microsoft.com/office/drawing/2014/main" val="20007"/>
                    </a:ext>
                  </a:extLst>
                </a:gridCol>
                <a:gridCol w="972000">
                  <a:extLst>
                    <a:ext uri="{9D8B030D-6E8A-4147-A177-3AD203B41FA5}">
                      <a16:colId xmlns:a16="http://schemas.microsoft.com/office/drawing/2014/main" val="20008"/>
                    </a:ext>
                  </a:extLst>
                </a:gridCol>
                <a:gridCol w="900000">
                  <a:extLst>
                    <a:ext uri="{9D8B030D-6E8A-4147-A177-3AD203B41FA5}">
                      <a16:colId xmlns:a16="http://schemas.microsoft.com/office/drawing/2014/main" val="20009"/>
                    </a:ext>
                  </a:extLst>
                </a:gridCol>
                <a:gridCol w="972000">
                  <a:extLst>
                    <a:ext uri="{9D8B030D-6E8A-4147-A177-3AD203B41FA5}">
                      <a16:colId xmlns:a16="http://schemas.microsoft.com/office/drawing/2014/main" val="20010"/>
                    </a:ext>
                  </a:extLst>
                </a:gridCol>
                <a:gridCol w="900000">
                  <a:extLst>
                    <a:ext uri="{9D8B030D-6E8A-4147-A177-3AD203B41FA5}">
                      <a16:colId xmlns:a16="http://schemas.microsoft.com/office/drawing/2014/main" val="20011"/>
                    </a:ext>
                  </a:extLst>
                </a:gridCol>
              </a:tblGrid>
              <a:tr h="504923">
                <a:tc rowSpan="3">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6">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Prevalence</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solidFill>
                  </a:tcPr>
                </a:tc>
                <a:tc gridSpan="4">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Mortality (circulatory)</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504923">
                <a:tc vMerge="1">
                  <a:txBody>
                    <a:bodyPr/>
                    <a:lstStyle/>
                    <a:p>
                      <a:pPr algn="l"/>
                      <a:endParaRPr lang="en-GB" sz="1800" dirty="0">
                        <a:latin typeface="Arial" panose="020B0604020202020204" pitchFamily="34" charset="0"/>
                        <a:cs typeface="Arial" panose="020B0604020202020204" pitchFamily="34" charset="0"/>
                      </a:endParaRPr>
                    </a:p>
                  </a:txBody>
                  <a:tcPr>
                    <a:lnT w="38100" cap="flat" cmpd="sng" algn="ctr">
                      <a:noFill/>
                      <a:prstDash val="solid"/>
                      <a:round/>
                      <a:headEnd type="none" w="med" len="med"/>
                      <a:tailEnd type="none" w="med" len="med"/>
                    </a:lnT>
                    <a:solidFill>
                      <a:srgbClr val="A5A5A5"/>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Coronary heart</a:t>
                      </a:r>
                      <a:r>
                        <a:rPr lang="en-GB" sz="1400" b="1" kern="1200" baseline="0" dirty="0" smtClean="0">
                          <a:solidFill>
                            <a:schemeClr val="lt1"/>
                          </a:solidFill>
                          <a:latin typeface="Arial" panose="020B0604020202020204" pitchFamily="34" charset="0"/>
                          <a:ea typeface="+mn-ea"/>
                          <a:cs typeface="Arial" panose="020B0604020202020204" pitchFamily="34" charset="0"/>
                        </a:rPr>
                        <a:t> disease</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Hypertension</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Stroke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All</a:t>
                      </a:r>
                      <a:r>
                        <a:rPr lang="en-GB" sz="1400" b="1" kern="1200" baseline="0" dirty="0" smtClean="0">
                          <a:solidFill>
                            <a:schemeClr val="lt1"/>
                          </a:solidFill>
                          <a:latin typeface="Arial" panose="020B0604020202020204" pitchFamily="34" charset="0"/>
                          <a:ea typeface="+mn-ea"/>
                          <a:cs typeface="Arial" panose="020B0604020202020204" pitchFamily="34" charset="0"/>
                        </a:rPr>
                        <a:t> ages</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Under 75 </a:t>
                      </a:r>
                    </a:p>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year olds</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510012">
                <a:tc vMerge="1">
                  <a:txBody>
                    <a:bodyPr/>
                    <a:lstStyle/>
                    <a:p>
                      <a:endParaRPr lang="en-GB"/>
                    </a:p>
                  </a:txBody>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0" kern="1200" dirty="0" smtClean="0">
                          <a:solidFill>
                            <a:schemeClr val="lt1"/>
                          </a:solidFill>
                          <a:latin typeface="Arial" panose="020B0604020202020204" pitchFamily="34" charset="0"/>
                          <a:ea typeface="+mn-ea"/>
                          <a:cs typeface="Arial" panose="020B0604020202020204" pitchFamily="34" charset="0"/>
                        </a:rPr>
                        <a:t>%</a:t>
                      </a:r>
                      <a:endParaRPr lang="en-GB" sz="1400" b="0"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28575"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DASR per 100,000</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DASR</a:t>
                      </a:r>
                      <a:r>
                        <a:rPr lang="en-GB" sz="14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accent1">
                              <a:lumMod val="75000"/>
                            </a:schemeClr>
                          </a:solidFill>
                          <a:latin typeface="Arial" panose="020B0604020202020204" pitchFamily="34" charset="0"/>
                          <a:cs typeface="Arial" panose="020B0604020202020204" pitchFamily="34" charset="0"/>
                        </a:rPr>
                        <a:t>Boroughbury</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endParaRPr lang="en-GB" sz="1400" dirty="0" smtClean="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953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3.8%</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4,098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16.3%</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514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2.0%</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352</a:t>
                      </a:r>
                    </a:p>
                  </a:txBody>
                  <a:tcPr marL="9525" marR="9525" marT="9525" marB="0" anchor="ct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248.7</a:t>
                      </a: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96</a:t>
                      </a: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86.9</a:t>
                      </a: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accent1">
                              <a:lumMod val="75000"/>
                            </a:schemeClr>
                          </a:solidFill>
                          <a:latin typeface="Arial" panose="020B0604020202020204" pitchFamily="34" charset="0"/>
                          <a:cs typeface="Arial" panose="020B0604020202020204" pitchFamily="34" charset="0"/>
                        </a:rPr>
                        <a:t>Paston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313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1,673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109</a:t>
                      </a: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247.1</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42</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95.5</a:t>
                      </a: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0">
                <a:tc>
                  <a:txBody>
                    <a:bodyPr/>
                    <a:lstStyle/>
                    <a:p>
                      <a:pPr algn="l"/>
                      <a:r>
                        <a:rPr lang="en-GB" sz="1400" baseline="0" dirty="0" smtClean="0">
                          <a:solidFill>
                            <a:schemeClr val="accent1">
                              <a:lumMod val="75000"/>
                            </a:schemeClr>
                          </a:solidFill>
                          <a:latin typeface="Arial" panose="020B0604020202020204" pitchFamily="34" charset="0"/>
                          <a:cs typeface="Arial" panose="020B0604020202020204" pitchFamily="34" charset="0"/>
                        </a:rPr>
                        <a:t>BMC </a:t>
                      </a:r>
                      <a:r>
                        <a:rPr lang="en-GB" sz="140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400" baseline="0" dirty="0" smtClean="0">
                          <a:solidFill>
                            <a:schemeClr val="accent1">
                              <a:lumMod val="75000"/>
                            </a:schemeClr>
                          </a:solidFill>
                          <a:latin typeface="Arial" panose="020B0604020202020204" pitchFamily="34" charset="0"/>
                          <a:cs typeface="Arial" panose="020B0604020202020204" pitchFamily="34" charset="0"/>
                        </a:rPr>
                        <a:t>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1,266</a:t>
                      </a: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3.2%</a:t>
                      </a:r>
                    </a:p>
                  </a:txBody>
                  <a:tcPr marL="9525" marR="9525" marT="9525" marB="0" anchor="ctr">
                    <a:lnT w="127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5,771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14.7%</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698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1.8%</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00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460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248.0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88.6</a:t>
                      </a: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0000"/>
                    </a:solidFill>
                  </a:tcPr>
                </a:tc>
                <a:extLst>
                  <a:ext uri="{0D108BD9-81ED-4DB2-BD59-A6C34878D82A}">
                    <a16:rowId xmlns:a16="http://schemas.microsoft.com/office/drawing/2014/main" val="10008"/>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16,999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77,171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8,908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solidFill>
                      <a:srgbClr val="EBF1FF"/>
                    </a:solidFill>
                  </a:tcPr>
                </a:tc>
                <a:tc>
                  <a:txBody>
                    <a:bodyPr/>
                    <a:lstStyle/>
                    <a:p>
                      <a:pPr marL="0" algn="ctr" defTabSz="914400" rtl="0" eaLnBrk="1" fontAlgn="b" latinLnBrk="0" hangingPunct="1"/>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5,344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241.0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1,520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70.4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9"/>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C&amp;P </a:t>
                      </a:r>
                      <a:r>
                        <a:rPr lang="en-GB" sz="1400" baseline="0" dirty="0" smtClean="0">
                          <a:solidFill>
                            <a:schemeClr val="accent1">
                              <a:lumMod val="75000"/>
                            </a:schemeClr>
                          </a:solidFill>
                          <a:latin typeface="Arial" panose="020B0604020202020204" pitchFamily="34" charset="0"/>
                          <a:cs typeface="Arial" panose="020B0604020202020204" pitchFamily="34" charset="0"/>
                        </a:rPr>
                        <a:t>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26,602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122,348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12.6%</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14,132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solidFill>
                      <a:srgbClr val="EBF1FF"/>
                    </a:solidFill>
                  </a:tcPr>
                </a:tc>
                <a:tc>
                  <a:txBody>
                    <a:bodyPr/>
                    <a:lstStyle/>
                    <a:p>
                      <a:pPr algn="ctr"/>
                      <a:endParaRPr lang="en-GB" sz="1400" dirty="0">
                        <a:solidFill>
                          <a:schemeClr val="tx1">
                            <a:lumMod val="75000"/>
                            <a:lumOff val="2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9,004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236.7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2,288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63.9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10"/>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1,827,352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3.1%</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8,141,488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13.9%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1,030,869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a:txBody>
                    <a:bodyPr/>
                    <a:lstStyle/>
                    <a:p>
                      <a:pPr algn="ctr"/>
                      <a:endParaRPr lang="en-GB" sz="1400" dirty="0">
                        <a:solidFill>
                          <a:schemeClr val="tx1">
                            <a:lumMod val="75000"/>
                            <a:lumOff val="2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solidFill>
                      <a:schemeClr val="bg1"/>
                    </a:solidFill>
                  </a:tcPr>
                </a:tc>
                <a:tc gridSpan="4">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Not</a:t>
                      </a:r>
                      <a:r>
                        <a:rPr lang="en-GB" sz="1400" baseline="0" dirty="0" smtClean="0">
                          <a:solidFill>
                            <a:schemeClr val="accent1">
                              <a:lumMod val="75000"/>
                            </a:schemeClr>
                          </a:solidFill>
                          <a:latin typeface="Arial" panose="020B0604020202020204" pitchFamily="34" charset="0"/>
                          <a:cs typeface="Arial" panose="020B0604020202020204" pitchFamily="34" charset="0"/>
                        </a:rPr>
                        <a:t> available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11"/>
                  </a:ext>
                </a:extLst>
              </a:tr>
            </a:tbl>
          </a:graphicData>
        </a:graphic>
      </p:graphicFrame>
      <p:pic>
        <p:nvPicPr>
          <p:cNvPr id="6" name="Picture 5"/>
          <p:cNvPicPr>
            <a:picLocks noChangeAspect="1"/>
          </p:cNvPicPr>
          <p:nvPr/>
        </p:nvPicPr>
        <p:blipFill>
          <a:blip r:embed="rId3"/>
          <a:stretch>
            <a:fillRect/>
          </a:stretch>
        </p:blipFill>
        <p:spPr>
          <a:xfrm>
            <a:off x="10186483" y="6384100"/>
            <a:ext cx="1981517" cy="448136"/>
          </a:xfrm>
          <a:prstGeom prst="rect">
            <a:avLst/>
          </a:prstGeom>
        </p:spPr>
      </p:pic>
    </p:spTree>
    <p:extLst>
      <p:ext uri="{BB962C8B-B14F-4D97-AF65-F5344CB8AC3E}">
        <p14:creationId xmlns:p14="http://schemas.microsoft.com/office/powerpoint/2010/main" val="1342324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49697071"/>
              </p:ext>
            </p:extLst>
          </p:nvPr>
        </p:nvGraphicFramePr>
        <p:xfrm>
          <a:off x="29183" y="0"/>
          <a:ext cx="12192000" cy="688969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smtClean="0">
                          <a:latin typeface="Arial" panose="020B0604020202020204" pitchFamily="34" charset="0"/>
                          <a:cs typeface="Arial" panose="020B0604020202020204" pitchFamily="34" charset="0"/>
                        </a:rPr>
                        <a:t>R</a:t>
                      </a:r>
                      <a:r>
                        <a:rPr lang="en-GB" baseline="0" dirty="0" smtClean="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96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Asthma</a:t>
                      </a:r>
                      <a:r>
                        <a:rPr lang="en-GB" sz="1600" baseline="0" dirty="0" smtClean="0">
                          <a:solidFill>
                            <a:schemeClr val="accent1">
                              <a:lumMod val="75000"/>
                            </a:schemeClr>
                          </a:solidFill>
                          <a:latin typeface="Arial" panose="020B0604020202020204" pitchFamily="34" charset="0"/>
                          <a:cs typeface="Arial" panose="020B0604020202020204" pitchFamily="34" charset="0"/>
                        </a:rPr>
                        <a:t> prevalence is statistically significantly lower than North Alliance at PCN and practice level.</a:t>
                      </a:r>
                    </a:p>
                    <a:p>
                      <a:pPr marL="0" indent="0" algn="ctr">
                        <a:buFont typeface="Arial" panose="020B0604020202020204" pitchFamily="34" charset="0"/>
                        <a:buNone/>
                      </a:pPr>
                      <a:endParaRPr lang="en-GB" sz="8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COPD prevalence is statistically significantly high compared to the North Alliance at PCN level and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at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Boroughbury</a:t>
                      </a:r>
                      <a:r>
                        <a:rPr lang="en-GB" sz="1600" baseline="0" dirty="0" smtClean="0">
                          <a:solidFill>
                            <a:schemeClr val="accent1">
                              <a:lumMod val="75000"/>
                            </a:schemeClr>
                          </a:solidFill>
                          <a:latin typeface="Arial" panose="020B0604020202020204" pitchFamily="34" charset="0"/>
                          <a:cs typeface="Arial" panose="020B0604020202020204" pitchFamily="34" charset="0"/>
                        </a:rPr>
                        <a:t> Medical Centre.</a:t>
                      </a:r>
                    </a:p>
                    <a:p>
                      <a:pPr marL="0" indent="0" algn="ctr">
                        <a:buFont typeface="Arial" panose="020B0604020202020204" pitchFamily="34" charset="0"/>
                        <a:buNone/>
                      </a:pPr>
                      <a:endParaRPr lang="en-GB" sz="8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Mortality</a:t>
                      </a:r>
                      <a:r>
                        <a:rPr lang="en-GB" sz="1600" baseline="0" dirty="0" smtClean="0">
                          <a:solidFill>
                            <a:schemeClr val="accent1">
                              <a:lumMod val="75000"/>
                            </a:schemeClr>
                          </a:solidFill>
                          <a:latin typeface="Arial" panose="020B0604020202020204" pitchFamily="34" charset="0"/>
                          <a:cs typeface="Arial" panose="020B0604020202020204" pitchFamily="34" charset="0"/>
                        </a:rPr>
                        <a:t> rates for respiratory diseases, for people of all ages and under 75 years, are similar to the North Alliance rates.</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North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75574106"/>
              </p:ext>
            </p:extLst>
          </p:nvPr>
        </p:nvGraphicFramePr>
        <p:xfrm>
          <a:off x="301840" y="457200"/>
          <a:ext cx="10640259" cy="3742195"/>
        </p:xfrm>
        <a:graphic>
          <a:graphicData uri="http://schemas.openxmlformats.org/drawingml/2006/table">
            <a:tbl>
              <a:tblPr firstRow="1" bandRow="1">
                <a:tableStyleId>{F5AB1C69-6EDB-4FF4-983F-18BD219EF322}</a:tableStyleId>
              </a:tblPr>
              <a:tblGrid>
                <a:gridCol w="2518998">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980904">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980904">
                  <a:extLst>
                    <a:ext uri="{9D8B030D-6E8A-4147-A177-3AD203B41FA5}">
                      <a16:colId xmlns:a16="http://schemas.microsoft.com/office/drawing/2014/main" val="20004"/>
                    </a:ext>
                  </a:extLst>
                </a:gridCol>
                <a:gridCol w="255837">
                  <a:extLst>
                    <a:ext uri="{9D8B030D-6E8A-4147-A177-3AD203B41FA5}">
                      <a16:colId xmlns:a16="http://schemas.microsoft.com/office/drawing/2014/main" val="20005"/>
                    </a:ext>
                  </a:extLst>
                </a:gridCol>
                <a:gridCol w="980904">
                  <a:extLst>
                    <a:ext uri="{9D8B030D-6E8A-4147-A177-3AD203B41FA5}">
                      <a16:colId xmlns:a16="http://schemas.microsoft.com/office/drawing/2014/main" val="20006"/>
                    </a:ext>
                  </a:extLst>
                </a:gridCol>
                <a:gridCol w="980904">
                  <a:extLst>
                    <a:ext uri="{9D8B030D-6E8A-4147-A177-3AD203B41FA5}">
                      <a16:colId xmlns:a16="http://schemas.microsoft.com/office/drawing/2014/main" val="20007"/>
                    </a:ext>
                  </a:extLst>
                </a:gridCol>
                <a:gridCol w="980904">
                  <a:extLst>
                    <a:ext uri="{9D8B030D-6E8A-4147-A177-3AD203B41FA5}">
                      <a16:colId xmlns:a16="http://schemas.microsoft.com/office/drawing/2014/main" val="20008"/>
                    </a:ext>
                  </a:extLst>
                </a:gridCol>
                <a:gridCol w="980904">
                  <a:extLst>
                    <a:ext uri="{9D8B030D-6E8A-4147-A177-3AD203B41FA5}">
                      <a16:colId xmlns:a16="http://schemas.microsoft.com/office/drawing/2014/main" val="20009"/>
                    </a:ext>
                  </a:extLst>
                </a:gridCol>
              </a:tblGrid>
              <a:tr h="472784">
                <a:tc rowSpan="4">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Prevalence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Mortality</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881563">
                <a:tc vMerge="1">
                  <a:txBody>
                    <a:bodyPr/>
                    <a:lstStyle/>
                    <a:p>
                      <a:pPr algn="l"/>
                      <a:endParaRPr lang="en-GB" sz="1800" dirty="0">
                        <a:latin typeface="Arial" panose="020B0604020202020204" pitchFamily="34" charset="0"/>
                        <a:cs typeface="Arial" panose="020B0604020202020204" pitchFamily="34" charset="0"/>
                      </a:endParaRPr>
                    </a:p>
                  </a:txBody>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Asthma</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Chronic Obstructive</a:t>
                      </a:r>
                      <a:r>
                        <a:rPr lang="en-GB" sz="1600" b="1" kern="1200" baseline="0" dirty="0" smtClean="0">
                          <a:solidFill>
                            <a:schemeClr val="lt1"/>
                          </a:solidFill>
                          <a:latin typeface="Arial" panose="020B0604020202020204" pitchFamily="34" charset="0"/>
                          <a:ea typeface="+mn-ea"/>
                          <a:cs typeface="Arial" panose="020B0604020202020204" pitchFamily="34" charset="0"/>
                        </a:rPr>
                        <a:t> Pulmonary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Disease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rowSpan="9">
                  <a:txBody>
                    <a:bodyPr/>
                    <a:lstStyle/>
                    <a:p>
                      <a:pPr algn="ctr" fontAlgn="b"/>
                      <a:endParaRPr lang="en-GB"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rowSpan="2"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rowSpan="2"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rowSpan="2"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rowSpan="2"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0">
                <a:tc vMerge="1">
                  <a:txBody>
                    <a:bodyPr/>
                    <a:lstStyle/>
                    <a:p>
                      <a:endParaRPr lang="en-GB"/>
                    </a:p>
                  </a:txBody>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2"/>
                  </a:ext>
                </a:extLst>
              </a:tr>
              <a:tr h="504923">
                <a:tc vMerge="1">
                  <a:txBody>
                    <a:bodyPr/>
                    <a:lstStyle/>
                    <a:p>
                      <a:endParaRPr lang="en-GB"/>
                    </a:p>
                  </a:txBody>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3"/>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accent1">
                              <a:lumMod val="75000"/>
                            </a:schemeClr>
                          </a:solidFill>
                          <a:latin typeface="Arial" panose="020B0604020202020204" pitchFamily="34" charset="0"/>
                          <a:cs typeface="Arial" panose="020B0604020202020204" pitchFamily="34" charset="0"/>
                        </a:rPr>
                        <a:t>Boroughbury</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endParaRPr lang="en-GB" sz="1400" dirty="0" smtClean="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1,295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651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2.6%</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39.4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accent1">
                              <a:lumMod val="75000"/>
                            </a:schemeClr>
                          </a:solidFill>
                          <a:latin typeface="Arial" panose="020B0604020202020204" pitchFamily="34" charset="0"/>
                          <a:cs typeface="Arial" panose="020B0604020202020204" pitchFamily="34" charset="0"/>
                        </a:rPr>
                        <a:t>Paston</a:t>
                      </a:r>
                      <a:endParaRPr lang="en-GB" sz="1400" dirty="0" smtClean="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671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BMC </a:t>
                      </a:r>
                      <a:r>
                        <a:rPr lang="en-GB" sz="1400" dirty="0" err="1" smtClean="0">
                          <a:solidFill>
                            <a:schemeClr val="accent1">
                              <a:lumMod val="75000"/>
                            </a:schemeClr>
                          </a:solidFill>
                          <a:latin typeface="Arial" panose="020B0604020202020204" pitchFamily="34" charset="0"/>
                          <a:cs typeface="Arial" panose="020B0604020202020204" pitchFamily="34" charset="0"/>
                        </a:rPr>
                        <a:t>Paston</a:t>
                      </a:r>
                      <a:r>
                        <a:rPr lang="en-GB" sz="1400" dirty="0" smtClean="0">
                          <a:solidFill>
                            <a:schemeClr val="accent1">
                              <a:lumMod val="75000"/>
                            </a:schemeClr>
                          </a:solidFill>
                          <a:latin typeface="Arial" panose="020B0604020202020204" pitchFamily="34" charset="0"/>
                          <a:cs typeface="Arial" panose="020B0604020202020204" pitchFamily="34" charset="0"/>
                        </a:rPr>
                        <a:t> </a:t>
                      </a:r>
                      <a:r>
                        <a:rPr lang="en-GB" sz="1400" baseline="0" dirty="0" smtClean="0">
                          <a:solidFill>
                            <a:schemeClr val="accent1">
                              <a:lumMod val="75000"/>
                            </a:schemeClr>
                          </a:solidFill>
                          <a:latin typeface="Arial" panose="020B0604020202020204" pitchFamily="34" charset="0"/>
                          <a:cs typeface="Arial" panose="020B0604020202020204" pitchFamily="34" charset="0"/>
                        </a:rPr>
                        <a:t>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1,966</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5.0%</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874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2.2%</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pPr algn="ctr" fontAlgn="b"/>
                      <a:endParaRPr lang="en-GB" sz="1800" b="0" i="0" u="none" strike="noStrike" dirty="0" smtClean="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142.4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36.6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F00"/>
                    </a:solidFill>
                  </a:tcPr>
                </a:tc>
                <a:extLst>
                  <a:ext uri="{0D108BD9-81ED-4DB2-BD59-A6C34878D82A}">
                    <a16:rowId xmlns:a16="http://schemas.microsoft.com/office/drawing/2014/main" val="10009"/>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North 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33,050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10,952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vMerge="1">
                  <a:txBody>
                    <a:bodyPr/>
                    <a:lstStyle/>
                    <a:p>
                      <a:pPr marL="0" algn="ctr" defTabSz="914400" rtl="0" eaLnBrk="1" fontAlgn="b" latinLnBrk="0" hangingPunct="1"/>
                      <a:endParaRPr lang="en-GB" sz="1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F0F0F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3,065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139.7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678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31.9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10"/>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57,830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16,513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E1E1E1"/>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4,533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119.9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942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11"/>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England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3,463,893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1,113,417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gridSpan="4">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Not available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12"/>
                  </a:ext>
                </a:extLst>
              </a:tr>
            </a:tbl>
          </a:graphicData>
        </a:graphic>
      </p:graphicFrame>
      <p:pic>
        <p:nvPicPr>
          <p:cNvPr id="3" name="Picture 2"/>
          <p:cNvPicPr>
            <a:picLocks noChangeAspect="1"/>
          </p:cNvPicPr>
          <p:nvPr/>
        </p:nvPicPr>
        <p:blipFill>
          <a:blip r:embed="rId3"/>
          <a:stretch>
            <a:fillRect/>
          </a:stretch>
        </p:blipFill>
        <p:spPr>
          <a:xfrm>
            <a:off x="10210483" y="6437857"/>
            <a:ext cx="1981517" cy="448136"/>
          </a:xfrm>
          <a:prstGeom prst="rect">
            <a:avLst/>
          </a:prstGeom>
        </p:spPr>
      </p:pic>
    </p:spTree>
    <p:extLst>
      <p:ext uri="{BB962C8B-B14F-4D97-AF65-F5344CB8AC3E}">
        <p14:creationId xmlns:p14="http://schemas.microsoft.com/office/powerpoint/2010/main" val="1327961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6652608"/>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30178">
                <a:tc>
                  <a:txBody>
                    <a:bodyPr/>
                    <a:lstStyle/>
                    <a:p>
                      <a:r>
                        <a:rPr lang="en-GB" baseline="0" dirty="0" smtClean="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13327">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5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8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Diabetes</a:t>
                      </a:r>
                      <a:r>
                        <a:rPr lang="en-GB" sz="1600" baseline="0" dirty="0" smtClean="0">
                          <a:solidFill>
                            <a:schemeClr val="accent1">
                              <a:lumMod val="75000"/>
                            </a:schemeClr>
                          </a:solidFill>
                          <a:latin typeface="Arial" panose="020B0604020202020204" pitchFamily="34" charset="0"/>
                          <a:cs typeface="Arial" panose="020B0604020202020204" pitchFamily="34" charset="0"/>
                        </a:rPr>
                        <a:t> prevalence is statistically significantly higher than the North Alliance at PCN level and both practices.</a:t>
                      </a:r>
                    </a:p>
                    <a:p>
                      <a:pPr marL="0" indent="0" algn="ctr">
                        <a:buFont typeface="Arial" panose="020B0604020202020204" pitchFamily="34" charset="0"/>
                        <a:buNone/>
                      </a:pPr>
                      <a:endParaRPr lang="en-GB" sz="8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Cancer prevalence is statistically similar to the North Alliance average at PCN level with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Boroughbury</a:t>
                      </a:r>
                      <a:r>
                        <a:rPr lang="en-GB" sz="1600" baseline="0" dirty="0" smtClean="0">
                          <a:solidFill>
                            <a:schemeClr val="accent1">
                              <a:lumMod val="75000"/>
                            </a:schemeClr>
                          </a:solidFill>
                          <a:latin typeface="Arial" panose="020B0604020202020204" pitchFamily="34" charset="0"/>
                          <a:cs typeface="Arial" panose="020B0604020202020204" pitchFamily="34" charset="0"/>
                        </a:rPr>
                        <a:t> having statistically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significantly higher prevalence and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600" baseline="0" dirty="0" smtClean="0">
                          <a:solidFill>
                            <a:schemeClr val="accent1">
                              <a:lumMod val="75000"/>
                            </a:schemeClr>
                          </a:solidFill>
                          <a:latin typeface="Arial" panose="020B0604020202020204" pitchFamily="34" charset="0"/>
                          <a:cs typeface="Arial" panose="020B0604020202020204" pitchFamily="34" charset="0"/>
                        </a:rPr>
                        <a:t> significantly lower prevalence than North Alliance.</a:t>
                      </a:r>
                    </a:p>
                    <a:p>
                      <a:pPr marL="0" indent="0" algn="ctr">
                        <a:buFont typeface="Arial" panose="020B0604020202020204" pitchFamily="34" charset="0"/>
                        <a:buNone/>
                      </a:pPr>
                      <a:endParaRPr lang="en-GB" sz="8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All practices have statistically similar all-age and premature cancer mortality rates to the North Alliance.</a:t>
                      </a:r>
                    </a:p>
                  </a:txBody>
                  <a:tcPr>
                    <a:solidFill>
                      <a:schemeClr val="bg1"/>
                    </a:solidFill>
                  </a:tcPr>
                </a:tc>
                <a:extLst>
                  <a:ext uri="{0D108BD9-81ED-4DB2-BD59-A6C34878D82A}">
                    <a16:rowId xmlns:a16="http://schemas.microsoft.com/office/drawing/2014/main" val="10001"/>
                  </a:ext>
                </a:extLst>
              </a:tr>
              <a:tr h="714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North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33451390"/>
              </p:ext>
            </p:extLst>
          </p:nvPr>
        </p:nvGraphicFramePr>
        <p:xfrm>
          <a:off x="112059" y="600635"/>
          <a:ext cx="11736268" cy="3282086"/>
        </p:xfrm>
        <a:graphic>
          <a:graphicData uri="http://schemas.openxmlformats.org/drawingml/2006/table">
            <a:tbl>
              <a:tblPr firstRow="1" bandRow="1">
                <a:tableStyleId>{F5AB1C69-6EDB-4FF4-983F-18BD219EF322}</a:tableStyleId>
              </a:tblPr>
              <a:tblGrid>
                <a:gridCol w="2518998">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505270">
                  <a:extLst>
                    <a:ext uri="{9D8B030D-6E8A-4147-A177-3AD203B41FA5}">
                      <a16:colId xmlns:a16="http://schemas.microsoft.com/office/drawing/2014/main" val="20005"/>
                    </a:ext>
                  </a:extLst>
                </a:gridCol>
                <a:gridCol w="1080000">
                  <a:extLst>
                    <a:ext uri="{9D8B030D-6E8A-4147-A177-3AD203B41FA5}">
                      <a16:colId xmlns:a16="http://schemas.microsoft.com/office/drawing/2014/main" val="20006"/>
                    </a:ext>
                  </a:extLst>
                </a:gridCol>
                <a:gridCol w="1080000">
                  <a:extLst>
                    <a:ext uri="{9D8B030D-6E8A-4147-A177-3AD203B41FA5}">
                      <a16:colId xmlns:a16="http://schemas.microsoft.com/office/drawing/2014/main" val="20007"/>
                    </a:ext>
                  </a:extLst>
                </a:gridCol>
                <a:gridCol w="1080000">
                  <a:extLst>
                    <a:ext uri="{9D8B030D-6E8A-4147-A177-3AD203B41FA5}">
                      <a16:colId xmlns:a16="http://schemas.microsoft.com/office/drawing/2014/main" val="20008"/>
                    </a:ext>
                  </a:extLst>
                </a:gridCol>
                <a:gridCol w="1080000">
                  <a:extLst>
                    <a:ext uri="{9D8B030D-6E8A-4147-A177-3AD203B41FA5}">
                      <a16:colId xmlns:a16="http://schemas.microsoft.com/office/drawing/2014/main" val="20009"/>
                    </a:ext>
                  </a:extLst>
                </a:gridCol>
              </a:tblGrid>
              <a:tr h="424240">
                <a:tc rowSpan="3">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Prevalence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tc rowSpan="9">
                  <a:txBody>
                    <a:bodyPr/>
                    <a:lstStyle/>
                    <a:p>
                      <a:pPr algn="ctr" fontAlgn="b"/>
                      <a:endParaRPr lang="en-GB"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Mortality - Cancer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4923">
                <a:tc vMerge="1">
                  <a:txBody>
                    <a:bodyPr/>
                    <a:lstStyle/>
                    <a:p>
                      <a:pPr algn="l"/>
                      <a:endParaRPr lang="en-GB" sz="1800" dirty="0">
                        <a:latin typeface="Arial" panose="020B0604020202020204" pitchFamily="34" charset="0"/>
                        <a:cs typeface="Arial" panose="020B0604020202020204" pitchFamily="34" charset="0"/>
                      </a:endParaRPr>
                    </a:p>
                  </a:txBody>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Diabetes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(17+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Cancer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vMerge="1">
                  <a:txBody>
                    <a:bodyPr/>
                    <a:lstStyle/>
                    <a:p>
                      <a:endParaRPr lang="en-GB" dirty="0"/>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gridSpan="2">
                  <a:txBody>
                    <a:bodyPr/>
                    <a:lstStyle/>
                    <a:p>
                      <a:pPr algn="ctr"/>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 olds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504923">
                <a:tc vMerge="1">
                  <a:txBody>
                    <a:bodyPr/>
                    <a:lstStyle/>
                    <a:p>
                      <a:endParaRPr lang="en-GB" dirty="0"/>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dirty="0"/>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 per</a:t>
                      </a:r>
                      <a:r>
                        <a:rPr lang="en-GB" sz="1600" b="1" kern="1200" baseline="0" dirty="0" smtClean="0">
                          <a:solidFill>
                            <a:schemeClr val="lt1"/>
                          </a:solidFill>
                          <a:latin typeface="Arial" panose="020B0604020202020204" pitchFamily="34" charset="0"/>
                          <a:ea typeface="+mn-ea"/>
                          <a:cs typeface="Arial" panose="020B0604020202020204" pitchFamily="34" charset="0"/>
                        </a:rPr>
                        <a:t>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accent1">
                              <a:lumMod val="75000"/>
                            </a:schemeClr>
                          </a:solidFill>
                          <a:latin typeface="Arial" panose="020B0604020202020204" pitchFamily="34" charset="0"/>
                          <a:cs typeface="Arial" panose="020B0604020202020204" pitchFamily="34" charset="0"/>
                        </a:rPr>
                        <a:t>Boroughbury</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endParaRPr lang="en-GB" sz="1400" dirty="0" smtClean="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1,850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9.0%</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752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3.0%</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254.0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124.0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accent1">
                              <a:lumMod val="75000"/>
                            </a:schemeClr>
                          </a:solidFill>
                          <a:latin typeface="Arial" panose="020B0604020202020204" pitchFamily="34" charset="0"/>
                          <a:cs typeface="Arial" panose="020B0604020202020204" pitchFamily="34" charset="0"/>
                        </a:rPr>
                        <a:t>Paston</a:t>
                      </a:r>
                      <a:endParaRPr lang="en-GB" sz="1400" dirty="0" smtClean="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806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 7.6%</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259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324.9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159.7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BMC </a:t>
                      </a:r>
                      <a:r>
                        <a:rPr lang="en-GB" sz="1400" dirty="0" err="1" smtClean="0">
                          <a:solidFill>
                            <a:schemeClr val="accent1">
                              <a:lumMod val="75000"/>
                            </a:schemeClr>
                          </a:solidFill>
                          <a:latin typeface="Arial" panose="020B0604020202020204" pitchFamily="34" charset="0"/>
                          <a:cs typeface="Arial" panose="020B0604020202020204" pitchFamily="34" charset="0"/>
                        </a:rPr>
                        <a:t>Paston</a:t>
                      </a:r>
                      <a:r>
                        <a:rPr lang="en-GB" sz="1400" dirty="0" smtClean="0">
                          <a:solidFill>
                            <a:schemeClr val="accent1">
                              <a:lumMod val="75000"/>
                            </a:schemeClr>
                          </a:solidFill>
                          <a:latin typeface="Arial" panose="020B0604020202020204" pitchFamily="34" charset="0"/>
                          <a:cs typeface="Arial" panose="020B0604020202020204" pitchFamily="34" charset="0"/>
                        </a:rPr>
                        <a:t>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2,656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bg1"/>
                          </a:solidFill>
                          <a:effectLst/>
                          <a:latin typeface="Arial" panose="020B0604020202020204" pitchFamily="34" charset="0"/>
                          <a:ea typeface="+mn-ea"/>
                          <a:cs typeface="Arial" panose="020B0604020202020204" pitchFamily="34" charset="0"/>
                        </a:rPr>
                        <a:t>8.5%</a:t>
                      </a:r>
                      <a:endParaRPr lang="en-GB" sz="14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1,011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GB" dirty="0"/>
                    </a:p>
                  </a:txBody>
                  <a:tcPr marL="9525" marR="9525" marT="9525" marB="0" anchor="ctr">
                    <a:lnT w="38100" cap="flat" cmpd="sng" algn="ctr">
                      <a:solidFill>
                        <a:schemeClr val="bg1"/>
                      </a:solidFill>
                      <a:prstDash val="solid"/>
                      <a:round/>
                      <a:headEnd type="none" w="med" len="med"/>
                      <a:tailEnd type="none" w="med" len="med"/>
                    </a:lnT>
                    <a:no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485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133.8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North 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30,953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14,854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vMerge="1">
                  <a:txBody>
                    <a:bodyPr/>
                    <a:lstStyle/>
                    <a:p>
                      <a:endParaRPr lang="en-GB" dirty="0"/>
                    </a:p>
                  </a:txBody>
                  <a:tcPr marL="9525" marR="9525" marT="9525" marB="0" anchor="ctr">
                    <a:no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6,093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269.7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130.1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extLst>
                  <a:ext uri="{0D108BD9-81ED-4DB2-BD59-A6C34878D82A}">
                    <a16:rowId xmlns:a16="http://schemas.microsoft.com/office/drawing/2014/main" val="10009"/>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46,573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25,700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no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9,902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259.4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123.2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10"/>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England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3,196,124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1,593,302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noFill/>
                  </a:tcPr>
                </a:tc>
                <a:tc gridSpan="4">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Not available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11"/>
                  </a:ext>
                </a:extLst>
              </a:tr>
            </a:tbl>
          </a:graphicData>
        </a:graphic>
      </p:graphicFrame>
      <p:pic>
        <p:nvPicPr>
          <p:cNvPr id="7" name="Picture 6"/>
          <p:cNvPicPr>
            <a:picLocks noChangeAspect="1"/>
          </p:cNvPicPr>
          <p:nvPr/>
        </p:nvPicPr>
        <p:blipFill>
          <a:blip r:embed="rId3"/>
          <a:stretch>
            <a:fillRect/>
          </a:stretch>
        </p:blipFill>
        <p:spPr>
          <a:xfrm>
            <a:off x="10201152" y="6400533"/>
            <a:ext cx="1981517" cy="448136"/>
          </a:xfrm>
          <a:prstGeom prst="rect">
            <a:avLst/>
          </a:prstGeom>
        </p:spPr>
      </p:pic>
    </p:spTree>
    <p:extLst>
      <p:ext uri="{BB962C8B-B14F-4D97-AF65-F5344CB8AC3E}">
        <p14:creationId xmlns:p14="http://schemas.microsoft.com/office/powerpoint/2010/main" val="1169706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4902459"/>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dirty="0" smtClean="0">
                          <a:latin typeface="Arial" panose="020B0604020202020204" pitchFamily="34" charset="0"/>
                          <a:cs typeface="Arial" panose="020B0604020202020204" pitchFamily="34" charset="0"/>
                        </a:rPr>
                        <a:t>Mental health</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PCN prevalence rates of severe mental illness, dementia and learning disability </a:t>
                      </a: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are all statistically significantly high when compared to the North Alliance average. </a:t>
                      </a:r>
                    </a:p>
                    <a:p>
                      <a:pPr marL="0" indent="0" algn="ctr">
                        <a:buFont typeface="Arial" panose="020B0604020202020204" pitchFamily="34" charset="0"/>
                        <a:buNone/>
                      </a:pPr>
                      <a:endParaRPr lang="en-GB" sz="10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BMC </a:t>
                      </a:r>
                      <a:r>
                        <a:rPr lang="en-GB" sz="1600" kern="1200" baseline="0" dirty="0" err="1" smtClean="0">
                          <a:solidFill>
                            <a:schemeClr val="accent1">
                              <a:lumMod val="75000"/>
                            </a:schemeClr>
                          </a:solidFill>
                          <a:latin typeface="Arial" panose="020B0604020202020204" pitchFamily="34" charset="0"/>
                          <a:ea typeface="+mn-ea"/>
                          <a:cs typeface="Arial" panose="020B0604020202020204" pitchFamily="34" charset="0"/>
                        </a:rPr>
                        <a:t>Paston</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PCN has a statistically significantly low depression prevalence compared to the North Alliance.</a:t>
                      </a:r>
                    </a:p>
                    <a:p>
                      <a:pPr marL="0" indent="0" algn="ctr">
                        <a:buFont typeface="Arial" panose="020B0604020202020204" pitchFamily="34" charset="0"/>
                        <a:buNone/>
                      </a:pPr>
                      <a:endPar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a:t>
                      </a: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North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North Alliance)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48099281"/>
              </p:ext>
            </p:extLst>
          </p:nvPr>
        </p:nvGraphicFramePr>
        <p:xfrm>
          <a:off x="112059" y="519952"/>
          <a:ext cx="11880000" cy="3112725"/>
        </p:xfrm>
        <a:graphic>
          <a:graphicData uri="http://schemas.openxmlformats.org/drawingml/2006/table">
            <a:tbl>
              <a:tblPr firstRow="1" bandRow="1">
                <a:tableStyleId>{F5AB1C69-6EDB-4FF4-983F-18BD219EF322}</a:tableStyleId>
              </a:tblPr>
              <a:tblGrid>
                <a:gridCol w="2952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gridCol w="972000">
                  <a:extLst>
                    <a:ext uri="{9D8B030D-6E8A-4147-A177-3AD203B41FA5}">
                      <a16:colId xmlns:a16="http://schemas.microsoft.com/office/drawing/2014/main" val="20006"/>
                    </a:ext>
                  </a:extLst>
                </a:gridCol>
                <a:gridCol w="1260000">
                  <a:extLst>
                    <a:ext uri="{9D8B030D-6E8A-4147-A177-3AD203B41FA5}">
                      <a16:colId xmlns:a16="http://schemas.microsoft.com/office/drawing/2014/main" val="20007"/>
                    </a:ext>
                  </a:extLst>
                </a:gridCol>
                <a:gridCol w="972000">
                  <a:extLst>
                    <a:ext uri="{9D8B030D-6E8A-4147-A177-3AD203B41FA5}">
                      <a16:colId xmlns:a16="http://schemas.microsoft.com/office/drawing/2014/main" val="20008"/>
                    </a:ext>
                  </a:extLst>
                </a:gridCol>
              </a:tblGrid>
              <a:tr h="900000">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Schizophrenia,</a:t>
                      </a:r>
                      <a:r>
                        <a:rPr lang="en-GB" sz="1600" b="1" kern="1200" baseline="0" dirty="0" smtClean="0">
                          <a:solidFill>
                            <a:schemeClr val="lt1"/>
                          </a:solidFill>
                          <a:latin typeface="Arial" panose="020B0604020202020204" pitchFamily="34" charset="0"/>
                          <a:ea typeface="+mn-ea"/>
                          <a:cs typeface="Arial" panose="020B0604020202020204" pitchFamily="34" charset="0"/>
                        </a:rPr>
                        <a:t> bipolar affective disorder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and other psychoses</a:t>
                      </a:r>
                    </a:p>
                    <a:p>
                      <a:pPr algn="ctr" fontAlgn="b"/>
                      <a:endParaRPr lang="en-GB"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Depression</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(18+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Dementia</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Learning</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disabilities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60000">
                <a:tc vMerge="1">
                  <a:txBody>
                    <a:bodyPr/>
                    <a:lstStyle/>
                    <a:p>
                      <a:endParaRPr lang="en-GB"/>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accent1">
                              <a:lumMod val="75000"/>
                            </a:schemeClr>
                          </a:solidFill>
                          <a:latin typeface="Arial" panose="020B0604020202020204" pitchFamily="34" charset="0"/>
                          <a:cs typeface="Arial" panose="020B0604020202020204" pitchFamily="34" charset="0"/>
                        </a:rPr>
                        <a:t>Boroughbury</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endParaRPr lang="en-GB" sz="1400" dirty="0" smtClean="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bg1"/>
                          </a:solidFill>
                          <a:latin typeface="Arial" panose="020B0604020202020204" pitchFamily="34" charset="0"/>
                          <a:ea typeface="+mn-ea"/>
                          <a:cs typeface="Arial" panose="020B0604020202020204" pitchFamily="34" charset="0"/>
                        </a:rPr>
                        <a:t>1.2%</a:t>
                      </a:r>
                      <a:endParaRPr lang="en-GB" sz="1400" kern="1200" dirty="0">
                        <a:solidFill>
                          <a:schemeClr val="bg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1,931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bg1"/>
                          </a:solidFill>
                          <a:latin typeface="Arial" panose="020B0604020202020204" pitchFamily="34" charset="0"/>
                          <a:ea typeface="+mn-ea"/>
                          <a:cs typeface="Arial" panose="020B0604020202020204" pitchFamily="34" charset="0"/>
                        </a:rPr>
                        <a:t>1.1%</a:t>
                      </a:r>
                      <a:endParaRPr lang="en-GB" sz="1400" kern="1200" dirty="0">
                        <a:solidFill>
                          <a:schemeClr val="bg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accent1">
                              <a:lumMod val="75000"/>
                            </a:schemeClr>
                          </a:solidFill>
                          <a:latin typeface="Arial" panose="020B0604020202020204" pitchFamily="34" charset="0"/>
                          <a:cs typeface="Arial" panose="020B0604020202020204" pitchFamily="34" charset="0"/>
                        </a:rPr>
                        <a:t>Paston</a:t>
                      </a:r>
                      <a:endParaRPr lang="en-GB" sz="1400" dirty="0" smtClean="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533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bg1"/>
                          </a:solidFill>
                          <a:latin typeface="Arial" panose="020B0604020202020204" pitchFamily="34" charset="0"/>
                          <a:ea typeface="+mn-ea"/>
                          <a:cs typeface="Arial" panose="020B0604020202020204" pitchFamily="34" charset="0"/>
                        </a:rPr>
                        <a:t>0.7%</a:t>
                      </a:r>
                      <a:endParaRPr lang="en-GB" sz="1400" kern="1200" dirty="0">
                        <a:solidFill>
                          <a:schemeClr val="bg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BMC </a:t>
                      </a:r>
                      <a:r>
                        <a:rPr lang="en-GB" sz="1400" dirty="0" err="1" smtClean="0">
                          <a:solidFill>
                            <a:schemeClr val="accent1">
                              <a:lumMod val="75000"/>
                            </a:schemeClr>
                          </a:solidFill>
                          <a:latin typeface="Arial" panose="020B0604020202020204" pitchFamily="34" charset="0"/>
                          <a:cs typeface="Arial" panose="020B0604020202020204" pitchFamily="34" charset="0"/>
                        </a:rPr>
                        <a:t>Paston</a:t>
                      </a:r>
                      <a:r>
                        <a:rPr lang="en-GB" sz="1400" dirty="0" smtClean="0">
                          <a:solidFill>
                            <a:schemeClr val="accent1">
                              <a:lumMod val="75000"/>
                            </a:schemeClr>
                          </a:solidFill>
                          <a:latin typeface="Arial" panose="020B0604020202020204" pitchFamily="34" charset="0"/>
                          <a:cs typeface="Arial" panose="020B0604020202020204" pitchFamily="34" charset="0"/>
                        </a:rPr>
                        <a:t>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bg1"/>
                          </a:solidFill>
                          <a:latin typeface="Arial" panose="020B0604020202020204" pitchFamily="34" charset="0"/>
                          <a:ea typeface="+mn-ea"/>
                          <a:cs typeface="Arial" panose="020B0604020202020204" pitchFamily="34" charset="0"/>
                        </a:rPr>
                        <a:t>1.1%</a:t>
                      </a:r>
                      <a:endParaRPr lang="en-GB" sz="1400" kern="1200" dirty="0">
                        <a:solidFill>
                          <a:schemeClr val="bg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2,464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361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bg1"/>
                          </a:solidFill>
                          <a:latin typeface="Arial" panose="020B0604020202020204" pitchFamily="34" charset="0"/>
                          <a:ea typeface="+mn-ea"/>
                          <a:cs typeface="Arial" panose="020B0604020202020204" pitchFamily="34" charset="0"/>
                        </a:rPr>
                        <a:t>0.9%</a:t>
                      </a:r>
                      <a:endParaRPr lang="en-GB" sz="1400" kern="1200" dirty="0">
                        <a:solidFill>
                          <a:schemeClr val="bg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231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bg1"/>
                          </a:solidFill>
                          <a:latin typeface="Arial" panose="020B0604020202020204" pitchFamily="34" charset="0"/>
                          <a:ea typeface="+mn-ea"/>
                          <a:cs typeface="Arial" panose="020B0604020202020204" pitchFamily="34" charset="0"/>
                        </a:rPr>
                        <a:t>0.6%</a:t>
                      </a:r>
                      <a:endParaRPr lang="en-GB" sz="1400" kern="1200" dirty="0">
                        <a:solidFill>
                          <a:schemeClr val="bg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North 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4,096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41,730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4,094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2,675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8"/>
                  </a:ext>
                </a:extLst>
              </a:tr>
              <a:tr h="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7,750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68,112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6,551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4,057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9"/>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550,918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4,589,213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446,548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284,422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10"/>
                  </a:ext>
                </a:extLst>
              </a:tr>
            </a:tbl>
          </a:graphicData>
        </a:graphic>
      </p:graphicFrame>
      <p:pic>
        <p:nvPicPr>
          <p:cNvPr id="7" name="Picture 6"/>
          <p:cNvPicPr>
            <a:picLocks noChangeAspect="1"/>
          </p:cNvPicPr>
          <p:nvPr/>
        </p:nvPicPr>
        <p:blipFill>
          <a:blip r:embed="rId3"/>
          <a:stretch>
            <a:fillRect/>
          </a:stretch>
        </p:blipFill>
        <p:spPr>
          <a:xfrm>
            <a:off x="10191821" y="6377472"/>
            <a:ext cx="1981517" cy="448136"/>
          </a:xfrm>
          <a:prstGeom prst="rect">
            <a:avLst/>
          </a:prstGeom>
        </p:spPr>
      </p:pic>
    </p:spTree>
    <p:extLst>
      <p:ext uri="{BB962C8B-B14F-4D97-AF65-F5344CB8AC3E}">
        <p14:creationId xmlns:p14="http://schemas.microsoft.com/office/powerpoint/2010/main" val="201442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90094222"/>
              </p:ext>
            </p:extLst>
          </p:nvPr>
        </p:nvGraphicFramePr>
        <p:xfrm>
          <a:off x="0" y="0"/>
          <a:ext cx="12192002" cy="13985748"/>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428550">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smtClean="0">
                          <a:solidFill>
                            <a:schemeClr val="bg1"/>
                          </a:solidFill>
                          <a:latin typeface="Arial" panose="020B0604020202020204" pitchFamily="34" charset="0"/>
                          <a:cs typeface="Arial" panose="020B0604020202020204" pitchFamily="34" charset="0"/>
                        </a:rPr>
                        <a:t>BMC </a:t>
                      </a:r>
                      <a:r>
                        <a:rPr lang="en-GB" sz="1600" b="1" i="0" dirty="0" err="1" smtClean="0">
                          <a:solidFill>
                            <a:schemeClr val="bg1"/>
                          </a:solidFill>
                          <a:latin typeface="Arial" panose="020B0604020202020204" pitchFamily="34" charset="0"/>
                          <a:cs typeface="Arial" panose="020B0604020202020204" pitchFamily="34" charset="0"/>
                        </a:rPr>
                        <a:t>Paston</a:t>
                      </a:r>
                      <a:r>
                        <a:rPr lang="en-GB" sz="1600" b="1" i="0" dirty="0" smtClean="0">
                          <a:solidFill>
                            <a:schemeClr val="bg1"/>
                          </a:solidFill>
                          <a:latin typeface="Arial" panose="020B0604020202020204" pitchFamily="34" charset="0"/>
                          <a:cs typeface="Arial" panose="020B0604020202020204" pitchFamily="34" charset="0"/>
                        </a:rPr>
                        <a:t> PCN</a:t>
                      </a:r>
                      <a:r>
                        <a:rPr lang="en-GB" sz="1600" b="1" i="0" baseline="0" dirty="0" smtClean="0">
                          <a:solidFill>
                            <a:schemeClr val="bg1"/>
                          </a:solidFill>
                          <a:latin typeface="Arial" panose="020B0604020202020204" pitchFamily="34" charset="0"/>
                          <a:cs typeface="Arial" panose="020B0604020202020204" pitchFamily="34" charset="0"/>
                        </a:rPr>
                        <a:t> – summary</a:t>
                      </a:r>
                      <a:endParaRPr lang="en-GB" sz="1600" b="0" i="0" baseline="0" dirty="0" smtClean="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429450">
                <a:tc>
                  <a:txBody>
                    <a:bodyPr/>
                    <a:lstStyle/>
                    <a:p>
                      <a:pPr marL="285750" indent="-285750">
                        <a:lnSpc>
                          <a:spcPct val="114000"/>
                        </a:lnSpc>
                        <a:buSzPct val="150000"/>
                        <a:buFont typeface="Arial" panose="020B0604020202020204" pitchFamily="34" charset="0"/>
                        <a:buChar cha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There are almost 40,000 people registered with BMC </a:t>
                      </a:r>
                      <a:r>
                        <a:rPr lang="en-GB" sz="1500" b="0" i="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 PCN, with a higher proportion of people aged 64 and over when compared to the North Alliance, CCG and England.  The population is estimated to increase by 7.2%  between 2019 and 2026, and then stabilise to 2036</a:t>
                      </a:r>
                    </a:p>
                    <a:p>
                      <a:pPr marL="285750" indent="-285750">
                        <a:lnSpc>
                          <a:spcPct val="114000"/>
                        </a:lnSpc>
                        <a:buSzPct val="150000"/>
                        <a:buFont typeface="Arial" panose="020B0604020202020204" pitchFamily="34" charset="0"/>
                        <a:buChar cha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BMC </a:t>
                      </a:r>
                      <a:r>
                        <a:rPr lang="en-GB" sz="1500" b="0" i="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 PCN has a lower proportion of population from the White British ethnic group and higher proportions from White Other and Asian ethnic origins compared to the North Alliance, CCG and England averages.</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Relative deprivation is higher in BMC </a:t>
                      </a:r>
                      <a:r>
                        <a:rPr lang="en-GB" sz="1500" b="0" i="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 PCN and each of the constituent practices when compared to the North Alliance, CCG and England.  Approximately 25% of children and 24%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on average there are around 500 births a year in the PCN. Birth rates and the proportion of babies born with a low birth weight are statistically similar to the North Alliance, which in itself has a noticeably high birth rate compared to the CCG</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male and female life expectancy in the PCN is statistically similar to the North Alliance average at around 79.8 years and 83.0 years respectively. </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Recorded obesity in adults is statistically significantly higher than the North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22.2% of adults smoke, which is statistically significantly higher than the North Alliance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Estimates</a:t>
                      </a:r>
                      <a:r>
                        <a:rPr lang="en-GB" sz="1500" b="0" i="0" dirty="0" smtClean="0">
                          <a:solidFill>
                            <a:schemeClr val="accent1">
                              <a:lumMod val="75000"/>
                            </a:schemeClr>
                          </a:solidFill>
                          <a:latin typeface="Arial" panose="020B0604020202020204" pitchFamily="34" charset="0"/>
                          <a:cs typeface="Arial" panose="020B0604020202020204" pitchFamily="34" charset="0"/>
                        </a:rPr>
                        <a:t> of people reporting long-term</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 activity-limiting illness and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being in Good or Very Good health are statistically worse than the averages for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On average there are around 360 deaths a year in the PCN, with about a third of these in people aged under 75 years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The PCN has statistically significantly high recorded prevalence of hypertension, stroke, COPD and diabetes compared to the North Alliance averages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All-age, all cause mortality is statistically similar to the North Alliance rate but premature all-cause mortality is statistically significantly higher.  All age and premature disease specific mortality rates for the PCN are statistically similar when compared with North Alliance, except for premature mortality for circulatory disease which is statistically significantly higher.</a:t>
                      </a: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r h="6429450">
                <a:tc>
                  <a:txBody>
                    <a:bodyPr/>
                    <a:lstStyle/>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1500" b="0" i="0" baseline="0" dirty="0" smtClean="0">
                        <a:solidFill>
                          <a:schemeClr val="accent1">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262947155"/>
                  </a:ext>
                </a:extLst>
              </a:tr>
            </a:tbl>
          </a:graphicData>
        </a:graphic>
      </p:graphicFrame>
    </p:spTree>
    <p:extLst>
      <p:ext uri="{BB962C8B-B14F-4D97-AF65-F5344CB8AC3E}">
        <p14:creationId xmlns:p14="http://schemas.microsoft.com/office/powerpoint/2010/main" val="3077847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Demography</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5928258"/>
              </p:ext>
            </p:extLst>
          </p:nvPr>
        </p:nvGraphicFramePr>
        <p:xfrm>
          <a:off x="0" y="0"/>
          <a:ext cx="12192000" cy="688002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smtClean="0">
                          <a:latin typeface="Arial" panose="020B0604020202020204" pitchFamily="34" charset="0"/>
                          <a:cs typeface="Arial" panose="020B0604020202020204" pitchFamily="34" charset="0"/>
                        </a:rPr>
                        <a:t>GP</a:t>
                      </a:r>
                      <a:r>
                        <a:rPr lang="en-GB" baseline="0" dirty="0" smtClean="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00" dirty="0" smtClean="0">
                        <a:solidFill>
                          <a:srgbClr val="002060"/>
                        </a:solidFill>
                        <a:latin typeface="Arial" panose="020B0604020202020204" pitchFamily="34" charset="0"/>
                        <a:cs typeface="Arial" panose="020B0604020202020204" pitchFamily="34" charset="0"/>
                      </a:endParaRPr>
                    </a:p>
                    <a:p>
                      <a:endParaRPr lang="en-GB" sz="100" dirty="0" smtClean="0">
                        <a:solidFill>
                          <a:srgbClr val="002060"/>
                        </a:solidFill>
                        <a:latin typeface="Arial" panose="020B0604020202020204" pitchFamily="34" charset="0"/>
                        <a:cs typeface="Arial" panose="020B0604020202020204" pitchFamily="34" charset="0"/>
                      </a:endParaRPr>
                    </a:p>
                    <a:p>
                      <a:pPr algn="ct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BMC </a:t>
                      </a:r>
                      <a:r>
                        <a:rPr lang="en-GB" sz="1400" kern="1200" baseline="0" dirty="0" err="1" smtClean="0">
                          <a:solidFill>
                            <a:schemeClr val="accent1">
                              <a:lumMod val="75000"/>
                            </a:schemeClr>
                          </a:solidFill>
                          <a:latin typeface="Arial" panose="020B0604020202020204" pitchFamily="34" charset="0"/>
                          <a:ea typeface="+mn-ea"/>
                          <a:cs typeface="Arial" panose="020B0604020202020204" pitchFamily="34" charset="0"/>
                        </a:rPr>
                        <a:t>Paston</a:t>
                      </a: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 PCN has a higher proportion of people aged 65 and over compared with North Alliance, CCG and England.</a:t>
                      </a:r>
                    </a:p>
                    <a:p>
                      <a:pPr algn="ctr"/>
                      <a:endPar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smtClean="0">
                          <a:solidFill>
                            <a:schemeClr val="tx1">
                              <a:lumMod val="75000"/>
                              <a:lumOff val="25000"/>
                            </a:schemeClr>
                          </a:solidFill>
                          <a:latin typeface="Arial" panose="020B0604020202020204" pitchFamily="34" charset="0"/>
                          <a:ea typeface="+mn-ea"/>
                          <a:cs typeface="Arial" panose="020B0604020202020204" pitchFamily="34" charset="0"/>
                        </a:rPr>
                        <a:t> </a:t>
                      </a:r>
                    </a:p>
                    <a:p>
                      <a:pPr algn="ctr"/>
                      <a:endParaRPr lang="en-GB" sz="1400" kern="1200" dirty="0" smtClean="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The population of BMC </a:t>
                      </a:r>
                      <a:r>
                        <a:rPr lang="en-GB" sz="1400" kern="1200" dirty="0" err="1" smtClean="0">
                          <a:solidFill>
                            <a:schemeClr val="accent1">
                              <a:lumMod val="75000"/>
                            </a:schemeClr>
                          </a:solidFill>
                          <a:latin typeface="Arial" panose="020B0604020202020204" pitchFamily="34" charset="0"/>
                          <a:ea typeface="+mn-ea"/>
                          <a:cs typeface="Arial" panose="020B0604020202020204" pitchFamily="34" charset="0"/>
                        </a:rPr>
                        <a:t>Paston</a:t>
                      </a: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 PCN is forecast</a:t>
                      </a: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 to grow at a similar rate to the CCG as whole.  </a:t>
                      </a:r>
                    </a:p>
                    <a:p>
                      <a:pPr algn="ct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The population is expected to increase by 7.2% between 2019 and 2026 and then stabilise to 2036.</a:t>
                      </a:r>
                      <a:endParaRPr lang="en-GB" sz="1400" kern="1200" dirty="0" smtClean="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60667173"/>
              </p:ext>
            </p:extLst>
          </p:nvPr>
        </p:nvGraphicFramePr>
        <p:xfrm>
          <a:off x="244698" y="470512"/>
          <a:ext cx="11668258" cy="3095020"/>
        </p:xfrm>
        <a:graphic>
          <a:graphicData uri="http://schemas.openxmlformats.org/drawingml/2006/table">
            <a:tbl>
              <a:tblPr firstRow="1" bandRow="1">
                <a:tableStyleId>{F5AB1C69-6EDB-4FF4-983F-18BD219EF322}</a:tableStyleId>
              </a:tblPr>
              <a:tblGrid>
                <a:gridCol w="1944709">
                  <a:extLst>
                    <a:ext uri="{9D8B030D-6E8A-4147-A177-3AD203B41FA5}">
                      <a16:colId xmlns:a16="http://schemas.microsoft.com/office/drawing/2014/main" val="20000"/>
                    </a:ext>
                  </a:extLst>
                </a:gridCol>
                <a:gridCol w="1944711">
                  <a:extLst>
                    <a:ext uri="{9D8B030D-6E8A-4147-A177-3AD203B41FA5}">
                      <a16:colId xmlns:a16="http://schemas.microsoft.com/office/drawing/2014/main" val="20001"/>
                    </a:ext>
                  </a:extLst>
                </a:gridCol>
                <a:gridCol w="1944711">
                  <a:extLst>
                    <a:ext uri="{9D8B030D-6E8A-4147-A177-3AD203B41FA5}">
                      <a16:colId xmlns:a16="http://schemas.microsoft.com/office/drawing/2014/main" val="20002"/>
                    </a:ext>
                  </a:extLst>
                </a:gridCol>
                <a:gridCol w="1944709">
                  <a:extLst>
                    <a:ext uri="{9D8B030D-6E8A-4147-A177-3AD203B41FA5}">
                      <a16:colId xmlns:a16="http://schemas.microsoft.com/office/drawing/2014/main" val="20003"/>
                    </a:ext>
                  </a:extLst>
                </a:gridCol>
                <a:gridCol w="2448930">
                  <a:extLst>
                    <a:ext uri="{9D8B030D-6E8A-4147-A177-3AD203B41FA5}">
                      <a16:colId xmlns:a16="http://schemas.microsoft.com/office/drawing/2014/main" val="20004"/>
                    </a:ext>
                  </a:extLst>
                </a:gridCol>
                <a:gridCol w="1440488">
                  <a:extLst>
                    <a:ext uri="{9D8B030D-6E8A-4147-A177-3AD203B41FA5}">
                      <a16:colId xmlns:a16="http://schemas.microsoft.com/office/drawing/2014/main" val="20005"/>
                    </a:ext>
                  </a:extLst>
                </a:gridCol>
              </a:tblGrid>
              <a:tr h="400756">
                <a:tc rowSpan="2">
                  <a:txBody>
                    <a:bodyPr/>
                    <a:lstStyle/>
                    <a:p>
                      <a:r>
                        <a:rPr lang="en-GB" dirty="0" smtClean="0">
                          <a:latin typeface="Arial" panose="020B0604020202020204" pitchFamily="34" charset="0"/>
                          <a:cs typeface="Arial" panose="020B0604020202020204" pitchFamily="34" charset="0"/>
                        </a:rPr>
                        <a:t>Age</a:t>
                      </a:r>
                      <a:r>
                        <a:rPr lang="en-GB" baseline="0" dirty="0" smtClean="0">
                          <a:latin typeface="Arial" panose="020B0604020202020204" pitchFamily="34" charset="0"/>
                          <a:cs typeface="Arial" panose="020B0604020202020204" pitchFamily="34" charset="0"/>
                        </a:rPr>
                        <a:t> band</a:t>
                      </a:r>
                      <a:endParaRPr lang="en-GB"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algn="ctr"/>
                      <a:r>
                        <a:rPr lang="en-GB" dirty="0" smtClean="0">
                          <a:latin typeface="Arial" panose="020B0604020202020204" pitchFamily="34" charset="0"/>
                          <a:cs typeface="Arial" panose="020B0604020202020204" pitchFamily="34" charset="0"/>
                        </a:rPr>
                        <a:t>BMC </a:t>
                      </a:r>
                      <a:r>
                        <a:rPr lang="en-GB" dirty="0" err="1" smtClean="0">
                          <a:latin typeface="Arial" panose="020B0604020202020204" pitchFamily="34" charset="0"/>
                          <a:cs typeface="Arial" panose="020B0604020202020204" pitchFamily="34" charset="0"/>
                        </a:rPr>
                        <a:t>Paston</a:t>
                      </a:r>
                      <a:r>
                        <a:rPr lang="en-GB" dirty="0" smtClean="0">
                          <a:latin typeface="Arial" panose="020B0604020202020204" pitchFamily="34" charset="0"/>
                          <a:cs typeface="Arial" panose="020B0604020202020204" pitchFamily="34" charset="0"/>
                        </a:rPr>
                        <a:t> PCN</a:t>
                      </a:r>
                      <a:endParaRPr lang="en-GB" sz="1200" dirty="0">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dirty="0"/>
                    </a:p>
                  </a:txBody>
                  <a:tcPr/>
                </a:tc>
                <a:tc rowSpan="2">
                  <a:txBody>
                    <a:bodyPr/>
                    <a:lstStyle/>
                    <a:p>
                      <a:pPr algn="ctr"/>
                      <a:r>
                        <a:rPr lang="en-GB" dirty="0" smtClean="0">
                          <a:latin typeface="Arial" panose="020B0604020202020204" pitchFamily="34" charset="0"/>
                          <a:cs typeface="Arial" panose="020B0604020202020204" pitchFamily="34" charset="0"/>
                        </a:rPr>
                        <a:t>North</a:t>
                      </a:r>
                      <a:endParaRPr lang="en-GB" baseline="0" dirty="0" smtClean="0">
                        <a:latin typeface="Arial" panose="020B0604020202020204" pitchFamily="34" charset="0"/>
                        <a:cs typeface="Arial" panose="020B0604020202020204" pitchFamily="34" charset="0"/>
                      </a:endParaRPr>
                    </a:p>
                    <a:p>
                      <a:pPr algn="ctr"/>
                      <a:r>
                        <a:rPr lang="en-GB" baseline="0" dirty="0" smtClean="0">
                          <a:latin typeface="Arial" panose="020B0604020202020204" pitchFamily="34" charset="0"/>
                          <a:cs typeface="Arial" panose="020B0604020202020204" pitchFamily="34" charset="0"/>
                        </a:rPr>
                        <a:t>Alliance</a:t>
                      </a:r>
                      <a:endParaRPr lang="en-GB"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a:r>
                        <a:rPr lang="en-GB" dirty="0" smtClean="0">
                          <a:latin typeface="Arial" panose="020B0604020202020204" pitchFamily="34" charset="0"/>
                          <a:cs typeface="Arial" panose="020B0604020202020204" pitchFamily="34" charset="0"/>
                        </a:rPr>
                        <a:t>Cambridgeshire</a:t>
                      </a:r>
                      <a:r>
                        <a:rPr lang="en-GB" baseline="0" dirty="0" smtClean="0">
                          <a:latin typeface="Arial" panose="020B0604020202020204" pitchFamily="34" charset="0"/>
                          <a:cs typeface="Arial" panose="020B0604020202020204" pitchFamily="34" charset="0"/>
                        </a:rPr>
                        <a:t> and Peterborough CCG</a:t>
                      </a:r>
                      <a:endParaRPr lang="en-GB"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a:r>
                        <a:rPr lang="en-GB" dirty="0" smtClean="0">
                          <a:latin typeface="Arial" panose="020B0604020202020204" pitchFamily="34" charset="0"/>
                          <a:cs typeface="Arial" panose="020B0604020202020204" pitchFamily="34" charset="0"/>
                        </a:rPr>
                        <a:t>England</a:t>
                      </a:r>
                      <a:endParaRPr lang="en-GB" dirty="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47932">
                <a:tc vMerge="1">
                  <a:txBody>
                    <a:bodyPr/>
                    <a:lstStyle/>
                    <a:p>
                      <a:endParaRPr lang="en-GB"/>
                    </a:p>
                  </a:txBody>
                  <a:tcPr/>
                </a:tc>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Number</a:t>
                      </a:r>
                      <a:endParaRPr lang="en-GB" sz="1800" b="1" kern="1200" dirty="0">
                        <a:solidFill>
                          <a:schemeClr val="lt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a:t>
                      </a:r>
                      <a:endParaRPr lang="en-GB" sz="1800" b="1" kern="1200" dirty="0">
                        <a:solidFill>
                          <a:schemeClr val="lt1"/>
                        </a:solidFill>
                        <a:latin typeface="Arial" panose="020B0604020202020204" pitchFamily="34" charset="0"/>
                        <a:ea typeface="+mn-ea"/>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288000">
                <a:tc>
                  <a:txBody>
                    <a:bodyPr/>
                    <a:lstStyle/>
                    <a:p>
                      <a:pPr algn="l" fontAlgn="b">
                        <a:spcBef>
                          <a:spcPts val="0"/>
                        </a:spcBef>
                      </a:pPr>
                      <a:r>
                        <a:rPr lang="en-GB" sz="1400" b="1" i="0" u="none" strike="noStrike" dirty="0">
                          <a:solidFill>
                            <a:schemeClr val="accent1">
                              <a:lumMod val="75000"/>
                            </a:schemeClr>
                          </a:solidFill>
                          <a:effectLst/>
                          <a:latin typeface="Arial" panose="020B0604020202020204" pitchFamily="34" charset="0"/>
                          <a:cs typeface="Arial" panose="020B0604020202020204" pitchFamily="34" charset="0"/>
                        </a:rPr>
                        <a:t>Total</a:t>
                      </a:r>
                    </a:p>
                  </a:txBody>
                  <a:tcPr marL="9525" marR="9525" marT="9525"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39,588</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100%</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567,598</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983,597</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59,759,638</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EE1F2"/>
                    </a:solidFill>
                  </a:tcPr>
                </a:tc>
                <a:extLst>
                  <a:ext uri="{0D108BD9-81ED-4DB2-BD59-A6C34878D82A}">
                    <a16:rowId xmlns:a16="http://schemas.microsoft.com/office/drawing/2014/main" val="10002"/>
                  </a:ext>
                </a:extLst>
              </a:tr>
              <a:tr h="324092">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0-4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2,279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5.4%</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5.5%</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5-14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5,022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11.7%</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11.8%</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276412">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Under 18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8,590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20.3%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20.4%</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5"/>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16-64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24,900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62.9%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63.4%</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65.6%</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64.3%</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6"/>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65+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6,941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16.3%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17.4%</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7"/>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75+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3,330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7.3%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8.0%</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8"/>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85+ years</a:t>
                      </a:r>
                    </a:p>
                  </a:txBody>
                  <a:tcPr marL="9525" marR="9525" marT="9525"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1,123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2.2%</a:t>
                      </a: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2.2%</a:t>
                      </a: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2.3%</a:t>
                      </a:r>
                    </a:p>
                  </a:txBody>
                  <a:tcPr marL="9525" marR="9525" marT="9525"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9235127"/>
              </p:ext>
            </p:extLst>
          </p:nvPr>
        </p:nvGraphicFramePr>
        <p:xfrm>
          <a:off x="93302" y="4654464"/>
          <a:ext cx="11971181" cy="1280160"/>
        </p:xfrm>
        <a:graphic>
          <a:graphicData uri="http://schemas.openxmlformats.org/drawingml/2006/table">
            <a:tbl>
              <a:tblPr firstRow="1" bandRow="1">
                <a:tableStyleId>{5C22544A-7EE6-4342-B048-85BDC9FD1C3A}</a:tableStyleId>
              </a:tblPr>
              <a:tblGrid>
                <a:gridCol w="1810143">
                  <a:extLst>
                    <a:ext uri="{9D8B030D-6E8A-4147-A177-3AD203B41FA5}">
                      <a16:colId xmlns:a16="http://schemas.microsoft.com/office/drawing/2014/main" val="20000"/>
                    </a:ext>
                  </a:extLst>
                </a:gridCol>
                <a:gridCol w="718762">
                  <a:extLst>
                    <a:ext uri="{9D8B030D-6E8A-4147-A177-3AD203B41FA5}">
                      <a16:colId xmlns:a16="http://schemas.microsoft.com/office/drawing/2014/main" val="20001"/>
                    </a:ext>
                  </a:extLst>
                </a:gridCol>
                <a:gridCol w="908117">
                  <a:extLst>
                    <a:ext uri="{9D8B030D-6E8A-4147-A177-3AD203B41FA5}">
                      <a16:colId xmlns:a16="http://schemas.microsoft.com/office/drawing/2014/main" val="20002"/>
                    </a:ext>
                  </a:extLst>
                </a:gridCol>
                <a:gridCol w="908117">
                  <a:extLst>
                    <a:ext uri="{9D8B030D-6E8A-4147-A177-3AD203B41FA5}">
                      <a16:colId xmlns:a16="http://schemas.microsoft.com/office/drawing/2014/main" val="20003"/>
                    </a:ext>
                  </a:extLst>
                </a:gridCol>
                <a:gridCol w="908117">
                  <a:extLst>
                    <a:ext uri="{9D8B030D-6E8A-4147-A177-3AD203B41FA5}">
                      <a16:colId xmlns:a16="http://schemas.microsoft.com/office/drawing/2014/main" val="20004"/>
                    </a:ext>
                  </a:extLst>
                </a:gridCol>
                <a:gridCol w="908117">
                  <a:extLst>
                    <a:ext uri="{9D8B030D-6E8A-4147-A177-3AD203B41FA5}">
                      <a16:colId xmlns:a16="http://schemas.microsoft.com/office/drawing/2014/main" val="20005"/>
                    </a:ext>
                  </a:extLst>
                </a:gridCol>
                <a:gridCol w="796769">
                  <a:extLst>
                    <a:ext uri="{9D8B030D-6E8A-4147-A177-3AD203B41FA5}">
                      <a16:colId xmlns:a16="http://schemas.microsoft.com/office/drawing/2014/main" val="20006"/>
                    </a:ext>
                  </a:extLst>
                </a:gridCol>
                <a:gridCol w="617519">
                  <a:extLst>
                    <a:ext uri="{9D8B030D-6E8A-4147-A177-3AD203B41FA5}">
                      <a16:colId xmlns:a16="http://schemas.microsoft.com/office/drawing/2014/main" val="20007"/>
                    </a:ext>
                  </a:extLst>
                </a:gridCol>
                <a:gridCol w="796769">
                  <a:extLst>
                    <a:ext uri="{9D8B030D-6E8A-4147-A177-3AD203B41FA5}">
                      <a16:colId xmlns:a16="http://schemas.microsoft.com/office/drawing/2014/main" val="20008"/>
                    </a:ext>
                  </a:extLst>
                </a:gridCol>
                <a:gridCol w="617519">
                  <a:extLst>
                    <a:ext uri="{9D8B030D-6E8A-4147-A177-3AD203B41FA5}">
                      <a16:colId xmlns:a16="http://schemas.microsoft.com/office/drawing/2014/main" val="20009"/>
                    </a:ext>
                  </a:extLst>
                </a:gridCol>
                <a:gridCol w="796769">
                  <a:extLst>
                    <a:ext uri="{9D8B030D-6E8A-4147-A177-3AD203B41FA5}">
                      <a16:colId xmlns:a16="http://schemas.microsoft.com/office/drawing/2014/main" val="20010"/>
                    </a:ext>
                  </a:extLst>
                </a:gridCol>
                <a:gridCol w="617519">
                  <a:extLst>
                    <a:ext uri="{9D8B030D-6E8A-4147-A177-3AD203B41FA5}">
                      <a16:colId xmlns:a16="http://schemas.microsoft.com/office/drawing/2014/main" val="20011"/>
                    </a:ext>
                  </a:extLst>
                </a:gridCol>
                <a:gridCol w="949425">
                  <a:extLst>
                    <a:ext uri="{9D8B030D-6E8A-4147-A177-3AD203B41FA5}">
                      <a16:colId xmlns:a16="http://schemas.microsoft.com/office/drawing/2014/main" val="20012"/>
                    </a:ext>
                  </a:extLst>
                </a:gridCol>
                <a:gridCol w="617519">
                  <a:extLst>
                    <a:ext uri="{9D8B030D-6E8A-4147-A177-3AD203B41FA5}">
                      <a16:colId xmlns:a16="http://schemas.microsoft.com/office/drawing/2014/main" val="20013"/>
                    </a:ext>
                  </a:extLst>
                </a:gridCol>
              </a:tblGrid>
              <a:tr h="274320">
                <a:tc>
                  <a:txBody>
                    <a:bodyPr/>
                    <a:lstStyle/>
                    <a:p>
                      <a:r>
                        <a:rPr lang="en-GB" sz="1400" b="1" kern="1200" dirty="0" smtClean="0">
                          <a:solidFill>
                            <a:schemeClr val="lt1"/>
                          </a:solidFill>
                          <a:latin typeface="Arial" panose="020B0604020202020204" pitchFamily="34" charset="0"/>
                          <a:ea typeface="+mn-ea"/>
                          <a:cs typeface="Arial" panose="020B0604020202020204" pitchFamily="34" charset="0"/>
                        </a:rPr>
                        <a:t>PCN</a:t>
                      </a:r>
                      <a:endParaRPr lang="en-GB" sz="1400" b="1" kern="1200" dirty="0">
                        <a:solidFill>
                          <a:schemeClr val="lt1"/>
                        </a:solidFill>
                        <a:latin typeface="Arial" panose="020B0604020202020204" pitchFamily="34" charset="0"/>
                        <a:ea typeface="+mn-ea"/>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2019</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2019 to</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2021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6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2021</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to 2026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2026 to 2031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2031</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to 2036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303656">
                <a:tc>
                  <a:txBody>
                    <a:bodyPr/>
                    <a:lstStyle/>
                    <a:p>
                      <a:endParaRPr lang="en-GB" sz="1400" b="1" kern="1200" dirty="0">
                        <a:solidFill>
                          <a:schemeClr val="lt1"/>
                        </a:solidFill>
                        <a:latin typeface="Arial" panose="020B0604020202020204" pitchFamily="34" charset="0"/>
                        <a:ea typeface="+mn-ea"/>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kern="1200" dirty="0">
                          <a:solidFill>
                            <a:srgbClr val="FFFFFF"/>
                          </a:solidFill>
                          <a:effectLst/>
                          <a:latin typeface="Arial" panose="020B0604020202020204" pitchFamily="34" charset="0"/>
                          <a:ea typeface="+mn-ea"/>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24000">
                <a:tc>
                  <a:txBody>
                    <a:bodyPr/>
                    <a:lstStyle/>
                    <a:p>
                      <a:pPr algn="l"/>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BMC </a:t>
                      </a:r>
                      <a:r>
                        <a:rPr lang="en-GB" sz="1600" b="0" i="0" u="none" strike="noStrike" kern="1200" dirty="0" err="1" smtClean="0">
                          <a:solidFill>
                            <a:schemeClr val="accent1">
                              <a:lumMod val="75000"/>
                            </a:schemeClr>
                          </a:solidFill>
                          <a:effectLst/>
                          <a:latin typeface="Arial" panose="020B0604020202020204" pitchFamily="34" charset="0"/>
                          <a:ea typeface="+mn-ea"/>
                          <a:cs typeface="Arial" panose="020B0604020202020204" pitchFamily="34" charset="0"/>
                        </a:rPr>
                        <a:t>Paston</a:t>
                      </a:r>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 PCN</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39,588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40,373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42,422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43,407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43,227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2,050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extLst>
                  <a:ext uri="{0D108BD9-81ED-4DB2-BD59-A6C34878D82A}">
                    <a16:rowId xmlns:a16="http://schemas.microsoft.com/office/drawing/2014/main" val="10002"/>
                  </a:ext>
                </a:extLst>
              </a:tr>
              <a:tr h="324000">
                <a:tc>
                  <a:txBody>
                    <a:bodyPr/>
                    <a:lstStyle/>
                    <a:p>
                      <a:pPr algn="l"/>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C&amp;P</a:t>
                      </a:r>
                      <a:r>
                        <a:rPr lang="en-GB" sz="16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 </a:t>
                      </a:r>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CCG</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982,987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1,011,368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1,072,891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1,097,528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1,110,295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28,381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61,522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24,637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12,767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extLst>
                  <a:ext uri="{0D108BD9-81ED-4DB2-BD59-A6C34878D82A}">
                    <a16:rowId xmlns:a16="http://schemas.microsoft.com/office/drawing/2014/main" val="10003"/>
                  </a:ext>
                </a:extLst>
              </a:tr>
            </a:tbl>
          </a:graphicData>
        </a:graphic>
      </p:graphicFrame>
      <p:sp>
        <p:nvSpPr>
          <p:cNvPr id="4" name="Rectangle 3"/>
          <p:cNvSpPr/>
          <p:nvPr/>
        </p:nvSpPr>
        <p:spPr>
          <a:xfrm>
            <a:off x="0" y="4162528"/>
            <a:ext cx="12192000" cy="420914"/>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Population forecasts</a:t>
            </a:r>
          </a:p>
        </p:txBody>
      </p:sp>
    </p:spTree>
    <p:extLst>
      <p:ext uri="{BB962C8B-B14F-4D97-AF65-F5344CB8AC3E}">
        <p14:creationId xmlns:p14="http://schemas.microsoft.com/office/powerpoint/2010/main" val="659020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9052416"/>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smtClean="0">
                          <a:latin typeface="Arial" panose="020B0604020202020204" pitchFamily="34" charset="0"/>
                          <a:cs typeface="Arial" panose="020B0604020202020204" pitchFamily="34" charset="0"/>
                        </a:rPr>
                        <a:t>Population distribution </a:t>
                      </a:r>
                      <a:endParaRPr lang="en-GB" dirty="0">
                        <a:latin typeface="Arial" panose="020B0604020202020204" pitchFamily="34" charset="0"/>
                        <a:cs typeface="Arial" panose="020B0604020202020204" pitchFamily="34" charset="0"/>
                      </a:endParaRP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700" dirty="0" smtClean="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kern="1200" dirty="0" smtClean="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smtClean="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9960" y="381846"/>
            <a:ext cx="4386936" cy="6199354"/>
          </a:xfrm>
          <a:prstGeom prst="rect">
            <a:avLst/>
          </a:prstGeom>
          <a:ln w="19050">
            <a:solidFill>
              <a:schemeClr val="accent1">
                <a:lumMod val="75000"/>
              </a:schemeClr>
            </a:solidFill>
          </a:ln>
        </p:spPr>
      </p:pic>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endParaRPr lang="en-GB" sz="1600" b="1" dirty="0" smtClean="0">
              <a:solidFill>
                <a:schemeClr val="accent1">
                  <a:lumMod val="75000"/>
                </a:schemeClr>
              </a:solidFill>
              <a:latin typeface="Arial" panose="020B0604020202020204" pitchFamily="34" charset="0"/>
              <a:cs typeface="Arial" panose="020B0604020202020204" pitchFamily="34" charset="0"/>
            </a:endParaRPr>
          </a:p>
          <a:p>
            <a:pPr algn="ctr"/>
            <a:r>
              <a:rPr lang="en-GB" sz="1600" b="1" dirty="0" smtClean="0">
                <a:solidFill>
                  <a:schemeClr val="accent1">
                    <a:lumMod val="75000"/>
                  </a:schemeClr>
                </a:solidFill>
                <a:latin typeface="Arial" panose="020B0604020202020204" pitchFamily="34" charset="0"/>
                <a:cs typeface="Arial" panose="020B0604020202020204" pitchFamily="34" charset="0"/>
              </a:rPr>
              <a:t>distribution</a:t>
            </a:r>
            <a:endParaRPr lang="en-GB" sz="1600" b="1" dirty="0">
              <a:solidFill>
                <a:schemeClr val="accent1">
                  <a:lumMod val="75000"/>
                </a:schemeClr>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smtClean="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smtClean="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7538198" y="14624189"/>
            <a:ext cx="23631525" cy="33394650"/>
          </a:xfrm>
          <a:prstGeom prst="rect">
            <a:avLst/>
          </a:prstGeom>
        </p:spPr>
      </p:pic>
      <p:pic>
        <p:nvPicPr>
          <p:cNvPr id="4" name="Picture 3"/>
          <p:cNvPicPr>
            <a:picLocks noChangeAspect="1"/>
          </p:cNvPicPr>
          <p:nvPr/>
        </p:nvPicPr>
        <p:blipFill>
          <a:blip r:embed="rId4"/>
          <a:stretch>
            <a:fillRect/>
          </a:stretch>
        </p:blipFill>
        <p:spPr>
          <a:xfrm>
            <a:off x="125264" y="368521"/>
            <a:ext cx="4396365" cy="6212679"/>
          </a:xfrm>
          <a:prstGeom prst="rect">
            <a:avLst/>
          </a:prstGeom>
        </p:spPr>
      </p:pic>
    </p:spTree>
    <p:extLst>
      <p:ext uri="{BB962C8B-B14F-4D97-AF65-F5344CB8AC3E}">
        <p14:creationId xmlns:p14="http://schemas.microsoft.com/office/powerpoint/2010/main" val="3259635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2107297"/>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Ethnicity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algn="ctr"/>
                      <a:r>
                        <a:rPr lang="en-GB" sz="1600" baseline="0" dirty="0" smtClean="0">
                          <a:solidFill>
                            <a:schemeClr val="accent1">
                              <a:lumMod val="75000"/>
                            </a:schemeClr>
                          </a:solidFill>
                          <a:latin typeface="Arial" panose="020B0604020202020204" pitchFamily="34" charset="0"/>
                          <a:cs typeface="Arial" panose="020B0604020202020204" pitchFamily="34" charset="0"/>
                        </a:rPr>
                        <a:t>     BMC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600" baseline="0" dirty="0" smtClean="0">
                          <a:solidFill>
                            <a:schemeClr val="accent1">
                              <a:lumMod val="75000"/>
                            </a:schemeClr>
                          </a:solidFill>
                          <a:latin typeface="Arial" panose="020B0604020202020204" pitchFamily="34" charset="0"/>
                          <a:cs typeface="Arial" panose="020B0604020202020204" pitchFamily="34" charset="0"/>
                        </a:rPr>
                        <a:t> PCN has a lower proportion of population from the </a:t>
                      </a:r>
                      <a:r>
                        <a:rPr lang="en-GB" sz="1600" b="1" baseline="0" dirty="0" smtClean="0">
                          <a:solidFill>
                            <a:schemeClr val="accent1">
                              <a:lumMod val="75000"/>
                            </a:schemeClr>
                          </a:solidFill>
                          <a:latin typeface="Arial" panose="020B0604020202020204" pitchFamily="34" charset="0"/>
                          <a:cs typeface="Arial" panose="020B0604020202020204" pitchFamily="34" charset="0"/>
                        </a:rPr>
                        <a:t>White British </a:t>
                      </a:r>
                      <a:r>
                        <a:rPr lang="en-GB" sz="1600" baseline="0" dirty="0" smtClean="0">
                          <a:solidFill>
                            <a:schemeClr val="accent1">
                              <a:lumMod val="75000"/>
                            </a:schemeClr>
                          </a:solidFill>
                          <a:latin typeface="Arial" panose="020B0604020202020204" pitchFamily="34" charset="0"/>
                          <a:cs typeface="Arial" panose="020B0604020202020204" pitchFamily="34" charset="0"/>
                        </a:rPr>
                        <a:t>ethnic group and higher proportions from </a:t>
                      </a:r>
                      <a:r>
                        <a:rPr lang="en-GB" sz="1600" b="1" baseline="0" dirty="0" smtClean="0">
                          <a:solidFill>
                            <a:schemeClr val="accent1">
                              <a:lumMod val="75000"/>
                            </a:schemeClr>
                          </a:solidFill>
                          <a:latin typeface="Arial" panose="020B0604020202020204" pitchFamily="34" charset="0"/>
                          <a:cs typeface="Arial" panose="020B0604020202020204" pitchFamily="34" charset="0"/>
                        </a:rPr>
                        <a:t>White Other and Asian</a:t>
                      </a:r>
                      <a:r>
                        <a:rPr lang="en-GB" sz="1600" baseline="0" dirty="0" smtClean="0">
                          <a:solidFill>
                            <a:schemeClr val="accent1">
                              <a:lumMod val="75000"/>
                            </a:schemeClr>
                          </a:solidFill>
                          <a:latin typeface="Arial" panose="020B0604020202020204" pitchFamily="34" charset="0"/>
                          <a:cs typeface="Arial" panose="020B0604020202020204" pitchFamily="34" charset="0"/>
                        </a:rPr>
                        <a:t> ethnic origins compared to the North Alliance, CCG and England averages.</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93919953"/>
              </p:ext>
            </p:extLst>
          </p:nvPr>
        </p:nvGraphicFramePr>
        <p:xfrm>
          <a:off x="369437" y="624114"/>
          <a:ext cx="11453125" cy="4424444"/>
        </p:xfrm>
        <a:graphic>
          <a:graphicData uri="http://schemas.openxmlformats.org/drawingml/2006/table">
            <a:tbl>
              <a:tblPr firstRow="1" bandRow="1">
                <a:tableStyleId>{F5AB1C69-6EDB-4FF4-983F-18BD219EF322}</a:tableStyleId>
              </a:tblPr>
              <a:tblGrid>
                <a:gridCol w="2538607">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0235">
                  <a:extLst>
                    <a:ext uri="{9D8B030D-6E8A-4147-A177-3AD203B41FA5}">
                      <a16:colId xmlns:a16="http://schemas.microsoft.com/office/drawing/2014/main" val="20004"/>
                    </a:ext>
                  </a:extLst>
                </a:gridCol>
                <a:gridCol w="1759789">
                  <a:extLst>
                    <a:ext uri="{9D8B030D-6E8A-4147-A177-3AD203B41FA5}">
                      <a16:colId xmlns:a16="http://schemas.microsoft.com/office/drawing/2014/main" val="20005"/>
                    </a:ext>
                  </a:extLst>
                </a:gridCol>
                <a:gridCol w="1004494">
                  <a:extLst>
                    <a:ext uri="{9D8B030D-6E8A-4147-A177-3AD203B41FA5}">
                      <a16:colId xmlns:a16="http://schemas.microsoft.com/office/drawing/2014/main" val="20006"/>
                    </a:ext>
                  </a:extLst>
                </a:gridCol>
                <a:gridCol w="1260000">
                  <a:extLst>
                    <a:ext uri="{9D8B030D-6E8A-4147-A177-3AD203B41FA5}">
                      <a16:colId xmlns:a16="http://schemas.microsoft.com/office/drawing/2014/main" val="20007"/>
                    </a:ext>
                  </a:extLst>
                </a:gridCol>
              </a:tblGrid>
              <a:tr h="1256444">
                <a:tc>
                  <a:txBody>
                    <a:bodyPr/>
                    <a:lstStyle/>
                    <a:p>
                      <a:pPr algn="l"/>
                      <a:r>
                        <a:rPr lang="en-GB" sz="1800" dirty="0" smtClean="0">
                          <a:latin typeface="Arial" panose="020B0604020202020204" pitchFamily="34" charset="0"/>
                          <a:cs typeface="Arial" panose="020B0604020202020204" pitchFamily="34" charset="0"/>
                        </a:rPr>
                        <a:t>PCN</a:t>
                      </a:r>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White British</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White Other</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Mixed</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Black </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Asian: Indian</a:t>
                      </a:r>
                      <a:r>
                        <a:rPr lang="en-GB" sz="1800" b="1" kern="1200" dirty="0" smtClean="0">
                          <a:solidFill>
                            <a:schemeClr val="lt1"/>
                          </a:solidFill>
                          <a:latin typeface="Arial" panose="020B0604020202020204" pitchFamily="34" charset="0"/>
                          <a:ea typeface="+mn-ea"/>
                          <a:cs typeface="Arial" panose="020B0604020202020204" pitchFamily="34" charset="0"/>
                        </a:rPr>
                        <a:t>/</a:t>
                      </a:r>
                    </a:p>
                    <a:p>
                      <a:pPr algn="ctr" fontAlgn="b"/>
                      <a:r>
                        <a:rPr lang="en-GB" sz="1800" b="1" kern="1200" dirty="0" smtClean="0">
                          <a:solidFill>
                            <a:schemeClr val="lt1"/>
                          </a:solidFill>
                          <a:latin typeface="Arial" panose="020B0604020202020204" pitchFamily="34" charset="0"/>
                          <a:ea typeface="+mn-ea"/>
                          <a:cs typeface="Arial" panose="020B0604020202020204" pitchFamily="34" charset="0"/>
                        </a:rPr>
                        <a:t>Bangladeshi/</a:t>
                      </a:r>
                    </a:p>
                    <a:p>
                      <a:pPr algn="ctr" fontAlgn="b"/>
                      <a:r>
                        <a:rPr lang="en-GB" sz="1800" b="1" kern="1200" dirty="0" smtClean="0">
                          <a:solidFill>
                            <a:schemeClr val="lt1"/>
                          </a:solidFill>
                          <a:latin typeface="Arial" panose="020B0604020202020204" pitchFamily="34" charset="0"/>
                          <a:ea typeface="+mn-ea"/>
                          <a:cs typeface="Arial" panose="020B0604020202020204" pitchFamily="34" charset="0"/>
                        </a:rPr>
                        <a:t>Pakistani</a:t>
                      </a:r>
                    </a:p>
                    <a:p>
                      <a:pPr algn="ctr" fontAlgn="b"/>
                      <a:endParaRPr lang="en-GB" sz="18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Asian: </a:t>
                      </a:r>
                      <a:r>
                        <a:rPr lang="en-GB" sz="1800" b="1" kern="1200" dirty="0" smtClean="0">
                          <a:solidFill>
                            <a:schemeClr val="lt1"/>
                          </a:solidFill>
                          <a:latin typeface="Arial" panose="020B0604020202020204" pitchFamily="34" charset="0"/>
                          <a:ea typeface="+mn-ea"/>
                          <a:cs typeface="Arial" panose="020B0604020202020204" pitchFamily="34" charset="0"/>
                        </a:rPr>
                        <a:t>Chinese/Other</a:t>
                      </a:r>
                    </a:p>
                    <a:p>
                      <a:pPr algn="ctr" fontAlgn="b"/>
                      <a:endParaRPr lang="en-GB" sz="18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Other</a:t>
                      </a: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0000"/>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BMC </a:t>
                      </a:r>
                      <a:r>
                        <a:rPr lang="en-GB" sz="1600" dirty="0" err="1" smtClean="0">
                          <a:solidFill>
                            <a:schemeClr val="accent1">
                              <a:lumMod val="75000"/>
                            </a:schemeClr>
                          </a:solidFill>
                          <a:latin typeface="Arial" panose="020B0604020202020204" pitchFamily="34" charset="0"/>
                          <a:cs typeface="Arial" panose="020B0604020202020204" pitchFamily="34" charset="0"/>
                        </a:rPr>
                        <a:t>Paston</a:t>
                      </a:r>
                      <a:r>
                        <a:rPr lang="en-GB" sz="1600" dirty="0" smtClean="0">
                          <a:solidFill>
                            <a:schemeClr val="accent1">
                              <a:lumMod val="75000"/>
                            </a:schemeClr>
                          </a:solidFill>
                          <a:latin typeface="Arial" panose="020B0604020202020204" pitchFamily="34" charset="0"/>
                          <a:cs typeface="Arial" panose="020B0604020202020204" pitchFamily="34" charset="0"/>
                        </a:rPr>
                        <a:t> 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68.9%</a:t>
                      </a: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12.0%</a:t>
                      </a: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2.8%</a:t>
                      </a: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a:t>
                      </a: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10.4%</a:t>
                      </a: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2.7%</a:t>
                      </a: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0.9%</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1"/>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80.7%</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8.7%</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1.9%</a:t>
                      </a: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1.4%</a:t>
                      </a: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5.0%</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0.5%</a:t>
                      </a:r>
                    </a:p>
                  </a:txBody>
                  <a:tcPr marL="9525" marR="9525" marT="9525" marB="0" anchor="ctr">
                    <a:lnR w="38100" cap="flat" cmpd="sng" algn="ctr">
                      <a:solidFill>
                        <a:schemeClr val="bg1"/>
                      </a:solidFill>
                      <a:prstDash val="solid"/>
                      <a:round/>
                      <a:headEnd type="none" w="med" len="med"/>
                      <a:tailEnd type="none" w="med" len="med"/>
                    </a:lnR>
                    <a:solidFill>
                      <a:srgbClr val="CEE1F2"/>
                    </a:solidFill>
                  </a:tcPr>
                </a:tc>
                <a:extLst>
                  <a:ext uri="{0D108BD9-81ED-4DB2-BD59-A6C34878D82A}">
                    <a16:rowId xmlns:a16="http://schemas.microsoft.com/office/drawing/2014/main" val="10002"/>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80.0%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9.5%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2.1%</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4.1%</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0.7%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79.8%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3.5%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EE1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62838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1220575"/>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Deprivation</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Relative deprivation is higher in BMC </a:t>
                      </a:r>
                      <a:r>
                        <a:rPr lang="en-GB" sz="1600" kern="1200" baseline="0" dirty="0" err="1" smtClean="0">
                          <a:solidFill>
                            <a:schemeClr val="accent1">
                              <a:lumMod val="75000"/>
                            </a:schemeClr>
                          </a:solidFill>
                          <a:latin typeface="Arial" panose="020B0604020202020204" pitchFamily="34" charset="0"/>
                          <a:ea typeface="+mn-ea"/>
                          <a:cs typeface="Arial" panose="020B0604020202020204" pitchFamily="34" charset="0"/>
                        </a:rPr>
                        <a:t>Paston</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PCN and each of the constituent</a:t>
                      </a: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practices when compared to the North Alliance, CCG and England.</a:t>
                      </a:r>
                    </a:p>
                    <a:p>
                      <a:pPr marL="0" lvl="0" indent="0" algn="l">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Approximately 25% of children and 24% of older people live in </a:t>
                      </a: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income deprived households in the PCN; higher than the </a:t>
                      </a: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averages for North Alliance, CCG and England.</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derived from Indices of Multiple Deprivation 2015, DCLG and GP registered population data for July 2018. </a:t>
                      </a:r>
                      <a:r>
                        <a:rPr lang="en-GB" sz="1000" kern="1200" baseline="0" dirty="0" smtClean="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76240749"/>
              </p:ext>
            </p:extLst>
          </p:nvPr>
        </p:nvGraphicFramePr>
        <p:xfrm>
          <a:off x="203463" y="477520"/>
          <a:ext cx="7265894" cy="2881260"/>
        </p:xfrm>
        <a:graphic>
          <a:graphicData uri="http://schemas.openxmlformats.org/drawingml/2006/table">
            <a:tbl>
              <a:tblPr firstRow="1" bandRow="1">
                <a:tableStyleId>{F5AB1C69-6EDB-4FF4-983F-18BD219EF322}</a:tableStyleId>
              </a:tblPr>
              <a:tblGrid>
                <a:gridCol w="2450855">
                  <a:extLst>
                    <a:ext uri="{9D8B030D-6E8A-4147-A177-3AD203B41FA5}">
                      <a16:colId xmlns:a16="http://schemas.microsoft.com/office/drawing/2014/main" val="20000"/>
                    </a:ext>
                  </a:extLst>
                </a:gridCol>
                <a:gridCol w="1562046">
                  <a:extLst>
                    <a:ext uri="{9D8B030D-6E8A-4147-A177-3AD203B41FA5}">
                      <a16:colId xmlns:a16="http://schemas.microsoft.com/office/drawing/2014/main" val="20001"/>
                    </a:ext>
                  </a:extLst>
                </a:gridCol>
                <a:gridCol w="1647980">
                  <a:extLst>
                    <a:ext uri="{9D8B030D-6E8A-4147-A177-3AD203B41FA5}">
                      <a16:colId xmlns:a16="http://schemas.microsoft.com/office/drawing/2014/main" val="20002"/>
                    </a:ext>
                  </a:extLst>
                </a:gridCol>
                <a:gridCol w="1605013">
                  <a:extLst>
                    <a:ext uri="{9D8B030D-6E8A-4147-A177-3AD203B41FA5}">
                      <a16:colId xmlns:a16="http://schemas.microsoft.com/office/drawing/2014/main" val="20003"/>
                    </a:ext>
                  </a:extLst>
                </a:gridCol>
              </a:tblGrid>
              <a:tr h="1009846">
                <a:tc>
                  <a:txBody>
                    <a:bodyPr/>
                    <a:lstStyle/>
                    <a:p>
                      <a:pPr algn="l"/>
                      <a:endParaRPr lang="en-GB" sz="18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Index</a:t>
                      </a:r>
                      <a:r>
                        <a:rPr lang="en-GB" sz="1600" b="1" kern="1200" baseline="0" dirty="0" smtClean="0">
                          <a:solidFill>
                            <a:schemeClr val="lt1"/>
                          </a:solidFill>
                          <a:latin typeface="Arial" panose="020B0604020202020204" pitchFamily="34" charset="0"/>
                          <a:ea typeface="+mn-ea"/>
                          <a:cs typeface="Arial" panose="020B0604020202020204" pitchFamily="34" charset="0"/>
                        </a:rPr>
                        <a:t> of Multiple Deprivation</a:t>
                      </a:r>
                    </a:p>
                    <a:p>
                      <a:pPr algn="ctr" fontAlgn="b"/>
                      <a:endParaRPr lang="en-GB" sz="1600" b="1"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Income Affecting Children Index </a:t>
                      </a:r>
                      <a:endParaRPr lang="en-GB" sz="1600" b="1"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Income</a:t>
                      </a:r>
                      <a:r>
                        <a:rPr lang="en-GB" sz="1600" b="1" kern="1200" baseline="0" dirty="0" smtClean="0">
                          <a:solidFill>
                            <a:schemeClr val="lt1"/>
                          </a:solidFill>
                          <a:latin typeface="Arial" panose="020B0604020202020204" pitchFamily="34" charset="0"/>
                          <a:ea typeface="+mn-ea"/>
                          <a:cs typeface="Arial" panose="020B0604020202020204" pitchFamily="34" charset="0"/>
                        </a:rPr>
                        <a:t> Affecting Older People Index </a:t>
                      </a:r>
                    </a:p>
                    <a:p>
                      <a:pPr algn="ctr" fontAlgn="b"/>
                      <a:endParaRPr lang="en-GB" sz="1600" b="1" strike="noStrike"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extLst>
                  <a:ext uri="{0D108BD9-81ED-4DB2-BD59-A6C34878D82A}">
                    <a16:rowId xmlns:a16="http://schemas.microsoft.com/office/drawing/2014/main" val="10000"/>
                  </a:ext>
                </a:extLst>
              </a:tr>
              <a:tr h="347414">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Boroughbury</a:t>
                      </a:r>
                      <a:r>
                        <a:rPr lang="en-GB" sz="1400" dirty="0" smtClean="0">
                          <a:solidFill>
                            <a:schemeClr val="accent1">
                              <a:lumMod val="75000"/>
                            </a:schemeClr>
                          </a:solidFill>
                          <a:latin typeface="Arial" panose="020B0604020202020204" pitchFamily="34" charset="0"/>
                          <a:cs typeface="Arial" panose="020B0604020202020204" pitchFamily="34" charset="0"/>
                        </a:rPr>
                        <a:t> Medical</a:t>
                      </a:r>
                      <a:r>
                        <a:rPr lang="en-GB" sz="1400" baseline="0" dirty="0" smtClean="0">
                          <a:solidFill>
                            <a:schemeClr val="accent1">
                              <a:lumMod val="75000"/>
                            </a:schemeClr>
                          </a:solidFill>
                          <a:latin typeface="Arial" panose="020B0604020202020204" pitchFamily="34" charset="0"/>
                          <a:cs typeface="Arial" panose="020B0604020202020204" pitchFamily="34" charset="0"/>
                        </a:rPr>
                        <a:t> Centre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30.3</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24.8%</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23.9%</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1"/>
                  </a:ext>
                </a:extLst>
              </a:tr>
              <a:tr h="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Paston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29.3</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25.4%</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22.9%</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2"/>
                  </a:ext>
                </a:extLst>
              </a:tr>
              <a:tr h="0">
                <a:tc>
                  <a:txBody>
                    <a:bodyPr/>
                    <a:lstStyle/>
                    <a:p>
                      <a:pPr algn="l"/>
                      <a:r>
                        <a:rPr lang="en-GB" sz="1400" b="1" baseline="0" dirty="0" smtClean="0">
                          <a:solidFill>
                            <a:schemeClr val="accent1">
                              <a:lumMod val="75000"/>
                            </a:schemeClr>
                          </a:solidFill>
                          <a:latin typeface="Arial" panose="020B0604020202020204" pitchFamily="34" charset="0"/>
                          <a:cs typeface="Arial" panose="020B0604020202020204" pitchFamily="34" charset="0"/>
                        </a:rPr>
                        <a:t>BMC </a:t>
                      </a:r>
                      <a:r>
                        <a:rPr lang="en-GB" sz="1400" b="1"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400" b="1" baseline="0" dirty="0" smtClean="0">
                          <a:solidFill>
                            <a:schemeClr val="accent1">
                              <a:lumMod val="75000"/>
                            </a:schemeClr>
                          </a:solidFill>
                          <a:latin typeface="Arial" panose="020B0604020202020204" pitchFamily="34" charset="0"/>
                          <a:cs typeface="Arial" panose="020B0604020202020204" pitchFamily="34" charset="0"/>
                        </a:rPr>
                        <a:t> PCN</a:t>
                      </a:r>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29.9</a:t>
                      </a:r>
                    </a:p>
                  </a:txBody>
                  <a:tcPr marL="9525" marR="9525" marT="9525" marB="0"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25.0%</a:t>
                      </a:r>
                      <a:endParaRPr lang="en-GB" sz="14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23.6%</a:t>
                      </a:r>
                      <a:endParaRPr lang="en-GB" sz="14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extLst>
                  <a:ext uri="{0D108BD9-81ED-4DB2-BD59-A6C34878D82A}">
                    <a16:rowId xmlns:a16="http://schemas.microsoft.com/office/drawing/2014/main" val="10006"/>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North</a:t>
                      </a:r>
                      <a:r>
                        <a:rPr lang="en-GB" sz="1400" baseline="0" dirty="0" smtClean="0">
                          <a:solidFill>
                            <a:schemeClr val="accent1">
                              <a:lumMod val="75000"/>
                            </a:schemeClr>
                          </a:solidFill>
                          <a:latin typeface="Arial" panose="020B0604020202020204" pitchFamily="34" charset="0"/>
                          <a:cs typeface="Arial" panose="020B0604020202020204" pitchFamily="34" charset="0"/>
                        </a:rPr>
                        <a:t> </a:t>
                      </a:r>
                      <a:r>
                        <a:rPr lang="en-GB" sz="1400" dirty="0" smtClean="0">
                          <a:solidFill>
                            <a:schemeClr val="accent1">
                              <a:lumMod val="75000"/>
                            </a:schemeClr>
                          </a:solidFill>
                          <a:latin typeface="Arial" panose="020B0604020202020204" pitchFamily="34" charset="0"/>
                          <a:cs typeface="Arial" panose="020B0604020202020204" pitchFamily="34" charset="0"/>
                        </a:rPr>
                        <a:t>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7"/>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C&amp;P </a:t>
                      </a:r>
                      <a:r>
                        <a:rPr lang="en-GB" sz="1400" baseline="0" dirty="0" smtClean="0">
                          <a:solidFill>
                            <a:schemeClr val="accent1">
                              <a:lumMod val="75000"/>
                            </a:schemeClr>
                          </a:solidFill>
                          <a:latin typeface="Arial" panose="020B0604020202020204" pitchFamily="34" charset="0"/>
                          <a:cs typeface="Arial" panose="020B0604020202020204" pitchFamily="34" charset="0"/>
                        </a:rPr>
                        <a:t>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17.2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15.4%</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14.3%</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extLst>
                  <a:ext uri="{0D108BD9-81ED-4DB2-BD59-A6C34878D82A}">
                    <a16:rowId xmlns:a16="http://schemas.microsoft.com/office/drawing/2014/main" val="10008"/>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21.8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19.9%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16.2%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905" y="477520"/>
            <a:ext cx="4304507" cy="6082869"/>
          </a:xfrm>
          <a:prstGeom prst="rect">
            <a:avLst/>
          </a:prstGeom>
          <a:ln w="28575">
            <a:solidFill>
              <a:schemeClr val="accent1">
                <a:lumMod val="75000"/>
              </a:schemeClr>
            </a:solidFill>
          </a:ln>
        </p:spPr>
      </p:pic>
      <p:sp>
        <p:nvSpPr>
          <p:cNvPr id="9" name="TextBox 8"/>
          <p:cNvSpPr txBox="1"/>
          <p:nvPr/>
        </p:nvSpPr>
        <p:spPr>
          <a:xfrm>
            <a:off x="7710905" y="518160"/>
            <a:ext cx="4304508" cy="321059"/>
          </a:xfrm>
          <a:prstGeom prst="rect">
            <a:avLst/>
          </a:prstGeom>
          <a:noFill/>
        </p:spPr>
        <p:txBody>
          <a:bodyPr wrap="square" rtlCol="0">
            <a:spAutoFit/>
          </a:bodyPr>
          <a:lstStyle/>
          <a:p>
            <a:pPr algn="ctr"/>
            <a:r>
              <a:rPr lang="en-GB" sz="1500" dirty="0">
                <a:solidFill>
                  <a:schemeClr val="accent1">
                    <a:lumMod val="75000"/>
                  </a:schemeClr>
                </a:solidFill>
                <a:latin typeface="Arial" panose="020B0604020202020204" pitchFamily="34" charset="0"/>
                <a:cs typeface="Arial" panose="020B0604020202020204" pitchFamily="34" charset="0"/>
              </a:rPr>
              <a:t>Index of Multiple Deprivation, 2015, by ward</a:t>
            </a:r>
          </a:p>
        </p:txBody>
      </p:sp>
    </p:spTree>
    <p:extLst>
      <p:ext uri="{BB962C8B-B14F-4D97-AF65-F5344CB8AC3E}">
        <p14:creationId xmlns:p14="http://schemas.microsoft.com/office/powerpoint/2010/main" val="2866681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7465541"/>
              </p:ext>
            </p:extLst>
          </p:nvPr>
        </p:nvGraphicFramePr>
        <p:xfrm>
          <a:off x="0" y="6326"/>
          <a:ext cx="12192000" cy="685167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8455">
                <a:tc>
                  <a:txBody>
                    <a:bodyPr/>
                    <a:lstStyle/>
                    <a:p>
                      <a:r>
                        <a:rPr lang="en-GB" dirty="0" smtClean="0">
                          <a:latin typeface="Arial" panose="020B0604020202020204" pitchFamily="34" charset="0"/>
                          <a:cs typeface="Arial" panose="020B0604020202020204" pitchFamily="34" charset="0"/>
                        </a:rPr>
                        <a:t>Births</a:t>
                      </a:r>
                      <a:r>
                        <a:rPr lang="en-GB" baseline="0" dirty="0" smtClean="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217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0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Birth rates</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low birth weight births in BMC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600" baseline="0" dirty="0" smtClean="0">
                          <a:solidFill>
                            <a:schemeClr val="accent1">
                              <a:lumMod val="75000"/>
                            </a:schemeClr>
                          </a:solidFill>
                          <a:latin typeface="Arial" panose="020B0604020202020204" pitchFamily="34" charset="0"/>
                          <a:cs typeface="Arial" panose="020B0604020202020204" pitchFamily="34" charset="0"/>
                        </a:rPr>
                        <a:t> PCN are statistically </a:t>
                      </a:r>
                    </a:p>
                    <a:p>
                      <a:pPr marL="0" indent="0">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similar to the averages for the North Alliance.</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53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                                                                                                                                                                                                                                                      Note:  Relates</a:t>
                      </a:r>
                      <a:r>
                        <a:rPr lang="en-GB" sz="1000" baseline="0" dirty="0" smtClean="0">
                          <a:solidFill>
                            <a:schemeClr val="bg1"/>
                          </a:solidFill>
                          <a:latin typeface="Arial" panose="020B0604020202020204" pitchFamily="34" charset="0"/>
                          <a:cs typeface="Arial" panose="020B0604020202020204" pitchFamily="34" charset="0"/>
                        </a:rPr>
                        <a:t> to Cambridgeshire residents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42610" y="844255"/>
            <a:ext cx="4223292" cy="5133283"/>
          </a:xfrm>
          <a:prstGeom prst="rect">
            <a:avLst/>
          </a:prstGeom>
          <a:ln w="28575">
            <a:solidFill>
              <a:schemeClr val="accent1">
                <a:lumMod val="75000"/>
              </a:schemeClr>
            </a:solidFill>
          </a:ln>
        </p:spPr>
      </p:pic>
      <p:sp>
        <p:nvSpPr>
          <p:cNvPr id="5" name="Rectangle 4"/>
          <p:cNvSpPr/>
          <p:nvPr/>
        </p:nvSpPr>
        <p:spPr>
          <a:xfrm>
            <a:off x="7742610" y="434283"/>
            <a:ext cx="4223292" cy="369332"/>
          </a:xfrm>
          <a:prstGeom prst="rect">
            <a:avLst/>
          </a:prstGeom>
        </p:spPr>
        <p:txBody>
          <a:bodyPr wrap="square">
            <a:spAutoFit/>
          </a:bodyPr>
          <a:lstStyle/>
          <a:p>
            <a:pPr algn="ctr"/>
            <a:r>
              <a:rPr lang="en-GB" dirty="0" smtClean="0">
                <a:solidFill>
                  <a:schemeClr val="accent1">
                    <a:lumMod val="75000"/>
                  </a:schemeClr>
                </a:solidFill>
                <a:latin typeface="Arial" panose="020B0604020202020204" pitchFamily="34" charset="0"/>
                <a:cs typeface="Arial" panose="020B0604020202020204" pitchFamily="34" charset="0"/>
              </a:rPr>
              <a:t>Birth r</a:t>
            </a:r>
            <a:r>
              <a:rPr lang="en-GB" baseline="0" dirty="0" smtClean="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70867530"/>
              </p:ext>
            </p:extLst>
          </p:nvPr>
        </p:nvGraphicFramePr>
        <p:xfrm>
          <a:off x="236697" y="849614"/>
          <a:ext cx="7269217" cy="4002876"/>
        </p:xfrm>
        <a:graphic>
          <a:graphicData uri="http://schemas.openxmlformats.org/drawingml/2006/table">
            <a:tbl>
              <a:tblPr firstRow="1" bandRow="1">
                <a:tableStyleId>{F5AB1C69-6EDB-4FF4-983F-18BD219EF322}</a:tableStyleId>
              </a:tblPr>
              <a:tblGrid>
                <a:gridCol w="2215619">
                  <a:extLst>
                    <a:ext uri="{9D8B030D-6E8A-4147-A177-3AD203B41FA5}">
                      <a16:colId xmlns:a16="http://schemas.microsoft.com/office/drawing/2014/main" val="20000"/>
                    </a:ext>
                  </a:extLst>
                </a:gridCol>
                <a:gridCol w="1693846">
                  <a:extLst>
                    <a:ext uri="{9D8B030D-6E8A-4147-A177-3AD203B41FA5}">
                      <a16:colId xmlns:a16="http://schemas.microsoft.com/office/drawing/2014/main" val="20001"/>
                    </a:ext>
                  </a:extLst>
                </a:gridCol>
                <a:gridCol w="1646501">
                  <a:extLst>
                    <a:ext uri="{9D8B030D-6E8A-4147-A177-3AD203B41FA5}">
                      <a16:colId xmlns:a16="http://schemas.microsoft.com/office/drawing/2014/main" val="20002"/>
                    </a:ext>
                  </a:extLst>
                </a:gridCol>
                <a:gridCol w="1713251">
                  <a:extLst>
                    <a:ext uri="{9D8B030D-6E8A-4147-A177-3AD203B41FA5}">
                      <a16:colId xmlns:a16="http://schemas.microsoft.com/office/drawing/2014/main" val="20003"/>
                    </a:ext>
                  </a:extLst>
                </a:gridCol>
              </a:tblGrid>
              <a:tr h="0">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3">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Estimated</a:t>
                      </a: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1282920">
                <a:tc vMerge="1">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solidFill>
                      <a:srgbClr val="A5A5A5"/>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of </a:t>
                      </a:r>
                      <a:r>
                        <a:rPr lang="en-GB" sz="1600" b="1" kern="1200" baseline="0" dirty="0" smtClean="0">
                          <a:solidFill>
                            <a:schemeClr val="lt1"/>
                          </a:solidFill>
                          <a:latin typeface="Arial" panose="020B0604020202020204" pitchFamily="34" charset="0"/>
                          <a:ea typeface="+mn-ea"/>
                          <a:cs typeface="Arial" panose="020B0604020202020204" pitchFamily="34" charset="0"/>
                        </a:rPr>
                        <a:t>live</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 births</a:t>
                      </a:r>
                    </a:p>
                    <a:p>
                      <a:pPr algn="ctr" fontAlgn="b"/>
                      <a:endParaRPr lang="en-GB" sz="1600" b="1" kern="1200" baseline="0" dirty="0" smtClean="0">
                        <a:solidFill>
                          <a:schemeClr val="lt1"/>
                        </a:solidFill>
                        <a:latin typeface="Arial" panose="020B0604020202020204" pitchFamily="34" charset="0"/>
                        <a:ea typeface="+mn-ea"/>
                        <a:cs typeface="Arial" panose="020B0604020202020204" pitchFamily="34" charset="0"/>
                      </a:endParaRPr>
                    </a:p>
                    <a:p>
                      <a:pPr algn="ctr" fontAlgn="b"/>
                      <a:r>
                        <a:rPr lang="en-GB" sz="1400" b="0" kern="1200" baseline="0" dirty="0" smtClean="0">
                          <a:solidFill>
                            <a:schemeClr val="lt1"/>
                          </a:solidFill>
                          <a:latin typeface="Arial" panose="020B0604020202020204" pitchFamily="34" charset="0"/>
                          <a:ea typeface="+mn-ea"/>
                          <a:cs typeface="Arial" panose="020B0604020202020204" pitchFamily="34" charset="0"/>
                        </a:rPr>
                        <a:t>(2014-2016)</a:t>
                      </a:r>
                      <a:endParaRPr lang="en-GB" sz="1400" b="0"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Birth</a:t>
                      </a:r>
                      <a:r>
                        <a:rPr lang="en-GB" sz="1600" b="1" kern="1200" baseline="0" dirty="0" smtClean="0">
                          <a:solidFill>
                            <a:schemeClr val="lt1"/>
                          </a:solidFill>
                          <a:latin typeface="Arial" panose="020B0604020202020204" pitchFamily="34" charset="0"/>
                          <a:ea typeface="+mn-ea"/>
                          <a:cs typeface="Arial" panose="020B0604020202020204" pitchFamily="34" charset="0"/>
                        </a:rPr>
                        <a:t> rate per 1,000 female population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aged 15 to 44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Low birth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weight</a:t>
                      </a:r>
                      <a:r>
                        <a:rPr lang="en-GB" sz="1600" b="1" kern="1200" baseline="0" dirty="0" smtClean="0">
                          <a:solidFill>
                            <a:schemeClr val="lt1"/>
                          </a:solidFill>
                          <a:latin typeface="Arial" panose="020B0604020202020204" pitchFamily="34" charset="0"/>
                          <a:ea typeface="+mn-ea"/>
                          <a:cs typeface="Arial" panose="020B0604020202020204" pitchFamily="34" charset="0"/>
                        </a:rPr>
                        <a:t> births (under 2,500g)</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0001"/>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BMC </a:t>
                      </a:r>
                      <a:r>
                        <a:rPr lang="en-GB" sz="1600" dirty="0" err="1" smtClean="0">
                          <a:solidFill>
                            <a:schemeClr val="accent1">
                              <a:lumMod val="75000"/>
                            </a:schemeClr>
                          </a:solidFill>
                          <a:latin typeface="Arial" panose="020B0604020202020204" pitchFamily="34" charset="0"/>
                          <a:cs typeface="Arial" panose="020B0604020202020204" pitchFamily="34" charset="0"/>
                        </a:rPr>
                        <a:t>Paston</a:t>
                      </a:r>
                      <a:r>
                        <a:rPr lang="en-GB" sz="1600" dirty="0" smtClean="0">
                          <a:solidFill>
                            <a:schemeClr val="accent1">
                              <a:lumMod val="75000"/>
                            </a:schemeClr>
                          </a:solidFill>
                          <a:latin typeface="Arial" panose="020B0604020202020204" pitchFamily="34" charset="0"/>
                          <a:cs typeface="Arial" panose="020B0604020202020204" pitchFamily="34" charset="0"/>
                        </a:rPr>
                        <a:t> 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1,537</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67.4</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6.7%</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FFFF00"/>
                    </a:solidFill>
                  </a:tcPr>
                </a:tc>
                <a:extLst>
                  <a:ext uri="{0D108BD9-81ED-4DB2-BD59-A6C34878D82A}">
                    <a16:rowId xmlns:a16="http://schemas.microsoft.com/office/drawing/2014/main" val="10002"/>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19,756</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65.8</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6.8%</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38591">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31,348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58.2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1,989,052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62.4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7.4%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4"/>
          <a:stretch>
            <a:fillRect/>
          </a:stretch>
        </p:blipFill>
        <p:spPr>
          <a:xfrm>
            <a:off x="92002" y="6262460"/>
            <a:ext cx="7995920" cy="300965"/>
          </a:xfrm>
          <a:prstGeom prst="rect">
            <a:avLst/>
          </a:prstGeom>
        </p:spPr>
      </p:pic>
    </p:spTree>
    <p:extLst>
      <p:ext uri="{BB962C8B-B14F-4D97-AF65-F5344CB8AC3E}">
        <p14:creationId xmlns:p14="http://schemas.microsoft.com/office/powerpoint/2010/main" val="1526845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987189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8314">
                <a:tc>
                  <a:txBody>
                    <a:bodyPr/>
                    <a:lstStyle/>
                    <a:p>
                      <a:r>
                        <a:rPr lang="en-GB" dirty="0" smtClean="0">
                          <a:latin typeface="Arial" panose="020B0604020202020204" pitchFamily="34" charset="0"/>
                          <a:cs typeface="Arial" panose="020B0604020202020204" pitchFamily="34" charset="0"/>
                        </a:rPr>
                        <a:t>Life expectancy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86650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Male and female </a:t>
                      </a:r>
                      <a:r>
                        <a:rPr lang="en-GB" sz="1600" baseline="0" dirty="0" smtClean="0">
                          <a:solidFill>
                            <a:schemeClr val="accent1">
                              <a:lumMod val="75000"/>
                            </a:schemeClr>
                          </a:solidFill>
                          <a:latin typeface="Arial" panose="020B0604020202020204" pitchFamily="34" charset="0"/>
                          <a:cs typeface="Arial" panose="020B0604020202020204" pitchFamily="34" charset="0"/>
                        </a:rPr>
                        <a:t>l</a:t>
                      </a:r>
                      <a:r>
                        <a:rPr lang="en-GB" sz="1600" dirty="0" smtClean="0">
                          <a:solidFill>
                            <a:schemeClr val="accent1">
                              <a:lumMod val="75000"/>
                            </a:schemeClr>
                          </a:solidFill>
                          <a:latin typeface="Arial" panose="020B0604020202020204" pitchFamily="34" charset="0"/>
                          <a:cs typeface="Arial" panose="020B0604020202020204" pitchFamily="34" charset="0"/>
                        </a:rPr>
                        <a:t>ife expectancy</a:t>
                      </a:r>
                      <a:r>
                        <a:rPr lang="en-GB" sz="1600" baseline="0" dirty="0" smtClean="0">
                          <a:solidFill>
                            <a:schemeClr val="accent1">
                              <a:lumMod val="75000"/>
                            </a:schemeClr>
                          </a:solidFill>
                          <a:latin typeface="Arial" panose="020B0604020202020204" pitchFamily="34" charset="0"/>
                          <a:cs typeface="Arial" panose="020B0604020202020204" pitchFamily="34" charset="0"/>
                        </a:rPr>
                        <a:t> in BMC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Paston</a:t>
                      </a:r>
                      <a:r>
                        <a:rPr lang="en-GB" sz="1600" baseline="0" dirty="0" smtClean="0">
                          <a:solidFill>
                            <a:schemeClr val="accent1">
                              <a:lumMod val="75000"/>
                            </a:schemeClr>
                          </a:solidFill>
                          <a:latin typeface="Arial" panose="020B0604020202020204" pitchFamily="34" charset="0"/>
                          <a:cs typeface="Arial" panose="020B0604020202020204" pitchFamily="34" charset="0"/>
                        </a:rPr>
                        <a:t> PCN is statistically similar to the North Alliance.</a:t>
                      </a:r>
                    </a:p>
                  </a:txBody>
                  <a:tcPr>
                    <a:solidFill>
                      <a:schemeClr val="bg1"/>
                    </a:solidFill>
                  </a:tcPr>
                </a:tc>
                <a:extLst>
                  <a:ext uri="{0D108BD9-81ED-4DB2-BD59-A6C34878D82A}">
                    <a16:rowId xmlns:a16="http://schemas.microsoft.com/office/drawing/2014/main" val="10001"/>
                  </a:ext>
                </a:extLst>
              </a:tr>
              <a:tr h="583177">
                <a:tc>
                  <a:txBody>
                    <a:bodyPr/>
                    <a:lstStyle/>
                    <a:p>
                      <a:endParaRPr lang="en-GB" sz="1000" b="1" dirty="0" smtClean="0">
                        <a:solidFill>
                          <a:schemeClr val="bg1"/>
                        </a:solidFill>
                        <a:latin typeface="Arial" panose="020B0604020202020204" pitchFamily="34" charset="0"/>
                        <a:cs typeface="Arial" panose="020B0604020202020204" pitchFamily="34" charset="0"/>
                      </a:endParaRPr>
                    </a:p>
                    <a:p>
                      <a:endParaRPr lang="en-GB" sz="1000" dirty="0" smtClean="0">
                        <a:solidFill>
                          <a:schemeClr val="bg1"/>
                        </a:solidFill>
                        <a:latin typeface="Arial" panose="020B0604020202020204" pitchFamily="34" charset="0"/>
                        <a:cs typeface="Arial" panose="020B0604020202020204" pitchFamily="34" charset="0"/>
                      </a:endParaRPr>
                    </a:p>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smtClean="0">
                          <a:solidFill>
                            <a:schemeClr val="bg1"/>
                          </a:solidFill>
                          <a:latin typeface="Arial" panose="020B0604020202020204" pitchFamily="34" charset="0"/>
                          <a:ea typeface="+mn-ea"/>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NHS Digital Civil Registration data and GP registered population data (benchmark = North Alliance), 2013</a:t>
                      </a:r>
                      <a:r>
                        <a:rPr lang="en-GB" sz="1000" kern="1200" baseline="0" dirty="0" smtClean="0">
                          <a:solidFill>
                            <a:schemeClr val="bg1"/>
                          </a:solidFill>
                          <a:latin typeface="Arial" panose="020B0604020202020204" pitchFamily="34" charset="0"/>
                          <a:ea typeface="+mn-ea"/>
                          <a:cs typeface="Arial" panose="020B0604020202020204" pitchFamily="34" charset="0"/>
                        </a:rPr>
                        <a:t> – 2017</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66482554"/>
              </p:ext>
            </p:extLst>
          </p:nvPr>
        </p:nvGraphicFramePr>
        <p:xfrm>
          <a:off x="2627929" y="863600"/>
          <a:ext cx="7256931" cy="2565400"/>
        </p:xfrm>
        <a:graphic>
          <a:graphicData uri="http://schemas.openxmlformats.org/drawingml/2006/table">
            <a:tbl>
              <a:tblPr firstRow="1" bandRow="1">
                <a:tableStyleId>{F5AB1C69-6EDB-4FF4-983F-18BD219EF322}</a:tableStyleId>
              </a:tblPr>
              <a:tblGrid>
                <a:gridCol w="4379259">
                  <a:extLst>
                    <a:ext uri="{9D8B030D-6E8A-4147-A177-3AD203B41FA5}">
                      <a16:colId xmlns:a16="http://schemas.microsoft.com/office/drawing/2014/main" val="20000"/>
                    </a:ext>
                  </a:extLst>
                </a:gridCol>
                <a:gridCol w="1438836">
                  <a:extLst>
                    <a:ext uri="{9D8B030D-6E8A-4147-A177-3AD203B41FA5}">
                      <a16:colId xmlns:a16="http://schemas.microsoft.com/office/drawing/2014/main" val="20001"/>
                    </a:ext>
                  </a:extLst>
                </a:gridCol>
                <a:gridCol w="1438836">
                  <a:extLst>
                    <a:ext uri="{9D8B030D-6E8A-4147-A177-3AD203B41FA5}">
                      <a16:colId xmlns:a16="http://schemas.microsoft.com/office/drawing/2014/main" val="20002"/>
                    </a:ext>
                  </a:extLst>
                </a:gridCol>
              </a:tblGrid>
              <a:tr h="837400">
                <a:tc>
                  <a:txBody>
                    <a:bodyPr/>
                    <a:lstStyle/>
                    <a:p>
                      <a:pPr algn="l"/>
                      <a:endParaRPr lang="en-GB" sz="18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Males</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(years)</a:t>
                      </a:r>
                    </a:p>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Females</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76000">
                <a:tc>
                  <a:txBody>
                    <a:bodyPr/>
                    <a:lstStyle/>
                    <a:p>
                      <a:pPr algn="l"/>
                      <a:r>
                        <a:rPr lang="en-GB" sz="1800" dirty="0" smtClean="0">
                          <a:solidFill>
                            <a:schemeClr val="accent1">
                              <a:lumMod val="75000"/>
                            </a:schemeClr>
                          </a:solidFill>
                          <a:latin typeface="Arial" panose="020B0604020202020204" pitchFamily="34" charset="0"/>
                          <a:cs typeface="Arial" panose="020B0604020202020204" pitchFamily="34" charset="0"/>
                        </a:rPr>
                        <a:t>BMC </a:t>
                      </a:r>
                      <a:r>
                        <a:rPr lang="en-GB" sz="1800" dirty="0" err="1" smtClean="0">
                          <a:solidFill>
                            <a:schemeClr val="accent1">
                              <a:lumMod val="75000"/>
                            </a:schemeClr>
                          </a:solidFill>
                          <a:latin typeface="Arial" panose="020B0604020202020204" pitchFamily="34" charset="0"/>
                          <a:cs typeface="Arial" panose="020B0604020202020204" pitchFamily="34" charset="0"/>
                        </a:rPr>
                        <a:t>Paston</a:t>
                      </a:r>
                      <a:r>
                        <a:rPr lang="en-GB" sz="1800" dirty="0" smtClean="0">
                          <a:solidFill>
                            <a:schemeClr val="accent1">
                              <a:lumMod val="75000"/>
                            </a:schemeClr>
                          </a:solidFill>
                          <a:latin typeface="Arial" panose="020B0604020202020204" pitchFamily="34" charset="0"/>
                          <a:cs typeface="Arial" panose="020B0604020202020204" pitchFamily="34" charset="0"/>
                        </a:rPr>
                        <a:t> PCN</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CEE1F2"/>
                    </a:solidFill>
                  </a:tcPr>
                </a:tc>
                <a:tc>
                  <a:txBody>
                    <a:bodyPr/>
                    <a:lstStyle/>
                    <a:p>
                      <a:pPr algn="ctr" fontAlgn="b"/>
                      <a:r>
                        <a:rPr lang="en-GB" sz="1800" b="0" i="0" u="none" strike="noStrike" dirty="0" smtClean="0">
                          <a:solidFill>
                            <a:schemeClr val="accent1">
                              <a:lumMod val="75000"/>
                            </a:schemeClr>
                          </a:solidFill>
                          <a:effectLst/>
                          <a:latin typeface="Arial" panose="020B0604020202020204" pitchFamily="34" charset="0"/>
                          <a:cs typeface="Arial" panose="020B0604020202020204" pitchFamily="34" charset="0"/>
                        </a:rPr>
                        <a:t>79.8</a:t>
                      </a:r>
                    </a:p>
                  </a:txBody>
                  <a:tcPr marL="9525" marR="9525" marT="9525" marB="0" anchor="ctr">
                    <a:lnT w="38100" cap="flat" cmpd="sng" algn="ctr">
                      <a:solidFill>
                        <a:schemeClr val="bg1"/>
                      </a:solidFill>
                      <a:prstDash val="solid"/>
                      <a:round/>
                      <a:headEnd type="none" w="med" len="med"/>
                      <a:tailEnd type="none" w="med" len="med"/>
                    </a:lnT>
                    <a:solidFill>
                      <a:srgbClr val="FFFF00"/>
                    </a:solidFill>
                  </a:tcPr>
                </a:tc>
                <a:tc>
                  <a:txBody>
                    <a:bodyPr/>
                    <a:lstStyle/>
                    <a:p>
                      <a:pPr algn="ctr" fontAlgn="b"/>
                      <a:r>
                        <a:rPr lang="en-GB" sz="1800" b="0" i="0" u="none" strike="noStrike" dirty="0" smtClean="0">
                          <a:solidFill>
                            <a:schemeClr val="accent1">
                              <a:lumMod val="75000"/>
                            </a:schemeClr>
                          </a:solidFill>
                          <a:effectLst/>
                          <a:latin typeface="Arial" panose="020B0604020202020204" pitchFamily="34" charset="0"/>
                          <a:cs typeface="Arial" panose="020B0604020202020204" pitchFamily="34" charset="0"/>
                        </a:rPr>
                        <a:t>83.0</a:t>
                      </a:r>
                      <a:endParaRPr lang="en-GB" sz="18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FFFF00"/>
                    </a:solidFill>
                  </a:tcPr>
                </a:tc>
                <a:extLst>
                  <a:ext uri="{0D108BD9-81ED-4DB2-BD59-A6C34878D82A}">
                    <a16:rowId xmlns:a16="http://schemas.microsoft.com/office/drawing/2014/main" val="10001"/>
                  </a:ext>
                </a:extLst>
              </a:tr>
              <a:tr h="576000">
                <a:tc>
                  <a:txBody>
                    <a:bodyPr/>
                    <a:lstStyle/>
                    <a:p>
                      <a:pPr algn="l"/>
                      <a:r>
                        <a:rPr lang="en-GB" sz="18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marL="0" algn="ctr" defTabSz="914400" rtl="0" eaLnBrk="1" fontAlgn="b" latinLnBrk="0" hangingPunct="1"/>
                      <a:r>
                        <a:rPr lang="en-GB" sz="18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80.4</a:t>
                      </a:r>
                      <a:endParaRPr lang="en-GB" sz="18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8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83.7</a:t>
                      </a:r>
                      <a:endParaRPr lang="en-GB" sz="18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2"/>
                  </a:ext>
                </a:extLst>
              </a:tr>
              <a:tr h="576000">
                <a:tc>
                  <a:txBody>
                    <a:bodyPr/>
                    <a:lstStyle/>
                    <a:p>
                      <a:pPr algn="l"/>
                      <a:r>
                        <a:rPr lang="en-GB" sz="1800" dirty="0" smtClean="0">
                          <a:solidFill>
                            <a:schemeClr val="accent1">
                              <a:lumMod val="75000"/>
                            </a:schemeClr>
                          </a:solidFill>
                          <a:latin typeface="Arial" panose="020B0604020202020204" pitchFamily="34" charset="0"/>
                          <a:cs typeface="Arial" panose="020B0604020202020204" pitchFamily="34" charset="0"/>
                        </a:rPr>
                        <a:t>Cambridgeshire</a:t>
                      </a:r>
                      <a:r>
                        <a:rPr lang="en-GB" sz="18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800" dirty="0" smtClean="0">
                          <a:solidFill>
                            <a:schemeClr val="accent1">
                              <a:lumMod val="75000"/>
                            </a:schemeClr>
                          </a:solidFill>
                          <a:latin typeface="Arial" panose="020B0604020202020204" pitchFamily="34" charset="0"/>
                          <a:cs typeface="Arial" panose="020B0604020202020204" pitchFamily="34" charset="0"/>
                        </a:rPr>
                        <a:t>81.2</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800" dirty="0" smtClean="0">
                          <a:solidFill>
                            <a:schemeClr val="accent1">
                              <a:lumMod val="75000"/>
                            </a:schemeClr>
                          </a:solidFill>
                          <a:latin typeface="Arial" panose="020B0604020202020204" pitchFamily="34" charset="0"/>
                          <a:cs typeface="Arial" panose="020B0604020202020204" pitchFamily="34" charset="0"/>
                        </a:rPr>
                        <a:t>84.3</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a:stretch>
            <a:fillRect/>
          </a:stretch>
        </p:blipFill>
        <p:spPr>
          <a:xfrm>
            <a:off x="0" y="6271143"/>
            <a:ext cx="7200219" cy="322271"/>
          </a:xfrm>
          <a:prstGeom prst="rect">
            <a:avLst/>
          </a:prstGeom>
        </p:spPr>
      </p:pic>
    </p:spTree>
    <p:extLst>
      <p:ext uri="{BB962C8B-B14F-4D97-AF65-F5344CB8AC3E}">
        <p14:creationId xmlns:p14="http://schemas.microsoft.com/office/powerpoint/2010/main" val="1732916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5121</TotalTime>
  <Words>2225</Words>
  <Application>Microsoft Office PowerPoint</Application>
  <PresentationFormat>Widescreen</PresentationFormat>
  <Paragraphs>937</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399</cp:revision>
  <cp:lastPrinted>2019-07-04T07:21:22Z</cp:lastPrinted>
  <dcterms:created xsi:type="dcterms:W3CDTF">2019-01-15T15:07:08Z</dcterms:created>
  <dcterms:modified xsi:type="dcterms:W3CDTF">2019-09-11T15:13:56Z</dcterms:modified>
</cp:coreProperties>
</file>