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7" r:id="rId2"/>
    <p:sldId id="259" r:id="rId3"/>
    <p:sldId id="258" r:id="rId4"/>
    <p:sldId id="260" r:id="rId5"/>
    <p:sldId id="274" r:id="rId6"/>
    <p:sldId id="261" r:id="rId7"/>
    <p:sldId id="263" r:id="rId8"/>
    <p:sldId id="262" r:id="rId9"/>
    <p:sldId id="269" r:id="rId10"/>
    <p:sldId id="272" r:id="rId11"/>
    <p:sldId id="265" r:id="rId12"/>
    <p:sldId id="270" r:id="rId13"/>
    <p:sldId id="273" r:id="rId14"/>
    <p:sldId id="271" r:id="rId15"/>
    <p:sldId id="264" r:id="rId16"/>
    <p:sldId id="266" r:id="rId17"/>
    <p:sldId id="267" r:id="rId18"/>
    <p:sldId id="268" r:id="rId19"/>
  </p:sldIdLst>
  <p:sldSz cx="12192000" cy="6858000"/>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E1F2"/>
    <a:srgbClr val="EBF1FF"/>
    <a:srgbClr val="2E75B6"/>
    <a:srgbClr val="F7F9FF"/>
    <a:srgbClr val="C7DDF1"/>
    <a:srgbClr val="DFE7F5"/>
    <a:srgbClr val="EFF5FB"/>
    <a:srgbClr val="E1E1E1"/>
    <a:srgbClr val="F0F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446" autoAdjust="0"/>
    <p:restoredTop sz="94660"/>
  </p:normalViewPr>
  <p:slideViewPr>
    <p:cSldViewPr snapToGrid="0">
      <p:cViewPr varScale="1">
        <p:scale>
          <a:sx n="103" d="100"/>
          <a:sy n="103" d="100"/>
        </p:scale>
        <p:origin x="138" y="3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362"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155" y="0"/>
            <a:ext cx="2889362" cy="495300"/>
          </a:xfrm>
          <a:prstGeom prst="rect">
            <a:avLst/>
          </a:prstGeom>
        </p:spPr>
        <p:txBody>
          <a:bodyPr vert="horz" lIns="91440" tIns="45720" rIns="91440" bIns="45720" rtlCol="0"/>
          <a:lstStyle>
            <a:lvl1pPr algn="r">
              <a:defRPr sz="1200"/>
            </a:lvl1pPr>
          </a:lstStyle>
          <a:p>
            <a:fld id="{3D7451D7-2EA8-4FF7-B662-8F28256B097A}" type="datetimeFigureOut">
              <a:rPr lang="en-GB" smtClean="0"/>
              <a:t>17/09/2019</a:t>
            </a:fld>
            <a:endParaRPr lang="en-GB"/>
          </a:p>
        </p:txBody>
      </p:sp>
      <p:sp>
        <p:nvSpPr>
          <p:cNvPr id="4" name="Footer Placeholder 3"/>
          <p:cNvSpPr>
            <a:spLocks noGrp="1"/>
          </p:cNvSpPr>
          <p:nvPr>
            <p:ph type="ftr" sz="quarter" idx="2"/>
          </p:nvPr>
        </p:nvSpPr>
        <p:spPr>
          <a:xfrm>
            <a:off x="0" y="9377363"/>
            <a:ext cx="2889362"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155" y="9377363"/>
            <a:ext cx="2889362" cy="495300"/>
          </a:xfrm>
          <a:prstGeom prst="rect">
            <a:avLst/>
          </a:prstGeom>
        </p:spPr>
        <p:txBody>
          <a:bodyPr vert="horz" lIns="91440" tIns="45720" rIns="91440" bIns="45720" rtlCol="0" anchor="b"/>
          <a:lstStyle>
            <a:lvl1pPr algn="r">
              <a:defRPr sz="1200"/>
            </a:lvl1pPr>
          </a:lstStyle>
          <a:p>
            <a:fld id="{B6A56AE6-FF1C-4754-A77A-EAD59379A0D2}" type="slidenum">
              <a:rPr lang="en-GB" smtClean="0"/>
              <a:t>‹#›</a:t>
            </a:fld>
            <a:endParaRPr lang="en-GB"/>
          </a:p>
        </p:txBody>
      </p:sp>
    </p:spTree>
    <p:extLst>
      <p:ext uri="{BB962C8B-B14F-4D97-AF65-F5344CB8AC3E}">
        <p14:creationId xmlns:p14="http://schemas.microsoft.com/office/powerpoint/2010/main" val="2313464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E6F4B6CE-75B7-4240-B9F8-2C023477DFB8}" type="datetimeFigureOut">
              <a:rPr lang="en-GB" smtClean="0"/>
              <a:t>17/09/2019</a:t>
            </a:fld>
            <a:endParaRPr lang="en-GB" dirty="0"/>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909" y="4751220"/>
            <a:ext cx="5335270" cy="38873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8"/>
            <a:ext cx="2889938" cy="49534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377318"/>
            <a:ext cx="2889938" cy="495347"/>
          </a:xfrm>
          <a:prstGeom prst="rect">
            <a:avLst/>
          </a:prstGeom>
        </p:spPr>
        <p:txBody>
          <a:bodyPr vert="horz" lIns="91440" tIns="45720" rIns="91440" bIns="45720" rtlCol="0" anchor="b"/>
          <a:lstStyle>
            <a:lvl1pPr algn="r">
              <a:defRPr sz="1200"/>
            </a:lvl1pPr>
          </a:lstStyle>
          <a:p>
            <a:fld id="{5A8E0146-D998-449C-A1BA-A878C8DA818C}" type="slidenum">
              <a:rPr lang="en-GB" smtClean="0"/>
              <a:t>‹#›</a:t>
            </a:fld>
            <a:endParaRPr lang="en-GB" dirty="0"/>
          </a:p>
        </p:txBody>
      </p:sp>
    </p:spTree>
    <p:extLst>
      <p:ext uri="{BB962C8B-B14F-4D97-AF65-F5344CB8AC3E}">
        <p14:creationId xmlns:p14="http://schemas.microsoft.com/office/powerpoint/2010/main" val="1011194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4</a:t>
            </a:fld>
            <a:endParaRPr lang="en-GB" dirty="0"/>
          </a:p>
        </p:txBody>
      </p:sp>
    </p:spTree>
    <p:extLst>
      <p:ext uri="{BB962C8B-B14F-4D97-AF65-F5344CB8AC3E}">
        <p14:creationId xmlns:p14="http://schemas.microsoft.com/office/powerpoint/2010/main" val="4005230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15</a:t>
            </a:fld>
            <a:endParaRPr lang="en-GB" dirty="0"/>
          </a:p>
        </p:txBody>
      </p:sp>
    </p:spTree>
    <p:extLst>
      <p:ext uri="{BB962C8B-B14F-4D97-AF65-F5344CB8AC3E}">
        <p14:creationId xmlns:p14="http://schemas.microsoft.com/office/powerpoint/2010/main" val="1526823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16</a:t>
            </a:fld>
            <a:endParaRPr lang="en-GB" dirty="0"/>
          </a:p>
        </p:txBody>
      </p:sp>
    </p:spTree>
    <p:extLst>
      <p:ext uri="{BB962C8B-B14F-4D97-AF65-F5344CB8AC3E}">
        <p14:creationId xmlns:p14="http://schemas.microsoft.com/office/powerpoint/2010/main" val="3974901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17</a:t>
            </a:fld>
            <a:endParaRPr lang="en-GB" dirty="0"/>
          </a:p>
        </p:txBody>
      </p:sp>
    </p:spTree>
    <p:extLst>
      <p:ext uri="{BB962C8B-B14F-4D97-AF65-F5344CB8AC3E}">
        <p14:creationId xmlns:p14="http://schemas.microsoft.com/office/powerpoint/2010/main" val="1337622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18</a:t>
            </a:fld>
            <a:endParaRPr lang="en-GB" dirty="0"/>
          </a:p>
        </p:txBody>
      </p:sp>
    </p:spTree>
    <p:extLst>
      <p:ext uri="{BB962C8B-B14F-4D97-AF65-F5344CB8AC3E}">
        <p14:creationId xmlns:p14="http://schemas.microsoft.com/office/powerpoint/2010/main" val="3981496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5</a:t>
            </a:fld>
            <a:endParaRPr lang="en-GB" dirty="0"/>
          </a:p>
        </p:txBody>
      </p:sp>
    </p:spTree>
    <p:extLst>
      <p:ext uri="{BB962C8B-B14F-4D97-AF65-F5344CB8AC3E}">
        <p14:creationId xmlns:p14="http://schemas.microsoft.com/office/powerpoint/2010/main" val="3705294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6</a:t>
            </a:fld>
            <a:endParaRPr lang="en-GB" dirty="0"/>
          </a:p>
        </p:txBody>
      </p:sp>
    </p:spTree>
    <p:extLst>
      <p:ext uri="{BB962C8B-B14F-4D97-AF65-F5344CB8AC3E}">
        <p14:creationId xmlns:p14="http://schemas.microsoft.com/office/powerpoint/2010/main" val="2462478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7</a:t>
            </a:fld>
            <a:endParaRPr lang="en-GB" dirty="0"/>
          </a:p>
        </p:txBody>
      </p:sp>
    </p:spTree>
    <p:extLst>
      <p:ext uri="{BB962C8B-B14F-4D97-AF65-F5344CB8AC3E}">
        <p14:creationId xmlns:p14="http://schemas.microsoft.com/office/powerpoint/2010/main" val="2923086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8</a:t>
            </a:fld>
            <a:endParaRPr lang="en-GB" dirty="0"/>
          </a:p>
        </p:txBody>
      </p:sp>
    </p:spTree>
    <p:extLst>
      <p:ext uri="{BB962C8B-B14F-4D97-AF65-F5344CB8AC3E}">
        <p14:creationId xmlns:p14="http://schemas.microsoft.com/office/powerpoint/2010/main" val="1915748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9</a:t>
            </a:fld>
            <a:endParaRPr lang="en-GB" dirty="0"/>
          </a:p>
        </p:txBody>
      </p:sp>
    </p:spTree>
    <p:extLst>
      <p:ext uri="{BB962C8B-B14F-4D97-AF65-F5344CB8AC3E}">
        <p14:creationId xmlns:p14="http://schemas.microsoft.com/office/powerpoint/2010/main" val="2302921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11</a:t>
            </a:fld>
            <a:endParaRPr lang="en-GB" dirty="0"/>
          </a:p>
        </p:txBody>
      </p:sp>
    </p:spTree>
    <p:extLst>
      <p:ext uri="{BB962C8B-B14F-4D97-AF65-F5344CB8AC3E}">
        <p14:creationId xmlns:p14="http://schemas.microsoft.com/office/powerpoint/2010/main" val="3746280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12</a:t>
            </a:fld>
            <a:endParaRPr lang="en-GB" dirty="0"/>
          </a:p>
        </p:txBody>
      </p:sp>
    </p:spTree>
    <p:extLst>
      <p:ext uri="{BB962C8B-B14F-4D97-AF65-F5344CB8AC3E}">
        <p14:creationId xmlns:p14="http://schemas.microsoft.com/office/powerpoint/2010/main" val="1405992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14</a:t>
            </a:fld>
            <a:endParaRPr lang="en-GB" dirty="0"/>
          </a:p>
        </p:txBody>
      </p:sp>
    </p:spTree>
    <p:extLst>
      <p:ext uri="{BB962C8B-B14F-4D97-AF65-F5344CB8AC3E}">
        <p14:creationId xmlns:p14="http://schemas.microsoft.com/office/powerpoint/2010/main" val="3735466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17/09/2019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56492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17/09/2019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49170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17/09/2019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452967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17/09/2019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696086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FF6038-765E-4A35-9291-688DFA1C4CE5}" type="datetimeFigureOut">
              <a:rPr lang="en-GB" smtClean="0"/>
              <a:t>17/09/2019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195702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1FF6038-765E-4A35-9291-688DFA1C4CE5}" type="datetimeFigureOut">
              <a:rPr lang="en-GB" smtClean="0"/>
              <a:t>17/09/2019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559670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1FF6038-765E-4A35-9291-688DFA1C4CE5}" type="datetimeFigureOut">
              <a:rPr lang="en-GB" smtClean="0"/>
              <a:t>17/09/2019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284938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1FF6038-765E-4A35-9291-688DFA1C4CE5}" type="datetimeFigureOut">
              <a:rPr lang="en-GB" smtClean="0"/>
              <a:t>17/09/2019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575251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F6038-765E-4A35-9291-688DFA1C4CE5}" type="datetimeFigureOut">
              <a:rPr lang="en-GB" smtClean="0"/>
              <a:t>17/09/2019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001119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FF6038-765E-4A35-9291-688DFA1C4CE5}" type="datetimeFigureOut">
              <a:rPr lang="en-GB" smtClean="0"/>
              <a:t>17/09/2019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834277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FF6038-765E-4A35-9291-688DFA1C4CE5}" type="datetimeFigureOut">
              <a:rPr lang="en-GB" smtClean="0"/>
              <a:t>17/09/2019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761077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F6038-765E-4A35-9291-688DFA1C4CE5}" type="datetimeFigureOut">
              <a:rPr lang="en-GB" smtClean="0"/>
              <a:t>17/09/2019</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EB91E9-87EB-461F-B0CD-2A123CF379A1}" type="slidenum">
              <a:rPr lang="en-GB" smtClean="0"/>
              <a:t>‹#›</a:t>
            </a:fld>
            <a:endParaRPr lang="en-GB" dirty="0"/>
          </a:p>
        </p:txBody>
      </p:sp>
    </p:spTree>
    <p:extLst>
      <p:ext uri="{BB962C8B-B14F-4D97-AF65-F5344CB8AC3E}">
        <p14:creationId xmlns:p14="http://schemas.microsoft.com/office/powerpoint/2010/main" val="1166475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fingertips.phe.org.uk/profile/general-practice"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2760" y="1259093"/>
            <a:ext cx="10482230" cy="4708981"/>
          </a:xfrm>
          <a:prstGeom prst="rect">
            <a:avLst/>
          </a:prstGeom>
          <a:noFill/>
          <a:ln>
            <a:noFill/>
          </a:ln>
        </p:spPr>
        <p:txBody>
          <a:bodyPr wrap="square" rtlCol="0">
            <a:spAutoFit/>
          </a:bodyPr>
          <a:lstStyle/>
          <a:p>
            <a:pPr algn="ctr"/>
            <a:r>
              <a:rPr lang="en-GB" sz="5000" dirty="0" smtClean="0">
                <a:solidFill>
                  <a:schemeClr val="accent1">
                    <a:lumMod val="75000"/>
                  </a:schemeClr>
                </a:solidFill>
                <a:latin typeface="Arial" panose="020B0604020202020204" pitchFamily="34" charset="0"/>
                <a:cs typeface="Arial" panose="020B0604020202020204" pitchFamily="34" charset="0"/>
              </a:rPr>
              <a:t>A1 Network PCN</a:t>
            </a:r>
          </a:p>
          <a:p>
            <a:pPr algn="ctr"/>
            <a:endParaRPr lang="en-GB" sz="5000" dirty="0" smtClean="0">
              <a:solidFill>
                <a:schemeClr val="accent1">
                  <a:lumMod val="75000"/>
                </a:schemeClr>
              </a:solidFill>
              <a:latin typeface="Arial" panose="020B0604020202020204" pitchFamily="34" charset="0"/>
              <a:cs typeface="Arial" panose="020B0604020202020204" pitchFamily="34" charset="0"/>
            </a:endParaRPr>
          </a:p>
          <a:p>
            <a:pPr algn="ctr"/>
            <a:r>
              <a:rPr lang="en-GB" sz="5000" dirty="0">
                <a:solidFill>
                  <a:schemeClr val="accent1">
                    <a:lumMod val="75000"/>
                  </a:schemeClr>
                </a:solidFill>
                <a:latin typeface="Arial" panose="020B0604020202020204" pitchFamily="34" charset="0"/>
                <a:cs typeface="Arial" panose="020B0604020202020204" pitchFamily="34" charset="0"/>
              </a:rPr>
              <a:t>Data </a:t>
            </a:r>
            <a:r>
              <a:rPr lang="en-GB" sz="5000" dirty="0" smtClean="0">
                <a:solidFill>
                  <a:schemeClr val="accent1">
                    <a:lumMod val="75000"/>
                  </a:schemeClr>
                </a:solidFill>
                <a:latin typeface="Arial" panose="020B0604020202020204" pitchFamily="34" charset="0"/>
                <a:cs typeface="Arial" panose="020B0604020202020204" pitchFamily="34" charset="0"/>
              </a:rPr>
              <a:t>pack</a:t>
            </a:r>
          </a:p>
          <a:p>
            <a:pPr algn="ctr"/>
            <a:endParaRPr lang="en-GB" sz="5000" dirty="0">
              <a:solidFill>
                <a:schemeClr val="accent1">
                  <a:lumMod val="75000"/>
                </a:schemeClr>
              </a:solidFill>
              <a:latin typeface="Arial" panose="020B0604020202020204" pitchFamily="34" charset="0"/>
              <a:cs typeface="Arial" panose="020B0604020202020204" pitchFamily="34" charset="0"/>
            </a:endParaRPr>
          </a:p>
          <a:p>
            <a:pPr algn="ctr"/>
            <a:r>
              <a:rPr lang="en-GB" sz="5000" dirty="0" smtClean="0">
                <a:solidFill>
                  <a:schemeClr val="accent1">
                    <a:lumMod val="75000"/>
                  </a:schemeClr>
                </a:solidFill>
                <a:latin typeface="Arial" panose="020B0604020202020204" pitchFamily="34" charset="0"/>
                <a:cs typeface="Arial" panose="020B0604020202020204" pitchFamily="34" charset="0"/>
              </a:rPr>
              <a:t>August 2019</a:t>
            </a:r>
          </a:p>
          <a:p>
            <a:pPr algn="ctr"/>
            <a:endParaRPr lang="en-GB" sz="5000" dirty="0">
              <a:solidFill>
                <a:srgbClr val="FF0000"/>
              </a:solidFill>
              <a:latin typeface="Arial" panose="020B0604020202020204" pitchFamily="34" charset="0"/>
              <a:cs typeface="Arial" panose="020B0604020202020204" pitchFamily="34" charset="0"/>
            </a:endParaRPr>
          </a:p>
        </p:txBody>
      </p:sp>
      <p:sp>
        <p:nvSpPr>
          <p:cNvPr id="3" name="Frame 2"/>
          <p:cNvSpPr/>
          <p:nvPr/>
        </p:nvSpPr>
        <p:spPr>
          <a:xfrm>
            <a:off x="0" y="0"/>
            <a:ext cx="12204000" cy="6858000"/>
          </a:xfrm>
          <a:prstGeom prst="frame">
            <a:avLst/>
          </a:prstGeom>
          <a:solidFill>
            <a:schemeClr val="accent1">
              <a:lumMod val="75000"/>
            </a:schemeClr>
          </a:solidFill>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63973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015663"/>
          </a:xfrm>
          <a:prstGeom prst="rect">
            <a:avLst/>
          </a:prstGeom>
          <a:noFill/>
        </p:spPr>
        <p:txBody>
          <a:bodyPr wrap="square" rtlCol="0">
            <a:spAutoFit/>
          </a:bodyPr>
          <a:lstStyle/>
          <a:p>
            <a:pPr algn="ctr"/>
            <a:r>
              <a:rPr lang="en-GB" sz="6000" dirty="0" smtClean="0">
                <a:solidFill>
                  <a:schemeClr val="accent1">
                    <a:lumMod val="75000"/>
                  </a:schemeClr>
                </a:solidFill>
                <a:latin typeface="Arial" panose="020B0604020202020204" pitchFamily="34" charset="0"/>
                <a:cs typeface="Arial" panose="020B0604020202020204" pitchFamily="34" charset="0"/>
              </a:rPr>
              <a:t>Risk factors</a:t>
            </a:r>
            <a:endParaRPr lang="en-GB" sz="6000" dirty="0">
              <a:solidFill>
                <a:schemeClr val="accent1">
                  <a:lumMod val="75000"/>
                </a:schemeClr>
              </a:solidFill>
              <a:latin typeface="Arial" panose="020B0604020202020204" pitchFamily="34" charset="0"/>
              <a:cs typeface="Arial" panose="020B0604020202020204" pitchFamily="34" charset="0"/>
            </a:endParaRP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09515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09928920"/>
              </p:ext>
            </p:extLst>
          </p:nvPr>
        </p:nvGraphicFramePr>
        <p:xfrm>
          <a:off x="0" y="0"/>
          <a:ext cx="12192000" cy="6873297"/>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29297">
                <a:tc>
                  <a:txBody>
                    <a:bodyPr/>
                    <a:lstStyle/>
                    <a:p>
                      <a:r>
                        <a:rPr lang="en-GB" dirty="0" smtClean="0">
                          <a:latin typeface="Arial" panose="020B0604020202020204" pitchFamily="34" charset="0"/>
                          <a:cs typeface="Arial" panose="020B0604020202020204" pitchFamily="34" charset="0"/>
                        </a:rPr>
                        <a:t>Risk</a:t>
                      </a:r>
                      <a:r>
                        <a:rPr lang="en-GB" baseline="0" dirty="0" smtClean="0">
                          <a:latin typeface="Arial" panose="020B0604020202020204" pitchFamily="34" charset="0"/>
                          <a:cs typeface="Arial" panose="020B0604020202020204" pitchFamily="34" charset="0"/>
                        </a:rPr>
                        <a:t> factors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580000">
                <a:tc>
                  <a:txBody>
                    <a:bodyPr/>
                    <a:lstStyle/>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600" dirty="0" smtClean="0">
                        <a:solidFill>
                          <a:srgbClr val="00206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05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smtClean="0">
                          <a:solidFill>
                            <a:schemeClr val="accent1">
                              <a:lumMod val="75000"/>
                            </a:schemeClr>
                          </a:solidFill>
                          <a:latin typeface="Arial" panose="020B0604020202020204" pitchFamily="34" charset="0"/>
                          <a:cs typeface="Arial" panose="020B0604020202020204" pitchFamily="34" charset="0"/>
                        </a:rPr>
                        <a:t>Recorded</a:t>
                      </a:r>
                      <a:r>
                        <a:rPr lang="en-GB" sz="1600" baseline="0" dirty="0" smtClean="0">
                          <a:solidFill>
                            <a:schemeClr val="accent1">
                              <a:lumMod val="75000"/>
                            </a:schemeClr>
                          </a:solidFill>
                          <a:latin typeface="Arial" panose="020B0604020202020204" pitchFamily="34" charset="0"/>
                          <a:cs typeface="Arial" panose="020B0604020202020204" pitchFamily="34" charset="0"/>
                        </a:rPr>
                        <a:t> prevalence of obesity is statistically significantly lower in A1 Network PCN </a:t>
                      </a:r>
                    </a:p>
                    <a:p>
                      <a:pPr marL="0" indent="0" algn="ctr">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compared to the average for North Alliance.</a:t>
                      </a:r>
                    </a:p>
                    <a:p>
                      <a:pPr marL="0" indent="0" algn="ctr">
                        <a:buFont typeface="Arial" panose="020B0604020202020204" pitchFamily="34" charset="0"/>
                        <a:buNone/>
                      </a:pPr>
                      <a:endParaRPr lang="en-GB" sz="1600" baseline="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Estimated smoking prevalence is also statistically significantly lower in A1 Network PCN </a:t>
                      </a:r>
                    </a:p>
                    <a:p>
                      <a:pPr marL="0" indent="0" algn="ctr">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compared to the average for North Alliance.</a:t>
                      </a:r>
                      <a:endParaRPr lang="en-GB" sz="1600" dirty="0" smtClean="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86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smtClean="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smtClean="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bg1"/>
                          </a:solidFill>
                          <a:latin typeface="Arial" panose="020B0604020202020204" pitchFamily="34" charset="0"/>
                          <a:ea typeface="+mn-ea"/>
                          <a:cs typeface="Arial" panose="020B0604020202020204" pitchFamily="34" charset="0"/>
                        </a:rPr>
                        <a:t>Source: 	Obesity</a:t>
                      </a:r>
                      <a:r>
                        <a:rPr lang="en-GB" sz="1000" kern="1200" baseline="0" dirty="0" smtClean="0">
                          <a:solidFill>
                            <a:schemeClr val="bg1"/>
                          </a:solidFill>
                          <a:latin typeface="Arial" panose="020B0604020202020204" pitchFamily="34" charset="0"/>
                          <a:ea typeface="+mn-ea"/>
                          <a:cs typeface="Arial" panose="020B0604020202020204" pitchFamily="34" charset="0"/>
                        </a:rPr>
                        <a:t> - </a:t>
                      </a:r>
                      <a:r>
                        <a:rPr lang="en-GB" sz="1000" kern="1200" dirty="0" smtClean="0">
                          <a:solidFill>
                            <a:schemeClr val="bg1"/>
                          </a:solidFill>
                          <a:latin typeface="Arial" panose="020B0604020202020204" pitchFamily="34" charset="0"/>
                          <a:ea typeface="+mn-ea"/>
                          <a:cs typeface="Arial" panose="020B0604020202020204" pitchFamily="34" charset="0"/>
                        </a:rPr>
                        <a:t>C&amp;P PHI derived from NHS Digital QOF data for 2017/18 (benchmark = North</a:t>
                      </a:r>
                      <a:r>
                        <a:rPr lang="en-GB" sz="1000" kern="1200" baseline="0" dirty="0" smtClean="0">
                          <a:solidFill>
                            <a:schemeClr val="bg1"/>
                          </a:solidFill>
                          <a:latin typeface="Arial" panose="020B0604020202020204" pitchFamily="34" charset="0"/>
                          <a:ea typeface="+mn-ea"/>
                          <a:cs typeface="Arial" panose="020B0604020202020204" pitchFamily="34" charset="0"/>
                        </a:rPr>
                        <a:t> </a:t>
                      </a:r>
                      <a:r>
                        <a:rPr lang="en-GB" sz="1000" kern="1200" dirty="0" smtClean="0">
                          <a:solidFill>
                            <a:schemeClr val="bg1"/>
                          </a:solidFill>
                          <a:latin typeface="Arial" panose="020B0604020202020204" pitchFamily="34" charset="0"/>
                          <a:ea typeface="+mn-ea"/>
                          <a:cs typeface="Arial" panose="020B0604020202020204" pitchFamily="34" charset="0"/>
                        </a:rPr>
                        <a:t>Alliance)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bg1"/>
                          </a:solidFill>
                          <a:latin typeface="Arial" panose="020B0604020202020204" pitchFamily="34" charset="0"/>
                          <a:ea typeface="+mn-ea"/>
                          <a:cs typeface="Arial" panose="020B0604020202020204" pitchFamily="34" charset="0"/>
                        </a:rPr>
                        <a:t>              	Estimated</a:t>
                      </a:r>
                      <a:r>
                        <a:rPr lang="en-GB" sz="1000" kern="1200" baseline="0" dirty="0" smtClean="0">
                          <a:solidFill>
                            <a:schemeClr val="bg1"/>
                          </a:solidFill>
                          <a:latin typeface="Arial" panose="020B0604020202020204" pitchFamily="34" charset="0"/>
                          <a:ea typeface="+mn-ea"/>
                          <a:cs typeface="Arial" panose="020B0604020202020204" pitchFamily="34" charset="0"/>
                        </a:rPr>
                        <a:t> smoking - C&amp;P PHI derived from the QOF based smoking prevalence estimate from the Public Health England (PHE) National General Practice Profiles at 	</a:t>
                      </a:r>
                      <a:r>
                        <a:rPr lang="en-GB" sz="1000" kern="1200" baseline="0" dirty="0" smtClean="0">
                          <a:solidFill>
                            <a:schemeClr val="bg1"/>
                          </a:solidFill>
                          <a:latin typeface="Arial" panose="020B0604020202020204" pitchFamily="34" charset="0"/>
                          <a:ea typeface="+mn-ea"/>
                          <a:cs typeface="Arial" panose="020B0604020202020204" pitchFamily="34" charset="0"/>
                          <a:hlinkClick r:id="rId3"/>
                        </a:rPr>
                        <a:t>https://fingertips.phe.org.uk/profile/general-practice</a:t>
                      </a:r>
                      <a:r>
                        <a:rPr lang="en-GB" sz="1000" kern="1200" baseline="0" dirty="0" smtClean="0">
                          <a:solidFill>
                            <a:schemeClr val="bg1"/>
                          </a:solidFill>
                          <a:latin typeface="Arial" panose="020B0604020202020204" pitchFamily="34" charset="0"/>
                          <a:ea typeface="+mn-ea"/>
                          <a:cs typeface="Arial" panose="020B0604020202020204" pitchFamily="34" charset="0"/>
                        </a:rPr>
                        <a:t> (benchmark = North Alliance)</a:t>
                      </a:r>
                      <a:endParaRPr lang="en-GB" sz="1000" baseline="0" dirty="0" smtClean="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57297280"/>
              </p:ext>
            </p:extLst>
          </p:nvPr>
        </p:nvGraphicFramePr>
        <p:xfrm>
          <a:off x="1047546" y="603724"/>
          <a:ext cx="9790200" cy="3733599"/>
        </p:xfrm>
        <a:graphic>
          <a:graphicData uri="http://schemas.openxmlformats.org/drawingml/2006/table">
            <a:tbl>
              <a:tblPr firstRow="1" bandRow="1">
                <a:tableStyleId>{F5AB1C69-6EDB-4FF4-983F-18BD219EF322}</a:tableStyleId>
              </a:tblPr>
              <a:tblGrid>
                <a:gridCol w="3886200">
                  <a:extLst>
                    <a:ext uri="{9D8B030D-6E8A-4147-A177-3AD203B41FA5}">
                      <a16:colId xmlns:a16="http://schemas.microsoft.com/office/drawing/2014/main" val="20000"/>
                    </a:ext>
                  </a:extLst>
                </a:gridCol>
                <a:gridCol w="1476000">
                  <a:extLst>
                    <a:ext uri="{9D8B030D-6E8A-4147-A177-3AD203B41FA5}">
                      <a16:colId xmlns:a16="http://schemas.microsoft.com/office/drawing/2014/main" val="20001"/>
                    </a:ext>
                  </a:extLst>
                </a:gridCol>
                <a:gridCol w="1476000">
                  <a:extLst>
                    <a:ext uri="{9D8B030D-6E8A-4147-A177-3AD203B41FA5}">
                      <a16:colId xmlns:a16="http://schemas.microsoft.com/office/drawing/2014/main" val="20002"/>
                    </a:ext>
                  </a:extLst>
                </a:gridCol>
                <a:gridCol w="1476000">
                  <a:extLst>
                    <a:ext uri="{9D8B030D-6E8A-4147-A177-3AD203B41FA5}">
                      <a16:colId xmlns:a16="http://schemas.microsoft.com/office/drawing/2014/main" val="20003"/>
                    </a:ext>
                  </a:extLst>
                </a:gridCol>
                <a:gridCol w="1476000">
                  <a:extLst>
                    <a:ext uri="{9D8B030D-6E8A-4147-A177-3AD203B41FA5}">
                      <a16:colId xmlns:a16="http://schemas.microsoft.com/office/drawing/2014/main" val="20004"/>
                    </a:ext>
                  </a:extLst>
                </a:gridCol>
              </a:tblGrid>
              <a:tr h="564676">
                <a:tc rowSpan="2">
                  <a:txBody>
                    <a:bodyPr/>
                    <a:lstStyle/>
                    <a:p>
                      <a:pPr algn="l"/>
                      <a:endParaRPr lang="en-GB" sz="1800" dirty="0">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1">
                        <a:lumMod val="75000"/>
                      </a:schemeClr>
                    </a:solidFill>
                  </a:tcPr>
                </a:tc>
                <a:tc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Obesity</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tc>
                <a:tc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Estimated </a:t>
                      </a:r>
                    </a:p>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Smoking</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tc>
                <a:extLst>
                  <a:ext uri="{0D108BD9-81ED-4DB2-BD59-A6C34878D82A}">
                    <a16:rowId xmlns:a16="http://schemas.microsoft.com/office/drawing/2014/main" val="10000"/>
                  </a:ext>
                </a:extLst>
              </a:tr>
              <a:tr h="504923">
                <a:tc vMerge="1">
                  <a:txBody>
                    <a:bodyPr/>
                    <a:lstStyle/>
                    <a:p>
                      <a:endParaRPr lang="en-GB"/>
                    </a:p>
                  </a:txBody>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a:t>
                      </a:r>
                      <a:r>
                        <a:rPr lang="en-GB" sz="1600" b="1" kern="1200" baseline="0" dirty="0" smtClean="0">
                          <a:solidFill>
                            <a:schemeClr val="lt1"/>
                          </a:solidFill>
                          <a:latin typeface="Arial" panose="020B0604020202020204" pitchFamily="34" charset="0"/>
                          <a:ea typeface="+mn-ea"/>
                          <a:cs typeface="Arial" panose="020B0604020202020204" pitchFamily="34" charset="0"/>
                        </a:rPr>
                        <a:t> </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1"/>
                  </a:ext>
                </a:extLst>
              </a:tr>
              <a:tr h="648000">
                <a:tc>
                  <a:txBody>
                    <a:bodyPr/>
                    <a:lstStyle/>
                    <a:p>
                      <a:pPr algn="l"/>
                      <a:r>
                        <a:rPr lang="en-GB" sz="1600" baseline="0" dirty="0" smtClean="0">
                          <a:solidFill>
                            <a:schemeClr val="accent1">
                              <a:lumMod val="75000"/>
                            </a:schemeClr>
                          </a:solidFill>
                          <a:latin typeface="Arial" panose="020B0604020202020204" pitchFamily="34" charset="0"/>
                          <a:cs typeface="Arial" panose="020B0604020202020204" pitchFamily="34" charset="0"/>
                        </a:rPr>
                        <a:t>A1 Network PCN</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CEE1F2"/>
                    </a:solidFill>
                  </a:tcPr>
                </a:tc>
                <a:tc>
                  <a:txBody>
                    <a:bodyPr/>
                    <a:lstStyle/>
                    <a:p>
                      <a:pPr algn="ctr" fontAlgn="b"/>
                      <a:r>
                        <a:rPr lang="en-GB" sz="1600" b="0" i="0" u="none" strike="noStrike" dirty="0" smtClean="0">
                          <a:solidFill>
                            <a:schemeClr val="accent1">
                              <a:lumMod val="75000"/>
                            </a:schemeClr>
                          </a:solidFill>
                          <a:effectLst/>
                          <a:latin typeface="Arial" panose="020B0604020202020204" pitchFamily="34" charset="0"/>
                          <a:cs typeface="Arial" panose="020B0604020202020204" pitchFamily="34" charset="0"/>
                        </a:rPr>
                        <a:t>2,468</a:t>
                      </a:r>
                    </a:p>
                  </a:txBody>
                  <a:tcPr marL="9525" marR="9525" marT="9525" marB="0" anchor="ctr">
                    <a:lnT w="38100" cap="flat" cmpd="sng" algn="ctr">
                      <a:solidFill>
                        <a:schemeClr val="bg1"/>
                      </a:solidFill>
                      <a:prstDash val="solid"/>
                      <a:round/>
                      <a:headEnd type="none" w="med" len="med"/>
                      <a:tailEnd type="none" w="med" len="med"/>
                    </a:lnT>
                    <a:solidFill>
                      <a:srgbClr val="CEE1F2"/>
                    </a:solidFill>
                  </a:tcPr>
                </a:tc>
                <a:tc>
                  <a:txBody>
                    <a:bodyPr/>
                    <a:lstStyle/>
                    <a:p>
                      <a:pPr algn="ctr" fontAlgn="b"/>
                      <a:r>
                        <a:rPr lang="en-GB" sz="1600" b="0" i="0" u="none" strike="noStrike" dirty="0" smtClean="0">
                          <a:solidFill>
                            <a:schemeClr val="accent1">
                              <a:lumMod val="75000"/>
                            </a:schemeClr>
                          </a:solidFill>
                          <a:effectLst/>
                          <a:latin typeface="Arial" panose="020B0604020202020204" pitchFamily="34" charset="0"/>
                          <a:cs typeface="Arial" panose="020B0604020202020204" pitchFamily="34" charset="0"/>
                        </a:rPr>
                        <a:t>7.7%</a:t>
                      </a:r>
                    </a:p>
                  </a:txBody>
                  <a:tcPr marL="9525" marR="9525" marT="9525" marB="0" anchor="ctr">
                    <a:lnT w="38100" cap="flat" cmpd="sng" algn="ctr">
                      <a:solidFill>
                        <a:schemeClr val="bg1"/>
                      </a:solidFill>
                      <a:prstDash val="solid"/>
                      <a:round/>
                      <a:headEnd type="none" w="med" len="med"/>
                      <a:tailEnd type="none" w="med" len="med"/>
                    </a:lnT>
                    <a:solidFill>
                      <a:srgbClr val="92D050"/>
                    </a:solidFill>
                  </a:tcPr>
                </a:tc>
                <a:tc>
                  <a:txBody>
                    <a:bodyPr/>
                    <a:lstStyle/>
                    <a:p>
                      <a:pPr algn="ctr" fontAlgn="b"/>
                      <a:r>
                        <a:rPr lang="en-GB" sz="1600" b="0" i="0" u="none" strike="noStrike" dirty="0" smtClean="0">
                          <a:solidFill>
                            <a:schemeClr val="accent1">
                              <a:lumMod val="75000"/>
                            </a:schemeClr>
                          </a:solidFill>
                          <a:effectLst/>
                          <a:latin typeface="Arial" panose="020B0604020202020204" pitchFamily="34" charset="0"/>
                          <a:cs typeface="Arial" panose="020B0604020202020204" pitchFamily="34" charset="0"/>
                        </a:rPr>
                        <a:t>4,259</a:t>
                      </a:r>
                      <a:endParaRPr lang="en-GB" sz="1600" b="0"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lnT w="38100" cap="flat" cmpd="sng" algn="ctr">
                      <a:solidFill>
                        <a:schemeClr val="bg1"/>
                      </a:solidFill>
                      <a:prstDash val="solid"/>
                      <a:round/>
                      <a:headEnd type="none" w="med" len="med"/>
                      <a:tailEnd type="none" w="med" len="med"/>
                    </a:lnT>
                    <a:solidFill>
                      <a:srgbClr val="CEE1F2"/>
                    </a:solidFill>
                  </a:tcPr>
                </a:tc>
                <a:tc>
                  <a:txBody>
                    <a:bodyPr/>
                    <a:lstStyle/>
                    <a:p>
                      <a:pPr algn="ctr" fontAlgn="b"/>
                      <a:r>
                        <a:rPr lang="en-GB" sz="1600" b="0" i="0" u="none" strike="noStrike" dirty="0" smtClean="0">
                          <a:solidFill>
                            <a:schemeClr val="accent1">
                              <a:lumMod val="75000"/>
                            </a:schemeClr>
                          </a:solidFill>
                          <a:effectLst/>
                          <a:latin typeface="Arial" panose="020B0604020202020204" pitchFamily="34" charset="0"/>
                          <a:cs typeface="Arial" panose="020B0604020202020204" pitchFamily="34" charset="0"/>
                        </a:rPr>
                        <a:t>12.7%</a:t>
                      </a:r>
                      <a:endParaRPr lang="en-GB" sz="1600" b="0"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92D050"/>
                    </a:solidFill>
                  </a:tcPr>
                </a:tc>
                <a:extLst>
                  <a:ext uri="{0D108BD9-81ED-4DB2-BD59-A6C34878D82A}">
                    <a16:rowId xmlns:a16="http://schemas.microsoft.com/office/drawing/2014/main" val="10002"/>
                  </a:ext>
                </a:extLst>
              </a:tr>
              <a:tr h="648000">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North Alliance</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6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44,121</a:t>
                      </a:r>
                      <a:endParaRPr lang="en-GB" sz="16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6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10.1%</a:t>
                      </a:r>
                      <a:endParaRPr lang="en-GB" sz="16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6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90,367</a:t>
                      </a:r>
                      <a:endParaRPr lang="en-GB" sz="16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6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19.8%</a:t>
                      </a:r>
                      <a:endParaRPr lang="en-GB" sz="16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3"/>
                  </a:ext>
                </a:extLst>
              </a:tr>
              <a:tr h="720000">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Cambridgeshire</a:t>
                      </a:r>
                      <a:r>
                        <a:rPr lang="en-GB" sz="1600" baseline="0" dirty="0" smtClean="0">
                          <a:solidFill>
                            <a:schemeClr val="accent1">
                              <a:lumMod val="75000"/>
                            </a:schemeClr>
                          </a:solidFill>
                          <a:latin typeface="Arial" panose="020B0604020202020204" pitchFamily="34" charset="0"/>
                          <a:cs typeface="Arial" panose="020B0604020202020204" pitchFamily="34" charset="0"/>
                        </a:rPr>
                        <a:t> and Peterborough CCG</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65,496</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8.5%</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136,105</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17.0%</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4"/>
                  </a:ext>
                </a:extLst>
              </a:tr>
              <a:tr h="648000">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England </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4,530,447</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9.8%</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8,301,429</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17.2%</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BF1FF"/>
                    </a:solidFill>
                  </a:tcPr>
                </a:tc>
                <a:extLst>
                  <a:ext uri="{0D108BD9-81ED-4DB2-BD59-A6C34878D82A}">
                    <a16:rowId xmlns:a16="http://schemas.microsoft.com/office/drawing/2014/main" val="10005"/>
                  </a:ext>
                </a:extLst>
              </a:tr>
            </a:tbl>
          </a:graphicData>
        </a:graphic>
      </p:graphicFrame>
      <p:pic>
        <p:nvPicPr>
          <p:cNvPr id="6" name="Picture 5"/>
          <p:cNvPicPr>
            <a:picLocks noChangeAspect="1"/>
          </p:cNvPicPr>
          <p:nvPr/>
        </p:nvPicPr>
        <p:blipFill>
          <a:blip r:embed="rId4"/>
          <a:stretch>
            <a:fillRect/>
          </a:stretch>
        </p:blipFill>
        <p:spPr>
          <a:xfrm>
            <a:off x="0" y="6038525"/>
            <a:ext cx="7995920" cy="300965"/>
          </a:xfrm>
          <a:prstGeom prst="rect">
            <a:avLst/>
          </a:prstGeom>
        </p:spPr>
      </p:pic>
    </p:spTree>
    <p:extLst>
      <p:ext uri="{BB962C8B-B14F-4D97-AF65-F5344CB8AC3E}">
        <p14:creationId xmlns:p14="http://schemas.microsoft.com/office/powerpoint/2010/main" val="4266398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18730909"/>
              </p:ext>
            </p:extLst>
          </p:nvPr>
        </p:nvGraphicFramePr>
        <p:xfrm>
          <a:off x="0" y="0"/>
          <a:ext cx="12192000" cy="6856237"/>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237">
                <a:tc>
                  <a:txBody>
                    <a:bodyPr/>
                    <a:lstStyle/>
                    <a:p>
                      <a:r>
                        <a:rPr lang="en-GB" dirty="0" smtClean="0">
                          <a:latin typeface="Arial" panose="020B0604020202020204" pitchFamily="34" charset="0"/>
                          <a:cs typeface="Arial" panose="020B0604020202020204" pitchFamily="34" charset="0"/>
                        </a:rPr>
                        <a:t>Self-</a:t>
                      </a:r>
                      <a:r>
                        <a:rPr lang="en-GB" baseline="0" dirty="0" smtClean="0">
                          <a:latin typeface="Arial" panose="020B0604020202020204" pitchFamily="34" charset="0"/>
                          <a:cs typeface="Arial" panose="020B0604020202020204" pitchFamily="34" charset="0"/>
                        </a:rPr>
                        <a:t>reported limiting long-term illness and general health status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96000">
                <a:tc>
                  <a:txBody>
                    <a:bodyPr/>
                    <a:lstStyle/>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chemeClr val="tx1">
                            <a:lumMod val="75000"/>
                            <a:lumOff val="2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smtClean="0">
                          <a:solidFill>
                            <a:schemeClr val="accent1">
                              <a:lumMod val="75000"/>
                            </a:schemeClr>
                          </a:solidFill>
                          <a:latin typeface="Arial" panose="020B0604020202020204" pitchFamily="34" charset="0"/>
                          <a:cs typeface="Arial" panose="020B0604020202020204" pitchFamily="34" charset="0"/>
                        </a:rPr>
                        <a:t>It is estimated</a:t>
                      </a:r>
                      <a:r>
                        <a:rPr lang="en-GB" sz="1600" baseline="0" dirty="0" smtClean="0">
                          <a:solidFill>
                            <a:schemeClr val="accent1">
                              <a:lumMod val="75000"/>
                            </a:schemeClr>
                          </a:solidFill>
                          <a:latin typeface="Arial" panose="020B0604020202020204" pitchFamily="34" charset="0"/>
                          <a:cs typeface="Arial" panose="020B0604020202020204" pitchFamily="34" charset="0"/>
                        </a:rPr>
                        <a:t> that the</a:t>
                      </a:r>
                      <a:r>
                        <a:rPr lang="en-GB" sz="1600" dirty="0" smtClean="0">
                          <a:solidFill>
                            <a:schemeClr val="accent1">
                              <a:lumMod val="75000"/>
                            </a:schemeClr>
                          </a:solidFill>
                          <a:latin typeface="Arial" panose="020B0604020202020204" pitchFamily="34" charset="0"/>
                          <a:cs typeface="Arial" panose="020B0604020202020204" pitchFamily="34" charset="0"/>
                        </a:rPr>
                        <a:t> proportion</a:t>
                      </a:r>
                      <a:r>
                        <a:rPr lang="en-GB" sz="1600" baseline="0" dirty="0" smtClean="0">
                          <a:solidFill>
                            <a:schemeClr val="accent1">
                              <a:lumMod val="75000"/>
                            </a:schemeClr>
                          </a:solidFill>
                          <a:latin typeface="Arial" panose="020B0604020202020204" pitchFamily="34" charset="0"/>
                          <a:cs typeface="Arial" panose="020B0604020202020204" pitchFamily="34" charset="0"/>
                        </a:rPr>
                        <a:t> of people in the A1 Network PCN that reported that they had a long-term activity-limiting illness</a:t>
                      </a:r>
                    </a:p>
                    <a:p>
                      <a:pPr marL="0" indent="0" algn="ctr">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 in the 2011 Census was statistically significantly lower than the North Alliance average.</a:t>
                      </a:r>
                    </a:p>
                    <a:p>
                      <a:pPr marL="0" indent="0" algn="ctr">
                        <a:buFont typeface="Arial" panose="020B0604020202020204" pitchFamily="34" charset="0"/>
                        <a:buNone/>
                      </a:pPr>
                      <a:endParaRPr lang="en-GB" sz="1600" baseline="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 </a:t>
                      </a:r>
                      <a:r>
                        <a:rPr lang="en-GB" sz="1600" dirty="0" smtClean="0">
                          <a:solidFill>
                            <a:schemeClr val="accent1">
                              <a:lumMod val="75000"/>
                            </a:schemeClr>
                          </a:solidFill>
                          <a:latin typeface="Arial" panose="020B0604020202020204" pitchFamily="34" charset="0"/>
                          <a:cs typeface="Arial" panose="020B0604020202020204" pitchFamily="34" charset="0"/>
                        </a:rPr>
                        <a:t>It is also estimated</a:t>
                      </a:r>
                      <a:r>
                        <a:rPr lang="en-GB" sz="1600" baseline="0" dirty="0" smtClean="0">
                          <a:solidFill>
                            <a:schemeClr val="accent1">
                              <a:lumMod val="75000"/>
                            </a:schemeClr>
                          </a:solidFill>
                          <a:latin typeface="Arial" panose="020B0604020202020204" pitchFamily="34" charset="0"/>
                          <a:cs typeface="Arial" panose="020B0604020202020204" pitchFamily="34" charset="0"/>
                        </a:rPr>
                        <a:t> that the</a:t>
                      </a:r>
                      <a:r>
                        <a:rPr lang="en-GB" sz="1600" dirty="0" smtClean="0">
                          <a:solidFill>
                            <a:schemeClr val="accent1">
                              <a:lumMod val="75000"/>
                            </a:schemeClr>
                          </a:solidFill>
                          <a:latin typeface="Arial" panose="020B0604020202020204" pitchFamily="34" charset="0"/>
                          <a:cs typeface="Arial" panose="020B0604020202020204" pitchFamily="34" charset="0"/>
                        </a:rPr>
                        <a:t> proportion</a:t>
                      </a:r>
                      <a:r>
                        <a:rPr lang="en-GB" sz="1600" baseline="0" dirty="0" smtClean="0">
                          <a:solidFill>
                            <a:schemeClr val="accent1">
                              <a:lumMod val="75000"/>
                            </a:schemeClr>
                          </a:solidFill>
                          <a:latin typeface="Arial" panose="020B0604020202020204" pitchFamily="34" charset="0"/>
                          <a:cs typeface="Arial" panose="020B0604020202020204" pitchFamily="34" charset="0"/>
                        </a:rPr>
                        <a:t> of people in the A1 Network PCN that reported that they were in good or very good health</a:t>
                      </a:r>
                    </a:p>
                    <a:p>
                      <a:pPr marL="0" indent="0" algn="ctr">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 in the 2011 Census was statistically significantly higher than the North Alliance average.</a:t>
                      </a:r>
                    </a:p>
                    <a:p>
                      <a:pPr marL="0" indent="0" algn="ctr">
                        <a:buFont typeface="Arial" panose="020B0604020202020204" pitchFamily="34" charset="0"/>
                        <a:buNone/>
                      </a:pPr>
                      <a:endParaRPr lang="en-GB" sz="1600" baseline="0" dirty="0" smtClean="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smtClean="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smtClean="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bg1"/>
                          </a:solidFill>
                          <a:latin typeface="Arial" panose="020B0604020202020204" pitchFamily="34" charset="0"/>
                          <a:ea typeface="+mn-ea"/>
                          <a:cs typeface="Arial" panose="020B0604020202020204" pitchFamily="34" charset="0"/>
                        </a:rPr>
                        <a:t>Source: C&amp;P PHI from Census 2011, NOMIS and patients registered at a GP Practice by LSOA, July 2018, NHS Digital (benchmark = North Alliance)</a:t>
                      </a:r>
                      <a:endParaRPr lang="en-GB" sz="1000" baseline="0" dirty="0" smtClean="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611678181"/>
              </p:ext>
            </p:extLst>
          </p:nvPr>
        </p:nvGraphicFramePr>
        <p:xfrm>
          <a:off x="1546574" y="767750"/>
          <a:ext cx="8960224" cy="3045045"/>
        </p:xfrm>
        <a:graphic>
          <a:graphicData uri="http://schemas.openxmlformats.org/drawingml/2006/table">
            <a:tbl>
              <a:tblPr firstRow="1" bandRow="1">
                <a:tableStyleId>{F5AB1C69-6EDB-4FF4-983F-18BD219EF322}</a:tableStyleId>
              </a:tblPr>
              <a:tblGrid>
                <a:gridCol w="4684060">
                  <a:extLst>
                    <a:ext uri="{9D8B030D-6E8A-4147-A177-3AD203B41FA5}">
                      <a16:colId xmlns:a16="http://schemas.microsoft.com/office/drawing/2014/main" val="20000"/>
                    </a:ext>
                  </a:extLst>
                </a:gridCol>
                <a:gridCol w="2138082">
                  <a:extLst>
                    <a:ext uri="{9D8B030D-6E8A-4147-A177-3AD203B41FA5}">
                      <a16:colId xmlns:a16="http://schemas.microsoft.com/office/drawing/2014/main" val="20001"/>
                    </a:ext>
                  </a:extLst>
                </a:gridCol>
                <a:gridCol w="2138082">
                  <a:extLst>
                    <a:ext uri="{9D8B030D-6E8A-4147-A177-3AD203B41FA5}">
                      <a16:colId xmlns:a16="http://schemas.microsoft.com/office/drawing/2014/main" val="20002"/>
                    </a:ext>
                  </a:extLst>
                </a:gridCol>
              </a:tblGrid>
              <a:tr h="723791">
                <a:tc>
                  <a:txBody>
                    <a:bodyPr/>
                    <a:lstStyle/>
                    <a:p>
                      <a:pPr algn="l"/>
                      <a:endParaRPr lang="en-GB" sz="1800" dirty="0">
                        <a:latin typeface="Arial" panose="020B0604020202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Long</a:t>
                      </a:r>
                      <a:r>
                        <a:rPr lang="en-GB" sz="1600" b="1" kern="1200" baseline="0" dirty="0" smtClean="0">
                          <a:solidFill>
                            <a:schemeClr val="lt1"/>
                          </a:solidFill>
                          <a:latin typeface="Arial" panose="020B0604020202020204" pitchFamily="34" charset="0"/>
                          <a:ea typeface="+mn-ea"/>
                          <a:cs typeface="Arial" panose="020B0604020202020204" pitchFamily="34" charset="0"/>
                        </a:rPr>
                        <a:t>-term activity-limiting illness</a:t>
                      </a:r>
                    </a:p>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Good</a:t>
                      </a:r>
                      <a:r>
                        <a:rPr lang="en-GB" sz="1600" b="1" kern="1200" baseline="0" dirty="0" smtClean="0">
                          <a:solidFill>
                            <a:schemeClr val="lt1"/>
                          </a:solidFill>
                          <a:latin typeface="Arial" panose="020B0604020202020204" pitchFamily="34" charset="0"/>
                          <a:ea typeface="+mn-ea"/>
                          <a:cs typeface="Arial" panose="020B0604020202020204" pitchFamily="34" charset="0"/>
                        </a:rPr>
                        <a:t> or very good health</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576000">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A1</a:t>
                      </a:r>
                      <a:r>
                        <a:rPr lang="en-GB" sz="1600" baseline="0" dirty="0" smtClean="0">
                          <a:solidFill>
                            <a:schemeClr val="accent1">
                              <a:lumMod val="75000"/>
                            </a:schemeClr>
                          </a:solidFill>
                          <a:latin typeface="Arial" panose="020B0604020202020204" pitchFamily="34" charset="0"/>
                          <a:cs typeface="Arial" panose="020B0604020202020204" pitchFamily="34" charset="0"/>
                        </a:rPr>
                        <a:t> Network</a:t>
                      </a:r>
                      <a:r>
                        <a:rPr lang="en-GB" sz="1600" dirty="0" smtClean="0">
                          <a:solidFill>
                            <a:schemeClr val="accent1">
                              <a:lumMod val="75000"/>
                            </a:schemeClr>
                          </a:solidFill>
                          <a:latin typeface="Arial" panose="020B0604020202020204" pitchFamily="34" charset="0"/>
                          <a:cs typeface="Arial" panose="020B0604020202020204" pitchFamily="34" charset="0"/>
                        </a:rPr>
                        <a:t> </a:t>
                      </a:r>
                      <a:r>
                        <a:rPr lang="en-GB" sz="1600" baseline="0" dirty="0" smtClean="0">
                          <a:solidFill>
                            <a:schemeClr val="accent1">
                              <a:lumMod val="75000"/>
                            </a:schemeClr>
                          </a:solidFill>
                          <a:latin typeface="Arial" panose="020B0604020202020204" pitchFamily="34" charset="0"/>
                          <a:cs typeface="Arial" panose="020B0604020202020204" pitchFamily="34" charset="0"/>
                        </a:rPr>
                        <a:t>PCN</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solidFill>
                      <a:srgbClr val="CEE1F2"/>
                    </a:solidFill>
                  </a:tcPr>
                </a:tc>
                <a:tc>
                  <a:txBody>
                    <a:bodyPr/>
                    <a:lstStyle/>
                    <a:p>
                      <a:pPr algn="ctr" fontAlgn="b"/>
                      <a:r>
                        <a:rPr lang="en-GB" sz="1600" b="0" i="0" u="none" strike="noStrike" dirty="0" smtClean="0">
                          <a:solidFill>
                            <a:schemeClr val="accent1">
                              <a:lumMod val="75000"/>
                            </a:schemeClr>
                          </a:solidFill>
                          <a:effectLst/>
                          <a:latin typeface="Arial" panose="020B0604020202020204" pitchFamily="34" charset="0"/>
                          <a:cs typeface="Arial" panose="020B0604020202020204" pitchFamily="34" charset="0"/>
                        </a:rPr>
                        <a:t>14.6%</a:t>
                      </a:r>
                    </a:p>
                  </a:txBody>
                  <a:tcPr marL="9525" marR="9525" marT="9525" marB="0" anchor="ctr">
                    <a:lnT w="38100" cap="flat" cmpd="sng" algn="ctr">
                      <a:solidFill>
                        <a:schemeClr val="bg1"/>
                      </a:solidFill>
                      <a:prstDash val="solid"/>
                      <a:round/>
                      <a:headEnd type="none" w="med" len="med"/>
                      <a:tailEnd type="none" w="med" len="med"/>
                    </a:lnT>
                    <a:solidFill>
                      <a:srgbClr val="92D050"/>
                    </a:solidFill>
                  </a:tcPr>
                </a:tc>
                <a:tc>
                  <a:txBody>
                    <a:bodyPr/>
                    <a:lstStyle/>
                    <a:p>
                      <a:pPr algn="ctr" fontAlgn="b"/>
                      <a:r>
                        <a:rPr lang="en-GB" sz="16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85.1%</a:t>
                      </a:r>
                    </a:p>
                  </a:txBody>
                  <a:tcPr marL="9525" marR="9525" marT="9525" marB="0" anchor="ctr">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92D050"/>
                    </a:solidFill>
                  </a:tcPr>
                </a:tc>
                <a:extLst>
                  <a:ext uri="{0D108BD9-81ED-4DB2-BD59-A6C34878D82A}">
                    <a16:rowId xmlns:a16="http://schemas.microsoft.com/office/drawing/2014/main" val="10001"/>
                  </a:ext>
                </a:extLst>
              </a:tr>
              <a:tr h="576000">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North Alliance</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6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16.7%</a:t>
                      </a:r>
                      <a:endParaRPr lang="en-GB" sz="16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6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81.9%</a:t>
                      </a:r>
                      <a:endParaRPr lang="en-GB" sz="16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R w="28575"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2"/>
                  </a:ext>
                </a:extLst>
              </a:tr>
              <a:tr h="576000">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Cambridgeshire</a:t>
                      </a:r>
                      <a:r>
                        <a:rPr lang="en-GB" sz="1600" baseline="0" dirty="0" smtClean="0">
                          <a:solidFill>
                            <a:schemeClr val="accent1">
                              <a:lumMod val="75000"/>
                            </a:schemeClr>
                          </a:solidFill>
                          <a:latin typeface="Arial" panose="020B0604020202020204" pitchFamily="34" charset="0"/>
                          <a:cs typeface="Arial" panose="020B0604020202020204" pitchFamily="34" charset="0"/>
                        </a:rPr>
                        <a:t> and Peterborough CCG</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15.5%</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83.6%</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R w="28575"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3"/>
                  </a:ext>
                </a:extLst>
              </a:tr>
              <a:tr h="576000">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England </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17.6%</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B w="28575" cap="flat" cmpd="sng" algn="ctr">
                      <a:solidFill>
                        <a:schemeClr val="bg1"/>
                      </a:solidFill>
                      <a:prstDash val="solid"/>
                      <a:round/>
                      <a:headEnd type="none" w="med" len="med"/>
                      <a:tailEnd type="none" w="med" len="med"/>
                    </a:lnB>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81.4</a:t>
                      </a:r>
                      <a:r>
                        <a:rPr lang="en-GB" sz="1600" baseline="0" dirty="0" smtClean="0">
                          <a:solidFill>
                            <a:schemeClr val="accent1">
                              <a:lumMod val="75000"/>
                            </a:schemeClr>
                          </a:solidFill>
                          <a:latin typeface="Arial" panose="020B0604020202020204" pitchFamily="34" charset="0"/>
                          <a:cs typeface="Arial" panose="020B0604020202020204" pitchFamily="34" charset="0"/>
                        </a:rPr>
                        <a:t> %</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EBF1FF"/>
                    </a:solidFill>
                  </a:tcPr>
                </a:tc>
                <a:extLst>
                  <a:ext uri="{0D108BD9-81ED-4DB2-BD59-A6C34878D82A}">
                    <a16:rowId xmlns:a16="http://schemas.microsoft.com/office/drawing/2014/main" val="10004"/>
                  </a:ext>
                </a:extLst>
              </a:tr>
            </a:tbl>
          </a:graphicData>
        </a:graphic>
      </p:graphicFrame>
      <p:pic>
        <p:nvPicPr>
          <p:cNvPr id="7" name="Picture 6"/>
          <p:cNvPicPr>
            <a:picLocks noChangeAspect="1"/>
          </p:cNvPicPr>
          <p:nvPr/>
        </p:nvPicPr>
        <p:blipFill>
          <a:blip r:embed="rId3"/>
          <a:stretch>
            <a:fillRect/>
          </a:stretch>
        </p:blipFill>
        <p:spPr>
          <a:xfrm>
            <a:off x="0" y="6205636"/>
            <a:ext cx="7109927" cy="335770"/>
          </a:xfrm>
          <a:prstGeom prst="rect">
            <a:avLst/>
          </a:prstGeom>
        </p:spPr>
      </p:pic>
    </p:spTree>
    <p:extLst>
      <p:ext uri="{BB962C8B-B14F-4D97-AF65-F5344CB8AC3E}">
        <p14:creationId xmlns:p14="http://schemas.microsoft.com/office/powerpoint/2010/main" val="1536078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015663"/>
          </a:xfrm>
          <a:prstGeom prst="rect">
            <a:avLst/>
          </a:prstGeom>
          <a:noFill/>
        </p:spPr>
        <p:txBody>
          <a:bodyPr wrap="square" rtlCol="0">
            <a:spAutoFit/>
          </a:bodyPr>
          <a:lstStyle/>
          <a:p>
            <a:pPr algn="ctr"/>
            <a:r>
              <a:rPr lang="en-GB" sz="6000" dirty="0" smtClean="0">
                <a:solidFill>
                  <a:schemeClr val="accent1">
                    <a:lumMod val="75000"/>
                  </a:schemeClr>
                </a:solidFill>
                <a:latin typeface="Arial" panose="020B0604020202020204" pitchFamily="34" charset="0"/>
                <a:cs typeface="Arial" panose="020B0604020202020204" pitchFamily="34" charset="0"/>
              </a:rPr>
              <a:t>Diseases</a:t>
            </a:r>
            <a:endParaRPr lang="en-GB" sz="6000" dirty="0">
              <a:solidFill>
                <a:schemeClr val="accent1">
                  <a:lumMod val="75000"/>
                </a:schemeClr>
              </a:solidFill>
              <a:latin typeface="Arial" panose="020B0604020202020204" pitchFamily="34" charset="0"/>
              <a:cs typeface="Arial" panose="020B0604020202020204" pitchFamily="34" charset="0"/>
            </a:endParaRP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39553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02279622"/>
              </p:ext>
            </p:extLst>
          </p:nvPr>
        </p:nvGraphicFramePr>
        <p:xfrm>
          <a:off x="0" y="0"/>
          <a:ext cx="12192000" cy="692300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6085">
                <a:tc>
                  <a:txBody>
                    <a:bodyPr/>
                    <a:lstStyle/>
                    <a:p>
                      <a:r>
                        <a:rPr lang="en-GB" dirty="0" smtClean="0">
                          <a:latin typeface="Arial" panose="020B0604020202020204" pitchFamily="34" charset="0"/>
                          <a:cs typeface="Arial" panose="020B0604020202020204" pitchFamily="34" charset="0"/>
                        </a:rPr>
                        <a:t>Mortality – all</a:t>
                      </a:r>
                      <a:r>
                        <a:rPr lang="en-GB" baseline="0" dirty="0" smtClean="0">
                          <a:latin typeface="Arial" panose="020B0604020202020204" pitchFamily="34" charset="0"/>
                          <a:cs typeface="Arial" panose="020B0604020202020204" pitchFamily="34" charset="0"/>
                        </a:rPr>
                        <a:t> causes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882078">
                <a:tc>
                  <a:txBody>
                    <a:bodyPr/>
                    <a:lstStyle/>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There are on average 293 deaths a year in A1 Network PCN, approximately a third are in people aged under 75 years.</a:t>
                      </a:r>
                    </a:p>
                    <a:p>
                      <a:pPr marL="0" indent="0" algn="ctr">
                        <a:buFont typeface="Arial" panose="020B0604020202020204" pitchFamily="34" charset="0"/>
                        <a:buNone/>
                      </a:pPr>
                      <a:endParaRPr lang="en-GB" sz="100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At the A1 Network has statistically significantly lower directly age-standardised rates of all-age and under 75 mortality compared to the North Alliance; this is also the case for </a:t>
                      </a:r>
                      <a:r>
                        <a:rPr lang="en-GB" sz="1600" baseline="0" dirty="0" err="1" smtClean="0">
                          <a:solidFill>
                            <a:schemeClr val="accent1">
                              <a:lumMod val="75000"/>
                            </a:schemeClr>
                          </a:solidFill>
                          <a:latin typeface="Arial" panose="020B0604020202020204" pitchFamily="34" charset="0"/>
                          <a:cs typeface="Arial" panose="020B0604020202020204" pitchFamily="34" charset="0"/>
                        </a:rPr>
                        <a:t>Alconbury</a:t>
                      </a:r>
                      <a:r>
                        <a:rPr lang="en-GB" sz="1600" baseline="0" dirty="0" smtClean="0">
                          <a:solidFill>
                            <a:schemeClr val="accent1">
                              <a:lumMod val="75000"/>
                            </a:schemeClr>
                          </a:solidFill>
                          <a:latin typeface="Arial" panose="020B0604020202020204" pitchFamily="34" charset="0"/>
                          <a:cs typeface="Arial" panose="020B0604020202020204" pitchFamily="34" charset="0"/>
                        </a:rPr>
                        <a:t> Surgery and </a:t>
                      </a:r>
                      <a:r>
                        <a:rPr lang="en-GB" sz="1600" baseline="0" dirty="0" err="1" smtClean="0">
                          <a:solidFill>
                            <a:schemeClr val="accent1">
                              <a:lumMod val="75000"/>
                            </a:schemeClr>
                          </a:solidFill>
                          <a:latin typeface="Arial" panose="020B0604020202020204" pitchFamily="34" charset="0"/>
                          <a:cs typeface="Arial" panose="020B0604020202020204" pitchFamily="34" charset="0"/>
                        </a:rPr>
                        <a:t>Kimbolton</a:t>
                      </a:r>
                      <a:r>
                        <a:rPr lang="en-GB" sz="1600" baseline="0" dirty="0" smtClean="0">
                          <a:solidFill>
                            <a:schemeClr val="accent1">
                              <a:lumMod val="75000"/>
                            </a:schemeClr>
                          </a:solidFill>
                          <a:latin typeface="Arial" panose="020B0604020202020204" pitchFamily="34" charset="0"/>
                          <a:cs typeface="Arial" panose="020B0604020202020204" pitchFamily="34" charset="0"/>
                        </a:rPr>
                        <a:t> Medical Centre.</a:t>
                      </a:r>
                    </a:p>
                  </a:txBody>
                  <a:tcPr>
                    <a:solidFill>
                      <a:schemeClr val="bg1"/>
                    </a:solidFill>
                  </a:tcPr>
                </a:tc>
                <a:extLst>
                  <a:ext uri="{0D108BD9-81ED-4DB2-BD59-A6C34878D82A}">
                    <a16:rowId xmlns:a16="http://schemas.microsoft.com/office/drawing/2014/main" val="10001"/>
                  </a:ext>
                </a:extLst>
              </a:tr>
              <a:tr h="504000">
                <a:tc>
                  <a:txBody>
                    <a:bodyPr/>
                    <a:lstStyle/>
                    <a:p>
                      <a:r>
                        <a:rPr lang="en-GB" sz="1000" kern="1200" dirty="0" smtClean="0">
                          <a:solidFill>
                            <a:schemeClr val="bg1"/>
                          </a:solidFill>
                          <a:latin typeface="Arial" panose="020B0604020202020204" pitchFamily="34" charset="0"/>
                          <a:ea typeface="+mn-ea"/>
                          <a:cs typeface="Arial" panose="020B0604020202020204" pitchFamily="34" charset="0"/>
                        </a:rPr>
                        <a:t>DASR</a:t>
                      </a:r>
                      <a:r>
                        <a:rPr lang="en-GB" sz="1000" kern="1200" baseline="0" dirty="0" smtClean="0">
                          <a:solidFill>
                            <a:schemeClr val="bg1"/>
                          </a:solidFill>
                          <a:latin typeface="Arial" panose="020B0604020202020204" pitchFamily="34" charset="0"/>
                          <a:ea typeface="+mn-ea"/>
                          <a:cs typeface="Arial" panose="020B0604020202020204" pitchFamily="34" charset="0"/>
                        </a:rPr>
                        <a:t> = directly age standardised rate per 100,000 population </a:t>
                      </a:r>
                    </a:p>
                    <a:p>
                      <a:endParaRPr lang="en-GB" sz="500" kern="1200" dirty="0" smtClean="0">
                        <a:solidFill>
                          <a:schemeClr val="bg1"/>
                        </a:solidFill>
                        <a:latin typeface="Arial" panose="020B0604020202020204" pitchFamily="34" charset="0"/>
                        <a:ea typeface="+mn-ea"/>
                        <a:cs typeface="Arial" panose="020B0604020202020204" pitchFamily="34" charset="0"/>
                      </a:endParaRPr>
                    </a:p>
                    <a:p>
                      <a:pPr algn="l"/>
                      <a:r>
                        <a:rPr lang="en-GB" sz="1000" kern="1200" dirty="0" smtClean="0">
                          <a:solidFill>
                            <a:schemeClr val="bg1"/>
                          </a:solidFill>
                          <a:latin typeface="Arial" panose="020B0604020202020204" pitchFamily="34" charset="0"/>
                          <a:ea typeface="+mn-ea"/>
                          <a:cs typeface="Arial" panose="020B0604020202020204" pitchFamily="34" charset="0"/>
                        </a:rPr>
                        <a:t>Source: C&amp;P PHI, from NHS Digital Civil Registration Data and NHS Digital GP registered population data, 2013-2017 (benchmark = North Alliance) </a:t>
                      </a:r>
                      <a:r>
                        <a:rPr lang="en-GB" sz="1000" kern="1200" baseline="0" dirty="0" smtClean="0">
                          <a:solidFill>
                            <a:schemeClr val="bg1"/>
                          </a:solidFill>
                          <a:latin typeface="Arial" panose="020B0604020202020204" pitchFamily="34" charset="0"/>
                          <a:ea typeface="+mn-ea"/>
                          <a:cs typeface="Arial" panose="020B0604020202020204" pitchFamily="34" charset="0"/>
                        </a:rPr>
                        <a:t>                   </a:t>
                      </a:r>
                    </a:p>
                    <a:p>
                      <a:pPr algn="l"/>
                      <a:endParaRPr lang="en-GB" sz="1000" kern="1200" dirty="0" smtClean="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56067872"/>
              </p:ext>
            </p:extLst>
          </p:nvPr>
        </p:nvGraphicFramePr>
        <p:xfrm>
          <a:off x="807518" y="605307"/>
          <a:ext cx="9498449" cy="4402133"/>
        </p:xfrm>
        <a:graphic>
          <a:graphicData uri="http://schemas.openxmlformats.org/drawingml/2006/table">
            <a:tbl>
              <a:tblPr firstRow="1" bandRow="1">
                <a:tableStyleId>{F5AB1C69-6EDB-4FF4-983F-18BD219EF322}</a:tableStyleId>
              </a:tblPr>
              <a:tblGrid>
                <a:gridCol w="4386449">
                  <a:extLst>
                    <a:ext uri="{9D8B030D-6E8A-4147-A177-3AD203B41FA5}">
                      <a16:colId xmlns:a16="http://schemas.microsoft.com/office/drawing/2014/main" val="20000"/>
                    </a:ext>
                  </a:extLst>
                </a:gridCol>
                <a:gridCol w="1224000">
                  <a:extLst>
                    <a:ext uri="{9D8B030D-6E8A-4147-A177-3AD203B41FA5}">
                      <a16:colId xmlns:a16="http://schemas.microsoft.com/office/drawing/2014/main" val="20001"/>
                    </a:ext>
                  </a:extLst>
                </a:gridCol>
                <a:gridCol w="1296000">
                  <a:extLst>
                    <a:ext uri="{9D8B030D-6E8A-4147-A177-3AD203B41FA5}">
                      <a16:colId xmlns:a16="http://schemas.microsoft.com/office/drawing/2014/main" val="20002"/>
                    </a:ext>
                  </a:extLst>
                </a:gridCol>
                <a:gridCol w="1296000">
                  <a:extLst>
                    <a:ext uri="{9D8B030D-6E8A-4147-A177-3AD203B41FA5}">
                      <a16:colId xmlns:a16="http://schemas.microsoft.com/office/drawing/2014/main" val="20003"/>
                    </a:ext>
                  </a:extLst>
                </a:gridCol>
                <a:gridCol w="1296000">
                  <a:extLst>
                    <a:ext uri="{9D8B030D-6E8A-4147-A177-3AD203B41FA5}">
                      <a16:colId xmlns:a16="http://schemas.microsoft.com/office/drawing/2014/main" val="20004"/>
                    </a:ext>
                  </a:extLst>
                </a:gridCol>
              </a:tblGrid>
              <a:tr h="733261">
                <a:tc rowSpan="2">
                  <a:txBody>
                    <a:bodyPr/>
                    <a:lstStyle/>
                    <a:p>
                      <a:pPr algn="l"/>
                      <a:endParaRPr lang="en-GB" sz="1800" dirty="0">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1">
                        <a:lumMod val="75000"/>
                      </a:schemeClr>
                    </a:solidFill>
                  </a:tcPr>
                </a:tc>
                <a:tc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All ages</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tc>
                <a:tc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Under 75 year</a:t>
                      </a:r>
                      <a:r>
                        <a:rPr lang="en-GB" sz="1600" b="1" kern="1200" baseline="0" dirty="0" smtClean="0">
                          <a:solidFill>
                            <a:schemeClr val="lt1"/>
                          </a:solidFill>
                          <a:latin typeface="Arial" panose="020B0604020202020204" pitchFamily="34" charset="0"/>
                          <a:ea typeface="+mn-ea"/>
                          <a:cs typeface="Arial" panose="020B0604020202020204" pitchFamily="34" charset="0"/>
                        </a:rPr>
                        <a:t> olds</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tc>
                <a:extLst>
                  <a:ext uri="{0D108BD9-81ED-4DB2-BD59-A6C34878D82A}">
                    <a16:rowId xmlns:a16="http://schemas.microsoft.com/office/drawing/2014/main" val="10000"/>
                  </a:ext>
                </a:extLst>
              </a:tr>
              <a:tr h="504923">
                <a:tc vMerge="1">
                  <a:txBody>
                    <a:bodyPr/>
                    <a:lstStyle/>
                    <a:p>
                      <a:endParaRPr lang="en-GB" dirty="0"/>
                    </a:p>
                  </a:txBody>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DASR</a:t>
                      </a:r>
                      <a:r>
                        <a:rPr lang="en-GB" sz="1600" b="1" kern="1200" baseline="0" dirty="0" smtClean="0">
                          <a:solidFill>
                            <a:schemeClr val="lt1"/>
                          </a:solidFill>
                          <a:latin typeface="Arial" panose="020B0604020202020204" pitchFamily="34" charset="0"/>
                          <a:ea typeface="+mn-ea"/>
                          <a:cs typeface="Arial" panose="020B0604020202020204" pitchFamily="34" charset="0"/>
                        </a:rPr>
                        <a:t> per 100,000</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 </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DASR</a:t>
                      </a:r>
                      <a:r>
                        <a:rPr lang="en-GB" sz="1600" b="1" kern="1200" baseline="0" dirty="0" smtClean="0">
                          <a:solidFill>
                            <a:schemeClr val="lt1"/>
                          </a:solidFill>
                          <a:latin typeface="Arial" panose="020B0604020202020204" pitchFamily="34" charset="0"/>
                          <a:ea typeface="+mn-ea"/>
                          <a:cs typeface="Arial" panose="020B0604020202020204" pitchFamily="34" charset="0"/>
                        </a:rPr>
                        <a:t> per 100,000</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1"/>
                  </a:ext>
                </a:extLst>
              </a:tr>
              <a:tr h="396000">
                <a:tc>
                  <a:txBody>
                    <a:bodyPr/>
                    <a:lstStyle/>
                    <a:p>
                      <a:pPr algn="l"/>
                      <a:r>
                        <a:rPr lang="en-GB" sz="1400" dirty="0" err="1" smtClean="0">
                          <a:solidFill>
                            <a:schemeClr val="accent1">
                              <a:lumMod val="75000"/>
                            </a:schemeClr>
                          </a:solidFill>
                          <a:latin typeface="Arial" panose="020B0604020202020204" pitchFamily="34" charset="0"/>
                          <a:cs typeface="Arial" panose="020B0604020202020204" pitchFamily="34" charset="0"/>
                        </a:rPr>
                        <a:t>Alconbury</a:t>
                      </a:r>
                      <a:r>
                        <a:rPr lang="en-GB" sz="1400" dirty="0" smtClean="0">
                          <a:solidFill>
                            <a:schemeClr val="accent1">
                              <a:lumMod val="75000"/>
                            </a:schemeClr>
                          </a:solidFill>
                          <a:latin typeface="Arial" panose="020B0604020202020204" pitchFamily="34" charset="0"/>
                          <a:cs typeface="Arial" panose="020B0604020202020204" pitchFamily="34" charset="0"/>
                        </a:rPr>
                        <a:t> Surgery</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353</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743.8</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121</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253.3</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r h="391949">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Almond Road Surgery</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260</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906.0</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110</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367.1</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96000">
                <a:tc>
                  <a:txBody>
                    <a:bodyPr/>
                    <a:lstStyle/>
                    <a:p>
                      <a:pPr algn="l"/>
                      <a:r>
                        <a:rPr lang="en-GB" sz="1400" dirty="0" err="1" smtClean="0">
                          <a:solidFill>
                            <a:schemeClr val="accent1">
                              <a:lumMod val="75000"/>
                            </a:schemeClr>
                          </a:solidFill>
                          <a:latin typeface="Arial" panose="020B0604020202020204" pitchFamily="34" charset="0"/>
                          <a:cs typeface="Arial" panose="020B0604020202020204" pitchFamily="34" charset="0"/>
                        </a:rPr>
                        <a:t>Buckden</a:t>
                      </a:r>
                      <a:r>
                        <a:rPr lang="en-GB" sz="1400" dirty="0" smtClean="0">
                          <a:solidFill>
                            <a:schemeClr val="accent1">
                              <a:lumMod val="75000"/>
                            </a:schemeClr>
                          </a:solidFill>
                          <a:latin typeface="Arial" panose="020B0604020202020204" pitchFamily="34" charset="0"/>
                          <a:cs typeface="Arial" panose="020B0604020202020204" pitchFamily="34" charset="0"/>
                        </a:rPr>
                        <a:t> Surgery</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394</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886.4</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95</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208.9</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10004"/>
                  </a:ext>
                </a:extLst>
              </a:tr>
              <a:tr h="396000">
                <a:tc>
                  <a:txBody>
                    <a:bodyPr/>
                    <a:lstStyle/>
                    <a:p>
                      <a:pPr algn="l"/>
                      <a:r>
                        <a:rPr lang="en-GB" sz="1400" baseline="0" dirty="0" err="1" smtClean="0">
                          <a:solidFill>
                            <a:schemeClr val="accent1">
                              <a:lumMod val="75000"/>
                            </a:schemeClr>
                          </a:solidFill>
                          <a:latin typeface="Arial" panose="020B0604020202020204" pitchFamily="34" charset="0"/>
                          <a:cs typeface="Arial" panose="020B0604020202020204" pitchFamily="34" charset="0"/>
                        </a:rPr>
                        <a:t>Kimbolton</a:t>
                      </a:r>
                      <a:r>
                        <a:rPr lang="en-GB" sz="1400" baseline="0" dirty="0" smtClean="0">
                          <a:solidFill>
                            <a:schemeClr val="accent1">
                              <a:lumMod val="75000"/>
                            </a:schemeClr>
                          </a:solidFill>
                          <a:latin typeface="Arial" panose="020B0604020202020204" pitchFamily="34" charset="0"/>
                          <a:cs typeface="Arial" panose="020B0604020202020204" pitchFamily="34" charset="0"/>
                        </a:rPr>
                        <a:t> Medical Centre</a:t>
                      </a: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193</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699.2</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61</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177.9</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10005"/>
                  </a:ext>
                </a:extLst>
              </a:tr>
              <a:tr h="396000">
                <a:tc>
                  <a:txBody>
                    <a:bodyPr/>
                    <a:lstStyle/>
                    <a:p>
                      <a:pPr algn="l"/>
                      <a:r>
                        <a:rPr lang="en-GB" sz="1400" dirty="0" err="1" smtClean="0">
                          <a:solidFill>
                            <a:schemeClr val="accent1">
                              <a:lumMod val="75000"/>
                            </a:schemeClr>
                          </a:solidFill>
                          <a:latin typeface="Arial" panose="020B0604020202020204" pitchFamily="34" charset="0"/>
                          <a:cs typeface="Arial" panose="020B0604020202020204" pitchFamily="34" charset="0"/>
                        </a:rPr>
                        <a:t>Wellside</a:t>
                      </a:r>
                      <a:r>
                        <a:rPr lang="en-GB" sz="1400" dirty="0" smtClean="0">
                          <a:solidFill>
                            <a:schemeClr val="accent1">
                              <a:lumMod val="75000"/>
                            </a:schemeClr>
                          </a:solidFill>
                          <a:latin typeface="Arial" panose="020B0604020202020204" pitchFamily="34" charset="0"/>
                          <a:cs typeface="Arial" panose="020B0604020202020204" pitchFamily="34" charset="0"/>
                        </a:rPr>
                        <a:t> Surgery</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263</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854.6</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83</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251.9</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396000">
                <a:tc>
                  <a:txBody>
                    <a:bodyPr/>
                    <a:lstStyle/>
                    <a:p>
                      <a:pPr algn="l"/>
                      <a:r>
                        <a:rPr lang="en-GB" sz="1400" baseline="0" dirty="0" smtClean="0">
                          <a:solidFill>
                            <a:schemeClr val="accent1">
                              <a:lumMod val="75000"/>
                            </a:schemeClr>
                          </a:solidFill>
                          <a:latin typeface="Arial" panose="020B0604020202020204" pitchFamily="34" charset="0"/>
                          <a:cs typeface="Arial" panose="020B0604020202020204" pitchFamily="34" charset="0"/>
                        </a:rPr>
                        <a:t>A1 Network PCN</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1,463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817.5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470</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247.9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10007"/>
                  </a:ext>
                </a:extLst>
              </a:tr>
              <a:tr h="39600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North Alliance</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21,171</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949.8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6,793</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311.9</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extLst>
                  <a:ext uri="{0D108BD9-81ED-4DB2-BD59-A6C34878D82A}">
                    <a16:rowId xmlns:a16="http://schemas.microsoft.com/office/drawing/2014/main" val="10008"/>
                  </a:ext>
                </a:extLst>
              </a:tr>
              <a:tr h="39600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Cambridgeshire</a:t>
                      </a:r>
                      <a:r>
                        <a:rPr lang="en-GB" sz="1400" baseline="0" dirty="0" smtClean="0">
                          <a:solidFill>
                            <a:schemeClr val="accent1">
                              <a:lumMod val="75000"/>
                            </a:schemeClr>
                          </a:solidFill>
                          <a:latin typeface="Arial" panose="020B0604020202020204" pitchFamily="34" charset="0"/>
                          <a:cs typeface="Arial" panose="020B0604020202020204" pitchFamily="34" charset="0"/>
                        </a:rPr>
                        <a:t> and Peterborough CCG</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34,464</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901.5</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10,385</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286.4</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BF1FF"/>
                    </a:solidFill>
                  </a:tcPr>
                </a:tc>
                <a:extLst>
                  <a:ext uri="{0D108BD9-81ED-4DB2-BD59-A6C34878D82A}">
                    <a16:rowId xmlns:a16="http://schemas.microsoft.com/office/drawing/2014/main" val="10009"/>
                  </a:ext>
                </a:extLst>
              </a:tr>
            </a:tbl>
          </a:graphicData>
        </a:graphic>
      </p:graphicFrame>
      <p:pic>
        <p:nvPicPr>
          <p:cNvPr id="6" name="Picture 5"/>
          <p:cNvPicPr>
            <a:picLocks noChangeAspect="1"/>
          </p:cNvPicPr>
          <p:nvPr/>
        </p:nvPicPr>
        <p:blipFill>
          <a:blip r:embed="rId3"/>
          <a:stretch>
            <a:fillRect/>
          </a:stretch>
        </p:blipFill>
        <p:spPr>
          <a:xfrm>
            <a:off x="4618652" y="6314335"/>
            <a:ext cx="7414725" cy="272478"/>
          </a:xfrm>
          <a:prstGeom prst="rect">
            <a:avLst/>
          </a:prstGeom>
        </p:spPr>
      </p:pic>
    </p:spTree>
    <p:extLst>
      <p:ext uri="{BB962C8B-B14F-4D97-AF65-F5344CB8AC3E}">
        <p14:creationId xmlns:p14="http://schemas.microsoft.com/office/powerpoint/2010/main" val="2076055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06087298"/>
              </p:ext>
            </p:extLst>
          </p:nvPr>
        </p:nvGraphicFramePr>
        <p:xfrm>
          <a:off x="0" y="0"/>
          <a:ext cx="12168000" cy="6847518"/>
        </p:xfrm>
        <a:graphic>
          <a:graphicData uri="http://schemas.openxmlformats.org/drawingml/2006/table">
            <a:tbl>
              <a:tblPr firstRow="1" bandRow="1">
                <a:tableStyleId>{5C22544A-7EE6-4342-B048-85BDC9FD1C3A}</a:tableStyleId>
              </a:tblPr>
              <a:tblGrid>
                <a:gridCol w="12168000">
                  <a:extLst>
                    <a:ext uri="{9D8B030D-6E8A-4147-A177-3AD203B41FA5}">
                      <a16:colId xmlns:a16="http://schemas.microsoft.com/office/drawing/2014/main" val="20000"/>
                    </a:ext>
                  </a:extLst>
                </a:gridCol>
              </a:tblGrid>
              <a:tr h="416029">
                <a:tc>
                  <a:txBody>
                    <a:bodyPr/>
                    <a:lstStyle/>
                    <a:p>
                      <a:r>
                        <a:rPr lang="en-GB" dirty="0" smtClean="0">
                          <a:latin typeface="Arial" panose="020B0604020202020204" pitchFamily="34" charset="0"/>
                          <a:cs typeface="Arial" panose="020B0604020202020204" pitchFamily="34" charset="0"/>
                        </a:rPr>
                        <a:t>Circulatory</a:t>
                      </a:r>
                      <a:r>
                        <a:rPr lang="en-GB" baseline="0" dirty="0" smtClean="0">
                          <a:latin typeface="Arial" panose="020B0604020202020204" pitchFamily="34" charset="0"/>
                          <a:cs typeface="Arial" panose="020B0604020202020204" pitchFamily="34" charset="0"/>
                        </a:rPr>
                        <a:t> disease</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24000">
                <a:tc>
                  <a:txBody>
                    <a:bodyPr/>
                    <a:lstStyle/>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smtClean="0">
                          <a:solidFill>
                            <a:schemeClr val="accent1">
                              <a:lumMod val="75000"/>
                            </a:schemeClr>
                          </a:solidFill>
                          <a:latin typeface="Arial" panose="020B0604020202020204" pitchFamily="34" charset="0"/>
                          <a:cs typeface="Arial" panose="020B0604020202020204" pitchFamily="34" charset="0"/>
                        </a:rPr>
                        <a:t>A1</a:t>
                      </a:r>
                      <a:r>
                        <a:rPr lang="en-GB" sz="1600" baseline="0" dirty="0" smtClean="0">
                          <a:solidFill>
                            <a:schemeClr val="accent1">
                              <a:lumMod val="75000"/>
                            </a:schemeClr>
                          </a:solidFill>
                          <a:latin typeface="Arial" panose="020B0604020202020204" pitchFamily="34" charset="0"/>
                          <a:cs typeface="Arial" panose="020B0604020202020204" pitchFamily="34" charset="0"/>
                        </a:rPr>
                        <a:t> Network</a:t>
                      </a:r>
                      <a:r>
                        <a:rPr lang="en-GB" sz="1600" dirty="0" smtClean="0">
                          <a:solidFill>
                            <a:schemeClr val="accent1">
                              <a:lumMod val="75000"/>
                            </a:schemeClr>
                          </a:solidFill>
                          <a:latin typeface="Arial" panose="020B0604020202020204" pitchFamily="34" charset="0"/>
                          <a:cs typeface="Arial" panose="020B0604020202020204" pitchFamily="34" charset="0"/>
                        </a:rPr>
                        <a:t> PCN</a:t>
                      </a:r>
                      <a:r>
                        <a:rPr lang="en-GB" sz="1600" baseline="0" dirty="0" smtClean="0">
                          <a:solidFill>
                            <a:schemeClr val="accent1">
                              <a:lumMod val="75000"/>
                            </a:schemeClr>
                          </a:solidFill>
                          <a:latin typeface="Arial" panose="020B0604020202020204" pitchFamily="34" charset="0"/>
                          <a:cs typeface="Arial" panose="020B0604020202020204" pitchFamily="34" charset="0"/>
                        </a:rPr>
                        <a:t> </a:t>
                      </a:r>
                      <a:r>
                        <a:rPr lang="en-GB" sz="1600" dirty="0" smtClean="0">
                          <a:solidFill>
                            <a:schemeClr val="accent1">
                              <a:lumMod val="75000"/>
                            </a:schemeClr>
                          </a:solidFill>
                          <a:latin typeface="Arial" panose="020B0604020202020204" pitchFamily="34" charset="0"/>
                          <a:cs typeface="Arial" panose="020B0604020202020204" pitchFamily="34" charset="0"/>
                        </a:rPr>
                        <a:t>prevalence rates of CHD</a:t>
                      </a:r>
                      <a:r>
                        <a:rPr lang="en-GB" sz="1600" baseline="0" dirty="0" smtClean="0">
                          <a:solidFill>
                            <a:schemeClr val="accent1">
                              <a:lumMod val="75000"/>
                            </a:schemeClr>
                          </a:solidFill>
                          <a:latin typeface="Arial" panose="020B0604020202020204" pitchFamily="34" charset="0"/>
                          <a:cs typeface="Arial" panose="020B0604020202020204" pitchFamily="34" charset="0"/>
                        </a:rPr>
                        <a:t>, hypertension and stroke are statistically significantly high compared to North Alliance.</a:t>
                      </a:r>
                    </a:p>
                    <a:p>
                      <a:pPr marL="0" indent="0" algn="ctr">
                        <a:buFont typeface="Arial" panose="020B0604020202020204" pitchFamily="34" charset="0"/>
                        <a:buNone/>
                      </a:pPr>
                      <a:endParaRPr lang="en-GB" sz="1600" baseline="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The data are not age-standardised and therefore this may partly be as a result of the PCN’s relatively older population. The all-age mortality rate from circulatory disease is statistically similar to the North Alliance and for under 75s only, the mortality rate is statistically significantly lower than the North Alliance.</a:t>
                      </a:r>
                      <a:endParaRPr lang="en-GB" sz="1600" dirty="0" smtClean="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7074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bg1"/>
                          </a:solidFill>
                          <a:latin typeface="Arial" panose="020B0604020202020204" pitchFamily="34" charset="0"/>
                          <a:ea typeface="+mn-ea"/>
                          <a:cs typeface="Arial" panose="020B0604020202020204" pitchFamily="34" charset="0"/>
                        </a:rPr>
                        <a:t>Note:                 	</a:t>
                      </a:r>
                      <a:r>
                        <a:rPr lang="en-GB" sz="1000" kern="1200" baseline="0" dirty="0" smtClean="0">
                          <a:solidFill>
                            <a:schemeClr val="bg1"/>
                          </a:solidFill>
                          <a:latin typeface="Arial" panose="020B0604020202020204" pitchFamily="34" charset="0"/>
                          <a:ea typeface="+mn-ea"/>
                          <a:cs typeface="Arial" panose="020B0604020202020204" pitchFamily="34" charset="0"/>
                        </a:rPr>
                        <a:t>Prevalence data are not available by age i.e. it is not age weighted so differences may be explained by differing age structures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smtClean="0">
                          <a:solidFill>
                            <a:schemeClr val="bg1"/>
                          </a:solidFill>
                          <a:latin typeface="Arial" panose="020B0604020202020204" pitchFamily="34" charset="0"/>
                          <a:ea typeface="+mn-ea"/>
                          <a:cs typeface="Arial" panose="020B0604020202020204" pitchFamily="34" charset="0"/>
                        </a:rPr>
                        <a:t>	DASR = Directly age standardised rate per 100,000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bg1"/>
                          </a:solidFill>
                          <a:latin typeface="Arial" panose="020B0604020202020204" pitchFamily="34" charset="0"/>
                          <a:cs typeface="Arial" panose="020B0604020202020204" pitchFamily="34" charset="0"/>
                        </a:rPr>
                        <a:t>Source:</a:t>
                      </a:r>
                      <a:r>
                        <a:rPr lang="en-GB" sz="1000" baseline="0" dirty="0" smtClean="0">
                          <a:solidFill>
                            <a:schemeClr val="bg1"/>
                          </a:solidFill>
                          <a:latin typeface="Arial" panose="020B0604020202020204" pitchFamily="34" charset="0"/>
                          <a:cs typeface="Arial" panose="020B0604020202020204" pitchFamily="34" charset="0"/>
                        </a:rPr>
                        <a:t> 	</a:t>
                      </a:r>
                      <a:r>
                        <a:rPr lang="en-GB" sz="1000" kern="1200" baseline="0" dirty="0" smtClean="0">
                          <a:solidFill>
                            <a:schemeClr val="bg1"/>
                          </a:solidFill>
                          <a:latin typeface="Arial" panose="020B0604020202020204" pitchFamily="34" charset="0"/>
                          <a:ea typeface="+mn-ea"/>
                          <a:cs typeface="Arial" panose="020B0604020202020204" pitchFamily="34" charset="0"/>
                        </a:rPr>
                        <a:t>Prevalence (recorded) - C&amp;P PHI from QOF, NHS Digital, 2017/18 (benchmark = North Alliance)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smtClean="0">
                          <a:solidFill>
                            <a:schemeClr val="bg1"/>
                          </a:solidFill>
                          <a:latin typeface="Arial" panose="020B0604020202020204" pitchFamily="34" charset="0"/>
                          <a:ea typeface="+mn-ea"/>
                          <a:cs typeface="Arial" panose="020B0604020202020204" pitchFamily="34" charset="0"/>
                        </a:rPr>
                        <a:t>	Mortality - C&amp;P PHI, from NHS Digital Civil Registration Data and NHS Digital GP registered population data, 2013-2017 (benchmark = North Alliance)</a:t>
                      </a:r>
                      <a:endParaRPr lang="en-GB" sz="1000" baseline="0" dirty="0" smtClean="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73020583"/>
              </p:ext>
            </p:extLst>
          </p:nvPr>
        </p:nvGraphicFramePr>
        <p:xfrm>
          <a:off x="280550" y="481662"/>
          <a:ext cx="11446552" cy="4277244"/>
        </p:xfrm>
        <a:graphic>
          <a:graphicData uri="http://schemas.openxmlformats.org/drawingml/2006/table">
            <a:tbl>
              <a:tblPr firstRow="1" bandRow="1">
                <a:tableStyleId>{F5AB1C69-6EDB-4FF4-983F-18BD219EF322}</a:tableStyleId>
              </a:tblPr>
              <a:tblGrid>
                <a:gridCol w="2376386">
                  <a:extLst>
                    <a:ext uri="{9D8B030D-6E8A-4147-A177-3AD203B41FA5}">
                      <a16:colId xmlns:a16="http://schemas.microsoft.com/office/drawing/2014/main" val="20000"/>
                    </a:ext>
                  </a:extLst>
                </a:gridCol>
                <a:gridCol w="972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972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972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250166">
                  <a:extLst>
                    <a:ext uri="{9D8B030D-6E8A-4147-A177-3AD203B41FA5}">
                      <a16:colId xmlns:a16="http://schemas.microsoft.com/office/drawing/2014/main" val="20007"/>
                    </a:ext>
                  </a:extLst>
                </a:gridCol>
                <a:gridCol w="972000">
                  <a:extLst>
                    <a:ext uri="{9D8B030D-6E8A-4147-A177-3AD203B41FA5}">
                      <a16:colId xmlns:a16="http://schemas.microsoft.com/office/drawing/2014/main" val="20008"/>
                    </a:ext>
                  </a:extLst>
                </a:gridCol>
                <a:gridCol w="900000">
                  <a:extLst>
                    <a:ext uri="{9D8B030D-6E8A-4147-A177-3AD203B41FA5}">
                      <a16:colId xmlns:a16="http://schemas.microsoft.com/office/drawing/2014/main" val="20009"/>
                    </a:ext>
                  </a:extLst>
                </a:gridCol>
                <a:gridCol w="972000">
                  <a:extLst>
                    <a:ext uri="{9D8B030D-6E8A-4147-A177-3AD203B41FA5}">
                      <a16:colId xmlns:a16="http://schemas.microsoft.com/office/drawing/2014/main" val="20010"/>
                    </a:ext>
                  </a:extLst>
                </a:gridCol>
                <a:gridCol w="900000">
                  <a:extLst>
                    <a:ext uri="{9D8B030D-6E8A-4147-A177-3AD203B41FA5}">
                      <a16:colId xmlns:a16="http://schemas.microsoft.com/office/drawing/2014/main" val="20011"/>
                    </a:ext>
                  </a:extLst>
                </a:gridCol>
              </a:tblGrid>
              <a:tr h="504923">
                <a:tc rowSpan="3">
                  <a:txBody>
                    <a:bodyPr/>
                    <a:lstStyle/>
                    <a:p>
                      <a:pPr algn="l"/>
                      <a:endParaRPr lang="en-GB" sz="1800" dirty="0">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1">
                        <a:lumMod val="75000"/>
                      </a:schemeClr>
                    </a:solidFill>
                  </a:tcPr>
                </a:tc>
                <a:tc gridSpan="6">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Prevalence</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endParaRPr lang="en-GB"/>
                    </a:p>
                  </a:txBody>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tcPr>
                </a:tc>
                <a:tc hMerge="1">
                  <a:txBody>
                    <a:bodyPr/>
                    <a:lstStyle/>
                    <a:p>
                      <a:endParaRPr lang="en-GB"/>
                    </a:p>
                  </a:txBody>
                  <a:tcPr/>
                </a:tc>
                <a:tc>
                  <a:txBody>
                    <a:bodyPr/>
                    <a:lstStyle/>
                    <a:p>
                      <a:pPr algn="ctr" fontAlgn="b"/>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bg1"/>
                    </a:solidFill>
                  </a:tcPr>
                </a:tc>
                <a:tc gridSpan="4">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Mortality (circulatory)</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solidFill>
                      <a:srgbClr val="A5A5A5"/>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solidFill>
                      <a:srgbClr val="A5A5A5"/>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solidFill>
                      <a:srgbClr val="A5A5A5"/>
                    </a:solidFill>
                  </a:tcPr>
                </a:tc>
                <a:extLst>
                  <a:ext uri="{0D108BD9-81ED-4DB2-BD59-A6C34878D82A}">
                    <a16:rowId xmlns:a16="http://schemas.microsoft.com/office/drawing/2014/main" val="10000"/>
                  </a:ext>
                </a:extLst>
              </a:tr>
              <a:tr h="504923">
                <a:tc vMerge="1">
                  <a:txBody>
                    <a:bodyPr/>
                    <a:lstStyle/>
                    <a:p>
                      <a:pPr algn="l"/>
                      <a:endParaRPr lang="en-GB" sz="1800" dirty="0">
                        <a:latin typeface="Arial" panose="020B0604020202020204" pitchFamily="34" charset="0"/>
                        <a:cs typeface="Arial" panose="020B0604020202020204" pitchFamily="34" charset="0"/>
                      </a:endParaRPr>
                    </a:p>
                  </a:txBody>
                  <a:tcPr>
                    <a:lnT w="38100" cap="flat" cmpd="sng" algn="ctr">
                      <a:noFill/>
                      <a:prstDash val="solid"/>
                      <a:round/>
                      <a:headEnd type="none" w="med" len="med"/>
                      <a:tailEnd type="none" w="med" len="med"/>
                    </a:lnT>
                    <a:solidFill>
                      <a:srgbClr val="A5A5A5"/>
                    </a:solidFill>
                  </a:tcPr>
                </a:tc>
                <a:tc gridSpan="2">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Coronary heart</a:t>
                      </a:r>
                      <a:r>
                        <a:rPr lang="en-GB" sz="1400" b="1" kern="1200" baseline="0" dirty="0" smtClean="0">
                          <a:solidFill>
                            <a:schemeClr val="lt1"/>
                          </a:solidFill>
                          <a:latin typeface="Arial" panose="020B0604020202020204" pitchFamily="34" charset="0"/>
                          <a:ea typeface="+mn-ea"/>
                          <a:cs typeface="Arial" panose="020B0604020202020204" pitchFamily="34" charset="0"/>
                        </a:rPr>
                        <a:t> disease</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tc>
                <a:tc gridSpan="2">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Hypertension</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tc>
                <a:tc gridSpan="2">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Stroke </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tcPr>
                </a:tc>
                <a:tc>
                  <a:txBody>
                    <a:bodyPr/>
                    <a:lstStyle/>
                    <a:p>
                      <a:pPr algn="ctr" fontAlgn="b"/>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gridSpan="2">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All</a:t>
                      </a:r>
                      <a:r>
                        <a:rPr lang="en-GB" sz="1400" b="1" kern="1200" baseline="0" dirty="0" smtClean="0">
                          <a:solidFill>
                            <a:schemeClr val="lt1"/>
                          </a:solidFill>
                          <a:latin typeface="Arial" panose="020B0604020202020204" pitchFamily="34" charset="0"/>
                          <a:ea typeface="+mn-ea"/>
                          <a:cs typeface="Arial" panose="020B0604020202020204" pitchFamily="34" charset="0"/>
                        </a:rPr>
                        <a:t> ages</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381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A5A5A5"/>
                    </a:solidFill>
                  </a:tcPr>
                </a:tc>
                <a:tc gridSpan="2">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Under 75 </a:t>
                      </a:r>
                    </a:p>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year olds</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A5A5A5"/>
                    </a:solidFill>
                  </a:tcPr>
                </a:tc>
                <a:extLst>
                  <a:ext uri="{0D108BD9-81ED-4DB2-BD59-A6C34878D82A}">
                    <a16:rowId xmlns:a16="http://schemas.microsoft.com/office/drawing/2014/main" val="10001"/>
                  </a:ext>
                </a:extLst>
              </a:tr>
              <a:tr h="510012">
                <a:tc vMerge="1">
                  <a:txBody>
                    <a:bodyPr/>
                    <a:lstStyle/>
                    <a:p>
                      <a:endParaRPr lang="en-GB"/>
                    </a:p>
                  </a:txBody>
                  <a:tcPr/>
                </a:tc>
                <a:tc>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Number</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400" b="0" kern="1200" dirty="0" smtClean="0">
                          <a:solidFill>
                            <a:schemeClr val="lt1"/>
                          </a:solidFill>
                          <a:latin typeface="Arial" panose="020B0604020202020204" pitchFamily="34" charset="0"/>
                          <a:ea typeface="+mn-ea"/>
                          <a:cs typeface="Arial" panose="020B0604020202020204" pitchFamily="34" charset="0"/>
                        </a:rPr>
                        <a:t>%</a:t>
                      </a:r>
                      <a:endParaRPr lang="en-GB" sz="1400" b="0"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Number </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Number </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Number </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28575"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DASR per 100,000</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Number </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400" b="1" kern="1200" dirty="0" smtClean="0">
                          <a:solidFill>
                            <a:schemeClr val="lt1"/>
                          </a:solidFill>
                          <a:latin typeface="Arial" panose="020B0604020202020204" pitchFamily="34" charset="0"/>
                          <a:ea typeface="+mn-ea"/>
                          <a:cs typeface="Arial" panose="020B0604020202020204" pitchFamily="34" charset="0"/>
                        </a:rPr>
                        <a:t>DASR</a:t>
                      </a:r>
                      <a:r>
                        <a:rPr lang="en-GB" sz="1400" b="1" kern="1200" baseline="0" dirty="0" smtClean="0">
                          <a:solidFill>
                            <a:schemeClr val="lt1"/>
                          </a:solidFill>
                          <a:latin typeface="Arial" panose="020B0604020202020204" pitchFamily="34" charset="0"/>
                          <a:ea typeface="+mn-ea"/>
                          <a:cs typeface="Arial" panose="020B0604020202020204" pitchFamily="34" charset="0"/>
                        </a:rPr>
                        <a:t> per 100,000</a:t>
                      </a:r>
                      <a:endParaRPr lang="en-GB"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2"/>
                  </a:ext>
                </a:extLst>
              </a:tr>
              <a:tr h="318986">
                <a:tc>
                  <a:txBody>
                    <a:bodyPr/>
                    <a:lstStyle/>
                    <a:p>
                      <a:pPr algn="l"/>
                      <a:r>
                        <a:rPr lang="en-GB" sz="1400" dirty="0" err="1" smtClean="0">
                          <a:solidFill>
                            <a:schemeClr val="accent1">
                              <a:lumMod val="75000"/>
                            </a:schemeClr>
                          </a:solidFill>
                          <a:latin typeface="Arial" panose="020B0604020202020204" pitchFamily="34" charset="0"/>
                          <a:cs typeface="Arial" panose="020B0604020202020204" pitchFamily="34" charset="0"/>
                        </a:rPr>
                        <a:t>Alconbury</a:t>
                      </a:r>
                      <a:r>
                        <a:rPr lang="en-GB" sz="1400" dirty="0" smtClean="0">
                          <a:solidFill>
                            <a:schemeClr val="accent1">
                              <a:lumMod val="75000"/>
                            </a:schemeClr>
                          </a:solidFill>
                          <a:latin typeface="Arial" panose="020B0604020202020204" pitchFamily="34" charset="0"/>
                          <a:cs typeface="Arial" panose="020B0604020202020204" pitchFamily="34" charset="0"/>
                        </a:rPr>
                        <a:t> Surgery</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361</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3.7%</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1,525</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15.6%</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199</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2.0%</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endParaRPr lang="en-GB" sz="14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100</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212.2</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24</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48.8</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Almond Road Surgery</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214</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3.0%</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848</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11.8%</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100</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1.4%</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endParaRPr lang="en-GB" sz="14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77</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273.9</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25</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83.6</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0">
                <a:tc>
                  <a:txBody>
                    <a:bodyPr/>
                    <a:lstStyle/>
                    <a:p>
                      <a:pPr algn="l"/>
                      <a:r>
                        <a:rPr lang="en-GB" sz="1400" dirty="0" err="1" smtClean="0">
                          <a:solidFill>
                            <a:schemeClr val="accent1">
                              <a:lumMod val="75000"/>
                            </a:schemeClr>
                          </a:solidFill>
                          <a:latin typeface="Arial" panose="020B0604020202020204" pitchFamily="34" charset="0"/>
                          <a:cs typeface="Arial" panose="020B0604020202020204" pitchFamily="34" charset="0"/>
                        </a:rPr>
                        <a:t>Buckden</a:t>
                      </a:r>
                      <a:r>
                        <a:rPr lang="en-GB" sz="1400" dirty="0" smtClean="0">
                          <a:solidFill>
                            <a:schemeClr val="accent1">
                              <a:lumMod val="75000"/>
                            </a:schemeClr>
                          </a:solidFill>
                          <a:latin typeface="Arial" panose="020B0604020202020204" pitchFamily="34" charset="0"/>
                          <a:cs typeface="Arial" panose="020B0604020202020204" pitchFamily="34" charset="0"/>
                        </a:rPr>
                        <a:t> Surgery</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311</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3.5%</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1,369</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15.3%</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167</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1.9%</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endParaRPr lang="en-GB" sz="14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117</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264.9</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23</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51.8</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0">
                <a:tc>
                  <a:txBody>
                    <a:bodyPr/>
                    <a:lstStyle/>
                    <a:p>
                      <a:pPr algn="l"/>
                      <a:r>
                        <a:rPr lang="en-GB" sz="1400" baseline="0" dirty="0" err="1" smtClean="0">
                          <a:solidFill>
                            <a:schemeClr val="accent1">
                              <a:lumMod val="75000"/>
                            </a:schemeClr>
                          </a:solidFill>
                          <a:latin typeface="Arial" panose="020B0604020202020204" pitchFamily="34" charset="0"/>
                          <a:cs typeface="Arial" panose="020B0604020202020204" pitchFamily="34" charset="0"/>
                        </a:rPr>
                        <a:t>Kimbolton</a:t>
                      </a:r>
                      <a:r>
                        <a:rPr lang="en-GB" sz="1400" baseline="0" dirty="0" smtClean="0">
                          <a:solidFill>
                            <a:schemeClr val="accent1">
                              <a:lumMod val="75000"/>
                            </a:schemeClr>
                          </a:solidFill>
                          <a:latin typeface="Arial" panose="020B0604020202020204" pitchFamily="34" charset="0"/>
                          <a:cs typeface="Arial" panose="020B0604020202020204" pitchFamily="34" charset="0"/>
                        </a:rPr>
                        <a:t> Medical Centre</a:t>
                      </a: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223</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3.4%</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1,123</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17.3%</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85</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1.3%</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endParaRPr lang="en-GB" sz="14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44</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163.1</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7</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18.6</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10006"/>
                  </a:ext>
                </a:extLst>
              </a:tr>
              <a:tr h="0">
                <a:tc>
                  <a:txBody>
                    <a:bodyPr/>
                    <a:lstStyle/>
                    <a:p>
                      <a:pPr algn="l"/>
                      <a:r>
                        <a:rPr lang="en-GB" sz="1400" dirty="0" err="1" smtClean="0">
                          <a:solidFill>
                            <a:schemeClr val="accent1">
                              <a:lumMod val="75000"/>
                            </a:schemeClr>
                          </a:solidFill>
                          <a:latin typeface="Arial" panose="020B0604020202020204" pitchFamily="34" charset="0"/>
                          <a:cs typeface="Arial" panose="020B0604020202020204" pitchFamily="34" charset="0"/>
                        </a:rPr>
                        <a:t>Wellside</a:t>
                      </a:r>
                      <a:r>
                        <a:rPr lang="en-GB" sz="1400" dirty="0" smtClean="0">
                          <a:solidFill>
                            <a:schemeClr val="accent1">
                              <a:lumMod val="75000"/>
                            </a:schemeClr>
                          </a:solidFill>
                          <a:latin typeface="Arial" panose="020B0604020202020204" pitchFamily="34" charset="0"/>
                          <a:cs typeface="Arial" panose="020B0604020202020204" pitchFamily="34" charset="0"/>
                        </a:rPr>
                        <a:t> Surgery</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233</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3.1%</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1,108</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14.9%</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132</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1.8%</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endParaRPr lang="en-GB" sz="14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74</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235.0</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26</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78.0</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0">
                <a:tc>
                  <a:txBody>
                    <a:bodyPr/>
                    <a:lstStyle/>
                    <a:p>
                      <a:pPr algn="l"/>
                      <a:r>
                        <a:rPr lang="en-GB" sz="1400" baseline="0" dirty="0" smtClean="0">
                          <a:solidFill>
                            <a:schemeClr val="accent1">
                              <a:lumMod val="75000"/>
                            </a:schemeClr>
                          </a:solidFill>
                          <a:latin typeface="Arial" panose="020B0604020202020204" pitchFamily="34" charset="0"/>
                          <a:cs typeface="Arial" panose="020B0604020202020204" pitchFamily="34" charset="0"/>
                        </a:rPr>
                        <a:t>At Network PCN</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CEE1F2"/>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1,342</a:t>
                      </a:r>
                    </a:p>
                  </a:txBody>
                  <a:tcPr marL="9525" marR="9525" marT="9525" marB="0" anchor="ctr">
                    <a:lnT w="12700" cap="flat" cmpd="sng" algn="ctr">
                      <a:solidFill>
                        <a:schemeClr val="bg1"/>
                      </a:solidFill>
                      <a:prstDash val="solid"/>
                      <a:round/>
                      <a:headEnd type="none" w="med" len="med"/>
                      <a:tailEnd type="none" w="med" len="med"/>
                    </a:lnT>
                    <a:solidFill>
                      <a:srgbClr val="CEE1F2"/>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3.4%</a:t>
                      </a:r>
                    </a:p>
                  </a:txBody>
                  <a:tcPr marL="9525" marR="9525" marT="9525" marB="0" anchor="ctr">
                    <a:lnT w="12700" cap="flat" cmpd="sng" algn="ctr">
                      <a:solidFill>
                        <a:schemeClr val="bg1"/>
                      </a:solidFill>
                      <a:prstDash val="solid"/>
                      <a:round/>
                      <a:headEnd type="none" w="med" len="med"/>
                      <a:tailEnd type="none" w="med" len="med"/>
                    </a:lnT>
                    <a:solidFill>
                      <a:srgbClr val="FF0000"/>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5,973</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solidFill>
                      <a:srgbClr val="CEE1F2"/>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15.0%</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solidFill>
                      <a:srgbClr val="FF0000"/>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683</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solidFill>
                      <a:srgbClr val="CEE1F2"/>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1.7%</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0000"/>
                    </a:solidFill>
                  </a:tcPr>
                </a:tc>
                <a:tc>
                  <a:txBody>
                    <a:bodyPr/>
                    <a:lstStyle/>
                    <a:p>
                      <a:pPr algn="ctr" fontAlgn="b"/>
                      <a:endParaRPr lang="en-GB" sz="14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411</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CEE1F2"/>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233.0</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solidFill>
                      <a:srgbClr val="FFFF00"/>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105</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bg1"/>
                      </a:solidFill>
                      <a:prstDash val="solid"/>
                      <a:round/>
                      <a:headEnd type="none" w="med" len="med"/>
                      <a:tailEnd type="none" w="med" len="med"/>
                    </a:lnT>
                    <a:solidFill>
                      <a:srgbClr val="CEE1F2"/>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55.0</a:t>
                      </a:r>
                    </a:p>
                  </a:txBody>
                  <a:tcPr marL="9525" marR="9525" marT="9525" marB="0"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92D050"/>
                    </a:solidFill>
                  </a:tcPr>
                </a:tc>
                <a:extLst>
                  <a:ext uri="{0D108BD9-81ED-4DB2-BD59-A6C34878D82A}">
                    <a16:rowId xmlns:a16="http://schemas.microsoft.com/office/drawing/2014/main" val="10008"/>
                  </a:ext>
                </a:extLst>
              </a:tr>
              <a:tr h="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North Alliance</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16,999</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3.0%</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77,171</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13.8%</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8,908</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1.6%</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R w="28575" cap="flat" cmpd="sng" algn="ctr">
                      <a:solidFill>
                        <a:schemeClr val="bg1"/>
                      </a:solidFill>
                      <a:prstDash val="solid"/>
                      <a:round/>
                      <a:headEnd type="none" w="med" len="med"/>
                      <a:tailEnd type="none" w="med" len="med"/>
                    </a:lnR>
                    <a:solidFill>
                      <a:srgbClr val="EBF1FF"/>
                    </a:solidFill>
                  </a:tcPr>
                </a:tc>
                <a:tc>
                  <a:txBody>
                    <a:bodyPr/>
                    <a:lstStyle/>
                    <a:p>
                      <a:pPr marL="0" algn="ctr" defTabSz="914400" rtl="0" eaLnBrk="1" fontAlgn="b" latinLnBrk="0" hangingPunct="1"/>
                      <a:endParaRPr lang="en-GB" sz="14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5,344</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241.0</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1,519</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70.4</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9"/>
                  </a:ext>
                </a:extLst>
              </a:tr>
              <a:tr h="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C&amp;P </a:t>
                      </a:r>
                      <a:r>
                        <a:rPr lang="en-GB" sz="1400" baseline="0" dirty="0" smtClean="0">
                          <a:solidFill>
                            <a:schemeClr val="accent1">
                              <a:lumMod val="75000"/>
                            </a:schemeClr>
                          </a:solidFill>
                          <a:latin typeface="Arial" panose="020B0604020202020204" pitchFamily="34" charset="0"/>
                          <a:cs typeface="Arial" panose="020B0604020202020204" pitchFamily="34" charset="0"/>
                        </a:rPr>
                        <a:t>CCG</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26,602</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2.8%</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122,348</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12.6%</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14,132</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1.5%</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R w="28575" cap="flat" cmpd="sng" algn="ctr">
                      <a:solidFill>
                        <a:schemeClr val="bg1"/>
                      </a:solidFill>
                      <a:prstDash val="solid"/>
                      <a:round/>
                      <a:headEnd type="none" w="med" len="med"/>
                      <a:tailEnd type="none" w="med" len="med"/>
                    </a:lnR>
                    <a:solidFill>
                      <a:srgbClr val="EBF1FF"/>
                    </a:solidFill>
                  </a:tcPr>
                </a:tc>
                <a:tc>
                  <a:txBody>
                    <a:bodyPr/>
                    <a:lstStyle/>
                    <a:p>
                      <a:pPr algn="ctr"/>
                      <a:endParaRPr lang="en-GB" sz="1400" dirty="0">
                        <a:solidFill>
                          <a:schemeClr val="tx1">
                            <a:lumMod val="75000"/>
                            <a:lumOff val="25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9,004</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anchor="ctr">
                    <a:lnL w="28575" cap="flat" cmpd="sng" algn="ctr">
                      <a:solidFill>
                        <a:schemeClr val="bg1"/>
                      </a:solidFill>
                      <a:prstDash val="solid"/>
                      <a:round/>
                      <a:headEnd type="none" w="med" len="med"/>
                      <a:tailEnd type="none" w="med" len="med"/>
                    </a:lnL>
                    <a:solidFill>
                      <a:srgbClr val="EBF1FF"/>
                    </a:solidFill>
                  </a:tcPr>
                </a:tc>
                <a:tc>
                  <a:txBody>
                    <a:bodyPr/>
                    <a:lstStyle/>
                    <a:p>
                      <a:pPr algn="ctr"/>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236.7</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anchor="ctr">
                    <a:solidFill>
                      <a:srgbClr val="EBF1FF"/>
                    </a:solidFill>
                  </a:tcPr>
                </a:tc>
                <a:tc>
                  <a:txBody>
                    <a:bodyPr/>
                    <a:lstStyle/>
                    <a:p>
                      <a:pPr algn="ctr"/>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2,288</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anchor="ctr">
                    <a:solidFill>
                      <a:srgbClr val="EBF1FF"/>
                    </a:solidFill>
                  </a:tcPr>
                </a:tc>
                <a:tc>
                  <a:txBody>
                    <a:bodyPr/>
                    <a:lstStyle/>
                    <a:p>
                      <a:pPr algn="ctr"/>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63.9</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10"/>
                  </a:ext>
                </a:extLst>
              </a:tr>
              <a:tr h="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England </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1,827,352</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3.1%</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8,141,488</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13.9%</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1,030,869</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1.8%</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BF1FF"/>
                    </a:solidFill>
                  </a:tcPr>
                </a:tc>
                <a:tc>
                  <a:txBody>
                    <a:bodyPr/>
                    <a:lstStyle/>
                    <a:p>
                      <a:pPr algn="ctr"/>
                      <a:endParaRPr lang="en-GB" sz="1400" dirty="0">
                        <a:solidFill>
                          <a:schemeClr val="tx1">
                            <a:lumMod val="75000"/>
                            <a:lumOff val="2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solidFill>
                      <a:schemeClr val="bg1"/>
                    </a:solidFill>
                  </a:tcPr>
                </a:tc>
                <a:tc gridSpan="4">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Not</a:t>
                      </a:r>
                      <a:r>
                        <a:rPr lang="en-GB" sz="1400" baseline="0" dirty="0" smtClean="0">
                          <a:solidFill>
                            <a:schemeClr val="accent1">
                              <a:lumMod val="75000"/>
                            </a:schemeClr>
                          </a:solidFill>
                          <a:latin typeface="Arial" panose="020B0604020202020204" pitchFamily="34" charset="0"/>
                          <a:cs typeface="Arial" panose="020B0604020202020204" pitchFamily="34" charset="0"/>
                        </a:rPr>
                        <a:t> available</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BF1FF"/>
                    </a:solidFill>
                  </a:tcPr>
                </a:tc>
                <a:tc hMerge="1">
                  <a:txBody>
                    <a:bodyPr/>
                    <a:lstStyle/>
                    <a:p>
                      <a:pPr algn="ctr"/>
                      <a:endParaRPr lang="en-GB" sz="1800" dirty="0">
                        <a:solidFill>
                          <a:schemeClr val="tx1">
                            <a:lumMod val="75000"/>
                            <a:lumOff val="25000"/>
                          </a:schemeClr>
                        </a:solidFill>
                        <a:latin typeface="Arial" panose="020B0604020202020204" pitchFamily="34" charset="0"/>
                        <a:cs typeface="Arial" panose="020B0604020202020204" pitchFamily="34" charset="0"/>
                      </a:endParaRPr>
                    </a:p>
                  </a:txBody>
                  <a:tcPr anchor="ctr">
                    <a:solidFill>
                      <a:srgbClr val="F0F0F0"/>
                    </a:solidFill>
                  </a:tcPr>
                </a:tc>
                <a:tc hMerge="1">
                  <a:txBody>
                    <a:bodyPr/>
                    <a:lstStyle/>
                    <a:p>
                      <a:pPr algn="ctr"/>
                      <a:endParaRPr lang="en-GB" sz="1800" dirty="0">
                        <a:solidFill>
                          <a:schemeClr val="tx1">
                            <a:lumMod val="75000"/>
                            <a:lumOff val="25000"/>
                          </a:schemeClr>
                        </a:solidFill>
                        <a:latin typeface="Arial" panose="020B0604020202020204" pitchFamily="34" charset="0"/>
                        <a:cs typeface="Arial" panose="020B0604020202020204" pitchFamily="34" charset="0"/>
                      </a:endParaRPr>
                    </a:p>
                  </a:txBody>
                  <a:tcPr anchor="ctr">
                    <a:solidFill>
                      <a:srgbClr val="F0F0F0"/>
                    </a:solidFill>
                  </a:tcPr>
                </a:tc>
                <a:tc hMerge="1">
                  <a:txBody>
                    <a:bodyPr/>
                    <a:lstStyle/>
                    <a:p>
                      <a:pPr algn="ctr"/>
                      <a:endParaRPr lang="en-GB" sz="1800" dirty="0">
                        <a:solidFill>
                          <a:schemeClr val="tx1">
                            <a:lumMod val="75000"/>
                            <a:lumOff val="25000"/>
                          </a:schemeClr>
                        </a:solidFill>
                        <a:latin typeface="Arial" panose="020B0604020202020204" pitchFamily="34" charset="0"/>
                        <a:cs typeface="Arial" panose="020B0604020202020204" pitchFamily="34" charset="0"/>
                      </a:endParaRPr>
                    </a:p>
                  </a:txBody>
                  <a:tcPr anchor="ctr">
                    <a:solidFill>
                      <a:srgbClr val="F0F0F0"/>
                    </a:solidFill>
                  </a:tcPr>
                </a:tc>
                <a:extLst>
                  <a:ext uri="{0D108BD9-81ED-4DB2-BD59-A6C34878D82A}">
                    <a16:rowId xmlns:a16="http://schemas.microsoft.com/office/drawing/2014/main" val="10011"/>
                  </a:ext>
                </a:extLst>
              </a:tr>
            </a:tbl>
          </a:graphicData>
        </a:graphic>
      </p:graphicFrame>
      <p:pic>
        <p:nvPicPr>
          <p:cNvPr id="6" name="Picture 5"/>
          <p:cNvPicPr>
            <a:picLocks noChangeAspect="1"/>
          </p:cNvPicPr>
          <p:nvPr/>
        </p:nvPicPr>
        <p:blipFill>
          <a:blip r:embed="rId3"/>
          <a:stretch>
            <a:fillRect/>
          </a:stretch>
        </p:blipFill>
        <p:spPr>
          <a:xfrm>
            <a:off x="10186483" y="6384100"/>
            <a:ext cx="1981517" cy="448136"/>
          </a:xfrm>
          <a:prstGeom prst="rect">
            <a:avLst/>
          </a:prstGeom>
        </p:spPr>
      </p:pic>
    </p:spTree>
    <p:extLst>
      <p:ext uri="{BB962C8B-B14F-4D97-AF65-F5344CB8AC3E}">
        <p14:creationId xmlns:p14="http://schemas.microsoft.com/office/powerpoint/2010/main" val="13423249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16095708"/>
              </p:ext>
            </p:extLst>
          </p:nvPr>
        </p:nvGraphicFramePr>
        <p:xfrm>
          <a:off x="29183" y="0"/>
          <a:ext cx="12192000" cy="7174458"/>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92658">
                <a:tc>
                  <a:txBody>
                    <a:bodyPr/>
                    <a:lstStyle/>
                    <a:p>
                      <a:r>
                        <a:rPr lang="en-GB" dirty="0" smtClean="0">
                          <a:latin typeface="Arial" panose="020B0604020202020204" pitchFamily="34" charset="0"/>
                          <a:cs typeface="Arial" panose="020B0604020202020204" pitchFamily="34" charset="0"/>
                        </a:rPr>
                        <a:t>R</a:t>
                      </a:r>
                      <a:r>
                        <a:rPr lang="en-GB" baseline="0" dirty="0" smtClean="0">
                          <a:latin typeface="Arial" panose="020B0604020202020204" pitchFamily="34" charset="0"/>
                          <a:cs typeface="Arial" panose="020B0604020202020204" pitchFamily="34" charset="0"/>
                        </a:rPr>
                        <a:t>espiratory disease</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96000">
                <a:tc>
                  <a:txBody>
                    <a:bodyPr/>
                    <a:lstStyle/>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00" dirty="0" smtClean="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300" dirty="0" smtClean="0">
                        <a:solidFill>
                          <a:schemeClr val="tx1">
                            <a:lumMod val="75000"/>
                            <a:lumOff val="2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50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smtClean="0">
                          <a:solidFill>
                            <a:schemeClr val="accent1">
                              <a:lumMod val="75000"/>
                            </a:schemeClr>
                          </a:solidFill>
                          <a:latin typeface="Arial" panose="020B0604020202020204" pitchFamily="34" charset="0"/>
                          <a:cs typeface="Arial" panose="020B0604020202020204" pitchFamily="34" charset="0"/>
                        </a:rPr>
                        <a:t>Asthma prevalence is statistically significantly high in the</a:t>
                      </a:r>
                      <a:r>
                        <a:rPr lang="en-GB" sz="1600" baseline="0" dirty="0" smtClean="0">
                          <a:solidFill>
                            <a:schemeClr val="accent1">
                              <a:lumMod val="75000"/>
                            </a:schemeClr>
                          </a:solidFill>
                          <a:latin typeface="Arial" panose="020B0604020202020204" pitchFamily="34" charset="0"/>
                          <a:cs typeface="Arial" panose="020B0604020202020204" pitchFamily="34" charset="0"/>
                        </a:rPr>
                        <a:t> A1 Network PCN compared to the North Alliance, whereas COPD prevalence is statistically similar.</a:t>
                      </a:r>
                    </a:p>
                    <a:p>
                      <a:pPr marL="0" indent="0" algn="ctr">
                        <a:buFont typeface="Arial" panose="020B0604020202020204" pitchFamily="34" charset="0"/>
                        <a:buNone/>
                      </a:pPr>
                      <a:endParaRPr lang="en-GB" sz="1600" baseline="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Directly age-standardised rates of mortality as a result of respiratory disease are statistically significantly lower in the A1 Network PCN than in the North Alliance for both all ages and under 75 years only. </a:t>
                      </a:r>
                      <a:endParaRPr lang="en-GB" sz="1600" dirty="0" smtClean="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bg1"/>
                          </a:solidFill>
                          <a:latin typeface="Arial" panose="020B0604020202020204" pitchFamily="34" charset="0"/>
                          <a:ea typeface="+mn-ea"/>
                          <a:cs typeface="Arial" panose="020B0604020202020204" pitchFamily="34" charset="0"/>
                        </a:rPr>
                        <a:t>Note:                 	</a:t>
                      </a:r>
                      <a:r>
                        <a:rPr lang="en-GB" sz="1000" kern="1200" baseline="0" dirty="0" smtClean="0">
                          <a:solidFill>
                            <a:schemeClr val="bg1"/>
                          </a:solidFill>
                          <a:latin typeface="Arial" panose="020B0604020202020204" pitchFamily="34" charset="0"/>
                          <a:ea typeface="+mn-ea"/>
                          <a:cs typeface="Arial" panose="020B0604020202020204" pitchFamily="34" charset="0"/>
                        </a:rPr>
                        <a:t>Prevalence data are not available by age i.e. it is not age weighted so differences may be explained by differing age structures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smtClean="0">
                          <a:solidFill>
                            <a:schemeClr val="bg1"/>
                          </a:solidFill>
                          <a:latin typeface="Arial" panose="020B0604020202020204" pitchFamily="34" charset="0"/>
                          <a:ea typeface="+mn-ea"/>
                          <a:cs typeface="Arial" panose="020B0604020202020204" pitchFamily="34" charset="0"/>
                        </a:rPr>
                        <a:t>	DASR = Directly age standardised rate per 100,000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bg1"/>
                          </a:solidFill>
                          <a:latin typeface="Arial" panose="020B0604020202020204" pitchFamily="34" charset="0"/>
                          <a:cs typeface="Arial" panose="020B0604020202020204" pitchFamily="34" charset="0"/>
                        </a:rPr>
                        <a:t>Source:</a:t>
                      </a:r>
                      <a:r>
                        <a:rPr lang="en-GB" sz="1000" baseline="0" dirty="0" smtClean="0">
                          <a:solidFill>
                            <a:schemeClr val="bg1"/>
                          </a:solidFill>
                          <a:latin typeface="Arial" panose="020B0604020202020204" pitchFamily="34" charset="0"/>
                          <a:cs typeface="Arial" panose="020B0604020202020204" pitchFamily="34" charset="0"/>
                        </a:rPr>
                        <a:t> 	</a:t>
                      </a:r>
                      <a:r>
                        <a:rPr lang="en-GB" sz="1000" kern="1200" baseline="0" dirty="0" smtClean="0">
                          <a:solidFill>
                            <a:schemeClr val="bg1"/>
                          </a:solidFill>
                          <a:latin typeface="Arial" panose="020B0604020202020204" pitchFamily="34" charset="0"/>
                          <a:ea typeface="+mn-ea"/>
                          <a:cs typeface="Arial" panose="020B0604020202020204" pitchFamily="34" charset="0"/>
                        </a:rPr>
                        <a:t>Prevalence (recorded) - C&amp;P PHI from QOF, NHS Digital, 2017/18 (benchmark = North Alliance)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smtClean="0">
                          <a:solidFill>
                            <a:schemeClr val="bg1"/>
                          </a:solidFill>
                          <a:latin typeface="Arial" panose="020B0604020202020204" pitchFamily="34" charset="0"/>
                          <a:ea typeface="+mn-ea"/>
                          <a:cs typeface="Arial" panose="020B0604020202020204" pitchFamily="34" charset="0"/>
                        </a:rPr>
                        <a:t>	Mortality - C&amp;P PHI, from NHS Digital Civil Registration Data and NHS Digital GP registered population data, 2013-2017 (benchmark = North Alliance)</a:t>
                      </a:r>
                      <a:endParaRPr lang="en-GB" sz="1000" baseline="0" dirty="0" smtClean="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31907304"/>
              </p:ext>
            </p:extLst>
          </p:nvPr>
        </p:nvGraphicFramePr>
        <p:xfrm>
          <a:off x="301840" y="457200"/>
          <a:ext cx="10640259" cy="4637395"/>
        </p:xfrm>
        <a:graphic>
          <a:graphicData uri="http://schemas.openxmlformats.org/drawingml/2006/table">
            <a:tbl>
              <a:tblPr firstRow="1" bandRow="1">
                <a:tableStyleId>{F5AB1C69-6EDB-4FF4-983F-18BD219EF322}</a:tableStyleId>
              </a:tblPr>
              <a:tblGrid>
                <a:gridCol w="2518998">
                  <a:extLst>
                    <a:ext uri="{9D8B030D-6E8A-4147-A177-3AD203B41FA5}">
                      <a16:colId xmlns:a16="http://schemas.microsoft.com/office/drawing/2014/main" val="20000"/>
                    </a:ext>
                  </a:extLst>
                </a:gridCol>
                <a:gridCol w="972000">
                  <a:extLst>
                    <a:ext uri="{9D8B030D-6E8A-4147-A177-3AD203B41FA5}">
                      <a16:colId xmlns:a16="http://schemas.microsoft.com/office/drawing/2014/main" val="20001"/>
                    </a:ext>
                  </a:extLst>
                </a:gridCol>
                <a:gridCol w="980904">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980904">
                  <a:extLst>
                    <a:ext uri="{9D8B030D-6E8A-4147-A177-3AD203B41FA5}">
                      <a16:colId xmlns:a16="http://schemas.microsoft.com/office/drawing/2014/main" val="20004"/>
                    </a:ext>
                  </a:extLst>
                </a:gridCol>
                <a:gridCol w="255837">
                  <a:extLst>
                    <a:ext uri="{9D8B030D-6E8A-4147-A177-3AD203B41FA5}">
                      <a16:colId xmlns:a16="http://schemas.microsoft.com/office/drawing/2014/main" val="20005"/>
                    </a:ext>
                  </a:extLst>
                </a:gridCol>
                <a:gridCol w="980904">
                  <a:extLst>
                    <a:ext uri="{9D8B030D-6E8A-4147-A177-3AD203B41FA5}">
                      <a16:colId xmlns:a16="http://schemas.microsoft.com/office/drawing/2014/main" val="20006"/>
                    </a:ext>
                  </a:extLst>
                </a:gridCol>
                <a:gridCol w="980904">
                  <a:extLst>
                    <a:ext uri="{9D8B030D-6E8A-4147-A177-3AD203B41FA5}">
                      <a16:colId xmlns:a16="http://schemas.microsoft.com/office/drawing/2014/main" val="20007"/>
                    </a:ext>
                  </a:extLst>
                </a:gridCol>
                <a:gridCol w="980904">
                  <a:extLst>
                    <a:ext uri="{9D8B030D-6E8A-4147-A177-3AD203B41FA5}">
                      <a16:colId xmlns:a16="http://schemas.microsoft.com/office/drawing/2014/main" val="20008"/>
                    </a:ext>
                  </a:extLst>
                </a:gridCol>
                <a:gridCol w="980904">
                  <a:extLst>
                    <a:ext uri="{9D8B030D-6E8A-4147-A177-3AD203B41FA5}">
                      <a16:colId xmlns:a16="http://schemas.microsoft.com/office/drawing/2014/main" val="20009"/>
                    </a:ext>
                  </a:extLst>
                </a:gridCol>
              </a:tblGrid>
              <a:tr h="472784">
                <a:tc rowSpan="4">
                  <a:txBody>
                    <a:bodyPr/>
                    <a:lstStyle/>
                    <a:p>
                      <a:pPr algn="l"/>
                      <a:endParaRPr lang="en-GB" sz="1800" dirty="0">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1">
                        <a:lumMod val="75000"/>
                      </a:schemeClr>
                    </a:solidFill>
                  </a:tcPr>
                </a:tc>
                <a:tc gridSpan="4">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Prevalence</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endParaRPr lang="en-GB"/>
                    </a:p>
                  </a:txBody>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tcPr>
                </a:tc>
                <a:tc hMerge="1">
                  <a:txBody>
                    <a:bodyPr/>
                    <a:lstStyle/>
                    <a:p>
                      <a:endParaRPr lang="en-GB"/>
                    </a:p>
                  </a:txBody>
                  <a:tcPr/>
                </a:tc>
                <a:tc>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gridSpan="4">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Mortality</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0"/>
                  </a:ext>
                </a:extLst>
              </a:tr>
              <a:tr h="881563">
                <a:tc vMerge="1">
                  <a:txBody>
                    <a:bodyPr/>
                    <a:lstStyle/>
                    <a:p>
                      <a:pPr algn="l"/>
                      <a:endParaRPr lang="en-GB" sz="1800" dirty="0">
                        <a:latin typeface="Arial" panose="020B0604020202020204" pitchFamily="34" charset="0"/>
                        <a:cs typeface="Arial" panose="020B0604020202020204" pitchFamily="34" charset="0"/>
                      </a:endParaRPr>
                    </a:p>
                  </a:txBody>
                  <a:tcPr/>
                </a:tc>
                <a:tc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Asthma</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tc>
                <a:tc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Chronic Obstructive</a:t>
                      </a:r>
                      <a:r>
                        <a:rPr lang="en-GB" sz="1600" b="1" kern="1200" baseline="0" dirty="0" smtClean="0">
                          <a:solidFill>
                            <a:schemeClr val="lt1"/>
                          </a:solidFill>
                          <a:latin typeface="Arial" panose="020B0604020202020204" pitchFamily="34" charset="0"/>
                          <a:ea typeface="+mn-ea"/>
                          <a:cs typeface="Arial" panose="020B0604020202020204" pitchFamily="34" charset="0"/>
                        </a:rPr>
                        <a:t> Pulmonary </a:t>
                      </a:r>
                    </a:p>
                    <a:p>
                      <a:pPr algn="ctr" fontAlgn="b"/>
                      <a:r>
                        <a:rPr lang="en-GB" sz="1600" b="1" kern="1200" baseline="0" dirty="0" smtClean="0">
                          <a:solidFill>
                            <a:schemeClr val="lt1"/>
                          </a:solidFill>
                          <a:latin typeface="Arial" panose="020B0604020202020204" pitchFamily="34" charset="0"/>
                          <a:ea typeface="+mn-ea"/>
                          <a:cs typeface="Arial" panose="020B0604020202020204" pitchFamily="34" charset="0"/>
                        </a:rPr>
                        <a:t>Disease</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tc>
                <a:tc rowSpan="12">
                  <a:txBody>
                    <a:bodyPr/>
                    <a:lstStyle/>
                    <a:p>
                      <a:pPr algn="ctr" fontAlgn="b"/>
                      <a:endParaRPr lang="en-GB" sz="1400"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rowSpan="2"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All ages</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381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rowSpan="2"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A5A5A5"/>
                    </a:solidFill>
                  </a:tcPr>
                </a:tc>
                <a:tc rowSpan="2"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Under 75 years</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rowSpan="2"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A5A5A5"/>
                    </a:solidFill>
                  </a:tcPr>
                </a:tc>
                <a:extLst>
                  <a:ext uri="{0D108BD9-81ED-4DB2-BD59-A6C34878D82A}">
                    <a16:rowId xmlns:a16="http://schemas.microsoft.com/office/drawing/2014/main" val="10001"/>
                  </a:ext>
                </a:extLst>
              </a:tr>
              <a:tr h="0">
                <a:tc vMerge="1">
                  <a:txBody>
                    <a:bodyPr/>
                    <a:lstStyle/>
                    <a:p>
                      <a:endParaRPr lang="en-GB"/>
                    </a:p>
                  </a:txBody>
                  <a:tcPr/>
                </a:tc>
                <a:tc row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row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row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row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10002"/>
                  </a:ext>
                </a:extLst>
              </a:tr>
              <a:tr h="504923">
                <a:tc vMerge="1">
                  <a:txBody>
                    <a:bodyPr/>
                    <a:lstStyle/>
                    <a:p>
                      <a:endParaRPr lang="en-GB"/>
                    </a:p>
                  </a:txBody>
                  <a:tcPr/>
                </a:tc>
                <a:tc v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v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v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5A5A5"/>
                    </a:solidFill>
                  </a:tcPr>
                </a:tc>
                <a:tc v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5A5A5"/>
                    </a:solidFill>
                  </a:tcPr>
                </a:tc>
                <a:tc v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5A5A5"/>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DASR</a:t>
                      </a:r>
                      <a:r>
                        <a:rPr lang="en-GB" sz="1600" b="1" kern="1200" baseline="0" dirty="0" smtClean="0">
                          <a:solidFill>
                            <a:schemeClr val="lt1"/>
                          </a:solidFill>
                          <a:latin typeface="Arial" panose="020B0604020202020204" pitchFamily="34" charset="0"/>
                          <a:ea typeface="+mn-ea"/>
                          <a:cs typeface="Arial" panose="020B0604020202020204" pitchFamily="34" charset="0"/>
                        </a:rPr>
                        <a:t> per 100,000</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 </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DASR</a:t>
                      </a:r>
                      <a:r>
                        <a:rPr lang="en-GB" sz="1600" b="1" kern="1200" baseline="0" dirty="0" smtClean="0">
                          <a:solidFill>
                            <a:schemeClr val="lt1"/>
                          </a:solidFill>
                          <a:latin typeface="Arial" panose="020B0604020202020204" pitchFamily="34" charset="0"/>
                          <a:ea typeface="+mn-ea"/>
                          <a:cs typeface="Arial" panose="020B0604020202020204" pitchFamily="34" charset="0"/>
                        </a:rPr>
                        <a:t> per 100,000</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3"/>
                  </a:ext>
                </a:extLst>
              </a:tr>
              <a:tr h="288000">
                <a:tc>
                  <a:txBody>
                    <a:bodyPr/>
                    <a:lstStyle/>
                    <a:p>
                      <a:pPr algn="l"/>
                      <a:r>
                        <a:rPr lang="en-GB" sz="1400" dirty="0" err="1" smtClean="0">
                          <a:solidFill>
                            <a:schemeClr val="accent1">
                              <a:lumMod val="75000"/>
                            </a:schemeClr>
                          </a:solidFill>
                          <a:latin typeface="Arial" panose="020B0604020202020204" pitchFamily="34" charset="0"/>
                          <a:cs typeface="Arial" panose="020B0604020202020204" pitchFamily="34" charset="0"/>
                        </a:rPr>
                        <a:t>Alconbury</a:t>
                      </a:r>
                      <a:r>
                        <a:rPr lang="en-GB" sz="1400" dirty="0" smtClean="0">
                          <a:solidFill>
                            <a:schemeClr val="accent1">
                              <a:lumMod val="75000"/>
                            </a:schemeClr>
                          </a:solidFill>
                          <a:latin typeface="Arial" panose="020B0604020202020204" pitchFamily="34" charset="0"/>
                          <a:cs typeface="Arial" panose="020B0604020202020204" pitchFamily="34" charset="0"/>
                        </a:rPr>
                        <a:t> Surgery</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739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7.6%</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219</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2.2%</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vMerge="1">
                  <a:txBody>
                    <a:bodyPr/>
                    <a:lstStyle/>
                    <a:p>
                      <a:endParaRPr lang="en-GB"/>
                    </a:p>
                  </a:txBody>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104.3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22.6</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800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Almond Road Surgery</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301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161</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2.2%</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vMerge="1">
                  <a:txBody>
                    <a:bodyPr/>
                    <a:lstStyle/>
                    <a:p>
                      <a:endParaRPr lang="en-GB"/>
                    </a:p>
                  </a:txBody>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37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133.3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44.9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8000">
                <a:tc>
                  <a:txBody>
                    <a:bodyPr/>
                    <a:lstStyle/>
                    <a:p>
                      <a:pPr algn="l"/>
                      <a:r>
                        <a:rPr lang="en-GB" sz="1400" dirty="0" err="1" smtClean="0">
                          <a:solidFill>
                            <a:schemeClr val="accent1">
                              <a:lumMod val="75000"/>
                            </a:schemeClr>
                          </a:solidFill>
                          <a:latin typeface="Arial" panose="020B0604020202020204" pitchFamily="34" charset="0"/>
                          <a:cs typeface="Arial" panose="020B0604020202020204" pitchFamily="34" charset="0"/>
                        </a:rPr>
                        <a:t>Buckden</a:t>
                      </a:r>
                      <a:r>
                        <a:rPr lang="en-GB" sz="1400" dirty="0" smtClean="0">
                          <a:solidFill>
                            <a:schemeClr val="accent1">
                              <a:lumMod val="75000"/>
                            </a:schemeClr>
                          </a:solidFill>
                          <a:latin typeface="Arial" panose="020B0604020202020204" pitchFamily="34" charset="0"/>
                          <a:cs typeface="Arial" panose="020B0604020202020204" pitchFamily="34" charset="0"/>
                        </a:rPr>
                        <a:t> Surgery</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628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7.0%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173</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1.9%</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vMerge="1">
                  <a:txBody>
                    <a:bodyPr/>
                    <a:lstStyle/>
                    <a:p>
                      <a:endParaRPr lang="en-GB"/>
                    </a:p>
                  </a:txBody>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103.7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3.7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10006"/>
                  </a:ext>
                </a:extLst>
              </a:tr>
              <a:tr h="288000">
                <a:tc>
                  <a:txBody>
                    <a:bodyPr/>
                    <a:lstStyle/>
                    <a:p>
                      <a:pPr algn="l"/>
                      <a:r>
                        <a:rPr lang="en-GB" sz="1400" baseline="0" dirty="0" err="1" smtClean="0">
                          <a:solidFill>
                            <a:schemeClr val="accent1">
                              <a:lumMod val="75000"/>
                            </a:schemeClr>
                          </a:solidFill>
                          <a:latin typeface="Arial" panose="020B0604020202020204" pitchFamily="34" charset="0"/>
                          <a:cs typeface="Arial" panose="020B0604020202020204" pitchFamily="34" charset="0"/>
                        </a:rPr>
                        <a:t>Kimbolton</a:t>
                      </a:r>
                      <a:r>
                        <a:rPr lang="en-GB" sz="1400" baseline="0" dirty="0" smtClean="0">
                          <a:solidFill>
                            <a:schemeClr val="accent1">
                              <a:lumMod val="75000"/>
                            </a:schemeClr>
                          </a:solidFill>
                          <a:latin typeface="Arial" panose="020B0604020202020204" pitchFamily="34" charset="0"/>
                          <a:cs typeface="Arial" panose="020B0604020202020204" pitchFamily="34" charset="0"/>
                        </a:rPr>
                        <a:t> Medical Centre</a:t>
                      </a: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461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7.1%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88</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1.4%</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vMerge="1">
                  <a:txBody>
                    <a:bodyPr/>
                    <a:lstStyle/>
                    <a:p>
                      <a:endParaRPr lang="en-GB"/>
                    </a:p>
                  </a:txBody>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72.5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21.0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288000">
                <a:tc>
                  <a:txBody>
                    <a:bodyPr/>
                    <a:lstStyle/>
                    <a:p>
                      <a:pPr algn="l"/>
                      <a:r>
                        <a:rPr lang="en-GB" sz="1400" dirty="0" err="1" smtClean="0">
                          <a:solidFill>
                            <a:schemeClr val="accent1">
                              <a:lumMod val="75000"/>
                            </a:schemeClr>
                          </a:solidFill>
                          <a:latin typeface="Arial" panose="020B0604020202020204" pitchFamily="34" charset="0"/>
                          <a:cs typeface="Arial" panose="020B0604020202020204" pitchFamily="34" charset="0"/>
                        </a:rPr>
                        <a:t>Wellside</a:t>
                      </a:r>
                      <a:r>
                        <a:rPr lang="en-GB" sz="1400" dirty="0" smtClean="0">
                          <a:solidFill>
                            <a:schemeClr val="accent1">
                              <a:lumMod val="75000"/>
                            </a:schemeClr>
                          </a:solidFill>
                          <a:latin typeface="Arial" panose="020B0604020202020204" pitchFamily="34" charset="0"/>
                          <a:cs typeface="Arial" panose="020B0604020202020204" pitchFamily="34" charset="0"/>
                        </a:rPr>
                        <a:t> Surgery</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497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140</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1.9%</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vMerge="1">
                  <a:txBody>
                    <a:bodyPr/>
                    <a:lstStyle/>
                    <a:p>
                      <a:endParaRPr lang="en-GB"/>
                    </a:p>
                  </a:txBody>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135.6</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9.2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10008"/>
                  </a:ext>
                </a:extLst>
              </a:tr>
              <a:tr h="28800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A1</a:t>
                      </a:r>
                      <a:r>
                        <a:rPr lang="en-GB" sz="1400" baseline="0" dirty="0" smtClean="0">
                          <a:solidFill>
                            <a:schemeClr val="accent1">
                              <a:lumMod val="75000"/>
                            </a:schemeClr>
                          </a:solidFill>
                          <a:latin typeface="Arial" panose="020B0604020202020204" pitchFamily="34" charset="0"/>
                          <a:cs typeface="Arial" panose="020B0604020202020204" pitchFamily="34" charset="0"/>
                        </a:rPr>
                        <a:t> Network</a:t>
                      </a:r>
                      <a:r>
                        <a:rPr lang="en-GB" sz="1400" dirty="0" smtClean="0">
                          <a:solidFill>
                            <a:schemeClr val="accent1">
                              <a:lumMod val="75000"/>
                            </a:schemeClr>
                          </a:solidFill>
                          <a:latin typeface="Arial" panose="020B0604020202020204" pitchFamily="34" charset="0"/>
                          <a:cs typeface="Arial" panose="020B0604020202020204" pitchFamily="34" charset="0"/>
                        </a:rPr>
                        <a:t> </a:t>
                      </a:r>
                      <a:r>
                        <a:rPr lang="en-GB" sz="1400" baseline="0" dirty="0" smtClean="0">
                          <a:solidFill>
                            <a:schemeClr val="accent1">
                              <a:lumMod val="75000"/>
                            </a:schemeClr>
                          </a:solidFill>
                          <a:latin typeface="Arial" panose="020B0604020202020204" pitchFamily="34" charset="0"/>
                          <a:cs typeface="Arial" panose="020B0604020202020204" pitchFamily="34" charset="0"/>
                        </a:rPr>
                        <a:t>PCN</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algn="ctr" fontAlgn="b"/>
                      <a:r>
                        <a:rPr lang="en-GB" sz="1400" b="0" i="0" u="none" strike="noStrike" dirty="0" smtClean="0">
                          <a:solidFill>
                            <a:schemeClr val="accent1">
                              <a:lumMod val="75000"/>
                            </a:schemeClr>
                          </a:solidFill>
                          <a:effectLst/>
                          <a:latin typeface="Arial" panose="020B0604020202020204" pitchFamily="34" charset="0"/>
                          <a:cs typeface="Arial" panose="020B0604020202020204" pitchFamily="34" charset="0"/>
                        </a:rPr>
                        <a:t>2,626</a:t>
                      </a:r>
                      <a:endParaRPr lang="en-GB" sz="1400" b="0"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algn="ctr" fontAlgn="b"/>
                      <a:r>
                        <a:rPr lang="en-GB" sz="1400" b="0" i="0" u="none" strike="noStrike" dirty="0" smtClean="0">
                          <a:solidFill>
                            <a:schemeClr val="accent1">
                              <a:lumMod val="75000"/>
                            </a:schemeClr>
                          </a:solidFill>
                          <a:effectLst/>
                          <a:latin typeface="Arial" panose="020B0604020202020204" pitchFamily="34" charset="0"/>
                          <a:cs typeface="Arial" panose="020B0604020202020204" pitchFamily="34" charset="0"/>
                        </a:rPr>
                        <a:t>6.6%</a:t>
                      </a:r>
                      <a:endParaRPr lang="en-GB" sz="1400" b="0"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781</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2.0%</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vMerge="1">
                  <a:txBody>
                    <a:bodyPr/>
                    <a:lstStyle/>
                    <a:p>
                      <a:pPr algn="ctr" fontAlgn="b"/>
                      <a:endParaRPr lang="en-GB" sz="1800" b="0" i="0" u="none" strike="noStrike" dirty="0" smtClean="0">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lnT w="38100" cap="flat" cmpd="sng" algn="ctr">
                      <a:solidFill>
                        <a:schemeClr val="bg1"/>
                      </a:solidFill>
                      <a:prstDash val="solid"/>
                      <a:round/>
                      <a:headEnd type="none" w="med" len="med"/>
                      <a:tailEnd type="none" w="med" len="med"/>
                    </a:lnT>
                    <a:solidFill>
                      <a:srgbClr val="FFFF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191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CEE1F2"/>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110.1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92D05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36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CEE1F2"/>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19.0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92D050"/>
                    </a:solidFill>
                  </a:tcPr>
                </a:tc>
                <a:extLst>
                  <a:ext uri="{0D108BD9-81ED-4DB2-BD59-A6C34878D82A}">
                    <a16:rowId xmlns:a16="http://schemas.microsoft.com/office/drawing/2014/main" val="10009"/>
                  </a:ext>
                </a:extLst>
              </a:tr>
              <a:tr h="288000">
                <a:tc>
                  <a:txBody>
                    <a:bodyPr/>
                    <a:lstStyle/>
                    <a:p>
                      <a:pPr algn="l"/>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North Alliance</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33,050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5.9%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10,952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tc vMerge="1">
                  <a:txBody>
                    <a:bodyPr/>
                    <a:lstStyle/>
                    <a:p>
                      <a:pPr marL="0" algn="ctr" defTabSz="914400" rtl="0" eaLnBrk="1" fontAlgn="b" latinLnBrk="0" hangingPunct="1"/>
                      <a:endParaRPr lang="en-GB" sz="18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F0F0F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3,065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139.7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678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31.9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10"/>
                  </a:ext>
                </a:extLst>
              </a:tr>
              <a:tr h="288000">
                <a:tc>
                  <a:txBody>
                    <a:bodyPr/>
                    <a:lstStyle/>
                    <a:p>
                      <a:pPr algn="l"/>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C&amp;P CCG</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57,830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16,513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R w="38100" cap="flat" cmpd="sng" algn="ctr">
                      <a:solidFill>
                        <a:schemeClr val="bg1"/>
                      </a:solidFill>
                      <a:prstDash val="solid"/>
                      <a:round/>
                      <a:headEnd type="none" w="med" len="med"/>
                      <a:tailEnd type="none" w="med" len="med"/>
                    </a:lnR>
                    <a:solidFill>
                      <a:srgbClr val="EBF1FF"/>
                    </a:solidFill>
                  </a:tcPr>
                </a:tc>
                <a:tc vMerge="1">
                  <a:txBody>
                    <a:bodyPr/>
                    <a:lstStyle/>
                    <a:p>
                      <a:pPr algn="ctr"/>
                      <a:endParaRPr lang="en-GB" sz="1800" dirty="0">
                        <a:solidFill>
                          <a:schemeClr val="tx1">
                            <a:lumMod val="75000"/>
                            <a:lumOff val="25000"/>
                          </a:schemeClr>
                        </a:solidFill>
                        <a:latin typeface="Arial" panose="020B0604020202020204" pitchFamily="34" charset="0"/>
                        <a:cs typeface="Arial" panose="020B0604020202020204" pitchFamily="34" charset="0"/>
                      </a:endParaRPr>
                    </a:p>
                  </a:txBody>
                  <a:tcPr anchor="ctr">
                    <a:solidFill>
                      <a:srgbClr val="E1E1E1"/>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4,533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119.9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942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26.8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11"/>
                  </a:ext>
                </a:extLst>
              </a:tr>
              <a:tr h="288000">
                <a:tc>
                  <a:txBody>
                    <a:bodyPr/>
                    <a:lstStyle/>
                    <a:p>
                      <a:pPr algn="l"/>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England </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3,463,893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5.9%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1,113,417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BF1FF"/>
                    </a:solidFill>
                  </a:tcPr>
                </a:tc>
                <a:tc vMerge="1">
                  <a:txBody>
                    <a:bodyPr/>
                    <a:lstStyle/>
                    <a:p>
                      <a:pPr algn="ctr"/>
                      <a:endParaRPr lang="en-GB" sz="1800" dirty="0">
                        <a:solidFill>
                          <a:schemeClr val="tx1">
                            <a:lumMod val="75000"/>
                            <a:lumOff val="25000"/>
                          </a:schemeClr>
                        </a:solidFill>
                        <a:latin typeface="Arial" panose="020B0604020202020204" pitchFamily="34" charset="0"/>
                        <a:cs typeface="Arial" panose="020B0604020202020204" pitchFamily="34" charset="0"/>
                      </a:endParaRPr>
                    </a:p>
                  </a:txBody>
                  <a:tcPr anchor="ctr">
                    <a:solidFill>
                      <a:srgbClr val="F0F0F0"/>
                    </a:solidFill>
                  </a:tcPr>
                </a:tc>
                <a:tc gridSpan="4">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Not available</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BF1FF"/>
                    </a:solidFill>
                  </a:tcPr>
                </a:tc>
                <a:tc hMerge="1">
                  <a:txBody>
                    <a:bodyPr/>
                    <a:lstStyle/>
                    <a:p>
                      <a:pPr algn="ctr"/>
                      <a:endParaRPr lang="en-GB" sz="1800" dirty="0">
                        <a:solidFill>
                          <a:schemeClr val="tx1">
                            <a:lumMod val="75000"/>
                            <a:lumOff val="25000"/>
                          </a:schemeClr>
                        </a:solidFill>
                        <a:latin typeface="Arial" panose="020B0604020202020204" pitchFamily="34" charset="0"/>
                        <a:cs typeface="Arial" panose="020B0604020202020204" pitchFamily="34" charset="0"/>
                      </a:endParaRPr>
                    </a:p>
                  </a:txBody>
                  <a:tcPr anchor="ctr">
                    <a:solidFill>
                      <a:srgbClr val="F0F0F0"/>
                    </a:solidFill>
                  </a:tcPr>
                </a:tc>
                <a:tc hMerge="1">
                  <a:txBody>
                    <a:bodyPr/>
                    <a:lstStyle/>
                    <a:p>
                      <a:pPr algn="ctr"/>
                      <a:endParaRPr lang="en-GB" sz="1800" dirty="0">
                        <a:solidFill>
                          <a:schemeClr val="tx1">
                            <a:lumMod val="75000"/>
                            <a:lumOff val="25000"/>
                          </a:schemeClr>
                        </a:solidFill>
                        <a:latin typeface="Arial" panose="020B0604020202020204" pitchFamily="34" charset="0"/>
                        <a:cs typeface="Arial" panose="020B0604020202020204" pitchFamily="34" charset="0"/>
                      </a:endParaRPr>
                    </a:p>
                  </a:txBody>
                  <a:tcPr anchor="ctr">
                    <a:solidFill>
                      <a:srgbClr val="F0F0F0"/>
                    </a:solidFill>
                  </a:tcPr>
                </a:tc>
                <a:tc hMerge="1">
                  <a:txBody>
                    <a:bodyPr/>
                    <a:lstStyle/>
                    <a:p>
                      <a:pPr algn="ctr"/>
                      <a:endParaRPr lang="en-GB" sz="1800" dirty="0">
                        <a:solidFill>
                          <a:schemeClr val="tx1">
                            <a:lumMod val="75000"/>
                            <a:lumOff val="25000"/>
                          </a:schemeClr>
                        </a:solidFill>
                        <a:latin typeface="Arial" panose="020B0604020202020204" pitchFamily="34" charset="0"/>
                        <a:cs typeface="Arial" panose="020B0604020202020204" pitchFamily="34" charset="0"/>
                      </a:endParaRPr>
                    </a:p>
                  </a:txBody>
                  <a:tcPr anchor="ctr">
                    <a:solidFill>
                      <a:srgbClr val="F0F0F0"/>
                    </a:solidFill>
                  </a:tcPr>
                </a:tc>
                <a:extLst>
                  <a:ext uri="{0D108BD9-81ED-4DB2-BD59-A6C34878D82A}">
                    <a16:rowId xmlns:a16="http://schemas.microsoft.com/office/drawing/2014/main" val="10012"/>
                  </a:ext>
                </a:extLst>
              </a:tr>
            </a:tbl>
          </a:graphicData>
        </a:graphic>
      </p:graphicFrame>
      <p:pic>
        <p:nvPicPr>
          <p:cNvPr id="3" name="Picture 2"/>
          <p:cNvPicPr>
            <a:picLocks noChangeAspect="1"/>
          </p:cNvPicPr>
          <p:nvPr/>
        </p:nvPicPr>
        <p:blipFill>
          <a:blip r:embed="rId3"/>
          <a:stretch>
            <a:fillRect/>
          </a:stretch>
        </p:blipFill>
        <p:spPr>
          <a:xfrm>
            <a:off x="10210483" y="6437857"/>
            <a:ext cx="1981517" cy="448136"/>
          </a:xfrm>
          <a:prstGeom prst="rect">
            <a:avLst/>
          </a:prstGeom>
        </p:spPr>
      </p:pic>
    </p:spTree>
    <p:extLst>
      <p:ext uri="{BB962C8B-B14F-4D97-AF65-F5344CB8AC3E}">
        <p14:creationId xmlns:p14="http://schemas.microsoft.com/office/powerpoint/2010/main" val="13279615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41339081"/>
              </p:ext>
            </p:extLst>
          </p:nvPr>
        </p:nvGraphicFramePr>
        <p:xfrm>
          <a:off x="0" y="0"/>
          <a:ext cx="12192000" cy="6874912"/>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30178">
                <a:tc>
                  <a:txBody>
                    <a:bodyPr/>
                    <a:lstStyle/>
                    <a:p>
                      <a:r>
                        <a:rPr lang="en-GB" baseline="0" dirty="0" smtClean="0">
                          <a:latin typeface="Arial" panose="020B0604020202020204" pitchFamily="34" charset="0"/>
                          <a:cs typeface="Arial" panose="020B0604020202020204" pitchFamily="34" charset="0"/>
                        </a:rPr>
                        <a:t>Long term conditions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13327">
                <a:tc>
                  <a:txBody>
                    <a:bodyPr/>
                    <a:lstStyle/>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500" dirty="0" smtClean="0">
                        <a:solidFill>
                          <a:srgbClr val="002060"/>
                        </a:solidFill>
                        <a:latin typeface="Arial" panose="020B0604020202020204" pitchFamily="34" charset="0"/>
                        <a:cs typeface="Arial" panose="020B0604020202020204" pitchFamily="34" charset="0"/>
                      </a:endParaRPr>
                    </a:p>
                    <a:p>
                      <a:endParaRPr lang="en-GB" sz="500" dirty="0" smtClean="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800" dirty="0" smtClean="0">
                        <a:solidFill>
                          <a:schemeClr val="tx1">
                            <a:lumMod val="75000"/>
                            <a:lumOff val="2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smtClean="0">
                          <a:solidFill>
                            <a:schemeClr val="accent1">
                              <a:lumMod val="75000"/>
                            </a:schemeClr>
                          </a:solidFill>
                          <a:latin typeface="Arial" panose="020B0604020202020204" pitchFamily="34" charset="0"/>
                          <a:cs typeface="Arial" panose="020B0604020202020204" pitchFamily="34" charset="0"/>
                        </a:rPr>
                        <a:t>Diabetes prevalence is statistically significantly low within the A1 Network compared to the North Alliance, whereas cancer prevalence is statistically significantly</a:t>
                      </a:r>
                      <a:r>
                        <a:rPr lang="en-GB" sz="1600" baseline="0" dirty="0" smtClean="0">
                          <a:solidFill>
                            <a:schemeClr val="accent1">
                              <a:lumMod val="75000"/>
                            </a:schemeClr>
                          </a:solidFill>
                          <a:latin typeface="Arial" panose="020B0604020202020204" pitchFamily="34" charset="0"/>
                          <a:cs typeface="Arial" panose="020B0604020202020204" pitchFamily="34" charset="0"/>
                        </a:rPr>
                        <a:t> high. </a:t>
                      </a:r>
                    </a:p>
                    <a:p>
                      <a:pPr marL="0" indent="0" algn="ctr">
                        <a:buFont typeface="Arial" panose="020B0604020202020204" pitchFamily="34" charset="0"/>
                        <a:buNone/>
                      </a:pPr>
                      <a:endParaRPr lang="en-GB" sz="1600" baseline="0" dirty="0" smtClean="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The A1 Network PCN has statistically significantly low directly age-standardised rates of mortality from cancer compared to the North Alliance for all ages and for under 75s only. </a:t>
                      </a:r>
                    </a:p>
                  </a:txBody>
                  <a:tcPr>
                    <a:solidFill>
                      <a:schemeClr val="bg1"/>
                    </a:solidFill>
                  </a:tcPr>
                </a:tc>
                <a:extLst>
                  <a:ext uri="{0D108BD9-81ED-4DB2-BD59-A6C34878D82A}">
                    <a16:rowId xmlns:a16="http://schemas.microsoft.com/office/drawing/2014/main" val="10001"/>
                  </a:ext>
                </a:extLst>
              </a:tr>
              <a:tr h="7144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bg1"/>
                          </a:solidFill>
                          <a:latin typeface="Arial" panose="020B0604020202020204" pitchFamily="34" charset="0"/>
                          <a:ea typeface="+mn-ea"/>
                          <a:cs typeface="Arial" panose="020B0604020202020204" pitchFamily="34" charset="0"/>
                        </a:rPr>
                        <a:t>Note:                 	</a:t>
                      </a:r>
                      <a:r>
                        <a:rPr lang="en-GB" sz="1000" kern="1200" baseline="0" dirty="0" smtClean="0">
                          <a:solidFill>
                            <a:schemeClr val="bg1"/>
                          </a:solidFill>
                          <a:latin typeface="Arial" panose="020B0604020202020204" pitchFamily="34" charset="0"/>
                          <a:ea typeface="+mn-ea"/>
                          <a:cs typeface="Arial" panose="020B0604020202020204" pitchFamily="34" charset="0"/>
                        </a:rPr>
                        <a:t>Prevalence data are not available by age i.e. it is not age weighted so differences may be explained by differing age structures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smtClean="0">
                          <a:solidFill>
                            <a:schemeClr val="bg1"/>
                          </a:solidFill>
                          <a:latin typeface="Arial" panose="020B0604020202020204" pitchFamily="34" charset="0"/>
                          <a:ea typeface="+mn-ea"/>
                          <a:cs typeface="Arial" panose="020B0604020202020204" pitchFamily="34" charset="0"/>
                        </a:rPr>
                        <a:t>	DASR = Directly age standardised rate per 100,000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bg1"/>
                          </a:solidFill>
                          <a:latin typeface="Arial" panose="020B0604020202020204" pitchFamily="34" charset="0"/>
                          <a:cs typeface="Arial" panose="020B0604020202020204" pitchFamily="34" charset="0"/>
                        </a:rPr>
                        <a:t>Source:</a:t>
                      </a:r>
                      <a:r>
                        <a:rPr lang="en-GB" sz="1000" baseline="0" dirty="0" smtClean="0">
                          <a:solidFill>
                            <a:schemeClr val="bg1"/>
                          </a:solidFill>
                          <a:latin typeface="Arial" panose="020B0604020202020204" pitchFamily="34" charset="0"/>
                          <a:cs typeface="Arial" panose="020B0604020202020204" pitchFamily="34" charset="0"/>
                        </a:rPr>
                        <a:t> 	</a:t>
                      </a:r>
                      <a:r>
                        <a:rPr lang="en-GB" sz="1000" kern="1200" baseline="0" dirty="0" smtClean="0">
                          <a:solidFill>
                            <a:schemeClr val="bg1"/>
                          </a:solidFill>
                          <a:latin typeface="Arial" panose="020B0604020202020204" pitchFamily="34" charset="0"/>
                          <a:ea typeface="+mn-ea"/>
                          <a:cs typeface="Arial" panose="020B0604020202020204" pitchFamily="34" charset="0"/>
                        </a:rPr>
                        <a:t>Prevalence (recorded) - C&amp;P PHI from QOF, NHS Digital, 2017/18 (benchmark = North Alliance)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smtClean="0">
                          <a:solidFill>
                            <a:schemeClr val="bg1"/>
                          </a:solidFill>
                          <a:latin typeface="Arial" panose="020B0604020202020204" pitchFamily="34" charset="0"/>
                          <a:ea typeface="+mn-ea"/>
                          <a:cs typeface="Arial" panose="020B0604020202020204" pitchFamily="34" charset="0"/>
                        </a:rPr>
                        <a:t>	Mortality - C&amp;P PHI, from NHS Digital Civil Registration Data and NHS Digital GP registered population data, 2013-2017 (benchmark = North Alliance)</a:t>
                      </a:r>
                      <a:endParaRPr lang="en-GB" sz="1000" baseline="0" dirty="0" smtClean="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585946435"/>
              </p:ext>
            </p:extLst>
          </p:nvPr>
        </p:nvGraphicFramePr>
        <p:xfrm>
          <a:off x="112059" y="600635"/>
          <a:ext cx="11736268" cy="4177286"/>
        </p:xfrm>
        <a:graphic>
          <a:graphicData uri="http://schemas.openxmlformats.org/drawingml/2006/table">
            <a:tbl>
              <a:tblPr firstRow="1" bandRow="1">
                <a:tableStyleId>{F5AB1C69-6EDB-4FF4-983F-18BD219EF322}</a:tableStyleId>
              </a:tblPr>
              <a:tblGrid>
                <a:gridCol w="2518998">
                  <a:extLst>
                    <a:ext uri="{9D8B030D-6E8A-4147-A177-3AD203B41FA5}">
                      <a16:colId xmlns:a16="http://schemas.microsoft.com/office/drawing/2014/main" val="20000"/>
                    </a:ext>
                  </a:extLst>
                </a:gridCol>
                <a:gridCol w="972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gridCol w="505270">
                  <a:extLst>
                    <a:ext uri="{9D8B030D-6E8A-4147-A177-3AD203B41FA5}">
                      <a16:colId xmlns:a16="http://schemas.microsoft.com/office/drawing/2014/main" val="20005"/>
                    </a:ext>
                  </a:extLst>
                </a:gridCol>
                <a:gridCol w="1080000">
                  <a:extLst>
                    <a:ext uri="{9D8B030D-6E8A-4147-A177-3AD203B41FA5}">
                      <a16:colId xmlns:a16="http://schemas.microsoft.com/office/drawing/2014/main" val="20006"/>
                    </a:ext>
                  </a:extLst>
                </a:gridCol>
                <a:gridCol w="1080000">
                  <a:extLst>
                    <a:ext uri="{9D8B030D-6E8A-4147-A177-3AD203B41FA5}">
                      <a16:colId xmlns:a16="http://schemas.microsoft.com/office/drawing/2014/main" val="20007"/>
                    </a:ext>
                  </a:extLst>
                </a:gridCol>
                <a:gridCol w="1080000">
                  <a:extLst>
                    <a:ext uri="{9D8B030D-6E8A-4147-A177-3AD203B41FA5}">
                      <a16:colId xmlns:a16="http://schemas.microsoft.com/office/drawing/2014/main" val="20008"/>
                    </a:ext>
                  </a:extLst>
                </a:gridCol>
                <a:gridCol w="1080000">
                  <a:extLst>
                    <a:ext uri="{9D8B030D-6E8A-4147-A177-3AD203B41FA5}">
                      <a16:colId xmlns:a16="http://schemas.microsoft.com/office/drawing/2014/main" val="20009"/>
                    </a:ext>
                  </a:extLst>
                </a:gridCol>
              </a:tblGrid>
              <a:tr h="424240">
                <a:tc rowSpan="3">
                  <a:txBody>
                    <a:bodyPr/>
                    <a:lstStyle/>
                    <a:p>
                      <a:pPr algn="l"/>
                      <a:endParaRPr lang="en-GB" sz="1800" dirty="0">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1">
                        <a:lumMod val="75000"/>
                      </a:schemeClr>
                    </a:solidFill>
                  </a:tcPr>
                </a:tc>
                <a:tc gridSpan="4">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Prevalence</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endParaRPr lang="en-GB"/>
                    </a:p>
                  </a:txBody>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tcPr>
                </a:tc>
                <a:tc hMerge="1">
                  <a:txBody>
                    <a:bodyPr/>
                    <a:lstStyle/>
                    <a:p>
                      <a:endParaRPr lang="en-GB"/>
                    </a:p>
                  </a:txBody>
                  <a:tcPr/>
                </a:tc>
                <a:tc rowSpan="12">
                  <a:txBody>
                    <a:bodyPr/>
                    <a:lstStyle/>
                    <a:p>
                      <a:pPr algn="ctr" fontAlgn="b"/>
                      <a:endParaRPr lang="en-GB" sz="1400"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gridSpan="4">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Mortality - Cancer</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504923">
                <a:tc vMerge="1">
                  <a:txBody>
                    <a:bodyPr/>
                    <a:lstStyle/>
                    <a:p>
                      <a:pPr algn="l"/>
                      <a:endParaRPr lang="en-GB" sz="1800" dirty="0">
                        <a:latin typeface="Arial" panose="020B0604020202020204" pitchFamily="34" charset="0"/>
                        <a:cs typeface="Arial" panose="020B0604020202020204" pitchFamily="34" charset="0"/>
                      </a:endParaRPr>
                    </a:p>
                  </a:txBody>
                  <a:tcPr/>
                </a:tc>
                <a:tc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Diabetes </a:t>
                      </a:r>
                    </a:p>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(17+ years)</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tc>
                <a:tc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Cancer</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tc>
                <a:tc vMerge="1">
                  <a:txBody>
                    <a:bodyPr/>
                    <a:lstStyle/>
                    <a:p>
                      <a:endParaRPr lang="en-GB" dirty="0"/>
                    </a:p>
                  </a:txBody>
                  <a:tcPr marL="9525" marR="9525" marT="9525"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gridSpan="2">
                  <a:txBody>
                    <a:bodyPr/>
                    <a:lstStyle/>
                    <a:p>
                      <a:pPr algn="ctr"/>
                      <a:r>
                        <a:rPr lang="en-GB" sz="1600" b="1" kern="1200" dirty="0" smtClean="0">
                          <a:solidFill>
                            <a:schemeClr val="lt1"/>
                          </a:solidFill>
                          <a:latin typeface="Arial" panose="020B0604020202020204" pitchFamily="34" charset="0"/>
                          <a:ea typeface="+mn-ea"/>
                          <a:cs typeface="Arial" panose="020B0604020202020204" pitchFamily="34" charset="0"/>
                        </a:rPr>
                        <a:t>All ages</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381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A5A5A5"/>
                    </a:solidFill>
                  </a:tcPr>
                </a:tc>
                <a:tc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Under 75 </a:t>
                      </a:r>
                    </a:p>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year olds</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A5A5A5"/>
                    </a:solidFill>
                  </a:tcPr>
                </a:tc>
                <a:extLst>
                  <a:ext uri="{0D108BD9-81ED-4DB2-BD59-A6C34878D82A}">
                    <a16:rowId xmlns:a16="http://schemas.microsoft.com/office/drawing/2014/main" val="10001"/>
                  </a:ext>
                </a:extLst>
              </a:tr>
              <a:tr h="504923">
                <a:tc vMerge="1">
                  <a:txBody>
                    <a:bodyPr/>
                    <a:lstStyle/>
                    <a:p>
                      <a:endParaRPr lang="en-GB" dirty="0"/>
                    </a:p>
                  </a:txBody>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 </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vMerge="1">
                  <a:txBody>
                    <a:bodyPr/>
                    <a:lstStyle/>
                    <a:p>
                      <a:endParaRPr lang="en-GB" dirty="0"/>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a:r>
                        <a:rPr lang="en-GB" sz="1600" b="1" kern="1200" dirty="0" smtClean="0">
                          <a:solidFill>
                            <a:schemeClr val="lt1"/>
                          </a:solidFill>
                          <a:latin typeface="Arial" panose="020B0604020202020204" pitchFamily="34" charset="0"/>
                          <a:ea typeface="+mn-ea"/>
                          <a:cs typeface="Arial" panose="020B0604020202020204" pitchFamily="34" charset="0"/>
                        </a:rPr>
                        <a:t>Number</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381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DASR per 100,000</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DASR per</a:t>
                      </a:r>
                      <a:r>
                        <a:rPr lang="en-GB" sz="1600" b="1" kern="1200" baseline="0" dirty="0" smtClean="0">
                          <a:solidFill>
                            <a:schemeClr val="lt1"/>
                          </a:solidFill>
                          <a:latin typeface="Arial" panose="020B0604020202020204" pitchFamily="34" charset="0"/>
                          <a:ea typeface="+mn-ea"/>
                          <a:cs typeface="Arial" panose="020B0604020202020204" pitchFamily="34" charset="0"/>
                        </a:rPr>
                        <a:t> 100,000</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2"/>
                  </a:ext>
                </a:extLst>
              </a:tr>
              <a:tr h="288000">
                <a:tc>
                  <a:txBody>
                    <a:bodyPr/>
                    <a:lstStyle/>
                    <a:p>
                      <a:pPr algn="l"/>
                      <a:r>
                        <a:rPr lang="en-GB" sz="1400" dirty="0" err="1" smtClean="0">
                          <a:solidFill>
                            <a:schemeClr val="accent1">
                              <a:lumMod val="75000"/>
                            </a:schemeClr>
                          </a:solidFill>
                          <a:latin typeface="Arial" panose="020B0604020202020204" pitchFamily="34" charset="0"/>
                          <a:cs typeface="Arial" panose="020B0604020202020204" pitchFamily="34" charset="0"/>
                        </a:rPr>
                        <a:t>Alconbury</a:t>
                      </a:r>
                      <a:r>
                        <a:rPr lang="en-GB" sz="1400" dirty="0" smtClean="0">
                          <a:solidFill>
                            <a:schemeClr val="accent1">
                              <a:lumMod val="75000"/>
                            </a:schemeClr>
                          </a:solidFill>
                          <a:latin typeface="Arial" panose="020B0604020202020204" pitchFamily="34" charset="0"/>
                          <a:cs typeface="Arial" panose="020B0604020202020204" pitchFamily="34" charset="0"/>
                        </a:rPr>
                        <a:t> Surgery</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493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6.2%</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364</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3.7%</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vMerge="1">
                  <a:txBody>
                    <a:bodyPr/>
                    <a:lstStyle/>
                    <a:p>
                      <a:endParaRPr lang="en-GB"/>
                    </a:p>
                  </a:txBody>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115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235.0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59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122.3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800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Almond Road Surgery</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350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6.0%</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185</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2.6%</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vMerge="1">
                  <a:txBody>
                    <a:bodyPr/>
                    <a:lstStyle/>
                    <a:p>
                      <a:endParaRPr lang="en-GB"/>
                    </a:p>
                  </a:txBody>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226.8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37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125.0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8000">
                <a:tc>
                  <a:txBody>
                    <a:bodyPr/>
                    <a:lstStyle/>
                    <a:p>
                      <a:pPr algn="l"/>
                      <a:r>
                        <a:rPr lang="en-GB" sz="1400" dirty="0" err="1" smtClean="0">
                          <a:solidFill>
                            <a:schemeClr val="accent1">
                              <a:lumMod val="75000"/>
                            </a:schemeClr>
                          </a:solidFill>
                          <a:latin typeface="Arial" panose="020B0604020202020204" pitchFamily="34" charset="0"/>
                          <a:cs typeface="Arial" panose="020B0604020202020204" pitchFamily="34" charset="0"/>
                        </a:rPr>
                        <a:t>Buckden</a:t>
                      </a:r>
                      <a:r>
                        <a:rPr lang="en-GB" sz="1400" dirty="0" smtClean="0">
                          <a:solidFill>
                            <a:schemeClr val="accent1">
                              <a:lumMod val="75000"/>
                            </a:schemeClr>
                          </a:solidFill>
                          <a:latin typeface="Arial" panose="020B0604020202020204" pitchFamily="34" charset="0"/>
                          <a:cs typeface="Arial" panose="020B0604020202020204" pitchFamily="34" charset="0"/>
                        </a:rPr>
                        <a:t> Surgery</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458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6.2%</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363</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4.1%</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vMerge="1">
                  <a:txBody>
                    <a:bodyPr/>
                    <a:lstStyle/>
                    <a:p>
                      <a:endParaRPr lang="en-GB"/>
                    </a:p>
                  </a:txBody>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107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231.8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93.5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8000">
                <a:tc>
                  <a:txBody>
                    <a:bodyPr/>
                    <a:lstStyle/>
                    <a:p>
                      <a:pPr algn="l"/>
                      <a:r>
                        <a:rPr lang="en-GB" sz="1400" baseline="0" dirty="0" err="1" smtClean="0">
                          <a:solidFill>
                            <a:schemeClr val="accent1">
                              <a:lumMod val="75000"/>
                            </a:schemeClr>
                          </a:solidFill>
                          <a:latin typeface="Arial" panose="020B0604020202020204" pitchFamily="34" charset="0"/>
                          <a:cs typeface="Arial" panose="020B0604020202020204" pitchFamily="34" charset="0"/>
                        </a:rPr>
                        <a:t>Kimbolton</a:t>
                      </a:r>
                      <a:r>
                        <a:rPr lang="en-GB" sz="1400" baseline="0" dirty="0" smtClean="0">
                          <a:solidFill>
                            <a:schemeClr val="accent1">
                              <a:lumMod val="75000"/>
                            </a:schemeClr>
                          </a:solidFill>
                          <a:latin typeface="Arial" panose="020B0604020202020204" pitchFamily="34" charset="0"/>
                          <a:cs typeface="Arial" panose="020B0604020202020204" pitchFamily="34" charset="0"/>
                        </a:rPr>
                        <a:t> Medical Centre</a:t>
                      </a: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291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5.4%</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215</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3.3%</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vMerge="1">
                  <a:txBody>
                    <a:bodyPr/>
                    <a:lstStyle/>
                    <a:p>
                      <a:endParaRPr lang="en-GB"/>
                    </a:p>
                  </a:txBody>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203.9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33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92.1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288000">
                <a:tc>
                  <a:txBody>
                    <a:bodyPr/>
                    <a:lstStyle/>
                    <a:p>
                      <a:pPr algn="l"/>
                      <a:r>
                        <a:rPr lang="en-GB" sz="1400" dirty="0" err="1" smtClean="0">
                          <a:solidFill>
                            <a:schemeClr val="accent1">
                              <a:lumMod val="75000"/>
                            </a:schemeClr>
                          </a:solidFill>
                          <a:latin typeface="Arial" panose="020B0604020202020204" pitchFamily="34" charset="0"/>
                          <a:cs typeface="Arial" panose="020B0604020202020204" pitchFamily="34" charset="0"/>
                        </a:rPr>
                        <a:t>Wellside</a:t>
                      </a:r>
                      <a:r>
                        <a:rPr lang="en-GB" sz="1400" dirty="0" smtClean="0">
                          <a:solidFill>
                            <a:schemeClr val="accent1">
                              <a:lumMod val="75000"/>
                            </a:schemeClr>
                          </a:solidFill>
                          <a:latin typeface="Arial" panose="020B0604020202020204" pitchFamily="34" charset="0"/>
                          <a:cs typeface="Arial" panose="020B0604020202020204" pitchFamily="34" charset="0"/>
                        </a:rPr>
                        <a:t> Surgery</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435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7.2%</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202</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2.7%</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vMerge="1">
                  <a:txBody>
                    <a:bodyPr/>
                    <a:lstStyle/>
                    <a:p>
                      <a:endParaRPr lang="en-GB"/>
                    </a:p>
                  </a:txBody>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73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230.2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38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114.8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28800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A1</a:t>
                      </a:r>
                      <a:r>
                        <a:rPr lang="en-GB" sz="1400" baseline="0" dirty="0" smtClean="0">
                          <a:solidFill>
                            <a:schemeClr val="accent1">
                              <a:lumMod val="75000"/>
                            </a:schemeClr>
                          </a:solidFill>
                          <a:latin typeface="Arial" panose="020B0604020202020204" pitchFamily="34" charset="0"/>
                          <a:cs typeface="Arial" panose="020B0604020202020204" pitchFamily="34" charset="0"/>
                        </a:rPr>
                        <a:t> Network</a:t>
                      </a:r>
                      <a:r>
                        <a:rPr lang="en-GB" sz="1400" dirty="0" smtClean="0">
                          <a:solidFill>
                            <a:schemeClr val="accent1">
                              <a:lumMod val="75000"/>
                            </a:schemeClr>
                          </a:solidFill>
                          <a:latin typeface="Arial" panose="020B0604020202020204" pitchFamily="34" charset="0"/>
                          <a:cs typeface="Arial" panose="020B0604020202020204" pitchFamily="34" charset="0"/>
                        </a:rPr>
                        <a:t> </a:t>
                      </a:r>
                      <a:r>
                        <a:rPr lang="en-GB" sz="1400" baseline="0" dirty="0" smtClean="0">
                          <a:solidFill>
                            <a:schemeClr val="accent1">
                              <a:lumMod val="75000"/>
                            </a:schemeClr>
                          </a:solidFill>
                          <a:latin typeface="Arial" panose="020B0604020202020204" pitchFamily="34" charset="0"/>
                          <a:cs typeface="Arial" panose="020B0604020202020204" pitchFamily="34" charset="0"/>
                        </a:rPr>
                        <a:t>PCN</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CEE1F2"/>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2,027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6.2%</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1,329</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3.3%</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vMerge="1">
                  <a:txBody>
                    <a:bodyPr/>
                    <a:lstStyle/>
                    <a:p>
                      <a:endParaRPr lang="en-GB" dirty="0"/>
                    </a:p>
                  </a:txBody>
                  <a:tcPr marL="9525" marR="9525" marT="9525" marB="0" anchor="ctr">
                    <a:lnT w="38100" cap="flat" cmpd="sng" algn="ctr">
                      <a:solidFill>
                        <a:schemeClr val="bg1"/>
                      </a:solidFill>
                      <a:prstDash val="solid"/>
                      <a:round/>
                      <a:headEnd type="none" w="med" len="med"/>
                      <a:tailEnd type="none" w="med" len="med"/>
                    </a:lnT>
                    <a:no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427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226.8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109.3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10008"/>
                  </a:ext>
                </a:extLst>
              </a:tr>
              <a:tr h="288000">
                <a:tc>
                  <a:txBody>
                    <a:bodyPr/>
                    <a:lstStyle/>
                    <a:p>
                      <a:pPr algn="l"/>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North Alliance</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30,953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7.0%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14,854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vMerge="1">
                  <a:txBody>
                    <a:bodyPr/>
                    <a:lstStyle/>
                    <a:p>
                      <a:endParaRPr lang="en-GB" dirty="0"/>
                    </a:p>
                  </a:txBody>
                  <a:tcPr marL="9525" marR="9525" marT="9525" marB="0" anchor="ctr">
                    <a:no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6,093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269.7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2,807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130.1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BF1FF"/>
                    </a:solidFill>
                  </a:tcPr>
                </a:tc>
                <a:extLst>
                  <a:ext uri="{0D108BD9-81ED-4DB2-BD59-A6C34878D82A}">
                    <a16:rowId xmlns:a16="http://schemas.microsoft.com/office/drawing/2014/main" val="10009"/>
                  </a:ext>
                </a:extLst>
              </a:tr>
              <a:tr h="288000">
                <a:tc>
                  <a:txBody>
                    <a:bodyPr/>
                    <a:lstStyle/>
                    <a:p>
                      <a:pPr algn="l"/>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C&amp;P CCG</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46,573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25,700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vMerge="1">
                  <a:txBody>
                    <a:bodyPr/>
                    <a:lstStyle/>
                    <a:p>
                      <a:pPr algn="ctr"/>
                      <a:endParaRPr lang="en-GB" sz="1800" dirty="0">
                        <a:solidFill>
                          <a:schemeClr val="tx1">
                            <a:lumMod val="75000"/>
                            <a:lumOff val="25000"/>
                          </a:schemeClr>
                        </a:solidFill>
                        <a:latin typeface="Arial" panose="020B0604020202020204" pitchFamily="34" charset="0"/>
                        <a:cs typeface="Arial" panose="020B0604020202020204" pitchFamily="34" charset="0"/>
                      </a:endParaRPr>
                    </a:p>
                  </a:txBody>
                  <a:tcPr anchor="ctr">
                    <a:no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9,902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259.5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4,411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123.2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BF1FF"/>
                    </a:solidFill>
                  </a:tcPr>
                </a:tc>
                <a:extLst>
                  <a:ext uri="{0D108BD9-81ED-4DB2-BD59-A6C34878D82A}">
                    <a16:rowId xmlns:a16="http://schemas.microsoft.com/office/drawing/2014/main" val="10010"/>
                  </a:ext>
                </a:extLst>
              </a:tr>
              <a:tr h="288000">
                <a:tc>
                  <a:txBody>
                    <a:bodyPr/>
                    <a:lstStyle/>
                    <a:p>
                      <a:pPr algn="l"/>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England </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3,196,124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1,593,302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2.7% </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BF1FF"/>
                    </a:solidFill>
                  </a:tcPr>
                </a:tc>
                <a:tc vMerge="1">
                  <a:txBody>
                    <a:bodyPr/>
                    <a:lstStyle/>
                    <a:p>
                      <a:pPr algn="ctr"/>
                      <a:endParaRPr lang="en-GB" sz="1800" dirty="0">
                        <a:solidFill>
                          <a:schemeClr val="tx1">
                            <a:lumMod val="75000"/>
                            <a:lumOff val="25000"/>
                          </a:schemeClr>
                        </a:solidFill>
                        <a:latin typeface="Arial" panose="020B0604020202020204" pitchFamily="34" charset="0"/>
                        <a:cs typeface="Arial" panose="020B0604020202020204" pitchFamily="34" charset="0"/>
                      </a:endParaRPr>
                    </a:p>
                  </a:txBody>
                  <a:tcPr anchor="ctr">
                    <a:noFill/>
                  </a:tcPr>
                </a:tc>
                <a:tc gridSpan="4">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Not available</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BF1FF"/>
                    </a:solidFill>
                  </a:tcPr>
                </a:tc>
                <a:tc hMerge="1">
                  <a:txBody>
                    <a:bodyPr/>
                    <a:lstStyle/>
                    <a:p>
                      <a:pPr algn="ctr"/>
                      <a:endParaRPr lang="en-GB" sz="1800" dirty="0">
                        <a:solidFill>
                          <a:schemeClr val="tx1">
                            <a:lumMod val="75000"/>
                            <a:lumOff val="25000"/>
                          </a:schemeClr>
                        </a:solidFill>
                        <a:latin typeface="Arial" panose="020B0604020202020204" pitchFamily="34" charset="0"/>
                        <a:cs typeface="Arial" panose="020B0604020202020204" pitchFamily="34" charset="0"/>
                      </a:endParaRPr>
                    </a:p>
                  </a:txBody>
                  <a:tcPr anchor="ctr">
                    <a:solidFill>
                      <a:srgbClr val="F0F0F0"/>
                    </a:solidFill>
                  </a:tcPr>
                </a:tc>
                <a:tc hMerge="1">
                  <a:txBody>
                    <a:bodyPr/>
                    <a:lstStyle/>
                    <a:p>
                      <a:pPr algn="ctr"/>
                      <a:endParaRPr lang="en-GB" sz="1800" dirty="0">
                        <a:solidFill>
                          <a:schemeClr val="tx1">
                            <a:lumMod val="75000"/>
                            <a:lumOff val="25000"/>
                          </a:schemeClr>
                        </a:solidFill>
                        <a:latin typeface="Arial" panose="020B0604020202020204" pitchFamily="34" charset="0"/>
                        <a:cs typeface="Arial" panose="020B0604020202020204" pitchFamily="34" charset="0"/>
                      </a:endParaRPr>
                    </a:p>
                  </a:txBody>
                  <a:tcPr anchor="ctr">
                    <a:solidFill>
                      <a:srgbClr val="F0F0F0"/>
                    </a:solidFill>
                  </a:tcPr>
                </a:tc>
                <a:tc hMerge="1">
                  <a:txBody>
                    <a:bodyPr/>
                    <a:lstStyle/>
                    <a:p>
                      <a:pPr algn="ctr"/>
                      <a:endParaRPr lang="en-GB" sz="1800" dirty="0">
                        <a:solidFill>
                          <a:schemeClr val="tx1">
                            <a:lumMod val="75000"/>
                            <a:lumOff val="25000"/>
                          </a:schemeClr>
                        </a:solidFill>
                        <a:latin typeface="Arial" panose="020B0604020202020204" pitchFamily="34" charset="0"/>
                        <a:cs typeface="Arial" panose="020B0604020202020204" pitchFamily="34" charset="0"/>
                      </a:endParaRPr>
                    </a:p>
                  </a:txBody>
                  <a:tcPr anchor="ctr">
                    <a:solidFill>
                      <a:srgbClr val="F0F0F0"/>
                    </a:solidFill>
                  </a:tcPr>
                </a:tc>
                <a:extLst>
                  <a:ext uri="{0D108BD9-81ED-4DB2-BD59-A6C34878D82A}">
                    <a16:rowId xmlns:a16="http://schemas.microsoft.com/office/drawing/2014/main" val="10011"/>
                  </a:ext>
                </a:extLst>
              </a:tr>
            </a:tbl>
          </a:graphicData>
        </a:graphic>
      </p:graphicFrame>
      <p:pic>
        <p:nvPicPr>
          <p:cNvPr id="7" name="Picture 6"/>
          <p:cNvPicPr>
            <a:picLocks noChangeAspect="1"/>
          </p:cNvPicPr>
          <p:nvPr/>
        </p:nvPicPr>
        <p:blipFill>
          <a:blip r:embed="rId3"/>
          <a:stretch>
            <a:fillRect/>
          </a:stretch>
        </p:blipFill>
        <p:spPr>
          <a:xfrm>
            <a:off x="10201152" y="6400533"/>
            <a:ext cx="1981517" cy="448136"/>
          </a:xfrm>
          <a:prstGeom prst="rect">
            <a:avLst/>
          </a:prstGeom>
        </p:spPr>
      </p:pic>
    </p:spTree>
    <p:extLst>
      <p:ext uri="{BB962C8B-B14F-4D97-AF65-F5344CB8AC3E}">
        <p14:creationId xmlns:p14="http://schemas.microsoft.com/office/powerpoint/2010/main" val="1169706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45478393"/>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07284">
                <a:tc>
                  <a:txBody>
                    <a:bodyPr/>
                    <a:lstStyle/>
                    <a:p>
                      <a:r>
                        <a:rPr lang="en-GB" dirty="0" smtClean="0">
                          <a:latin typeface="Arial" panose="020B0604020202020204" pitchFamily="34" charset="0"/>
                          <a:cs typeface="Arial" panose="020B0604020202020204" pitchFamily="34" charset="0"/>
                        </a:rPr>
                        <a:t>Mental health</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47257">
                <a:tc>
                  <a:txBody>
                    <a:bodyPr/>
                    <a:lstStyle/>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The A1 Network PCN has statistically significantly low prevalence of mental health disorders and registered patients with learning disabilities compared to the North Alliance and is statistically similar to the North Alliance with regards to depression and dementia prevalence. However, </a:t>
                      </a:r>
                      <a:r>
                        <a:rPr lang="en-GB" sz="1600" kern="1200" baseline="0" dirty="0" err="1" smtClean="0">
                          <a:solidFill>
                            <a:schemeClr val="accent1">
                              <a:lumMod val="75000"/>
                            </a:schemeClr>
                          </a:solidFill>
                          <a:latin typeface="Arial" panose="020B0604020202020204" pitchFamily="34" charset="0"/>
                          <a:ea typeface="+mn-ea"/>
                          <a:cs typeface="Arial" panose="020B0604020202020204" pitchFamily="34" charset="0"/>
                        </a:rPr>
                        <a:t>Alconbury</a:t>
                      </a: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 Surgery and Almond Road Surgery have statistically significantly high depression and dementia prevalence compared to the North Alliance.</a:t>
                      </a:r>
                    </a:p>
                    <a:p>
                      <a:pPr marL="0" indent="0" algn="ctr">
                        <a:buFont typeface="Arial" panose="020B0604020202020204" pitchFamily="34" charset="0"/>
                        <a:buNone/>
                      </a:pPr>
                      <a:endParaRPr lang="en-GB" sz="140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703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bg1"/>
                          </a:solidFill>
                          <a:latin typeface="Arial" panose="020B0604020202020204" pitchFamily="34" charset="0"/>
                          <a:ea typeface="+mn-ea"/>
                          <a:cs typeface="Arial" panose="020B0604020202020204" pitchFamily="34" charset="0"/>
                        </a:rPr>
                        <a:t>Note:                 </a:t>
                      </a:r>
                      <a:r>
                        <a:rPr lang="en-GB" sz="1000" kern="1200" baseline="0" dirty="0" smtClean="0">
                          <a:solidFill>
                            <a:schemeClr val="bg1"/>
                          </a:solidFill>
                          <a:latin typeface="Arial" panose="020B0604020202020204" pitchFamily="34" charset="0"/>
                          <a:ea typeface="+mn-ea"/>
                          <a:cs typeface="Arial" panose="020B0604020202020204" pitchFamily="34" charset="0"/>
                        </a:rPr>
                        <a:t>Prevalence data are not available by age i.e. it is not age weighted so differences may be explained by differing age structures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smtClean="0">
                          <a:solidFill>
                            <a:schemeClr val="bg1"/>
                          </a:solidFill>
                          <a:latin typeface="Arial" panose="020B0604020202020204" pitchFamily="34" charset="0"/>
                          <a:ea typeface="+mn-ea"/>
                          <a:cs typeface="Arial" panose="020B0604020202020204" pitchFamily="34" charset="0"/>
                        </a:rPr>
                        <a:t>	</a:t>
                      </a:r>
                      <a:r>
                        <a:rPr lang="en-GB" sz="1000" dirty="0" smtClean="0">
                          <a:solidFill>
                            <a:schemeClr val="bg1"/>
                          </a:solidFill>
                          <a:latin typeface="Arial" panose="020B0604020202020204" pitchFamily="34" charset="0"/>
                          <a:cs typeface="Arial" panose="020B0604020202020204" pitchFamily="34" charset="0"/>
                        </a:rPr>
                        <a:t>Source:</a:t>
                      </a:r>
                      <a:r>
                        <a:rPr lang="en-GB" sz="1000" baseline="0" dirty="0" smtClean="0">
                          <a:solidFill>
                            <a:schemeClr val="bg1"/>
                          </a:solidFill>
                          <a:latin typeface="Arial" panose="020B0604020202020204" pitchFamily="34" charset="0"/>
                          <a:cs typeface="Arial" panose="020B0604020202020204" pitchFamily="34" charset="0"/>
                        </a:rPr>
                        <a:t> 	</a:t>
                      </a:r>
                      <a:r>
                        <a:rPr lang="en-GB" sz="1000" kern="1200" baseline="0" dirty="0" smtClean="0">
                          <a:solidFill>
                            <a:schemeClr val="bg1"/>
                          </a:solidFill>
                          <a:latin typeface="Arial" panose="020B0604020202020204" pitchFamily="34" charset="0"/>
                          <a:ea typeface="+mn-ea"/>
                          <a:cs typeface="Arial" panose="020B0604020202020204" pitchFamily="34" charset="0"/>
                        </a:rPr>
                        <a:t>Prevalence (recorded) - C&amp;P PHI from QOF, NHS Digital, 2017/18 (benchmark = North Alliance)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smtClean="0">
                          <a:solidFill>
                            <a:schemeClr val="bg1"/>
                          </a:solidFill>
                          <a:latin typeface="Arial" panose="020B0604020202020204" pitchFamily="34" charset="0"/>
                          <a:ea typeface="+mn-ea"/>
                          <a:cs typeface="Arial" panose="020B0604020202020204" pitchFamily="34" charset="0"/>
                        </a:rPr>
                        <a:t>	Mortality - C&amp;P PHI, from NHS Digital Civil Registration Data and NHS Digital GP registered population data, 2013-2017 (benchmark = North Alliance)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42533581"/>
              </p:ext>
            </p:extLst>
          </p:nvPr>
        </p:nvGraphicFramePr>
        <p:xfrm>
          <a:off x="112059" y="519952"/>
          <a:ext cx="11299165" cy="4027125"/>
        </p:xfrm>
        <a:graphic>
          <a:graphicData uri="http://schemas.openxmlformats.org/drawingml/2006/table">
            <a:tbl>
              <a:tblPr firstRow="1" bandRow="1">
                <a:tableStyleId>{F5AB1C69-6EDB-4FF4-983F-18BD219EF322}</a:tableStyleId>
              </a:tblPr>
              <a:tblGrid>
                <a:gridCol w="2371165">
                  <a:extLst>
                    <a:ext uri="{9D8B030D-6E8A-4147-A177-3AD203B41FA5}">
                      <a16:colId xmlns:a16="http://schemas.microsoft.com/office/drawing/2014/main" val="20000"/>
                    </a:ext>
                  </a:extLst>
                </a:gridCol>
                <a:gridCol w="1260000">
                  <a:extLst>
                    <a:ext uri="{9D8B030D-6E8A-4147-A177-3AD203B41FA5}">
                      <a16:colId xmlns:a16="http://schemas.microsoft.com/office/drawing/2014/main" val="20001"/>
                    </a:ext>
                  </a:extLst>
                </a:gridCol>
                <a:gridCol w="97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972000">
                  <a:extLst>
                    <a:ext uri="{9D8B030D-6E8A-4147-A177-3AD203B41FA5}">
                      <a16:colId xmlns:a16="http://schemas.microsoft.com/office/drawing/2014/main" val="20004"/>
                    </a:ext>
                  </a:extLst>
                </a:gridCol>
                <a:gridCol w="1260000">
                  <a:extLst>
                    <a:ext uri="{9D8B030D-6E8A-4147-A177-3AD203B41FA5}">
                      <a16:colId xmlns:a16="http://schemas.microsoft.com/office/drawing/2014/main" val="20005"/>
                    </a:ext>
                  </a:extLst>
                </a:gridCol>
                <a:gridCol w="972000">
                  <a:extLst>
                    <a:ext uri="{9D8B030D-6E8A-4147-A177-3AD203B41FA5}">
                      <a16:colId xmlns:a16="http://schemas.microsoft.com/office/drawing/2014/main" val="20006"/>
                    </a:ext>
                  </a:extLst>
                </a:gridCol>
                <a:gridCol w="1260000">
                  <a:extLst>
                    <a:ext uri="{9D8B030D-6E8A-4147-A177-3AD203B41FA5}">
                      <a16:colId xmlns:a16="http://schemas.microsoft.com/office/drawing/2014/main" val="20007"/>
                    </a:ext>
                  </a:extLst>
                </a:gridCol>
                <a:gridCol w="972000">
                  <a:extLst>
                    <a:ext uri="{9D8B030D-6E8A-4147-A177-3AD203B41FA5}">
                      <a16:colId xmlns:a16="http://schemas.microsoft.com/office/drawing/2014/main" val="20008"/>
                    </a:ext>
                  </a:extLst>
                </a:gridCol>
              </a:tblGrid>
              <a:tr h="900000">
                <a:tc rowSpan="2">
                  <a:txBody>
                    <a:bodyPr/>
                    <a:lstStyle/>
                    <a:p>
                      <a:pPr algn="l"/>
                      <a:endParaRPr lang="en-GB" sz="1800" dirty="0">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1">
                        <a:lumMod val="75000"/>
                      </a:schemeClr>
                    </a:solidFill>
                  </a:tcPr>
                </a:tc>
                <a:tc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Schizophrenia,</a:t>
                      </a:r>
                      <a:r>
                        <a:rPr lang="en-GB" sz="1600" b="1" kern="1200" baseline="0" dirty="0" smtClean="0">
                          <a:solidFill>
                            <a:schemeClr val="lt1"/>
                          </a:solidFill>
                          <a:latin typeface="Arial" panose="020B0604020202020204" pitchFamily="34" charset="0"/>
                          <a:ea typeface="+mn-ea"/>
                          <a:cs typeface="Arial" panose="020B0604020202020204" pitchFamily="34" charset="0"/>
                        </a:rPr>
                        <a:t> bipolar affective disorder </a:t>
                      </a:r>
                    </a:p>
                    <a:p>
                      <a:pPr algn="ctr" fontAlgn="b"/>
                      <a:r>
                        <a:rPr lang="en-GB" sz="1600" b="1" kern="1200" baseline="0" dirty="0" smtClean="0">
                          <a:solidFill>
                            <a:schemeClr val="lt1"/>
                          </a:solidFill>
                          <a:latin typeface="Arial" panose="020B0604020202020204" pitchFamily="34" charset="0"/>
                          <a:ea typeface="+mn-ea"/>
                          <a:cs typeface="Arial" panose="020B0604020202020204" pitchFamily="34" charset="0"/>
                        </a:rPr>
                        <a:t>and other psychoses</a:t>
                      </a:r>
                    </a:p>
                    <a:p>
                      <a:pPr algn="ctr" fontAlgn="b"/>
                      <a:endParaRPr lang="en-GB" sz="12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tc>
                <a:tc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Depression</a:t>
                      </a:r>
                      <a:r>
                        <a:rPr lang="en-GB" sz="1600" b="1" kern="1200" baseline="0" dirty="0" smtClean="0">
                          <a:solidFill>
                            <a:schemeClr val="lt1"/>
                          </a:solidFill>
                          <a:latin typeface="Arial" panose="020B0604020202020204" pitchFamily="34" charset="0"/>
                          <a:ea typeface="+mn-ea"/>
                          <a:cs typeface="Arial" panose="020B0604020202020204" pitchFamily="34" charset="0"/>
                        </a:rPr>
                        <a:t> </a:t>
                      </a:r>
                    </a:p>
                    <a:p>
                      <a:pPr algn="ctr" fontAlgn="b"/>
                      <a:r>
                        <a:rPr lang="en-GB" sz="1600" b="1" kern="1200" baseline="0" dirty="0" smtClean="0">
                          <a:solidFill>
                            <a:schemeClr val="lt1"/>
                          </a:solidFill>
                          <a:latin typeface="Arial" panose="020B0604020202020204" pitchFamily="34" charset="0"/>
                          <a:ea typeface="+mn-ea"/>
                          <a:cs typeface="Arial" panose="020B0604020202020204" pitchFamily="34" charset="0"/>
                        </a:rPr>
                        <a:t>(18+ years)</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tc>
                <a:tc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Dementia</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tcPr>
                </a:tc>
                <a:tc gridSpan="2">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Learning</a:t>
                      </a:r>
                      <a:r>
                        <a:rPr lang="en-GB" sz="1600" b="1" kern="1200" baseline="0" dirty="0" smtClean="0">
                          <a:solidFill>
                            <a:schemeClr val="lt1"/>
                          </a:solidFill>
                          <a:latin typeface="Arial" panose="020B0604020202020204" pitchFamily="34" charset="0"/>
                          <a:ea typeface="+mn-ea"/>
                          <a:cs typeface="Arial" panose="020B0604020202020204" pitchFamily="34" charset="0"/>
                        </a:rPr>
                        <a:t> </a:t>
                      </a:r>
                    </a:p>
                    <a:p>
                      <a:pPr algn="ctr" fontAlgn="b"/>
                      <a:r>
                        <a:rPr lang="en-GB" sz="1600" b="1" kern="1200" baseline="0" dirty="0" smtClean="0">
                          <a:solidFill>
                            <a:schemeClr val="lt1"/>
                          </a:solidFill>
                          <a:latin typeface="Arial" panose="020B0604020202020204" pitchFamily="34" charset="0"/>
                          <a:ea typeface="+mn-ea"/>
                          <a:cs typeface="Arial" panose="020B0604020202020204" pitchFamily="34" charset="0"/>
                        </a:rPr>
                        <a:t>disabilities</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60000">
                <a:tc vMerge="1">
                  <a:txBody>
                    <a:bodyPr/>
                    <a:lstStyle/>
                    <a:p>
                      <a:endParaRPr lang="en-GB"/>
                    </a:p>
                  </a:txBody>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 </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 </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 </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1"/>
                  </a:ext>
                </a:extLst>
              </a:tr>
              <a:tr h="0">
                <a:tc>
                  <a:txBody>
                    <a:bodyPr/>
                    <a:lstStyle/>
                    <a:p>
                      <a:pPr algn="l"/>
                      <a:r>
                        <a:rPr lang="en-GB" sz="1400" dirty="0" err="1" smtClean="0">
                          <a:solidFill>
                            <a:schemeClr val="accent1">
                              <a:lumMod val="75000"/>
                            </a:schemeClr>
                          </a:solidFill>
                          <a:latin typeface="Arial" panose="020B0604020202020204" pitchFamily="34" charset="0"/>
                          <a:cs typeface="Arial" panose="020B0604020202020204" pitchFamily="34" charset="0"/>
                        </a:rPr>
                        <a:t>Alconbury</a:t>
                      </a:r>
                      <a:r>
                        <a:rPr lang="en-GB" sz="1400" dirty="0" smtClean="0">
                          <a:solidFill>
                            <a:schemeClr val="accent1">
                              <a:lumMod val="75000"/>
                            </a:schemeClr>
                          </a:solidFill>
                          <a:latin typeface="Arial" panose="020B0604020202020204" pitchFamily="34" charset="0"/>
                          <a:cs typeface="Arial" panose="020B0604020202020204" pitchFamily="34" charset="0"/>
                        </a:rPr>
                        <a:t> Surgery</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893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11.4%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92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Almond Road Surgery</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749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13.0%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70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0">
                <a:tc>
                  <a:txBody>
                    <a:bodyPr/>
                    <a:lstStyle/>
                    <a:p>
                      <a:pPr algn="l"/>
                      <a:r>
                        <a:rPr lang="en-GB" sz="1400" dirty="0" err="1" smtClean="0">
                          <a:solidFill>
                            <a:schemeClr val="accent1">
                              <a:lumMod val="75000"/>
                            </a:schemeClr>
                          </a:solidFill>
                          <a:latin typeface="Arial" panose="020B0604020202020204" pitchFamily="34" charset="0"/>
                          <a:cs typeface="Arial" panose="020B0604020202020204" pitchFamily="34" charset="0"/>
                        </a:rPr>
                        <a:t>Buckden</a:t>
                      </a:r>
                      <a:r>
                        <a:rPr lang="en-GB" sz="1400" dirty="0" smtClean="0">
                          <a:solidFill>
                            <a:schemeClr val="accent1">
                              <a:lumMod val="75000"/>
                            </a:schemeClr>
                          </a:solidFill>
                          <a:latin typeface="Arial" panose="020B0604020202020204" pitchFamily="34" charset="0"/>
                          <a:cs typeface="Arial" panose="020B0604020202020204" pitchFamily="34" charset="0"/>
                        </a:rPr>
                        <a:t> Surgery</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39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535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7.4%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82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10004"/>
                  </a:ext>
                </a:extLst>
              </a:tr>
              <a:tr h="0">
                <a:tc>
                  <a:txBody>
                    <a:bodyPr/>
                    <a:lstStyle/>
                    <a:p>
                      <a:pPr algn="l"/>
                      <a:r>
                        <a:rPr lang="en-GB" sz="1400" baseline="0" dirty="0" err="1" smtClean="0">
                          <a:solidFill>
                            <a:schemeClr val="accent1">
                              <a:lumMod val="75000"/>
                            </a:schemeClr>
                          </a:solidFill>
                          <a:latin typeface="Arial" panose="020B0604020202020204" pitchFamily="34" charset="0"/>
                          <a:cs typeface="Arial" panose="020B0604020202020204" pitchFamily="34" charset="0"/>
                        </a:rPr>
                        <a:t>Kimbolton</a:t>
                      </a:r>
                      <a:r>
                        <a:rPr lang="en-GB" sz="1400" baseline="0" dirty="0" smtClean="0">
                          <a:solidFill>
                            <a:schemeClr val="accent1">
                              <a:lumMod val="75000"/>
                            </a:schemeClr>
                          </a:solidFill>
                          <a:latin typeface="Arial" panose="020B0604020202020204" pitchFamily="34" charset="0"/>
                          <a:cs typeface="Arial" panose="020B0604020202020204" pitchFamily="34" charset="0"/>
                        </a:rPr>
                        <a:t> Medical Centre</a:t>
                      </a: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447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8.4%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39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0.6%</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10005"/>
                  </a:ext>
                </a:extLst>
              </a:tr>
              <a:tr h="0">
                <a:tc>
                  <a:txBody>
                    <a:bodyPr/>
                    <a:lstStyle/>
                    <a:p>
                      <a:pPr algn="l"/>
                      <a:r>
                        <a:rPr lang="en-GB" sz="1400" dirty="0" err="1" smtClean="0">
                          <a:solidFill>
                            <a:schemeClr val="accent1">
                              <a:lumMod val="75000"/>
                            </a:schemeClr>
                          </a:solidFill>
                          <a:latin typeface="Arial" panose="020B0604020202020204" pitchFamily="34" charset="0"/>
                          <a:cs typeface="Arial" panose="020B0604020202020204" pitchFamily="34" charset="0"/>
                        </a:rPr>
                        <a:t>Wellside</a:t>
                      </a:r>
                      <a:r>
                        <a:rPr lang="en-GB" sz="1400" dirty="0" smtClean="0">
                          <a:solidFill>
                            <a:schemeClr val="accent1">
                              <a:lumMod val="75000"/>
                            </a:schemeClr>
                          </a:solidFill>
                          <a:latin typeface="Arial" panose="020B0604020202020204" pitchFamily="34" charset="0"/>
                          <a:cs typeface="Arial" panose="020B0604020202020204" pitchFamily="34" charset="0"/>
                        </a:rPr>
                        <a:t> Surgery</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542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9.1%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0.6%</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10006"/>
                  </a:ext>
                </a:extLst>
              </a:tr>
              <a:tr h="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A1</a:t>
                      </a:r>
                      <a:r>
                        <a:rPr lang="en-GB" sz="1400" baseline="0" dirty="0" smtClean="0">
                          <a:solidFill>
                            <a:schemeClr val="accent1">
                              <a:lumMod val="75000"/>
                            </a:schemeClr>
                          </a:solidFill>
                          <a:latin typeface="Arial" panose="020B0604020202020204" pitchFamily="34" charset="0"/>
                          <a:cs typeface="Arial" panose="020B0604020202020204" pitchFamily="34" charset="0"/>
                        </a:rPr>
                        <a:t> Network</a:t>
                      </a:r>
                      <a:r>
                        <a:rPr lang="en-GB" sz="1400" dirty="0" smtClean="0">
                          <a:solidFill>
                            <a:schemeClr val="accent1">
                              <a:lumMod val="75000"/>
                            </a:schemeClr>
                          </a:solidFill>
                          <a:latin typeface="Arial" panose="020B0604020202020204" pitchFamily="34" charset="0"/>
                          <a:cs typeface="Arial" panose="020B0604020202020204" pitchFamily="34" charset="0"/>
                        </a:rPr>
                        <a:t> </a:t>
                      </a:r>
                      <a:r>
                        <a:rPr lang="en-GB" sz="1400" baseline="0" dirty="0" smtClean="0">
                          <a:solidFill>
                            <a:schemeClr val="accent1">
                              <a:lumMod val="75000"/>
                            </a:schemeClr>
                          </a:solidFill>
                          <a:latin typeface="Arial" panose="020B0604020202020204" pitchFamily="34" charset="0"/>
                          <a:cs typeface="Arial" panose="020B0604020202020204" pitchFamily="34" charset="0"/>
                        </a:rPr>
                        <a:t>PCN</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CEE1F2"/>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215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3,166</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9.8%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331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133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E1F2"/>
                    </a:solidFill>
                  </a:tcPr>
                </a:tc>
                <a:tc>
                  <a:txBody>
                    <a:bodyPr/>
                    <a:lstStyle/>
                    <a:p>
                      <a:pPr algn="ctr" fontAlgn="b"/>
                      <a:r>
                        <a:rPr lang="en-GB" sz="1400" kern="1200" smtClean="0">
                          <a:solidFill>
                            <a:schemeClr val="accent1">
                              <a:lumMod val="75000"/>
                            </a:schemeClr>
                          </a:solidFill>
                          <a:latin typeface="Arial" panose="020B0604020202020204" pitchFamily="34" charset="0"/>
                          <a:ea typeface="+mn-ea"/>
                          <a:cs typeface="Arial" panose="020B0604020202020204" pitchFamily="34" charset="0"/>
                        </a:rPr>
                        <a:t>0.3%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10007"/>
                  </a:ext>
                </a:extLst>
              </a:tr>
              <a:tr h="0">
                <a:tc>
                  <a:txBody>
                    <a:bodyPr/>
                    <a:lstStyle/>
                    <a:p>
                      <a:pPr algn="l"/>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North Alliance</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4,096</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41,730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9.5%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4,094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2,675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extLst>
                  <a:ext uri="{0D108BD9-81ED-4DB2-BD59-A6C34878D82A}">
                    <a16:rowId xmlns:a16="http://schemas.microsoft.com/office/drawing/2014/main" val="10008"/>
                  </a:ext>
                </a:extLst>
              </a:tr>
              <a:tr h="0">
                <a:tc>
                  <a:txBody>
                    <a:bodyPr/>
                    <a:lstStyle/>
                    <a:p>
                      <a:pPr algn="l"/>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C&amp;P CCG</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7,750</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68,112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8.8%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6,551</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4,057</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0.4%</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FF"/>
                    </a:solidFill>
                  </a:tcPr>
                </a:tc>
                <a:extLst>
                  <a:ext uri="{0D108BD9-81ED-4DB2-BD59-A6C34878D82A}">
                    <a16:rowId xmlns:a16="http://schemas.microsoft.com/office/drawing/2014/main" val="10009"/>
                  </a:ext>
                </a:extLst>
              </a:tr>
              <a:tr h="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England </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550,918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4,589,213</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9.9%</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446,548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0.8%</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284,422</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0.5%</a:t>
                      </a:r>
                      <a:endParaRPr lang="en-GB" sz="1400"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BF1FF"/>
                    </a:solidFill>
                  </a:tcPr>
                </a:tc>
                <a:extLst>
                  <a:ext uri="{0D108BD9-81ED-4DB2-BD59-A6C34878D82A}">
                    <a16:rowId xmlns:a16="http://schemas.microsoft.com/office/drawing/2014/main" val="10010"/>
                  </a:ext>
                </a:extLst>
              </a:tr>
            </a:tbl>
          </a:graphicData>
        </a:graphic>
      </p:graphicFrame>
      <p:pic>
        <p:nvPicPr>
          <p:cNvPr id="7" name="Picture 6"/>
          <p:cNvPicPr>
            <a:picLocks noChangeAspect="1"/>
          </p:cNvPicPr>
          <p:nvPr/>
        </p:nvPicPr>
        <p:blipFill>
          <a:blip r:embed="rId3"/>
          <a:stretch>
            <a:fillRect/>
          </a:stretch>
        </p:blipFill>
        <p:spPr>
          <a:xfrm>
            <a:off x="10191821" y="6377472"/>
            <a:ext cx="1981517" cy="448136"/>
          </a:xfrm>
          <a:prstGeom prst="rect">
            <a:avLst/>
          </a:prstGeom>
        </p:spPr>
      </p:pic>
    </p:spTree>
    <p:extLst>
      <p:ext uri="{BB962C8B-B14F-4D97-AF65-F5344CB8AC3E}">
        <p14:creationId xmlns:p14="http://schemas.microsoft.com/office/powerpoint/2010/main" val="201442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44702468"/>
              </p:ext>
            </p:extLst>
          </p:nvPr>
        </p:nvGraphicFramePr>
        <p:xfrm>
          <a:off x="0" y="0"/>
          <a:ext cx="12192002" cy="13287450"/>
        </p:xfrm>
        <a:graphic>
          <a:graphicData uri="http://schemas.openxmlformats.org/drawingml/2006/table">
            <a:tbl>
              <a:tblPr firstRow="1" bandRow="1">
                <a:tableStyleId>{5C22544A-7EE6-4342-B048-85BDC9FD1C3A}</a:tableStyleId>
              </a:tblPr>
              <a:tblGrid>
                <a:gridCol w="6010382">
                  <a:extLst>
                    <a:ext uri="{9D8B030D-6E8A-4147-A177-3AD203B41FA5}">
                      <a16:colId xmlns:a16="http://schemas.microsoft.com/office/drawing/2014/main" val="20000"/>
                    </a:ext>
                  </a:extLst>
                </a:gridCol>
                <a:gridCol w="6181620">
                  <a:extLst>
                    <a:ext uri="{9D8B030D-6E8A-4147-A177-3AD203B41FA5}">
                      <a16:colId xmlns:a16="http://schemas.microsoft.com/office/drawing/2014/main" val="20001"/>
                    </a:ext>
                  </a:extLst>
                </a:gridCol>
              </a:tblGrid>
              <a:tr h="428550">
                <a:tc>
                  <a:txBody>
                    <a:bodyPr/>
                    <a:lstStyle/>
                    <a:p>
                      <a:pPr marL="0" marR="0" lvl="0" indent="0" algn="l" defTabSz="914400" rtl="0" eaLnBrk="1" fontAlgn="auto" latinLnBrk="0" hangingPunct="1">
                        <a:lnSpc>
                          <a:spcPct val="130000"/>
                        </a:lnSpc>
                        <a:spcBef>
                          <a:spcPts val="0"/>
                        </a:spcBef>
                        <a:spcAft>
                          <a:spcPts val="0"/>
                        </a:spcAft>
                        <a:buClrTx/>
                        <a:buSzPct val="150000"/>
                        <a:buFont typeface="Arial" panose="020B0604020202020204" pitchFamily="34" charset="0"/>
                        <a:buNone/>
                        <a:tabLst/>
                        <a:defRPr/>
                      </a:pPr>
                      <a:r>
                        <a:rPr lang="en-GB" sz="1600" b="1" i="0" dirty="0" smtClean="0">
                          <a:solidFill>
                            <a:schemeClr val="bg1"/>
                          </a:solidFill>
                          <a:latin typeface="Arial" panose="020B0604020202020204" pitchFamily="34" charset="0"/>
                          <a:cs typeface="Arial" panose="020B0604020202020204" pitchFamily="34" charset="0"/>
                        </a:rPr>
                        <a:t>A1</a:t>
                      </a:r>
                      <a:r>
                        <a:rPr lang="en-GB" sz="1600" b="1" i="0" baseline="0" dirty="0" smtClean="0">
                          <a:solidFill>
                            <a:schemeClr val="bg1"/>
                          </a:solidFill>
                          <a:latin typeface="Arial" panose="020B0604020202020204" pitchFamily="34" charset="0"/>
                          <a:cs typeface="Arial" panose="020B0604020202020204" pitchFamily="34" charset="0"/>
                        </a:rPr>
                        <a:t> Network</a:t>
                      </a:r>
                      <a:r>
                        <a:rPr lang="en-GB" sz="1600" b="1" i="0" dirty="0" smtClean="0">
                          <a:solidFill>
                            <a:schemeClr val="bg1"/>
                          </a:solidFill>
                          <a:latin typeface="Arial" panose="020B0604020202020204" pitchFamily="34" charset="0"/>
                          <a:cs typeface="Arial" panose="020B0604020202020204" pitchFamily="34" charset="0"/>
                        </a:rPr>
                        <a:t> PCN</a:t>
                      </a:r>
                      <a:r>
                        <a:rPr lang="en-GB" sz="1600" b="1" i="0" baseline="0" dirty="0" smtClean="0">
                          <a:solidFill>
                            <a:schemeClr val="bg1"/>
                          </a:solidFill>
                          <a:latin typeface="Arial" panose="020B0604020202020204" pitchFamily="34" charset="0"/>
                          <a:cs typeface="Arial" panose="020B0604020202020204" pitchFamily="34" charset="0"/>
                        </a:rPr>
                        <a:t> – summary</a:t>
                      </a:r>
                      <a:endParaRPr lang="en-GB" sz="1600" b="0" i="0" baseline="0" dirty="0" smtClean="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tc>
                  <a:txBody>
                    <a:bodyPr/>
                    <a:lstStyle/>
                    <a:p>
                      <a:pPr marL="0" marR="0" lvl="0" indent="0" algn="r" defTabSz="914400" rtl="0" eaLnBrk="1" fontAlgn="auto" latinLnBrk="0" hangingPunct="1">
                        <a:lnSpc>
                          <a:spcPct val="130000"/>
                        </a:lnSpc>
                        <a:spcBef>
                          <a:spcPts val="0"/>
                        </a:spcBef>
                        <a:spcAft>
                          <a:spcPts val="0"/>
                        </a:spcAft>
                        <a:buClrTx/>
                        <a:buSzPct val="150000"/>
                        <a:buFont typeface="Arial" panose="020B0604020202020204" pitchFamily="34" charset="0"/>
                        <a:buNone/>
                        <a:tabLst/>
                        <a:defRPr/>
                      </a:pPr>
                      <a:endParaRPr lang="en-GB" sz="1600" b="1" i="0" dirty="0">
                        <a:solidFill>
                          <a:schemeClr val="bg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0"/>
                  </a:ext>
                </a:extLst>
              </a:tr>
              <a:tr h="6429450">
                <a:tc>
                  <a:txBody>
                    <a:bodyPr/>
                    <a:lstStyle/>
                    <a:p>
                      <a:pPr marL="285750" indent="-285750">
                        <a:lnSpc>
                          <a:spcPct val="114000"/>
                        </a:lnSpc>
                        <a:buSzPct val="150000"/>
                        <a:buFont typeface="Arial" panose="020B0604020202020204" pitchFamily="34" charset="0"/>
                        <a:buChar char="•"/>
                      </a:pPr>
                      <a:r>
                        <a:rPr lang="en-GB" sz="1500" b="0" i="0" baseline="0" dirty="0" smtClean="0">
                          <a:solidFill>
                            <a:schemeClr val="accent1">
                              <a:lumMod val="75000"/>
                            </a:schemeClr>
                          </a:solidFill>
                          <a:latin typeface="Arial" panose="020B0604020202020204" pitchFamily="34" charset="0"/>
                          <a:cs typeface="Arial" panose="020B0604020202020204" pitchFamily="34" charset="0"/>
                        </a:rPr>
                        <a:t>There are almost 40,150 people registered with A1 Network PCN, with a larger older population compared to the North Alliance, CCG and England.  The population is estimated to increase by 21% between 2019 and 2031, one of the largest increases of any PCN within the CCG</a:t>
                      </a:r>
                    </a:p>
                    <a:p>
                      <a:pPr marL="285750" indent="-285750">
                        <a:lnSpc>
                          <a:spcPct val="114000"/>
                        </a:lnSpc>
                        <a:buSzPct val="150000"/>
                        <a:buFont typeface="Arial" panose="020B0604020202020204" pitchFamily="34" charset="0"/>
                        <a:buChar char="•"/>
                      </a:pPr>
                      <a:endParaRPr lang="en-GB" sz="500" b="0" i="0" baseline="0" dirty="0" smtClean="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smtClean="0">
                          <a:solidFill>
                            <a:schemeClr val="accent1">
                              <a:lumMod val="75000"/>
                            </a:schemeClr>
                          </a:solidFill>
                          <a:latin typeface="Arial" panose="020B0604020202020204" pitchFamily="34" charset="0"/>
                          <a:cs typeface="Arial" panose="020B0604020202020204" pitchFamily="34" charset="0"/>
                        </a:rPr>
                        <a:t>The PCN has a higher proportion of White British ethnic group when compared to the North Alliance, CCG and England </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endParaRPr lang="en-GB" sz="500" b="0" i="0" baseline="0" dirty="0" smtClean="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smtClean="0">
                          <a:solidFill>
                            <a:schemeClr val="accent1">
                              <a:lumMod val="75000"/>
                            </a:schemeClr>
                          </a:solidFill>
                          <a:latin typeface="Arial" panose="020B0604020202020204" pitchFamily="34" charset="0"/>
                          <a:cs typeface="Arial" panose="020B0604020202020204" pitchFamily="34" charset="0"/>
                        </a:rPr>
                        <a:t>Relative deprivation is lower in the PCN compared to the North Alliance, CCG and England.  Approximately 9% of children and 9% of older people live in poverty.</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endParaRPr lang="en-GB" sz="500" b="0" i="0" baseline="0" dirty="0" smtClean="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smtClean="0">
                          <a:solidFill>
                            <a:schemeClr val="accent1">
                              <a:lumMod val="75000"/>
                            </a:schemeClr>
                          </a:solidFill>
                          <a:latin typeface="Arial" panose="020B0604020202020204" pitchFamily="34" charset="0"/>
                          <a:cs typeface="Arial" panose="020B0604020202020204" pitchFamily="34" charset="0"/>
                        </a:rPr>
                        <a:t>It is estimated that on average there are 380 births a year in the PCN. The PCN birth rate is similar to the North Alliance, but the percentage of low birth weight births is statistically significantly lower than the North Alliance</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endParaRPr lang="en-GB" sz="500" b="0" i="0" baseline="0" dirty="0" smtClean="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smtClean="0">
                          <a:solidFill>
                            <a:schemeClr val="accent1">
                              <a:lumMod val="75000"/>
                            </a:schemeClr>
                          </a:solidFill>
                          <a:latin typeface="Arial" panose="020B0604020202020204" pitchFamily="34" charset="0"/>
                          <a:cs typeface="Arial" panose="020B0604020202020204" pitchFamily="34" charset="0"/>
                        </a:rPr>
                        <a:t>It is estimated that both male and female life expectancy within the PCN is statistically significantly higher than the North Alliance, at 81.8 and 85.7 years respectively</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endParaRPr lang="en-GB" sz="500" b="0" i="0" baseline="0" dirty="0" smtClean="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smtClean="0">
                          <a:solidFill>
                            <a:schemeClr val="accent1">
                              <a:lumMod val="75000"/>
                            </a:schemeClr>
                          </a:solidFill>
                          <a:latin typeface="Arial" panose="020B0604020202020204" pitchFamily="34" charset="0"/>
                          <a:cs typeface="Arial" panose="020B0604020202020204" pitchFamily="34" charset="0"/>
                        </a:rPr>
                        <a:t>Recorded obesity in adults is statistically significantly lower than the North Alliance.</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endParaRPr lang="en-GB" sz="500" b="0" i="0" baseline="0" dirty="0" smtClean="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smtClean="0">
                          <a:solidFill>
                            <a:schemeClr val="accent1">
                              <a:lumMod val="75000"/>
                            </a:schemeClr>
                          </a:solidFill>
                          <a:latin typeface="Arial" panose="020B0604020202020204" pitchFamily="34" charset="0"/>
                          <a:cs typeface="Arial" panose="020B0604020202020204" pitchFamily="34" charset="0"/>
                        </a:rPr>
                        <a:t>It is estimated that 12.7% of adults smoke, which is statistically significantly lower than the North Alliance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smtClean="0">
                          <a:solidFill>
                            <a:schemeClr val="accent1">
                              <a:lumMod val="75000"/>
                            </a:schemeClr>
                          </a:solidFill>
                          <a:latin typeface="Arial" panose="020B0604020202020204" pitchFamily="34" charset="0"/>
                          <a:ea typeface="+mn-ea"/>
                          <a:cs typeface="Arial" panose="020B0604020202020204" pitchFamily="34" charset="0"/>
                        </a:rPr>
                        <a:t>Estimates of people reporting long-term activity-limiting illness and being in Good or Very Good health are statistically better than the averages for the North Alliance</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endParaRPr lang="en-GB" sz="500" b="0" i="0" baseline="0" dirty="0" smtClean="0">
                        <a:solidFill>
                          <a:schemeClr val="accent1">
                            <a:lumMod val="7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smtClean="0">
                          <a:solidFill>
                            <a:schemeClr val="accent1">
                              <a:lumMod val="75000"/>
                            </a:schemeClr>
                          </a:solidFill>
                          <a:latin typeface="Arial" panose="020B0604020202020204" pitchFamily="34" charset="0"/>
                          <a:ea typeface="+mn-ea"/>
                          <a:cs typeface="Arial" panose="020B0604020202020204" pitchFamily="34" charset="0"/>
                        </a:rPr>
                        <a:t>On average there are 293 deaths a year in the PCN, with around a third of these in people aged under 75 years </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endParaRPr lang="en-GB" sz="500" b="0" i="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smtClean="0">
                          <a:solidFill>
                            <a:schemeClr val="accent1">
                              <a:lumMod val="75000"/>
                            </a:schemeClr>
                          </a:solidFill>
                          <a:latin typeface="Arial" panose="020B0604020202020204" pitchFamily="34" charset="0"/>
                          <a:ea typeface="+mn-ea"/>
                          <a:cs typeface="Arial" panose="020B0604020202020204" pitchFamily="34" charset="0"/>
                        </a:rPr>
                        <a:t>The PCN has statistically significantly high recorded prevalence of coronary heart disease, hypertension, stroke, asthma and cancer compared to the North Alliance, which may be a reflection of the older population of the A1 Network</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endParaRPr lang="en-GB" sz="500" b="0" i="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smtClean="0">
                          <a:solidFill>
                            <a:schemeClr val="accent1">
                              <a:lumMod val="75000"/>
                            </a:schemeClr>
                          </a:solidFill>
                          <a:latin typeface="Arial" panose="020B0604020202020204" pitchFamily="34" charset="0"/>
                          <a:ea typeface="+mn-ea"/>
                          <a:cs typeface="Arial" panose="020B0604020202020204" pitchFamily="34" charset="0"/>
                        </a:rPr>
                        <a:t>Mortality rates within the A1 Network are generally statistically significantly better than the North Alliance averages</a:t>
                      </a:r>
                      <a:endParaRPr lang="en-GB" sz="1500" b="0" i="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txBody>
                  <a:tcPr>
                    <a:lnL w="12700" cmpd="sng">
                      <a:noFill/>
                    </a:lnL>
                    <a:lnT w="38100" cmpd="sng">
                      <a:noFill/>
                    </a:lnT>
                    <a:lnB w="12700" cmpd="sng">
                      <a:noFill/>
                    </a:lnB>
                    <a:solidFill>
                      <a:schemeClr val="bg1"/>
                    </a:solidFill>
                  </a:tcPr>
                </a:tc>
                <a:extLst>
                  <a:ext uri="{0D108BD9-81ED-4DB2-BD59-A6C34878D82A}">
                    <a16:rowId xmlns:a16="http://schemas.microsoft.com/office/drawing/2014/main" val="10001"/>
                  </a:ext>
                </a:extLst>
              </a:tr>
              <a:tr h="6429450">
                <a:tc>
                  <a:txBody>
                    <a:bodyPr/>
                    <a:lstStyle/>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endParaRPr lang="en-GB" sz="1500" b="0" i="0" baseline="0" dirty="0" smtClean="0">
                        <a:solidFill>
                          <a:schemeClr val="accent1">
                            <a:lumMod val="75000"/>
                          </a:schemeClr>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endParaRPr lang="en-GB" sz="1500" b="0" i="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txBody>
                  <a:tcPr>
                    <a:lnL w="12700" cmpd="sng">
                      <a:noFill/>
                    </a:lnL>
                    <a:lnT w="38100" cmpd="sng">
                      <a:noFill/>
                    </a:lnT>
                    <a:lnB w="12700" cmpd="sng">
                      <a:noFill/>
                    </a:lnB>
                    <a:solidFill>
                      <a:schemeClr val="bg1"/>
                    </a:solidFill>
                  </a:tcPr>
                </a:tc>
                <a:extLst>
                  <a:ext uri="{0D108BD9-81ED-4DB2-BD59-A6C34878D82A}">
                    <a16:rowId xmlns:a16="http://schemas.microsoft.com/office/drawing/2014/main" val="262947155"/>
                  </a:ext>
                </a:extLst>
              </a:tr>
            </a:tbl>
          </a:graphicData>
        </a:graphic>
      </p:graphicFrame>
    </p:spTree>
    <p:extLst>
      <p:ext uri="{BB962C8B-B14F-4D97-AF65-F5344CB8AC3E}">
        <p14:creationId xmlns:p14="http://schemas.microsoft.com/office/powerpoint/2010/main" val="3077847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774357" y="2636109"/>
            <a:ext cx="10470292" cy="1015663"/>
          </a:xfrm>
          <a:prstGeom prst="rect">
            <a:avLst/>
          </a:prstGeom>
          <a:noFill/>
        </p:spPr>
        <p:txBody>
          <a:bodyPr wrap="square" rtlCol="0">
            <a:spAutoFit/>
          </a:bodyPr>
          <a:lstStyle/>
          <a:p>
            <a:pPr algn="ctr"/>
            <a:r>
              <a:rPr lang="en-GB" sz="6000" dirty="0" smtClean="0">
                <a:solidFill>
                  <a:schemeClr val="accent1">
                    <a:lumMod val="75000"/>
                  </a:schemeClr>
                </a:solidFill>
                <a:latin typeface="Arial" panose="020B0604020202020204" pitchFamily="34" charset="0"/>
                <a:cs typeface="Arial" panose="020B0604020202020204" pitchFamily="34" charset="0"/>
              </a:rPr>
              <a:t>Demography</a:t>
            </a:r>
            <a:endParaRPr lang="en-GB" sz="6000" dirty="0">
              <a:solidFill>
                <a:schemeClr val="accent1">
                  <a:lumMod val="75000"/>
                </a:schemeClr>
              </a:solidFill>
              <a:latin typeface="Arial" panose="020B0604020202020204" pitchFamily="34" charset="0"/>
              <a:cs typeface="Arial" panose="020B0604020202020204" pitchFamily="34" charset="0"/>
            </a:endParaRP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02710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20525380"/>
              </p:ext>
            </p:extLst>
          </p:nvPr>
        </p:nvGraphicFramePr>
        <p:xfrm>
          <a:off x="0" y="0"/>
          <a:ext cx="12192000" cy="6880021"/>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070">
                <a:tc>
                  <a:txBody>
                    <a:bodyPr/>
                    <a:lstStyle/>
                    <a:p>
                      <a:pPr algn="ctr"/>
                      <a:r>
                        <a:rPr lang="en-GB" dirty="0" smtClean="0">
                          <a:latin typeface="Arial" panose="020B0604020202020204" pitchFamily="34" charset="0"/>
                          <a:cs typeface="Arial" panose="020B0604020202020204" pitchFamily="34" charset="0"/>
                        </a:rPr>
                        <a:t>GP</a:t>
                      </a:r>
                      <a:r>
                        <a:rPr lang="en-GB" baseline="0" dirty="0" smtClean="0">
                          <a:latin typeface="Arial" panose="020B0604020202020204" pitchFamily="34" charset="0"/>
                          <a:cs typeface="Arial" panose="020B0604020202020204" pitchFamily="34" charset="0"/>
                        </a:rPr>
                        <a:t> registered population </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6195899">
                <a:tc>
                  <a:txBody>
                    <a:bodyPr/>
                    <a:lstStyle/>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00" dirty="0" smtClean="0">
                        <a:solidFill>
                          <a:srgbClr val="002060"/>
                        </a:solidFill>
                        <a:latin typeface="Arial" panose="020B0604020202020204" pitchFamily="34" charset="0"/>
                        <a:cs typeface="Arial" panose="020B0604020202020204" pitchFamily="34" charset="0"/>
                      </a:endParaRPr>
                    </a:p>
                    <a:p>
                      <a:endParaRPr lang="en-GB" sz="100" dirty="0" smtClean="0">
                        <a:solidFill>
                          <a:srgbClr val="002060"/>
                        </a:solidFill>
                        <a:latin typeface="Arial" panose="020B0604020202020204" pitchFamily="34" charset="0"/>
                        <a:cs typeface="Arial" panose="020B0604020202020204" pitchFamily="34" charset="0"/>
                      </a:endParaRPr>
                    </a:p>
                    <a:p>
                      <a:pPr algn="ctr"/>
                      <a:r>
                        <a:rPr lang="en-GB" sz="1400" kern="1200" baseline="0" dirty="0" smtClean="0">
                          <a:solidFill>
                            <a:schemeClr val="accent1">
                              <a:lumMod val="75000"/>
                            </a:schemeClr>
                          </a:solidFill>
                          <a:latin typeface="Arial" panose="020B0604020202020204" pitchFamily="34" charset="0"/>
                          <a:ea typeface="+mn-ea"/>
                          <a:cs typeface="Arial" panose="020B0604020202020204" pitchFamily="34" charset="0"/>
                        </a:rPr>
                        <a:t>A1 Network PCN has a lower proportion of people aged 18 and under and higher proportion aged 65 and over compared with North Alliance, CCG and England.</a:t>
                      </a:r>
                    </a:p>
                    <a:p>
                      <a:pPr algn="ctr"/>
                      <a:endParaRPr lang="en-GB" sz="140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p>
                      <a:endParaRPr lang="en-GB" sz="1400" baseline="0" dirty="0" smtClean="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smtClean="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smtClean="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smtClean="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smtClean="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smtClean="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smtClean="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smtClean="0">
                        <a:solidFill>
                          <a:schemeClr val="tx1">
                            <a:lumMod val="75000"/>
                            <a:lumOff val="25000"/>
                          </a:schemeClr>
                        </a:solidFill>
                        <a:latin typeface="Arial" panose="020B0604020202020204" pitchFamily="34" charset="0"/>
                        <a:cs typeface="Arial" panose="020B0604020202020204" pitchFamily="34" charset="0"/>
                      </a:endParaRPr>
                    </a:p>
                    <a:p>
                      <a:pPr algn="ctr"/>
                      <a:r>
                        <a:rPr lang="en-GB" sz="1000" kern="1200" baseline="0" dirty="0" smtClean="0">
                          <a:solidFill>
                            <a:schemeClr val="tx1">
                              <a:lumMod val="75000"/>
                              <a:lumOff val="25000"/>
                            </a:schemeClr>
                          </a:solidFill>
                          <a:latin typeface="Arial" panose="020B0604020202020204" pitchFamily="34" charset="0"/>
                          <a:ea typeface="+mn-ea"/>
                          <a:cs typeface="Arial" panose="020B0604020202020204" pitchFamily="34" charset="0"/>
                        </a:rPr>
                        <a:t> </a:t>
                      </a:r>
                    </a:p>
                    <a:p>
                      <a:pPr algn="ctr"/>
                      <a:r>
                        <a:rPr lang="en-GB" sz="1400" kern="1200" dirty="0" smtClean="0">
                          <a:solidFill>
                            <a:schemeClr val="accent1">
                              <a:lumMod val="75000"/>
                            </a:schemeClr>
                          </a:solidFill>
                          <a:latin typeface="Arial" panose="020B0604020202020204" pitchFamily="34" charset="0"/>
                          <a:ea typeface="+mn-ea"/>
                          <a:cs typeface="Arial" panose="020B0604020202020204" pitchFamily="34" charset="0"/>
                        </a:rPr>
                        <a:t>The population of A1 Network PCN is forecast</a:t>
                      </a:r>
                      <a:r>
                        <a:rPr lang="en-GB" sz="1400" kern="1200" baseline="0" dirty="0" smtClean="0">
                          <a:solidFill>
                            <a:schemeClr val="accent1">
                              <a:lumMod val="75000"/>
                            </a:schemeClr>
                          </a:solidFill>
                          <a:latin typeface="Arial" panose="020B0604020202020204" pitchFamily="34" charset="0"/>
                          <a:ea typeface="+mn-ea"/>
                          <a:cs typeface="Arial" panose="020B0604020202020204" pitchFamily="34" charset="0"/>
                        </a:rPr>
                        <a:t> to grow at a higher rate than the CCG as whole.  </a:t>
                      </a:r>
                    </a:p>
                    <a:p>
                      <a:pPr algn="ctr"/>
                      <a:r>
                        <a:rPr lang="en-GB" sz="1400" kern="1200" baseline="0" dirty="0" smtClean="0">
                          <a:solidFill>
                            <a:schemeClr val="accent1">
                              <a:lumMod val="75000"/>
                            </a:schemeClr>
                          </a:solidFill>
                          <a:latin typeface="Arial" panose="020B0604020202020204" pitchFamily="34" charset="0"/>
                          <a:ea typeface="+mn-ea"/>
                          <a:cs typeface="Arial" panose="020B0604020202020204" pitchFamily="34" charset="0"/>
                        </a:rPr>
                        <a:t>Predicted growth of 9.0% between 2021 and 2026 and 8.1% between 2026 and 2031 is among the highest observed within C&amp;P CCG.</a:t>
                      </a:r>
                      <a:endParaRPr lang="en-GB" sz="1400" kern="1200" dirty="0" smtClean="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50031">
                <a:tc>
                  <a:txBody>
                    <a:bodyPr/>
                    <a:lstStyle/>
                    <a:p>
                      <a:r>
                        <a:rPr lang="en-GB" sz="1000" dirty="0" smtClean="0">
                          <a:solidFill>
                            <a:schemeClr val="bg1"/>
                          </a:solidFill>
                          <a:latin typeface="Arial" panose="020B0604020202020204" pitchFamily="34" charset="0"/>
                          <a:cs typeface="Arial" panose="020B0604020202020204" pitchFamily="34" charset="0"/>
                        </a:rPr>
                        <a:t>Source:</a:t>
                      </a:r>
                      <a:r>
                        <a:rPr lang="en-GB" sz="1000" baseline="0" dirty="0" smtClean="0">
                          <a:solidFill>
                            <a:schemeClr val="bg1"/>
                          </a:solidFill>
                          <a:latin typeface="Arial" panose="020B0604020202020204" pitchFamily="34" charset="0"/>
                          <a:cs typeface="Arial" panose="020B0604020202020204" pitchFamily="34" charset="0"/>
                        </a:rPr>
                        <a:t> GP registered population, April 2019, NHS Digital.  Population forecasts based on population distribution at ward level (Apr 19), Mid 2015 based population forecasts Cambridgeshire County Council</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098303336"/>
              </p:ext>
            </p:extLst>
          </p:nvPr>
        </p:nvGraphicFramePr>
        <p:xfrm>
          <a:off x="244698" y="470512"/>
          <a:ext cx="11668258" cy="3095020"/>
        </p:xfrm>
        <a:graphic>
          <a:graphicData uri="http://schemas.openxmlformats.org/drawingml/2006/table">
            <a:tbl>
              <a:tblPr firstRow="1" bandRow="1">
                <a:tableStyleId>{F5AB1C69-6EDB-4FF4-983F-18BD219EF322}</a:tableStyleId>
              </a:tblPr>
              <a:tblGrid>
                <a:gridCol w="1944709">
                  <a:extLst>
                    <a:ext uri="{9D8B030D-6E8A-4147-A177-3AD203B41FA5}">
                      <a16:colId xmlns:a16="http://schemas.microsoft.com/office/drawing/2014/main" val="20000"/>
                    </a:ext>
                  </a:extLst>
                </a:gridCol>
                <a:gridCol w="1944711">
                  <a:extLst>
                    <a:ext uri="{9D8B030D-6E8A-4147-A177-3AD203B41FA5}">
                      <a16:colId xmlns:a16="http://schemas.microsoft.com/office/drawing/2014/main" val="20001"/>
                    </a:ext>
                  </a:extLst>
                </a:gridCol>
                <a:gridCol w="1944711">
                  <a:extLst>
                    <a:ext uri="{9D8B030D-6E8A-4147-A177-3AD203B41FA5}">
                      <a16:colId xmlns:a16="http://schemas.microsoft.com/office/drawing/2014/main" val="20002"/>
                    </a:ext>
                  </a:extLst>
                </a:gridCol>
                <a:gridCol w="1944709">
                  <a:extLst>
                    <a:ext uri="{9D8B030D-6E8A-4147-A177-3AD203B41FA5}">
                      <a16:colId xmlns:a16="http://schemas.microsoft.com/office/drawing/2014/main" val="20003"/>
                    </a:ext>
                  </a:extLst>
                </a:gridCol>
                <a:gridCol w="2448930">
                  <a:extLst>
                    <a:ext uri="{9D8B030D-6E8A-4147-A177-3AD203B41FA5}">
                      <a16:colId xmlns:a16="http://schemas.microsoft.com/office/drawing/2014/main" val="20004"/>
                    </a:ext>
                  </a:extLst>
                </a:gridCol>
                <a:gridCol w="1440488">
                  <a:extLst>
                    <a:ext uri="{9D8B030D-6E8A-4147-A177-3AD203B41FA5}">
                      <a16:colId xmlns:a16="http://schemas.microsoft.com/office/drawing/2014/main" val="20005"/>
                    </a:ext>
                  </a:extLst>
                </a:gridCol>
              </a:tblGrid>
              <a:tr h="400756">
                <a:tc rowSpan="2">
                  <a:txBody>
                    <a:bodyPr/>
                    <a:lstStyle/>
                    <a:p>
                      <a:r>
                        <a:rPr lang="en-GB" dirty="0" smtClean="0">
                          <a:latin typeface="Arial" panose="020B0604020202020204" pitchFamily="34" charset="0"/>
                          <a:cs typeface="Arial" panose="020B0604020202020204" pitchFamily="34" charset="0"/>
                        </a:rPr>
                        <a:t>Age</a:t>
                      </a:r>
                      <a:r>
                        <a:rPr lang="en-GB" baseline="0" dirty="0" smtClean="0">
                          <a:latin typeface="Arial" panose="020B0604020202020204" pitchFamily="34" charset="0"/>
                          <a:cs typeface="Arial" panose="020B0604020202020204" pitchFamily="34" charset="0"/>
                        </a:rPr>
                        <a:t> band</a:t>
                      </a:r>
                      <a:endParaRPr lang="en-GB" dirty="0">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tc gridSpan="2">
                  <a:txBody>
                    <a:bodyPr/>
                    <a:lstStyle/>
                    <a:p>
                      <a:pPr algn="ctr"/>
                      <a:r>
                        <a:rPr lang="en-GB" dirty="0" smtClean="0">
                          <a:latin typeface="Arial" panose="020B0604020202020204" pitchFamily="34" charset="0"/>
                          <a:cs typeface="Arial" panose="020B0604020202020204" pitchFamily="34" charset="0"/>
                        </a:rPr>
                        <a:t>A1 Network PCN</a:t>
                      </a:r>
                      <a:endParaRPr lang="en-GB" sz="1200" dirty="0">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endParaRPr lang="en-GB" dirty="0"/>
                    </a:p>
                  </a:txBody>
                  <a:tcPr/>
                </a:tc>
                <a:tc rowSpan="2">
                  <a:txBody>
                    <a:bodyPr/>
                    <a:lstStyle/>
                    <a:p>
                      <a:pPr algn="ctr"/>
                      <a:r>
                        <a:rPr lang="en-GB" dirty="0" smtClean="0">
                          <a:latin typeface="Arial" panose="020B0604020202020204" pitchFamily="34" charset="0"/>
                          <a:cs typeface="Arial" panose="020B0604020202020204" pitchFamily="34" charset="0"/>
                        </a:rPr>
                        <a:t>North</a:t>
                      </a:r>
                      <a:endParaRPr lang="en-GB" baseline="0" dirty="0" smtClean="0">
                        <a:latin typeface="Arial" panose="020B0604020202020204" pitchFamily="34" charset="0"/>
                        <a:cs typeface="Arial" panose="020B0604020202020204" pitchFamily="34" charset="0"/>
                      </a:endParaRPr>
                    </a:p>
                    <a:p>
                      <a:pPr algn="ctr"/>
                      <a:r>
                        <a:rPr lang="en-GB" baseline="0" dirty="0" smtClean="0">
                          <a:latin typeface="Arial" panose="020B0604020202020204" pitchFamily="34" charset="0"/>
                          <a:cs typeface="Arial" panose="020B0604020202020204" pitchFamily="34" charset="0"/>
                        </a:rPr>
                        <a:t>Alliance</a:t>
                      </a:r>
                      <a:endParaRPr lang="en-GB"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tc rowSpan="2">
                  <a:txBody>
                    <a:bodyPr/>
                    <a:lstStyle/>
                    <a:p>
                      <a:pPr algn="ctr"/>
                      <a:r>
                        <a:rPr lang="en-GB" dirty="0" smtClean="0">
                          <a:latin typeface="Arial" panose="020B0604020202020204" pitchFamily="34" charset="0"/>
                          <a:cs typeface="Arial" panose="020B0604020202020204" pitchFamily="34" charset="0"/>
                        </a:rPr>
                        <a:t>Cambridgeshire</a:t>
                      </a:r>
                      <a:r>
                        <a:rPr lang="en-GB" baseline="0" dirty="0" smtClean="0">
                          <a:latin typeface="Arial" panose="020B0604020202020204" pitchFamily="34" charset="0"/>
                          <a:cs typeface="Arial" panose="020B0604020202020204" pitchFamily="34" charset="0"/>
                        </a:rPr>
                        <a:t> and Peterborough CCG</a:t>
                      </a:r>
                      <a:endParaRPr lang="en-GB" dirty="0">
                        <a:latin typeface="Arial" panose="020B0604020202020204" pitchFamily="34" charset="0"/>
                        <a:cs typeface="Arial" panose="020B0604020202020204" pitchFamily="34" charset="0"/>
                      </a:endParaRPr>
                    </a:p>
                  </a:txBody>
                  <a:tcP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tc rowSpan="2">
                  <a:txBody>
                    <a:bodyPr/>
                    <a:lstStyle/>
                    <a:p>
                      <a:pPr algn="ctr"/>
                      <a:r>
                        <a:rPr lang="en-GB" dirty="0" smtClean="0">
                          <a:latin typeface="Arial" panose="020B0604020202020204" pitchFamily="34" charset="0"/>
                          <a:cs typeface="Arial" panose="020B0604020202020204" pitchFamily="34" charset="0"/>
                        </a:rPr>
                        <a:t>England</a:t>
                      </a:r>
                      <a:endParaRPr lang="en-GB" dirty="0">
                        <a:latin typeface="Arial" panose="020B0604020202020204" pitchFamily="34" charset="0"/>
                        <a:cs typeface="Arial" panose="020B0604020202020204" pitchFamily="34" charset="0"/>
                      </a:endParaRP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347932">
                <a:tc vMerge="1">
                  <a:txBody>
                    <a:bodyPr/>
                    <a:lstStyle/>
                    <a:p>
                      <a:endParaRPr lang="en-GB"/>
                    </a:p>
                  </a:txBody>
                  <a:tcPr/>
                </a:tc>
                <a:tc>
                  <a:txBody>
                    <a:bodyPr/>
                    <a:lstStyle/>
                    <a:p>
                      <a:pPr algn="ctr"/>
                      <a:r>
                        <a:rPr lang="en-GB" sz="1800" b="1" kern="1200" dirty="0" smtClean="0">
                          <a:solidFill>
                            <a:schemeClr val="lt1"/>
                          </a:solidFill>
                          <a:latin typeface="Arial" panose="020B0604020202020204" pitchFamily="34" charset="0"/>
                          <a:ea typeface="+mn-ea"/>
                          <a:cs typeface="Arial" panose="020B0604020202020204" pitchFamily="34" charset="0"/>
                        </a:rPr>
                        <a:t>Number</a:t>
                      </a:r>
                      <a:endParaRPr lang="en-GB" sz="1800" b="1" kern="1200" dirty="0">
                        <a:solidFill>
                          <a:schemeClr val="lt1"/>
                        </a:solidFill>
                        <a:latin typeface="Arial" panose="020B0604020202020204" pitchFamily="34" charset="0"/>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a:r>
                        <a:rPr lang="en-GB" sz="1800" b="1" kern="1200" dirty="0" smtClean="0">
                          <a:solidFill>
                            <a:schemeClr val="lt1"/>
                          </a:solidFill>
                          <a:latin typeface="Arial" panose="020B0604020202020204" pitchFamily="34" charset="0"/>
                          <a:ea typeface="+mn-ea"/>
                          <a:cs typeface="Arial" panose="020B0604020202020204" pitchFamily="34" charset="0"/>
                        </a:rPr>
                        <a:t>%</a:t>
                      </a:r>
                      <a:endParaRPr lang="en-GB" sz="1800" b="1" kern="1200" dirty="0">
                        <a:solidFill>
                          <a:schemeClr val="lt1"/>
                        </a:solidFill>
                        <a:latin typeface="Arial" panose="020B0604020202020204" pitchFamily="34" charset="0"/>
                        <a:ea typeface="+mn-ea"/>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1"/>
                  </a:ext>
                </a:extLst>
              </a:tr>
              <a:tr h="288000">
                <a:tc>
                  <a:txBody>
                    <a:bodyPr/>
                    <a:lstStyle/>
                    <a:p>
                      <a:pPr algn="l" fontAlgn="b">
                        <a:spcBef>
                          <a:spcPts val="0"/>
                        </a:spcBef>
                      </a:pPr>
                      <a:r>
                        <a:rPr lang="en-GB" sz="1400" b="1" i="0" u="none" strike="noStrike" dirty="0">
                          <a:solidFill>
                            <a:schemeClr val="accent1">
                              <a:lumMod val="75000"/>
                            </a:schemeClr>
                          </a:solidFill>
                          <a:effectLst/>
                          <a:latin typeface="Arial" panose="020B0604020202020204" pitchFamily="34" charset="0"/>
                          <a:cs typeface="Arial" panose="020B0604020202020204" pitchFamily="34" charset="0"/>
                        </a:rPr>
                        <a:t>Total</a:t>
                      </a:r>
                    </a:p>
                  </a:txBody>
                  <a:tcPr marL="9525" marR="9525" marT="9525" marB="0" anchor="ctr">
                    <a:lnL w="381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CEE1F2"/>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40,147</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28575" cap="flat" cmpd="sng" algn="ctr">
                      <a:solidFill>
                        <a:schemeClr val="bg1"/>
                      </a:solidFill>
                      <a:prstDash val="solid"/>
                      <a:round/>
                      <a:headEnd type="none" w="med" len="med"/>
                      <a:tailEnd type="none" w="med" len="med"/>
                    </a:lnT>
                    <a:solidFill>
                      <a:srgbClr val="CEE1F2"/>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100.0%</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28575" cap="flat" cmpd="sng" algn="ctr">
                      <a:solidFill>
                        <a:schemeClr val="bg1"/>
                      </a:solidFill>
                      <a:prstDash val="solid"/>
                      <a:round/>
                      <a:headEnd type="none" w="med" len="med"/>
                      <a:tailEnd type="none" w="med" len="med"/>
                    </a:lnT>
                    <a:solidFill>
                      <a:srgbClr val="CEE1F2"/>
                    </a:solidFill>
                  </a:tcPr>
                </a:tc>
                <a:tc>
                  <a:txBody>
                    <a:bodyPr/>
                    <a:lstStyle/>
                    <a:p>
                      <a:pPr marL="0" algn="ctr" defTabSz="914400" rtl="0" eaLnBrk="1" fontAlgn="b" latinLnBrk="0" hangingPunct="1"/>
                      <a:r>
                        <a:rPr lang="en-GB" sz="1400" b="1"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567,598</a:t>
                      </a:r>
                      <a:endParaRPr lang="en-GB" sz="1400" b="1"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28575" cap="flat" cmpd="sng" algn="ctr">
                      <a:solidFill>
                        <a:schemeClr val="bg1"/>
                      </a:solidFill>
                      <a:prstDash val="solid"/>
                      <a:round/>
                      <a:headEnd type="none" w="med" len="med"/>
                      <a:tailEnd type="none" w="med" len="med"/>
                    </a:lnT>
                    <a:solidFill>
                      <a:srgbClr val="CEE1F2"/>
                    </a:solidFill>
                  </a:tcPr>
                </a:tc>
                <a:tc>
                  <a:txBody>
                    <a:bodyPr/>
                    <a:lstStyle/>
                    <a:p>
                      <a:pPr algn="ctr" fontAlgn="b"/>
                      <a:r>
                        <a:rPr lang="en-GB" sz="1400" b="1"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983,597</a:t>
                      </a:r>
                      <a:endParaRPr lang="en-GB" sz="1400" b="1"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T w="28575" cap="flat" cmpd="sng" algn="ctr">
                      <a:solidFill>
                        <a:schemeClr val="bg1"/>
                      </a:solidFill>
                      <a:prstDash val="solid"/>
                      <a:round/>
                      <a:headEnd type="none" w="med" len="med"/>
                      <a:tailEnd type="none" w="med" len="med"/>
                    </a:lnT>
                    <a:solidFill>
                      <a:srgbClr val="CEE1F2"/>
                    </a:solidFill>
                  </a:tcPr>
                </a:tc>
                <a:tc>
                  <a:txBody>
                    <a:bodyPr/>
                    <a:lstStyle/>
                    <a:p>
                      <a:pPr marL="0" algn="ctr" defTabSz="914400" rtl="0" eaLnBrk="1" fontAlgn="b" latinLnBrk="0" hangingPunct="1"/>
                      <a:r>
                        <a:rPr lang="en-GB" sz="1400" b="1"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59,759,638</a:t>
                      </a:r>
                      <a:endParaRPr lang="en-GB" sz="1400" b="1"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CEE1F2"/>
                    </a:solidFill>
                  </a:tcPr>
                </a:tc>
                <a:extLst>
                  <a:ext uri="{0D108BD9-81ED-4DB2-BD59-A6C34878D82A}">
                    <a16:rowId xmlns:a16="http://schemas.microsoft.com/office/drawing/2014/main" val="10002"/>
                  </a:ext>
                </a:extLst>
              </a:tr>
              <a:tr h="324092">
                <a:tc>
                  <a:txBody>
                    <a:bodyPr/>
                    <a:lstStyle/>
                    <a:p>
                      <a:pPr algn="l" fontAlgn="b">
                        <a:spcBef>
                          <a:spcPts val="0"/>
                        </a:spcBef>
                      </a:pPr>
                      <a:r>
                        <a:rPr lang="en-GB" sz="1400" b="0" i="0" u="none" strike="noStrike" dirty="0">
                          <a:solidFill>
                            <a:schemeClr val="accent1">
                              <a:lumMod val="75000"/>
                            </a:schemeClr>
                          </a:solidFill>
                          <a:effectLst/>
                          <a:latin typeface="Arial" panose="020B0604020202020204" pitchFamily="34" charset="0"/>
                          <a:cs typeface="Arial" panose="020B0604020202020204" pitchFamily="34" charset="0"/>
                        </a:rPr>
                        <a:t>0-4 years</a:t>
                      </a:r>
                    </a:p>
                  </a:txBody>
                  <a:tcPr marL="9525" marR="9525" marT="9525" marB="0"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1,841</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4.6%</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5.9%</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5.4%</a:t>
                      </a: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5.5%</a:t>
                      </a:r>
                    </a:p>
                  </a:txBody>
                  <a:tcPr marL="9525" marR="9525" marT="9525" marB="0"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3"/>
                  </a:ext>
                </a:extLst>
              </a:tr>
              <a:tr h="288000">
                <a:tc>
                  <a:txBody>
                    <a:bodyPr/>
                    <a:lstStyle/>
                    <a:p>
                      <a:pPr algn="l" fontAlgn="b">
                        <a:spcBef>
                          <a:spcPts val="0"/>
                        </a:spcBef>
                      </a:pPr>
                      <a:r>
                        <a:rPr lang="en-GB" sz="1400" b="0" i="0" u="none" strike="noStrike" dirty="0">
                          <a:solidFill>
                            <a:schemeClr val="accent1">
                              <a:lumMod val="75000"/>
                            </a:schemeClr>
                          </a:solidFill>
                          <a:effectLst/>
                          <a:latin typeface="Arial" panose="020B0604020202020204" pitchFamily="34" charset="0"/>
                          <a:cs typeface="Arial" panose="020B0604020202020204" pitchFamily="34" charset="0"/>
                        </a:rPr>
                        <a:t>5-14 years</a:t>
                      </a:r>
                    </a:p>
                  </a:txBody>
                  <a:tcPr marL="9525" marR="9525" marT="9525" marB="0"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4,482</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11.2%</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12.6%</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11.7%</a:t>
                      </a: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11.8%</a:t>
                      </a:r>
                    </a:p>
                  </a:txBody>
                  <a:tcPr marL="9525" marR="9525" marT="9525" marB="0"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4"/>
                  </a:ext>
                </a:extLst>
              </a:tr>
              <a:tr h="276412">
                <a:tc>
                  <a:txBody>
                    <a:bodyPr/>
                    <a:lstStyle/>
                    <a:p>
                      <a:pPr algn="l" fontAlgn="b">
                        <a:spcBef>
                          <a:spcPts val="0"/>
                        </a:spcBef>
                      </a:pPr>
                      <a:r>
                        <a:rPr lang="en-GB" sz="1400" b="0" i="0" u="none" strike="noStrike" dirty="0">
                          <a:solidFill>
                            <a:schemeClr val="accent1">
                              <a:lumMod val="75000"/>
                            </a:schemeClr>
                          </a:solidFill>
                          <a:effectLst/>
                          <a:latin typeface="Arial" panose="020B0604020202020204" pitchFamily="34" charset="0"/>
                          <a:cs typeface="Arial" panose="020B0604020202020204" pitchFamily="34" charset="0"/>
                        </a:rPr>
                        <a:t>Under 18 years</a:t>
                      </a:r>
                    </a:p>
                  </a:txBody>
                  <a:tcPr marL="9525" marR="9525" marT="9525" marB="0"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7,718</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19.2%</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21.8%</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20.3%</a:t>
                      </a: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20.4%</a:t>
                      </a:r>
                    </a:p>
                  </a:txBody>
                  <a:tcPr marL="9525" marR="9525" marT="9525" marB="0"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5"/>
                  </a:ext>
                </a:extLst>
              </a:tr>
              <a:tr h="288000">
                <a:tc>
                  <a:txBody>
                    <a:bodyPr/>
                    <a:lstStyle/>
                    <a:p>
                      <a:pPr algn="l" fontAlgn="b">
                        <a:spcBef>
                          <a:spcPts val="0"/>
                        </a:spcBef>
                      </a:pPr>
                      <a:r>
                        <a:rPr lang="en-GB" sz="1400" b="0" i="0" u="none" strike="noStrike" dirty="0">
                          <a:solidFill>
                            <a:schemeClr val="accent1">
                              <a:lumMod val="75000"/>
                            </a:schemeClr>
                          </a:solidFill>
                          <a:effectLst/>
                          <a:latin typeface="Arial" panose="020B0604020202020204" pitchFamily="34" charset="0"/>
                          <a:cs typeface="Arial" panose="020B0604020202020204" pitchFamily="34" charset="0"/>
                        </a:rPr>
                        <a:t>16-64 years</a:t>
                      </a:r>
                    </a:p>
                  </a:txBody>
                  <a:tcPr marL="9525" marR="9525" marT="9525" marB="0"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24,926</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62.1%</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63.4%</a:t>
                      </a: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65.6%</a:t>
                      </a: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64.3%</a:t>
                      </a:r>
                    </a:p>
                  </a:txBody>
                  <a:tcPr marL="9525" marR="9525" marT="9525" marB="0"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6"/>
                  </a:ext>
                </a:extLst>
              </a:tr>
              <a:tr h="288000">
                <a:tc>
                  <a:txBody>
                    <a:bodyPr/>
                    <a:lstStyle/>
                    <a:p>
                      <a:pPr algn="l" fontAlgn="b">
                        <a:spcBef>
                          <a:spcPts val="0"/>
                        </a:spcBef>
                      </a:pPr>
                      <a:r>
                        <a:rPr lang="en-GB" sz="1400" b="0" i="0" u="none" strike="noStrike" dirty="0">
                          <a:solidFill>
                            <a:schemeClr val="accent1">
                              <a:lumMod val="75000"/>
                            </a:schemeClr>
                          </a:solidFill>
                          <a:effectLst/>
                          <a:latin typeface="Arial" panose="020B0604020202020204" pitchFamily="34" charset="0"/>
                          <a:cs typeface="Arial" panose="020B0604020202020204" pitchFamily="34" charset="0"/>
                        </a:rPr>
                        <a:t>65+ years</a:t>
                      </a:r>
                    </a:p>
                  </a:txBody>
                  <a:tcPr marL="9525" marR="9525" marT="9525" marB="0"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8,428</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21.0%</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16.9%</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16.3%</a:t>
                      </a: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17.4%</a:t>
                      </a:r>
                    </a:p>
                  </a:txBody>
                  <a:tcPr marL="9525" marR="9525" marT="9525" marB="0"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7"/>
                  </a:ext>
                </a:extLst>
              </a:tr>
              <a:tr h="288000">
                <a:tc>
                  <a:txBody>
                    <a:bodyPr/>
                    <a:lstStyle/>
                    <a:p>
                      <a:pPr algn="l" fontAlgn="b">
                        <a:spcBef>
                          <a:spcPts val="0"/>
                        </a:spcBef>
                      </a:pPr>
                      <a:r>
                        <a:rPr lang="en-GB" sz="1400" b="0" i="0" u="none" strike="noStrike" dirty="0">
                          <a:solidFill>
                            <a:schemeClr val="accent1">
                              <a:lumMod val="75000"/>
                            </a:schemeClr>
                          </a:solidFill>
                          <a:effectLst/>
                          <a:latin typeface="Arial" panose="020B0604020202020204" pitchFamily="34" charset="0"/>
                          <a:cs typeface="Arial" panose="020B0604020202020204" pitchFamily="34" charset="0"/>
                        </a:rPr>
                        <a:t>75+ years</a:t>
                      </a:r>
                    </a:p>
                  </a:txBody>
                  <a:tcPr marL="9525" marR="9525" marT="9525" marB="0"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3,570</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8.9%</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7.5%</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7.3%</a:t>
                      </a: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8.0%</a:t>
                      </a:r>
                    </a:p>
                  </a:txBody>
                  <a:tcPr marL="9525" marR="9525" marT="9525" marB="0"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8"/>
                  </a:ext>
                </a:extLst>
              </a:tr>
              <a:tr h="288000">
                <a:tc>
                  <a:txBody>
                    <a:bodyPr/>
                    <a:lstStyle/>
                    <a:p>
                      <a:pPr algn="l" fontAlgn="b">
                        <a:spcBef>
                          <a:spcPts val="0"/>
                        </a:spcBef>
                      </a:pPr>
                      <a:r>
                        <a:rPr lang="en-GB" sz="1400" b="0" i="0" u="none" strike="noStrike" dirty="0">
                          <a:solidFill>
                            <a:schemeClr val="accent1">
                              <a:lumMod val="75000"/>
                            </a:schemeClr>
                          </a:solidFill>
                          <a:effectLst/>
                          <a:latin typeface="Arial" panose="020B0604020202020204" pitchFamily="34" charset="0"/>
                          <a:cs typeface="Arial" panose="020B0604020202020204" pitchFamily="34" charset="0"/>
                        </a:rPr>
                        <a:t>85+ years</a:t>
                      </a:r>
                    </a:p>
                  </a:txBody>
                  <a:tcPr marL="9525" marR="9525" marT="9525" marB="0"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903</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B w="381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2.2%</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B w="381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2.2%</a:t>
                      </a:r>
                    </a:p>
                  </a:txBody>
                  <a:tcPr marL="9525" marR="9525" marT="9525" marB="0" anchor="ctr">
                    <a:lnB w="381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2.2%</a:t>
                      </a:r>
                    </a:p>
                  </a:txBody>
                  <a:tcPr marL="9525" marR="9525" marT="9525" marB="0" anchor="ctr">
                    <a:lnB w="38100" cap="flat" cmpd="sng" algn="ctr">
                      <a:solidFill>
                        <a:schemeClr val="bg1"/>
                      </a:solidFill>
                      <a:prstDash val="solid"/>
                      <a:round/>
                      <a:headEnd type="none" w="med" len="med"/>
                      <a:tailEnd type="none" w="med" len="med"/>
                    </a:lnB>
                    <a:solidFill>
                      <a:srgbClr val="EBF1FF"/>
                    </a:solidFill>
                  </a:tcPr>
                </a:tc>
                <a:tc>
                  <a:txBody>
                    <a:bodyPr/>
                    <a:lstStyle/>
                    <a:p>
                      <a:pPr marL="0" algn="ctr" defTabSz="914400" rtl="0" eaLnBrk="1" fontAlgn="b" latinLnBrk="0" hangingPunct="1"/>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2.3%</a:t>
                      </a:r>
                    </a:p>
                  </a:txBody>
                  <a:tcPr marL="9525" marR="9525" marT="9525" marB="0"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BF1FF"/>
                    </a:solidFill>
                  </a:tcPr>
                </a:tc>
                <a:extLst>
                  <a:ext uri="{0D108BD9-81ED-4DB2-BD59-A6C34878D82A}">
                    <a16:rowId xmlns:a16="http://schemas.microsoft.com/office/drawing/2014/main" val="10009"/>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281533700"/>
              </p:ext>
            </p:extLst>
          </p:nvPr>
        </p:nvGraphicFramePr>
        <p:xfrm>
          <a:off x="244698" y="4654464"/>
          <a:ext cx="11705759" cy="1311457"/>
        </p:xfrm>
        <a:graphic>
          <a:graphicData uri="http://schemas.openxmlformats.org/drawingml/2006/table">
            <a:tbl>
              <a:tblPr firstRow="1" bandRow="1">
                <a:tableStyleId>{5C22544A-7EE6-4342-B048-85BDC9FD1C3A}</a:tableStyleId>
              </a:tblPr>
              <a:tblGrid>
                <a:gridCol w="1739378">
                  <a:extLst>
                    <a:ext uri="{9D8B030D-6E8A-4147-A177-3AD203B41FA5}">
                      <a16:colId xmlns:a16="http://schemas.microsoft.com/office/drawing/2014/main" val="20000"/>
                    </a:ext>
                  </a:extLst>
                </a:gridCol>
                <a:gridCol w="733458">
                  <a:extLst>
                    <a:ext uri="{9D8B030D-6E8A-4147-A177-3AD203B41FA5}">
                      <a16:colId xmlns:a16="http://schemas.microsoft.com/office/drawing/2014/main" val="20001"/>
                    </a:ext>
                  </a:extLst>
                </a:gridCol>
                <a:gridCol w="887982">
                  <a:extLst>
                    <a:ext uri="{9D8B030D-6E8A-4147-A177-3AD203B41FA5}">
                      <a16:colId xmlns:a16="http://schemas.microsoft.com/office/drawing/2014/main" val="20002"/>
                    </a:ext>
                  </a:extLst>
                </a:gridCol>
                <a:gridCol w="887982">
                  <a:extLst>
                    <a:ext uri="{9D8B030D-6E8A-4147-A177-3AD203B41FA5}">
                      <a16:colId xmlns:a16="http://schemas.microsoft.com/office/drawing/2014/main" val="20003"/>
                    </a:ext>
                  </a:extLst>
                </a:gridCol>
                <a:gridCol w="887982">
                  <a:extLst>
                    <a:ext uri="{9D8B030D-6E8A-4147-A177-3AD203B41FA5}">
                      <a16:colId xmlns:a16="http://schemas.microsoft.com/office/drawing/2014/main" val="20004"/>
                    </a:ext>
                  </a:extLst>
                </a:gridCol>
                <a:gridCol w="887982">
                  <a:extLst>
                    <a:ext uri="{9D8B030D-6E8A-4147-A177-3AD203B41FA5}">
                      <a16:colId xmlns:a16="http://schemas.microsoft.com/office/drawing/2014/main" val="20005"/>
                    </a:ext>
                  </a:extLst>
                </a:gridCol>
                <a:gridCol w="779104">
                  <a:extLst>
                    <a:ext uri="{9D8B030D-6E8A-4147-A177-3AD203B41FA5}">
                      <a16:colId xmlns:a16="http://schemas.microsoft.com/office/drawing/2014/main" val="20006"/>
                    </a:ext>
                  </a:extLst>
                </a:gridCol>
                <a:gridCol w="603827">
                  <a:extLst>
                    <a:ext uri="{9D8B030D-6E8A-4147-A177-3AD203B41FA5}">
                      <a16:colId xmlns:a16="http://schemas.microsoft.com/office/drawing/2014/main" val="20007"/>
                    </a:ext>
                  </a:extLst>
                </a:gridCol>
                <a:gridCol w="779104">
                  <a:extLst>
                    <a:ext uri="{9D8B030D-6E8A-4147-A177-3AD203B41FA5}">
                      <a16:colId xmlns:a16="http://schemas.microsoft.com/office/drawing/2014/main" val="20008"/>
                    </a:ext>
                  </a:extLst>
                </a:gridCol>
                <a:gridCol w="603827">
                  <a:extLst>
                    <a:ext uri="{9D8B030D-6E8A-4147-A177-3AD203B41FA5}">
                      <a16:colId xmlns:a16="http://schemas.microsoft.com/office/drawing/2014/main" val="20009"/>
                    </a:ext>
                  </a:extLst>
                </a:gridCol>
                <a:gridCol w="779104">
                  <a:extLst>
                    <a:ext uri="{9D8B030D-6E8A-4147-A177-3AD203B41FA5}">
                      <a16:colId xmlns:a16="http://schemas.microsoft.com/office/drawing/2014/main" val="20010"/>
                    </a:ext>
                  </a:extLst>
                </a:gridCol>
                <a:gridCol w="603827">
                  <a:extLst>
                    <a:ext uri="{9D8B030D-6E8A-4147-A177-3AD203B41FA5}">
                      <a16:colId xmlns:a16="http://schemas.microsoft.com/office/drawing/2014/main" val="20011"/>
                    </a:ext>
                  </a:extLst>
                </a:gridCol>
                <a:gridCol w="928375">
                  <a:extLst>
                    <a:ext uri="{9D8B030D-6E8A-4147-A177-3AD203B41FA5}">
                      <a16:colId xmlns:a16="http://schemas.microsoft.com/office/drawing/2014/main" val="20012"/>
                    </a:ext>
                  </a:extLst>
                </a:gridCol>
                <a:gridCol w="603827">
                  <a:extLst>
                    <a:ext uri="{9D8B030D-6E8A-4147-A177-3AD203B41FA5}">
                      <a16:colId xmlns:a16="http://schemas.microsoft.com/office/drawing/2014/main" val="20013"/>
                    </a:ext>
                  </a:extLst>
                </a:gridCol>
              </a:tblGrid>
              <a:tr h="274320">
                <a:tc>
                  <a:txBody>
                    <a:bodyPr/>
                    <a:lstStyle/>
                    <a:p>
                      <a:r>
                        <a:rPr lang="en-GB" sz="1400" b="1" kern="1200" dirty="0" smtClean="0">
                          <a:solidFill>
                            <a:schemeClr val="lt1"/>
                          </a:solidFill>
                          <a:latin typeface="Arial" panose="020B0604020202020204" pitchFamily="34" charset="0"/>
                          <a:ea typeface="+mn-ea"/>
                          <a:cs typeface="Arial" panose="020B0604020202020204" pitchFamily="34" charset="0"/>
                        </a:rPr>
                        <a:t>PCN</a:t>
                      </a:r>
                      <a:endParaRPr lang="en-GB" sz="1400" b="1" kern="1200" dirty="0">
                        <a:solidFill>
                          <a:schemeClr val="lt1"/>
                        </a:solidFill>
                        <a:latin typeface="Arial" panose="020B0604020202020204" pitchFamily="34" charset="0"/>
                        <a:ea typeface="+mn-ea"/>
                        <a:cs typeface="Arial" panose="020B0604020202020204" pitchFamily="34" charset="0"/>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GB" sz="1400" b="0" i="0" u="none" strike="noStrike" dirty="0" smtClean="0">
                          <a:solidFill>
                            <a:srgbClr val="FFFFFF"/>
                          </a:solidFill>
                          <a:effectLst/>
                          <a:latin typeface="Arial" panose="020B0604020202020204" pitchFamily="34" charset="0"/>
                          <a:cs typeface="Arial" panose="020B0604020202020204" pitchFamily="34" charset="0"/>
                        </a:rPr>
                        <a:t>2019</a:t>
                      </a:r>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GB" sz="1400" b="0" i="0" u="none" strike="noStrike" dirty="0" smtClean="0">
                          <a:solidFill>
                            <a:srgbClr val="FFFFFF"/>
                          </a:solidFill>
                          <a:effectLst/>
                          <a:latin typeface="Arial" panose="020B0604020202020204" pitchFamily="34" charset="0"/>
                          <a:cs typeface="Arial" panose="020B0604020202020204" pitchFamily="34" charset="0"/>
                        </a:rPr>
                        <a:t>2021</a:t>
                      </a:r>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GB" sz="1400" b="0" i="0" u="none" strike="noStrike" dirty="0" smtClean="0">
                          <a:solidFill>
                            <a:srgbClr val="FFFFFF"/>
                          </a:solidFill>
                          <a:effectLst/>
                          <a:latin typeface="Arial" panose="020B0604020202020204" pitchFamily="34" charset="0"/>
                          <a:cs typeface="Arial" panose="020B0604020202020204" pitchFamily="34" charset="0"/>
                        </a:rPr>
                        <a:t>2026</a:t>
                      </a:r>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GB" sz="1400" b="0" i="0" u="none" strike="noStrike" dirty="0" smtClean="0">
                          <a:solidFill>
                            <a:srgbClr val="FFFFFF"/>
                          </a:solidFill>
                          <a:effectLst/>
                          <a:latin typeface="Arial" panose="020B0604020202020204" pitchFamily="34" charset="0"/>
                          <a:cs typeface="Arial" panose="020B0604020202020204" pitchFamily="34" charset="0"/>
                        </a:rPr>
                        <a:t>2031</a:t>
                      </a:r>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GB" sz="1400" b="0" i="0" u="none" strike="noStrike" dirty="0" smtClean="0">
                          <a:solidFill>
                            <a:srgbClr val="FFFFFF"/>
                          </a:solidFill>
                          <a:effectLst/>
                          <a:latin typeface="Arial" panose="020B0604020202020204" pitchFamily="34" charset="0"/>
                          <a:cs typeface="Arial" panose="020B0604020202020204" pitchFamily="34" charset="0"/>
                        </a:rPr>
                        <a:t>2036</a:t>
                      </a:r>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75000"/>
                      </a:schemeClr>
                    </a:solidFill>
                  </a:tcPr>
                </a:tc>
                <a:tc gridSpan="2">
                  <a:txBody>
                    <a:bodyPr/>
                    <a:lstStyle/>
                    <a:p>
                      <a:pPr algn="ctr" fontAlgn="b"/>
                      <a:r>
                        <a:rPr lang="en-GB" sz="1400" b="0" i="0" u="none" strike="noStrike" dirty="0" smtClean="0">
                          <a:solidFill>
                            <a:srgbClr val="FFFFFF"/>
                          </a:solidFill>
                          <a:effectLst/>
                          <a:latin typeface="Arial" panose="020B0604020202020204" pitchFamily="34" charset="0"/>
                          <a:cs typeface="Arial" panose="020B0604020202020204" pitchFamily="34" charset="0"/>
                        </a:rPr>
                        <a:t>2019 to</a:t>
                      </a:r>
                      <a:r>
                        <a:rPr lang="en-GB" sz="1400" b="0" i="0" u="none" strike="noStrike" baseline="0" dirty="0" smtClean="0">
                          <a:solidFill>
                            <a:srgbClr val="FFFFFF"/>
                          </a:solidFill>
                          <a:effectLst/>
                          <a:latin typeface="Arial" panose="020B0604020202020204" pitchFamily="34" charset="0"/>
                          <a:cs typeface="Arial" panose="020B0604020202020204" pitchFamily="34" charset="0"/>
                        </a:rPr>
                        <a:t> 2021</a:t>
                      </a:r>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fontAlgn="b"/>
                      <a:endParaRPr lang="en-GB" sz="16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b"/>
                </a:tc>
                <a:tc gridSpan="2">
                  <a:txBody>
                    <a:bodyPr/>
                    <a:lstStyle/>
                    <a:p>
                      <a:pPr algn="ctr" fontAlgn="b"/>
                      <a:r>
                        <a:rPr lang="en-GB" sz="1400" b="0" i="0" u="none" strike="noStrike" dirty="0" smtClean="0">
                          <a:solidFill>
                            <a:srgbClr val="FFFFFF"/>
                          </a:solidFill>
                          <a:effectLst/>
                          <a:latin typeface="Arial" panose="020B0604020202020204" pitchFamily="34" charset="0"/>
                          <a:cs typeface="Arial" panose="020B0604020202020204" pitchFamily="34" charset="0"/>
                        </a:rPr>
                        <a:t>2021</a:t>
                      </a:r>
                      <a:r>
                        <a:rPr lang="en-GB" sz="1400" b="0" i="0" u="none" strike="noStrike" baseline="0" dirty="0" smtClean="0">
                          <a:solidFill>
                            <a:srgbClr val="FFFFFF"/>
                          </a:solidFill>
                          <a:effectLst/>
                          <a:latin typeface="Arial" panose="020B0604020202020204" pitchFamily="34" charset="0"/>
                          <a:cs typeface="Arial" panose="020B0604020202020204" pitchFamily="34" charset="0"/>
                        </a:rPr>
                        <a:t> to 2026</a:t>
                      </a:r>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fontAlgn="b"/>
                      <a:endParaRPr lang="en-GB" sz="1000" b="0" i="0" u="none" strike="noStrike" dirty="0">
                        <a:solidFill>
                          <a:srgbClr val="FFFFFF"/>
                        </a:solidFill>
                        <a:effectLst/>
                        <a:latin typeface="Arial" panose="020B0604020202020204" pitchFamily="34" charset="0"/>
                      </a:endParaRPr>
                    </a:p>
                  </a:txBody>
                  <a:tcPr marL="9525" marR="9525" marT="9525" marB="0" anchor="b"/>
                </a:tc>
                <a:tc gridSpan="2">
                  <a:txBody>
                    <a:bodyPr/>
                    <a:lstStyle/>
                    <a:p>
                      <a:pPr algn="ctr" fontAlgn="b"/>
                      <a:r>
                        <a:rPr lang="en-GB" sz="1400" b="0" i="0" u="none" strike="noStrike" dirty="0" smtClean="0">
                          <a:solidFill>
                            <a:srgbClr val="FFFFFF"/>
                          </a:solidFill>
                          <a:effectLst/>
                          <a:latin typeface="Arial" panose="020B0604020202020204" pitchFamily="34" charset="0"/>
                          <a:cs typeface="Arial" panose="020B0604020202020204" pitchFamily="34" charset="0"/>
                        </a:rPr>
                        <a:t>2026 to 2031</a:t>
                      </a:r>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fontAlgn="b"/>
                      <a:endParaRPr lang="en-GB" sz="1000" b="0" i="0" u="none" strike="noStrike" dirty="0">
                        <a:solidFill>
                          <a:srgbClr val="FFFFFF"/>
                        </a:solidFill>
                        <a:effectLst/>
                        <a:latin typeface="Arial" panose="020B0604020202020204" pitchFamily="34" charset="0"/>
                      </a:endParaRPr>
                    </a:p>
                  </a:txBody>
                  <a:tcPr marL="9525" marR="9525" marT="9525" marB="0" anchor="b"/>
                </a:tc>
                <a:tc gridSpan="2">
                  <a:txBody>
                    <a:bodyPr/>
                    <a:lstStyle/>
                    <a:p>
                      <a:pPr algn="ctr" fontAlgn="b"/>
                      <a:r>
                        <a:rPr lang="en-GB" sz="1400" b="0" i="0" u="none" strike="noStrike" dirty="0" smtClean="0">
                          <a:solidFill>
                            <a:srgbClr val="FFFFFF"/>
                          </a:solidFill>
                          <a:effectLst/>
                          <a:latin typeface="Arial" panose="020B0604020202020204" pitchFamily="34" charset="0"/>
                          <a:cs typeface="Arial" panose="020B0604020202020204" pitchFamily="34" charset="0"/>
                        </a:rPr>
                        <a:t>2031</a:t>
                      </a:r>
                      <a:r>
                        <a:rPr lang="en-GB" sz="1400" b="0" i="0" u="none" strike="noStrike" baseline="0" dirty="0" smtClean="0">
                          <a:solidFill>
                            <a:srgbClr val="FFFFFF"/>
                          </a:solidFill>
                          <a:effectLst/>
                          <a:latin typeface="Arial" panose="020B0604020202020204" pitchFamily="34" charset="0"/>
                          <a:cs typeface="Arial" panose="020B0604020202020204" pitchFamily="34" charset="0"/>
                        </a:rPr>
                        <a:t> to 2036</a:t>
                      </a:r>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fontAlgn="b"/>
                      <a:endParaRPr lang="en-GB" sz="1000" b="0" i="0" u="none" strike="noStrike" dirty="0">
                        <a:solidFill>
                          <a:srgbClr val="FFFFFF"/>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000"/>
                  </a:ext>
                </a:extLst>
              </a:tr>
              <a:tr h="303656">
                <a:tc>
                  <a:txBody>
                    <a:bodyPr/>
                    <a:lstStyle/>
                    <a:p>
                      <a:endParaRPr lang="en-GB" sz="1400" b="1" kern="1200" dirty="0">
                        <a:solidFill>
                          <a:schemeClr val="lt1"/>
                        </a:solidFill>
                        <a:latin typeface="Arial" panose="020B0604020202020204" pitchFamily="34" charset="0"/>
                        <a:ea typeface="+mn-ea"/>
                        <a:cs typeface="Arial" panose="020B0604020202020204" pitchFamily="34" charset="0"/>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endParaRPr lang="en-GB" sz="140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GB" sz="1400" b="0" i="0" u="none" strike="noStrike" kern="1200" dirty="0">
                          <a:solidFill>
                            <a:srgbClr val="FFFFFF"/>
                          </a:solidFill>
                          <a:effectLst/>
                          <a:latin typeface="Arial" panose="020B0604020202020204" pitchFamily="34" charset="0"/>
                          <a:ea typeface="+mn-ea"/>
                          <a:cs typeface="Arial" panose="020B0604020202020204" pitchFamily="34" charset="0"/>
                        </a:rPr>
                        <a:t>Number</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GB" sz="1400" b="0" i="0" u="none" strike="noStrike" dirty="0">
                          <a:solidFill>
                            <a:srgbClr val="FFFFFF"/>
                          </a:solidFill>
                          <a:effectLst/>
                          <a:latin typeface="Arial" panose="020B0604020202020204" pitchFamily="34" charset="0"/>
                          <a:cs typeface="Arial" panose="020B0604020202020204" pitchFamily="34" charset="0"/>
                        </a:rPr>
                        <a:t>%</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GB" sz="1400" b="0" i="0" u="none" strike="noStrike" dirty="0">
                          <a:solidFill>
                            <a:srgbClr val="FFFFFF"/>
                          </a:solidFill>
                          <a:effectLst/>
                          <a:latin typeface="Arial" panose="020B0604020202020204" pitchFamily="34" charset="0"/>
                          <a:cs typeface="Arial" panose="020B0604020202020204" pitchFamily="34" charset="0"/>
                        </a:rPr>
                        <a:t>Number</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GB" sz="1400" b="0" i="0" u="none" strike="noStrike" dirty="0">
                          <a:solidFill>
                            <a:srgbClr val="FFFFFF"/>
                          </a:solidFill>
                          <a:effectLst/>
                          <a:latin typeface="Arial" panose="020B0604020202020204" pitchFamily="34" charset="0"/>
                          <a:cs typeface="Arial" panose="020B0604020202020204" pitchFamily="34" charset="0"/>
                        </a:rPr>
                        <a:t>%</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GB" sz="1400" b="0" i="0" u="none" strike="noStrike" dirty="0">
                          <a:solidFill>
                            <a:srgbClr val="FFFFFF"/>
                          </a:solidFill>
                          <a:effectLst/>
                          <a:latin typeface="Arial" panose="020B0604020202020204" pitchFamily="34" charset="0"/>
                          <a:cs typeface="Arial" panose="020B0604020202020204" pitchFamily="34" charset="0"/>
                        </a:rPr>
                        <a:t>Number</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GB" sz="1400" b="0" i="0" u="none" strike="noStrike" dirty="0">
                          <a:solidFill>
                            <a:srgbClr val="FFFFFF"/>
                          </a:solidFill>
                          <a:effectLst/>
                          <a:latin typeface="Arial" panose="020B0604020202020204" pitchFamily="34" charset="0"/>
                          <a:cs typeface="Arial" panose="020B0604020202020204" pitchFamily="34" charset="0"/>
                        </a:rPr>
                        <a:t>%</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GB" sz="1400" b="0" i="0" u="none" strike="noStrike" dirty="0">
                          <a:solidFill>
                            <a:srgbClr val="FFFFFF"/>
                          </a:solidFill>
                          <a:effectLst/>
                          <a:latin typeface="Arial" panose="020B0604020202020204" pitchFamily="34" charset="0"/>
                          <a:cs typeface="Arial" panose="020B0604020202020204" pitchFamily="34" charset="0"/>
                        </a:rPr>
                        <a:t>Number</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GB" sz="1400" b="0" i="0" u="none" strike="noStrike" dirty="0">
                          <a:solidFill>
                            <a:srgbClr val="FFFFFF"/>
                          </a:solidFill>
                          <a:effectLst/>
                          <a:latin typeface="Arial" panose="020B0604020202020204" pitchFamily="34" charset="0"/>
                          <a:cs typeface="Arial" panose="020B0604020202020204" pitchFamily="34" charset="0"/>
                        </a:rPr>
                        <a:t>%</a:t>
                      </a:r>
                    </a:p>
                  </a:txBody>
                  <a:tcPr marL="9525" marR="9525" marT="9525" marB="0">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278696">
                <a:tc>
                  <a:txBody>
                    <a:bodyPr/>
                    <a:lstStyle/>
                    <a:p>
                      <a:pPr algn="l"/>
                      <a:r>
                        <a:rPr lang="en-GB" sz="1600" b="0" i="0" u="none" strike="noStrike" kern="1200" baseline="0" dirty="0" smtClean="0">
                          <a:solidFill>
                            <a:schemeClr val="accent1">
                              <a:lumMod val="75000"/>
                            </a:schemeClr>
                          </a:solidFill>
                          <a:effectLst/>
                          <a:latin typeface="Arial" panose="020B0604020202020204" pitchFamily="34" charset="0"/>
                          <a:ea typeface="+mn-ea"/>
                          <a:cs typeface="Arial" panose="020B0604020202020204" pitchFamily="34" charset="0"/>
                        </a:rPr>
                        <a:t>A1 Network </a:t>
                      </a:r>
                      <a:r>
                        <a:rPr lang="en-GB" sz="16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PCN</a:t>
                      </a:r>
                      <a:endParaRPr lang="en-GB" sz="16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40,147</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41,498</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45,251</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48,901</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51,426</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1,351</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3.4%</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3,753</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9.0%</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3,650</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8.1%</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2,525</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tc>
                  <a:txBody>
                    <a:bodyPr/>
                    <a:lstStyle/>
                    <a:p>
                      <a:pPr algn="ctr" fontAlgn="b"/>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5.2%</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1FF"/>
                    </a:solidFill>
                  </a:tcPr>
                </a:tc>
                <a:extLst>
                  <a:ext uri="{0D108BD9-81ED-4DB2-BD59-A6C34878D82A}">
                    <a16:rowId xmlns:a16="http://schemas.microsoft.com/office/drawing/2014/main" val="10002"/>
                  </a:ext>
                </a:extLst>
              </a:tr>
              <a:tr h="366577">
                <a:tc>
                  <a:txBody>
                    <a:bodyPr/>
                    <a:lstStyle/>
                    <a:p>
                      <a:pPr algn="l"/>
                      <a:r>
                        <a:rPr lang="en-GB" sz="16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C&amp;P</a:t>
                      </a:r>
                      <a:r>
                        <a:rPr lang="en-GB" sz="1600" b="0" i="0" u="none" strike="noStrike" kern="1200" baseline="0" dirty="0" smtClean="0">
                          <a:solidFill>
                            <a:schemeClr val="accent1">
                              <a:lumMod val="75000"/>
                            </a:schemeClr>
                          </a:solidFill>
                          <a:effectLst/>
                          <a:latin typeface="Arial" panose="020B0604020202020204" pitchFamily="34" charset="0"/>
                          <a:ea typeface="+mn-ea"/>
                          <a:cs typeface="Arial" panose="020B0604020202020204" pitchFamily="34" charset="0"/>
                        </a:rPr>
                        <a:t> </a:t>
                      </a:r>
                      <a:r>
                        <a:rPr lang="en-GB" sz="16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CCG</a:t>
                      </a:r>
                      <a:endParaRPr lang="en-GB" sz="16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tc>
                  <a:txBody>
                    <a:bodyPr/>
                    <a:lstStyle/>
                    <a:p>
                      <a:pPr algn="ctr" fontAlgn="b"/>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982,987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tc>
                  <a:txBody>
                    <a:bodyPr/>
                    <a:lstStyle/>
                    <a:p>
                      <a:pPr algn="ctr" fontAlgn="b"/>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1,011,368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tc>
                  <a:txBody>
                    <a:bodyPr/>
                    <a:lstStyle/>
                    <a:p>
                      <a:pPr algn="ctr" fontAlgn="b"/>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1,072,891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tc>
                  <a:txBody>
                    <a:bodyPr/>
                    <a:lstStyle/>
                    <a:p>
                      <a:pPr algn="ctr" fontAlgn="b"/>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1,097,528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tc>
                  <a:txBody>
                    <a:bodyPr/>
                    <a:lstStyle/>
                    <a:p>
                      <a:pPr algn="ctr" fontAlgn="b"/>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1,110,295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tc>
                  <a:txBody>
                    <a:bodyPr/>
                    <a:lstStyle/>
                    <a:p>
                      <a:pPr algn="ctr" fontAlgn="b"/>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28,381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tc>
                  <a:txBody>
                    <a:bodyPr/>
                    <a:lstStyle/>
                    <a:p>
                      <a:pPr algn="ctr" fontAlgn="b"/>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tc>
                  <a:txBody>
                    <a:bodyPr/>
                    <a:lstStyle/>
                    <a:p>
                      <a:pPr algn="ctr" fontAlgn="b"/>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61,522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tc>
                  <a:txBody>
                    <a:bodyPr/>
                    <a:lstStyle/>
                    <a:p>
                      <a:pPr algn="ctr" fontAlgn="b"/>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6.1%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tc>
                  <a:txBody>
                    <a:bodyPr/>
                    <a:lstStyle/>
                    <a:p>
                      <a:pPr algn="ctr" fontAlgn="b"/>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24,637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tc>
                  <a:txBody>
                    <a:bodyPr/>
                    <a:lstStyle/>
                    <a:p>
                      <a:pPr algn="ctr" fontAlgn="b"/>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tc>
                  <a:txBody>
                    <a:bodyPr/>
                    <a:lstStyle/>
                    <a:p>
                      <a:pPr algn="ctr" fontAlgn="b"/>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12,767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tc>
                  <a:txBody>
                    <a:bodyPr/>
                    <a:lstStyle/>
                    <a:p>
                      <a:pPr algn="ctr" fontAlgn="b"/>
                      <a:r>
                        <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1.2%</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E1F2"/>
                    </a:solidFill>
                  </a:tcPr>
                </a:tc>
                <a:extLst>
                  <a:ext uri="{0D108BD9-81ED-4DB2-BD59-A6C34878D82A}">
                    <a16:rowId xmlns:a16="http://schemas.microsoft.com/office/drawing/2014/main" val="10003"/>
                  </a:ext>
                </a:extLst>
              </a:tr>
            </a:tbl>
          </a:graphicData>
        </a:graphic>
      </p:graphicFrame>
      <p:sp>
        <p:nvSpPr>
          <p:cNvPr id="4" name="Rectangle 3"/>
          <p:cNvSpPr/>
          <p:nvPr/>
        </p:nvSpPr>
        <p:spPr>
          <a:xfrm>
            <a:off x="0" y="4162528"/>
            <a:ext cx="12192000" cy="420914"/>
          </a:xfrm>
          <a:prstGeom prst="rect">
            <a:avLst/>
          </a:prstGeom>
          <a:solidFill>
            <a:schemeClr val="accent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Population forecasts</a:t>
            </a:r>
          </a:p>
        </p:txBody>
      </p:sp>
    </p:spTree>
    <p:extLst>
      <p:ext uri="{BB962C8B-B14F-4D97-AF65-F5344CB8AC3E}">
        <p14:creationId xmlns:p14="http://schemas.microsoft.com/office/powerpoint/2010/main" val="659020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94708779"/>
              </p:ext>
            </p:extLst>
          </p:nvPr>
        </p:nvGraphicFramePr>
        <p:xfrm>
          <a:off x="0" y="-11580"/>
          <a:ext cx="12192000" cy="686958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68878">
                <a:tc>
                  <a:txBody>
                    <a:bodyPr/>
                    <a:lstStyle/>
                    <a:p>
                      <a:r>
                        <a:rPr lang="en-GB" dirty="0" smtClean="0">
                          <a:latin typeface="Arial" panose="020B0604020202020204" pitchFamily="34" charset="0"/>
                          <a:cs typeface="Arial" panose="020B0604020202020204" pitchFamily="34" charset="0"/>
                        </a:rPr>
                        <a:t>Population distribution </a:t>
                      </a:r>
                      <a:endParaRPr lang="en-GB" dirty="0">
                        <a:latin typeface="Arial" panose="020B0604020202020204" pitchFamily="34" charset="0"/>
                        <a:cs typeface="Arial" panose="020B0604020202020204" pitchFamily="34" charset="0"/>
                      </a:endParaRPr>
                    </a:p>
                  </a:txBody>
                  <a:tcPr>
                    <a:solidFill>
                      <a:srgbClr val="2E75B6"/>
                    </a:solidFill>
                  </a:tcPr>
                </a:tc>
                <a:extLst>
                  <a:ext uri="{0D108BD9-81ED-4DB2-BD59-A6C34878D82A}">
                    <a16:rowId xmlns:a16="http://schemas.microsoft.com/office/drawing/2014/main" val="10000"/>
                  </a:ext>
                </a:extLst>
              </a:tr>
              <a:tr h="6251239">
                <a:tc>
                  <a:txBody>
                    <a:bodyPr/>
                    <a:lstStyle/>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700" dirty="0" smtClean="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49463">
                <a:tc>
                  <a:txBody>
                    <a:bodyPr/>
                    <a:lstStyle/>
                    <a:p>
                      <a:r>
                        <a:rPr lang="en-GB" sz="1000" dirty="0" smtClean="0">
                          <a:solidFill>
                            <a:schemeClr val="bg1"/>
                          </a:solidFill>
                          <a:latin typeface="Arial" panose="020B0604020202020204" pitchFamily="34" charset="0"/>
                          <a:cs typeface="Arial" panose="020B0604020202020204" pitchFamily="34" charset="0"/>
                        </a:rPr>
                        <a:t>Source:</a:t>
                      </a:r>
                      <a:r>
                        <a:rPr lang="en-GB" sz="1000" kern="1200" dirty="0" smtClean="0">
                          <a:solidFill>
                            <a:schemeClr val="bg1"/>
                          </a:solidFill>
                          <a:latin typeface="Arial" panose="020B0604020202020204" pitchFamily="34" charset="0"/>
                          <a:ea typeface="+mn-ea"/>
                          <a:cs typeface="Arial" panose="020B0604020202020204" pitchFamily="34" charset="0"/>
                        </a:rPr>
                        <a:t> GP registered population data by</a:t>
                      </a:r>
                      <a:r>
                        <a:rPr lang="en-GB" sz="1000" kern="1200" baseline="0" dirty="0" smtClean="0">
                          <a:solidFill>
                            <a:schemeClr val="bg1"/>
                          </a:solidFill>
                          <a:latin typeface="Arial" panose="020B0604020202020204" pitchFamily="34" charset="0"/>
                          <a:ea typeface="+mn-ea"/>
                          <a:cs typeface="Arial" panose="020B0604020202020204" pitchFamily="34" charset="0"/>
                        </a:rPr>
                        <a:t> Lower Super Output Area, April 19, NHS Digital</a:t>
                      </a:r>
                      <a:endParaRPr lang="en-GB" sz="1000" kern="1200" dirty="0" smtClean="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9960" y="381846"/>
            <a:ext cx="4386936" cy="6199354"/>
          </a:xfrm>
          <a:prstGeom prst="rect">
            <a:avLst/>
          </a:prstGeom>
          <a:ln w="19050">
            <a:solidFill>
              <a:schemeClr val="accent1">
                <a:lumMod val="75000"/>
              </a:schemeClr>
            </a:solidFill>
          </a:ln>
        </p:spPr>
      </p:pic>
      <p:sp>
        <p:nvSpPr>
          <p:cNvPr id="7" name="TextBox 6"/>
          <p:cNvSpPr txBox="1"/>
          <p:nvPr/>
        </p:nvSpPr>
        <p:spPr>
          <a:xfrm>
            <a:off x="5355771" y="1047650"/>
            <a:ext cx="1314784" cy="584775"/>
          </a:xfrm>
          <a:prstGeom prst="rect">
            <a:avLst/>
          </a:prstGeom>
          <a:noFill/>
        </p:spPr>
        <p:txBody>
          <a:bodyPr wrap="none" rtlCol="0">
            <a:spAutoFit/>
          </a:bodyPr>
          <a:lstStyle/>
          <a:p>
            <a:pPr algn="ctr"/>
            <a:r>
              <a:rPr lang="en-GB" sz="1600" b="1" dirty="0">
                <a:solidFill>
                  <a:schemeClr val="accent1">
                    <a:lumMod val="75000"/>
                  </a:schemeClr>
                </a:solidFill>
                <a:latin typeface="Arial" panose="020B0604020202020204" pitchFamily="34" charset="0"/>
                <a:cs typeface="Arial" panose="020B0604020202020204" pitchFamily="34" charset="0"/>
              </a:rPr>
              <a:t>Population </a:t>
            </a:r>
            <a:endParaRPr lang="en-GB" sz="1600" b="1" dirty="0" smtClean="0">
              <a:solidFill>
                <a:schemeClr val="accent1">
                  <a:lumMod val="75000"/>
                </a:schemeClr>
              </a:solidFill>
              <a:latin typeface="Arial" panose="020B0604020202020204" pitchFamily="34" charset="0"/>
              <a:cs typeface="Arial" panose="020B0604020202020204" pitchFamily="34" charset="0"/>
            </a:endParaRPr>
          </a:p>
          <a:p>
            <a:pPr algn="ctr"/>
            <a:r>
              <a:rPr lang="en-GB" sz="1600" b="1" dirty="0" smtClean="0">
                <a:solidFill>
                  <a:schemeClr val="accent1">
                    <a:lumMod val="75000"/>
                  </a:schemeClr>
                </a:solidFill>
                <a:latin typeface="Arial" panose="020B0604020202020204" pitchFamily="34" charset="0"/>
                <a:cs typeface="Arial" panose="020B0604020202020204" pitchFamily="34" charset="0"/>
              </a:rPr>
              <a:t>distribution</a:t>
            </a:r>
            <a:endParaRPr lang="en-GB" sz="1600" b="1" dirty="0">
              <a:solidFill>
                <a:schemeClr val="accent1">
                  <a:lumMod val="75000"/>
                </a:schemeClr>
              </a:solidFill>
              <a:latin typeface="Arial" panose="020B0604020202020204" pitchFamily="34" charset="0"/>
              <a:cs typeface="Arial" panose="020B0604020202020204" pitchFamily="34" charset="0"/>
            </a:endParaRPr>
          </a:p>
        </p:txBody>
      </p:sp>
      <p:cxnSp>
        <p:nvCxnSpPr>
          <p:cNvPr id="10" name="Straight Arrow Connector 9"/>
          <p:cNvCxnSpPr/>
          <p:nvPr/>
        </p:nvCxnSpPr>
        <p:spPr>
          <a:xfrm flipH="1">
            <a:off x="4646893" y="1340038"/>
            <a:ext cx="711203" cy="0"/>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85853" y="2838434"/>
            <a:ext cx="1654619" cy="584775"/>
          </a:xfrm>
          <a:prstGeom prst="rect">
            <a:avLst/>
          </a:prstGeom>
          <a:noFill/>
        </p:spPr>
        <p:txBody>
          <a:bodyPr wrap="none" rtlCol="0">
            <a:spAutoFit/>
          </a:bodyPr>
          <a:lstStyle/>
          <a:p>
            <a:pPr algn="ctr"/>
            <a:r>
              <a:rPr lang="en-GB" sz="1600" b="1" dirty="0" smtClean="0">
                <a:solidFill>
                  <a:schemeClr val="accent1">
                    <a:lumMod val="75000"/>
                  </a:schemeClr>
                </a:solidFill>
                <a:latin typeface="Arial" panose="020B0604020202020204" pitchFamily="34" charset="0"/>
                <a:cs typeface="Arial" panose="020B0604020202020204" pitchFamily="34" charset="0"/>
              </a:rPr>
              <a:t>PCN dominant </a:t>
            </a:r>
          </a:p>
          <a:p>
            <a:pPr algn="ctr"/>
            <a:r>
              <a:rPr lang="en-GB" sz="1600" b="1" dirty="0" smtClean="0">
                <a:solidFill>
                  <a:schemeClr val="accent1">
                    <a:lumMod val="75000"/>
                  </a:schemeClr>
                </a:solidFill>
                <a:latin typeface="Arial" panose="020B0604020202020204" pitchFamily="34" charset="0"/>
                <a:cs typeface="Arial" panose="020B0604020202020204" pitchFamily="34" charset="0"/>
              </a:rPr>
              <a:t>population</a:t>
            </a:r>
          </a:p>
        </p:txBody>
      </p:sp>
      <p:cxnSp>
        <p:nvCxnSpPr>
          <p:cNvPr id="12" name="Straight Arrow Connector 11"/>
          <p:cNvCxnSpPr/>
          <p:nvPr/>
        </p:nvCxnSpPr>
        <p:spPr>
          <a:xfrm flipV="1">
            <a:off x="6892313" y="3119609"/>
            <a:ext cx="645885" cy="11981"/>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a:stretch>
            <a:fillRect/>
          </a:stretch>
        </p:blipFill>
        <p:spPr>
          <a:xfrm>
            <a:off x="90289" y="381846"/>
            <a:ext cx="4381500" cy="6199354"/>
          </a:xfrm>
          <a:prstGeom prst="rect">
            <a:avLst/>
          </a:prstGeom>
        </p:spPr>
      </p:pic>
    </p:spTree>
    <p:extLst>
      <p:ext uri="{BB962C8B-B14F-4D97-AF65-F5344CB8AC3E}">
        <p14:creationId xmlns:p14="http://schemas.microsoft.com/office/powerpoint/2010/main" val="3259635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8609092"/>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237">
                <a:tc>
                  <a:txBody>
                    <a:bodyPr/>
                    <a:lstStyle/>
                    <a:p>
                      <a:r>
                        <a:rPr lang="en-GB" dirty="0" smtClean="0">
                          <a:latin typeface="Arial" panose="020B0604020202020204" pitchFamily="34" charset="0"/>
                          <a:cs typeface="Arial" panose="020B0604020202020204" pitchFamily="34" charset="0"/>
                        </a:rPr>
                        <a:t>Ethnicity</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6198408">
                <a:tc>
                  <a:txBody>
                    <a:bodyPr/>
                    <a:lstStyle/>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pPr algn="ctr"/>
                      <a:r>
                        <a:rPr lang="en-GB" sz="1600" baseline="0" dirty="0" smtClean="0">
                          <a:solidFill>
                            <a:schemeClr val="accent1">
                              <a:lumMod val="75000"/>
                            </a:schemeClr>
                          </a:solidFill>
                          <a:latin typeface="Arial" panose="020B0604020202020204" pitchFamily="34" charset="0"/>
                          <a:cs typeface="Arial" panose="020B0604020202020204" pitchFamily="34" charset="0"/>
                        </a:rPr>
                        <a:t>     A1 Network PCN has a higher proportion of population from the </a:t>
                      </a:r>
                      <a:r>
                        <a:rPr lang="en-GB" sz="1600" b="1" baseline="0" dirty="0" smtClean="0">
                          <a:solidFill>
                            <a:schemeClr val="accent1">
                              <a:lumMod val="75000"/>
                            </a:schemeClr>
                          </a:solidFill>
                          <a:latin typeface="Arial" panose="020B0604020202020204" pitchFamily="34" charset="0"/>
                          <a:cs typeface="Arial" panose="020B0604020202020204" pitchFamily="34" charset="0"/>
                        </a:rPr>
                        <a:t>White British </a:t>
                      </a:r>
                      <a:r>
                        <a:rPr lang="en-GB" sz="1600" baseline="0" dirty="0" smtClean="0">
                          <a:solidFill>
                            <a:schemeClr val="accent1">
                              <a:lumMod val="75000"/>
                            </a:schemeClr>
                          </a:solidFill>
                          <a:latin typeface="Arial" panose="020B0604020202020204" pitchFamily="34" charset="0"/>
                          <a:cs typeface="Arial" panose="020B0604020202020204" pitchFamily="34" charset="0"/>
                        </a:rPr>
                        <a:t>ethnic group and lower proportions from </a:t>
                      </a:r>
                      <a:r>
                        <a:rPr lang="en-GB" sz="1600" b="1" baseline="0" dirty="0" smtClean="0">
                          <a:solidFill>
                            <a:schemeClr val="accent1">
                              <a:lumMod val="75000"/>
                            </a:schemeClr>
                          </a:solidFill>
                          <a:latin typeface="Arial" panose="020B0604020202020204" pitchFamily="34" charset="0"/>
                          <a:cs typeface="Arial" panose="020B0604020202020204" pitchFamily="34" charset="0"/>
                        </a:rPr>
                        <a:t>all other ethnic groups </a:t>
                      </a:r>
                      <a:r>
                        <a:rPr lang="en-GB" sz="1600" baseline="0" dirty="0" smtClean="0">
                          <a:solidFill>
                            <a:schemeClr val="accent1">
                              <a:lumMod val="75000"/>
                            </a:schemeClr>
                          </a:solidFill>
                          <a:latin typeface="Arial" panose="020B0604020202020204" pitchFamily="34" charset="0"/>
                          <a:cs typeface="Arial" panose="020B0604020202020204" pitchFamily="34" charset="0"/>
                        </a:rPr>
                        <a:t>compared to the North Alliance, CCG and England averages.</a:t>
                      </a:r>
                      <a:endParaRPr lang="en-GB" sz="1600" dirty="0" smtClean="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47355">
                <a:tc>
                  <a:txBody>
                    <a:bodyPr/>
                    <a:lstStyle/>
                    <a:p>
                      <a:r>
                        <a:rPr lang="en-GB" sz="1000" dirty="0" smtClean="0">
                          <a:solidFill>
                            <a:schemeClr val="bg1"/>
                          </a:solidFill>
                          <a:latin typeface="Arial" panose="020B0604020202020204" pitchFamily="34" charset="0"/>
                          <a:cs typeface="Arial" panose="020B0604020202020204" pitchFamily="34" charset="0"/>
                        </a:rPr>
                        <a:t>Source:</a:t>
                      </a:r>
                      <a:r>
                        <a:rPr lang="en-GB" sz="1000" baseline="0" dirty="0" smtClean="0">
                          <a:solidFill>
                            <a:schemeClr val="bg1"/>
                          </a:solidFill>
                          <a:latin typeface="Arial" panose="020B0604020202020204" pitchFamily="34" charset="0"/>
                          <a:cs typeface="Arial" panose="020B0604020202020204" pitchFamily="34" charset="0"/>
                        </a:rPr>
                        <a:t> Census 2011 data applied to GP registered population using Census 2011 ethnic group proportions; England data from NOMIS (patients registered at a GP Practice by LSOA, July 2018, NHS Digital)</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693065839"/>
              </p:ext>
            </p:extLst>
          </p:nvPr>
        </p:nvGraphicFramePr>
        <p:xfrm>
          <a:off x="369437" y="624114"/>
          <a:ext cx="11453125" cy="4424444"/>
        </p:xfrm>
        <a:graphic>
          <a:graphicData uri="http://schemas.openxmlformats.org/drawingml/2006/table">
            <a:tbl>
              <a:tblPr firstRow="1" bandRow="1">
                <a:tableStyleId>{F5AB1C69-6EDB-4FF4-983F-18BD219EF322}</a:tableStyleId>
              </a:tblPr>
              <a:tblGrid>
                <a:gridCol w="2538607">
                  <a:extLst>
                    <a:ext uri="{9D8B030D-6E8A-4147-A177-3AD203B41FA5}">
                      <a16:colId xmlns:a16="http://schemas.microsoft.com/office/drawing/2014/main" val="20000"/>
                    </a:ext>
                  </a:extLst>
                </a:gridCol>
                <a:gridCol w="1260000">
                  <a:extLst>
                    <a:ext uri="{9D8B030D-6E8A-4147-A177-3AD203B41FA5}">
                      <a16:colId xmlns:a16="http://schemas.microsoft.com/office/drawing/2014/main" val="20001"/>
                    </a:ext>
                  </a:extLst>
                </a:gridCol>
                <a:gridCol w="1260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1110235">
                  <a:extLst>
                    <a:ext uri="{9D8B030D-6E8A-4147-A177-3AD203B41FA5}">
                      <a16:colId xmlns:a16="http://schemas.microsoft.com/office/drawing/2014/main" val="20004"/>
                    </a:ext>
                  </a:extLst>
                </a:gridCol>
                <a:gridCol w="1759789">
                  <a:extLst>
                    <a:ext uri="{9D8B030D-6E8A-4147-A177-3AD203B41FA5}">
                      <a16:colId xmlns:a16="http://schemas.microsoft.com/office/drawing/2014/main" val="20005"/>
                    </a:ext>
                  </a:extLst>
                </a:gridCol>
                <a:gridCol w="1004494">
                  <a:extLst>
                    <a:ext uri="{9D8B030D-6E8A-4147-A177-3AD203B41FA5}">
                      <a16:colId xmlns:a16="http://schemas.microsoft.com/office/drawing/2014/main" val="20006"/>
                    </a:ext>
                  </a:extLst>
                </a:gridCol>
                <a:gridCol w="1260000">
                  <a:extLst>
                    <a:ext uri="{9D8B030D-6E8A-4147-A177-3AD203B41FA5}">
                      <a16:colId xmlns:a16="http://schemas.microsoft.com/office/drawing/2014/main" val="20007"/>
                    </a:ext>
                  </a:extLst>
                </a:gridCol>
              </a:tblGrid>
              <a:tr h="1256444">
                <a:tc>
                  <a:txBody>
                    <a:bodyPr/>
                    <a:lstStyle/>
                    <a:p>
                      <a:pPr algn="l"/>
                      <a:r>
                        <a:rPr lang="en-GB" sz="1800" dirty="0" smtClean="0">
                          <a:latin typeface="Arial" panose="020B0604020202020204" pitchFamily="34" charset="0"/>
                          <a:cs typeface="Arial" panose="020B0604020202020204" pitchFamily="34" charset="0"/>
                        </a:rPr>
                        <a:t>PCN</a:t>
                      </a:r>
                      <a:endParaRPr lang="en-GB" sz="1800" dirty="0">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1">
                        <a:lumMod val="75000"/>
                      </a:schemeClr>
                    </a:solidFill>
                  </a:tcPr>
                </a:tc>
                <a:tc>
                  <a:txBody>
                    <a:bodyPr/>
                    <a:lstStyle/>
                    <a:p>
                      <a:pPr algn="ctr" fontAlgn="b"/>
                      <a:r>
                        <a:rPr lang="en-GB" sz="1800" b="1" kern="1200" dirty="0">
                          <a:solidFill>
                            <a:schemeClr val="lt1"/>
                          </a:solidFill>
                          <a:latin typeface="Arial" panose="020B0604020202020204" pitchFamily="34" charset="0"/>
                          <a:ea typeface="+mn-ea"/>
                          <a:cs typeface="Arial" panose="020B0604020202020204" pitchFamily="34" charset="0"/>
                        </a:rPr>
                        <a:t>White British</a:t>
                      </a:r>
                    </a:p>
                  </a:txBody>
                  <a:tcPr marL="9525" marR="9525" marT="9525" marB="0">
                    <a:lnT w="38100" cap="flat" cmpd="sng" algn="ctr">
                      <a:solidFill>
                        <a:schemeClr val="bg1"/>
                      </a:solidFill>
                      <a:prstDash val="solid"/>
                      <a:round/>
                      <a:headEnd type="none" w="med" len="med"/>
                      <a:tailEnd type="none" w="med" len="med"/>
                    </a:lnT>
                    <a:solidFill>
                      <a:schemeClr val="accent1">
                        <a:lumMod val="75000"/>
                      </a:schemeClr>
                    </a:solidFill>
                  </a:tcPr>
                </a:tc>
                <a:tc>
                  <a:txBody>
                    <a:bodyPr/>
                    <a:lstStyle/>
                    <a:p>
                      <a:pPr algn="ctr" fontAlgn="b"/>
                      <a:r>
                        <a:rPr lang="en-GB" sz="1800" b="1" kern="1200" dirty="0">
                          <a:solidFill>
                            <a:schemeClr val="lt1"/>
                          </a:solidFill>
                          <a:latin typeface="Arial" panose="020B0604020202020204" pitchFamily="34" charset="0"/>
                          <a:ea typeface="+mn-ea"/>
                          <a:cs typeface="Arial" panose="020B0604020202020204" pitchFamily="34" charset="0"/>
                        </a:rPr>
                        <a:t>White Other</a:t>
                      </a:r>
                    </a:p>
                  </a:txBody>
                  <a:tcPr marL="9525" marR="9525" marT="9525" marB="0">
                    <a:lnT w="38100" cap="flat" cmpd="sng" algn="ctr">
                      <a:solidFill>
                        <a:schemeClr val="bg1"/>
                      </a:solidFill>
                      <a:prstDash val="solid"/>
                      <a:round/>
                      <a:headEnd type="none" w="med" len="med"/>
                      <a:tailEnd type="none" w="med" len="med"/>
                    </a:lnT>
                    <a:solidFill>
                      <a:schemeClr val="accent1">
                        <a:lumMod val="75000"/>
                      </a:schemeClr>
                    </a:solidFill>
                  </a:tcPr>
                </a:tc>
                <a:tc>
                  <a:txBody>
                    <a:bodyPr/>
                    <a:lstStyle/>
                    <a:p>
                      <a:pPr algn="ctr" fontAlgn="b"/>
                      <a:r>
                        <a:rPr lang="en-GB" sz="1800" b="1" kern="1200" dirty="0">
                          <a:solidFill>
                            <a:schemeClr val="lt1"/>
                          </a:solidFill>
                          <a:latin typeface="Arial" panose="020B0604020202020204" pitchFamily="34" charset="0"/>
                          <a:ea typeface="+mn-ea"/>
                          <a:cs typeface="Arial" panose="020B0604020202020204" pitchFamily="34" charset="0"/>
                        </a:rPr>
                        <a:t>Mixed</a:t>
                      </a:r>
                    </a:p>
                  </a:txBody>
                  <a:tcPr marL="9525" marR="9525" marT="9525" marB="0">
                    <a:lnT w="38100" cap="flat" cmpd="sng" algn="ctr">
                      <a:solidFill>
                        <a:schemeClr val="bg1"/>
                      </a:solidFill>
                      <a:prstDash val="solid"/>
                      <a:round/>
                      <a:headEnd type="none" w="med" len="med"/>
                      <a:tailEnd type="none" w="med" len="med"/>
                    </a:lnT>
                    <a:solidFill>
                      <a:schemeClr val="accent1">
                        <a:lumMod val="75000"/>
                      </a:schemeClr>
                    </a:solidFill>
                  </a:tcPr>
                </a:tc>
                <a:tc>
                  <a:txBody>
                    <a:bodyPr/>
                    <a:lstStyle/>
                    <a:p>
                      <a:pPr algn="ctr" fontAlgn="b"/>
                      <a:r>
                        <a:rPr lang="en-GB" sz="1800" b="1" kern="1200" dirty="0">
                          <a:solidFill>
                            <a:schemeClr val="lt1"/>
                          </a:solidFill>
                          <a:latin typeface="Arial" panose="020B0604020202020204" pitchFamily="34" charset="0"/>
                          <a:ea typeface="+mn-ea"/>
                          <a:cs typeface="Arial" panose="020B0604020202020204" pitchFamily="34" charset="0"/>
                        </a:rPr>
                        <a:t>Black </a:t>
                      </a:r>
                    </a:p>
                  </a:txBody>
                  <a:tcPr marL="9525" marR="9525" marT="9525" marB="0">
                    <a:lnT w="38100" cap="flat" cmpd="sng" algn="ctr">
                      <a:solidFill>
                        <a:schemeClr val="bg1"/>
                      </a:solidFill>
                      <a:prstDash val="solid"/>
                      <a:round/>
                      <a:headEnd type="none" w="med" len="med"/>
                      <a:tailEnd type="none" w="med" len="med"/>
                    </a:lnT>
                    <a:solidFill>
                      <a:schemeClr val="accent1">
                        <a:lumMod val="75000"/>
                      </a:schemeClr>
                    </a:solidFill>
                  </a:tcPr>
                </a:tc>
                <a:tc>
                  <a:txBody>
                    <a:bodyPr/>
                    <a:lstStyle/>
                    <a:p>
                      <a:pPr algn="ctr" fontAlgn="b"/>
                      <a:r>
                        <a:rPr lang="en-GB" sz="1800" b="1" kern="1200" dirty="0">
                          <a:solidFill>
                            <a:schemeClr val="lt1"/>
                          </a:solidFill>
                          <a:latin typeface="Arial" panose="020B0604020202020204" pitchFamily="34" charset="0"/>
                          <a:ea typeface="+mn-ea"/>
                          <a:cs typeface="Arial" panose="020B0604020202020204" pitchFamily="34" charset="0"/>
                        </a:rPr>
                        <a:t>Asian: Indian</a:t>
                      </a:r>
                      <a:r>
                        <a:rPr lang="en-GB" sz="1800" b="1" kern="1200" dirty="0" smtClean="0">
                          <a:solidFill>
                            <a:schemeClr val="lt1"/>
                          </a:solidFill>
                          <a:latin typeface="Arial" panose="020B0604020202020204" pitchFamily="34" charset="0"/>
                          <a:ea typeface="+mn-ea"/>
                          <a:cs typeface="Arial" panose="020B0604020202020204" pitchFamily="34" charset="0"/>
                        </a:rPr>
                        <a:t>/</a:t>
                      </a:r>
                    </a:p>
                    <a:p>
                      <a:pPr algn="ctr" fontAlgn="b"/>
                      <a:r>
                        <a:rPr lang="en-GB" sz="1800" b="1" kern="1200" dirty="0" smtClean="0">
                          <a:solidFill>
                            <a:schemeClr val="lt1"/>
                          </a:solidFill>
                          <a:latin typeface="Arial" panose="020B0604020202020204" pitchFamily="34" charset="0"/>
                          <a:ea typeface="+mn-ea"/>
                          <a:cs typeface="Arial" panose="020B0604020202020204" pitchFamily="34" charset="0"/>
                        </a:rPr>
                        <a:t>Bangladeshi/</a:t>
                      </a:r>
                    </a:p>
                    <a:p>
                      <a:pPr algn="ctr" fontAlgn="b"/>
                      <a:r>
                        <a:rPr lang="en-GB" sz="1800" b="1" kern="1200" dirty="0" smtClean="0">
                          <a:solidFill>
                            <a:schemeClr val="lt1"/>
                          </a:solidFill>
                          <a:latin typeface="Arial" panose="020B0604020202020204" pitchFamily="34" charset="0"/>
                          <a:ea typeface="+mn-ea"/>
                          <a:cs typeface="Arial" panose="020B0604020202020204" pitchFamily="34" charset="0"/>
                        </a:rPr>
                        <a:t>Pakistani</a:t>
                      </a:r>
                    </a:p>
                    <a:p>
                      <a:pPr algn="ctr" fontAlgn="b"/>
                      <a:endParaRPr lang="en-GB" sz="18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38100" cap="flat" cmpd="sng" algn="ctr">
                      <a:solidFill>
                        <a:schemeClr val="bg1"/>
                      </a:solidFill>
                      <a:prstDash val="solid"/>
                      <a:round/>
                      <a:headEnd type="none" w="med" len="med"/>
                      <a:tailEnd type="none" w="med" len="med"/>
                    </a:lnT>
                    <a:solidFill>
                      <a:schemeClr val="accent1">
                        <a:lumMod val="75000"/>
                      </a:schemeClr>
                    </a:solidFill>
                  </a:tcPr>
                </a:tc>
                <a:tc>
                  <a:txBody>
                    <a:bodyPr/>
                    <a:lstStyle/>
                    <a:p>
                      <a:pPr algn="ctr" fontAlgn="b"/>
                      <a:r>
                        <a:rPr lang="en-GB" sz="1800" b="1" kern="1200" dirty="0">
                          <a:solidFill>
                            <a:schemeClr val="lt1"/>
                          </a:solidFill>
                          <a:latin typeface="Arial" panose="020B0604020202020204" pitchFamily="34" charset="0"/>
                          <a:ea typeface="+mn-ea"/>
                          <a:cs typeface="Arial" panose="020B0604020202020204" pitchFamily="34" charset="0"/>
                        </a:rPr>
                        <a:t>Asian: </a:t>
                      </a:r>
                      <a:r>
                        <a:rPr lang="en-GB" sz="1800" b="1" kern="1200" dirty="0" smtClean="0">
                          <a:solidFill>
                            <a:schemeClr val="lt1"/>
                          </a:solidFill>
                          <a:latin typeface="Arial" panose="020B0604020202020204" pitchFamily="34" charset="0"/>
                          <a:ea typeface="+mn-ea"/>
                          <a:cs typeface="Arial" panose="020B0604020202020204" pitchFamily="34" charset="0"/>
                        </a:rPr>
                        <a:t>Chinese/Other</a:t>
                      </a:r>
                    </a:p>
                    <a:p>
                      <a:pPr algn="ctr" fontAlgn="b"/>
                      <a:endParaRPr lang="en-GB" sz="18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38100" cap="flat" cmpd="sng" algn="ctr">
                      <a:solidFill>
                        <a:schemeClr val="bg1"/>
                      </a:solidFill>
                      <a:prstDash val="solid"/>
                      <a:round/>
                      <a:headEnd type="none" w="med" len="med"/>
                      <a:tailEnd type="none" w="med" len="med"/>
                    </a:lnT>
                    <a:solidFill>
                      <a:schemeClr val="accent1">
                        <a:lumMod val="75000"/>
                      </a:schemeClr>
                    </a:solidFill>
                  </a:tcPr>
                </a:tc>
                <a:tc>
                  <a:txBody>
                    <a:bodyPr/>
                    <a:lstStyle/>
                    <a:p>
                      <a:pPr algn="ctr" fontAlgn="b"/>
                      <a:r>
                        <a:rPr lang="en-GB" sz="1800" b="1" kern="1200" dirty="0">
                          <a:solidFill>
                            <a:schemeClr val="lt1"/>
                          </a:solidFill>
                          <a:latin typeface="Arial" panose="020B0604020202020204" pitchFamily="34" charset="0"/>
                          <a:ea typeface="+mn-ea"/>
                          <a:cs typeface="Arial" panose="020B0604020202020204" pitchFamily="34" charset="0"/>
                        </a:rPr>
                        <a:t>Other</a:t>
                      </a:r>
                    </a:p>
                  </a:txBody>
                  <a:tcPr marL="9525" marR="9525" marT="9525" marB="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lumMod val="75000"/>
                      </a:schemeClr>
                    </a:solidFill>
                  </a:tcPr>
                </a:tc>
                <a:extLst>
                  <a:ext uri="{0D108BD9-81ED-4DB2-BD59-A6C34878D82A}">
                    <a16:rowId xmlns:a16="http://schemas.microsoft.com/office/drawing/2014/main" val="10000"/>
                  </a:ext>
                </a:extLst>
              </a:tr>
              <a:tr h="792000">
                <a:tc>
                  <a:txBody>
                    <a:bodyPr/>
                    <a:lstStyle/>
                    <a:p>
                      <a:pPr algn="l"/>
                      <a:r>
                        <a:rPr lang="en-GB" sz="1600" baseline="0" dirty="0" smtClean="0">
                          <a:solidFill>
                            <a:schemeClr val="accent1">
                              <a:lumMod val="75000"/>
                            </a:schemeClr>
                          </a:solidFill>
                          <a:latin typeface="Arial" panose="020B0604020202020204" pitchFamily="34" charset="0"/>
                          <a:cs typeface="Arial" panose="020B0604020202020204" pitchFamily="34" charset="0"/>
                        </a:rPr>
                        <a:t>A1 Network </a:t>
                      </a:r>
                      <a:r>
                        <a:rPr lang="en-GB" sz="1600" dirty="0" smtClean="0">
                          <a:solidFill>
                            <a:schemeClr val="accent1">
                              <a:lumMod val="75000"/>
                            </a:schemeClr>
                          </a:solidFill>
                          <a:latin typeface="Arial" panose="020B0604020202020204" pitchFamily="34" charset="0"/>
                          <a:cs typeface="Arial" panose="020B0604020202020204" pitchFamily="34" charset="0"/>
                        </a:rPr>
                        <a:t>PCN</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6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91.2%</a:t>
                      </a:r>
                      <a:endParaRPr lang="en-GB" sz="16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6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4.8%</a:t>
                      </a:r>
                      <a:endParaRPr lang="en-GB" sz="16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6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1.4%</a:t>
                      </a:r>
                      <a:endParaRPr lang="en-GB" sz="16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6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0.8%</a:t>
                      </a:r>
                      <a:endParaRPr lang="en-GB" sz="16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6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0.7%</a:t>
                      </a:r>
                      <a:endParaRPr lang="en-GB" sz="16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6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0.8%</a:t>
                      </a:r>
                      <a:endParaRPr lang="en-GB" sz="16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6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0.2%</a:t>
                      </a:r>
                      <a:endParaRPr lang="en-GB" sz="16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1"/>
                  </a:ext>
                </a:extLst>
              </a:tr>
              <a:tr h="792000">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North Alliance</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CEE1F2"/>
                    </a:solidFill>
                  </a:tcPr>
                </a:tc>
                <a:tc>
                  <a:txBody>
                    <a:bodyPr/>
                    <a:lstStyle/>
                    <a:p>
                      <a:pPr marL="0" algn="ctr" defTabSz="914400" rtl="0" eaLnBrk="1" fontAlgn="b" latinLnBrk="0" hangingPunct="1"/>
                      <a:r>
                        <a:rPr lang="en-GB" sz="16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80.7%</a:t>
                      </a:r>
                      <a:endParaRPr lang="en-GB" sz="16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CEE1F2"/>
                    </a:solidFill>
                  </a:tcPr>
                </a:tc>
                <a:tc>
                  <a:txBody>
                    <a:bodyPr/>
                    <a:lstStyle/>
                    <a:p>
                      <a:pPr marL="0" algn="ctr" defTabSz="914400" rtl="0" eaLnBrk="1" fontAlgn="b" latinLnBrk="0" hangingPunct="1"/>
                      <a:r>
                        <a:rPr lang="en-GB" sz="16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8.7%</a:t>
                      </a:r>
                      <a:endParaRPr lang="en-GB" sz="16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CEE1F2"/>
                    </a:solidFill>
                  </a:tcPr>
                </a:tc>
                <a:tc>
                  <a:txBody>
                    <a:bodyPr/>
                    <a:lstStyle/>
                    <a:p>
                      <a:pPr marL="0" algn="ctr" defTabSz="914400" rtl="0" eaLnBrk="1" fontAlgn="b" latinLnBrk="0" hangingPunct="1"/>
                      <a:r>
                        <a:rPr lang="en-GB" sz="16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1.9%</a:t>
                      </a:r>
                    </a:p>
                  </a:txBody>
                  <a:tcPr marL="9525" marR="9525" marT="9525" marB="0" anchor="ctr">
                    <a:solidFill>
                      <a:srgbClr val="CEE1F2"/>
                    </a:solidFill>
                  </a:tcPr>
                </a:tc>
                <a:tc>
                  <a:txBody>
                    <a:bodyPr/>
                    <a:lstStyle/>
                    <a:p>
                      <a:pPr marL="0" algn="ctr" defTabSz="914400" rtl="0" eaLnBrk="1" fontAlgn="b" latinLnBrk="0" hangingPunct="1"/>
                      <a:r>
                        <a:rPr lang="en-GB" sz="16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1.4%</a:t>
                      </a:r>
                    </a:p>
                  </a:txBody>
                  <a:tcPr marL="9525" marR="9525" marT="9525" marB="0" anchor="ctr">
                    <a:solidFill>
                      <a:srgbClr val="CEE1F2"/>
                    </a:solidFill>
                  </a:tcPr>
                </a:tc>
                <a:tc>
                  <a:txBody>
                    <a:bodyPr/>
                    <a:lstStyle/>
                    <a:p>
                      <a:pPr marL="0" algn="ctr" defTabSz="914400" rtl="0" eaLnBrk="1" fontAlgn="b" latinLnBrk="0" hangingPunct="1"/>
                      <a:r>
                        <a:rPr lang="en-GB" sz="16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5.0%</a:t>
                      </a:r>
                      <a:endParaRPr lang="en-GB" sz="16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CEE1F2"/>
                    </a:solidFill>
                  </a:tcPr>
                </a:tc>
                <a:tc>
                  <a:txBody>
                    <a:bodyPr/>
                    <a:lstStyle/>
                    <a:p>
                      <a:pPr marL="0" algn="ctr" defTabSz="914400" rtl="0" eaLnBrk="1" fontAlgn="b" latinLnBrk="0" hangingPunct="1"/>
                      <a:r>
                        <a:rPr lang="en-GB" sz="16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1.7%</a:t>
                      </a:r>
                      <a:endParaRPr lang="en-GB" sz="16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CEE1F2"/>
                    </a:solidFill>
                  </a:tcPr>
                </a:tc>
                <a:tc>
                  <a:txBody>
                    <a:bodyPr/>
                    <a:lstStyle/>
                    <a:p>
                      <a:pPr marL="0" algn="ctr" defTabSz="914400" rtl="0" eaLnBrk="1" fontAlgn="b" latinLnBrk="0" hangingPunct="1"/>
                      <a:r>
                        <a:rPr lang="en-GB" sz="16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rPr>
                        <a:t>0.5%</a:t>
                      </a:r>
                    </a:p>
                  </a:txBody>
                  <a:tcPr marL="9525" marR="9525" marT="9525" marB="0" anchor="ctr">
                    <a:lnR w="38100" cap="flat" cmpd="sng" algn="ctr">
                      <a:solidFill>
                        <a:schemeClr val="bg1"/>
                      </a:solidFill>
                      <a:prstDash val="solid"/>
                      <a:round/>
                      <a:headEnd type="none" w="med" len="med"/>
                      <a:tailEnd type="none" w="med" len="med"/>
                    </a:lnR>
                    <a:solidFill>
                      <a:srgbClr val="CEE1F2"/>
                    </a:solidFill>
                  </a:tcPr>
                </a:tc>
                <a:extLst>
                  <a:ext uri="{0D108BD9-81ED-4DB2-BD59-A6C34878D82A}">
                    <a16:rowId xmlns:a16="http://schemas.microsoft.com/office/drawing/2014/main" val="10002"/>
                  </a:ext>
                </a:extLst>
              </a:tr>
              <a:tr h="792000">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Cambridgeshire</a:t>
                      </a:r>
                      <a:r>
                        <a:rPr lang="en-GB" sz="1600" baseline="0" dirty="0" smtClean="0">
                          <a:solidFill>
                            <a:schemeClr val="accent1">
                              <a:lumMod val="75000"/>
                            </a:schemeClr>
                          </a:solidFill>
                          <a:latin typeface="Arial" panose="020B0604020202020204" pitchFamily="34" charset="0"/>
                          <a:cs typeface="Arial" panose="020B0604020202020204" pitchFamily="34" charset="0"/>
                        </a:rPr>
                        <a:t> and Peterborough CCG</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80.0%</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9.5%</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2.1%</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1.3%</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4.1%</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2.4%</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0.7%</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3"/>
                  </a:ext>
                </a:extLst>
              </a:tr>
              <a:tr h="792000">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England </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CEE1F2"/>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79.8%</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CEE1F2"/>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5.7%</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CEE1F2"/>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2.3%</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CEE1F2"/>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3.5%</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CEE1F2"/>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5.6%</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CEE1F2"/>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2.3%</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CEE1F2"/>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1.0%</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CEE1F2"/>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62838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1271710"/>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237">
                <a:tc>
                  <a:txBody>
                    <a:bodyPr/>
                    <a:lstStyle/>
                    <a:p>
                      <a:r>
                        <a:rPr lang="en-GB" dirty="0" smtClean="0">
                          <a:latin typeface="Arial" panose="020B0604020202020204" pitchFamily="34" charset="0"/>
                          <a:cs typeface="Arial" panose="020B0604020202020204" pitchFamily="34" charset="0"/>
                        </a:rPr>
                        <a:t>Deprivation</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6198408">
                <a:tc>
                  <a:txBody>
                    <a:bodyPr/>
                    <a:lstStyle/>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endParaRPr>
                    </a:p>
                    <a:p>
                      <a:pPr marL="0" lvl="0" indent="0" algn="l">
                        <a:buFont typeface="Arial" panose="020B0604020202020204" pitchFamily="34" charset="0"/>
                        <a:buNone/>
                      </a:pP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      Relative deprivation is lower in A1 Network PCN and each of its constituent</a:t>
                      </a:r>
                    </a:p>
                    <a:p>
                      <a:pPr marL="0" lvl="0" indent="0" algn="l">
                        <a:buFont typeface="Arial" panose="020B0604020202020204" pitchFamily="34" charset="0"/>
                        <a:buNone/>
                      </a:pP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            practices when compared to the North Alliance, CCG and England.</a:t>
                      </a:r>
                    </a:p>
                    <a:p>
                      <a:pPr marL="0" lvl="0" indent="0" algn="l">
                        <a:buFont typeface="Arial" panose="020B0604020202020204" pitchFamily="34" charset="0"/>
                        <a:buNone/>
                      </a:pPr>
                      <a:endParaRPr lang="en-GB" sz="1600" baseline="0" dirty="0" smtClean="0">
                        <a:solidFill>
                          <a:schemeClr val="accent1">
                            <a:lumMod val="75000"/>
                          </a:schemeClr>
                        </a:solidFill>
                        <a:latin typeface="Arial" panose="020B0604020202020204" pitchFamily="34" charset="0"/>
                        <a:cs typeface="Arial" panose="020B0604020202020204" pitchFamily="34" charset="0"/>
                      </a:endParaRPr>
                    </a:p>
                    <a:p>
                      <a:pPr marL="0" lvl="0" indent="0" algn="l">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          Approximately 9% of children and 9% of older people live in </a:t>
                      </a:r>
                    </a:p>
                    <a:p>
                      <a:pPr marL="0" lvl="0" indent="0" algn="l">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             income deprived households in A1 Network PCN; lower than the </a:t>
                      </a:r>
                    </a:p>
                    <a:p>
                      <a:pPr marL="0" lvl="0" indent="0" algn="l">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                      averages for North Alliance, CCG and England.</a:t>
                      </a:r>
                      <a:endParaRPr lang="en-GB" sz="1600" dirty="0" smtClean="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47355">
                <a:tc>
                  <a:txBody>
                    <a:bodyPr/>
                    <a:lstStyle/>
                    <a:p>
                      <a:r>
                        <a:rPr lang="en-GB" sz="1000" dirty="0" smtClean="0">
                          <a:solidFill>
                            <a:schemeClr val="bg1"/>
                          </a:solidFill>
                          <a:latin typeface="Arial" panose="020B0604020202020204" pitchFamily="34" charset="0"/>
                          <a:cs typeface="Arial" panose="020B0604020202020204" pitchFamily="34" charset="0"/>
                        </a:rPr>
                        <a:t>Source:</a:t>
                      </a:r>
                      <a:r>
                        <a:rPr lang="en-GB" sz="1000" baseline="0" dirty="0" smtClean="0">
                          <a:solidFill>
                            <a:schemeClr val="bg1"/>
                          </a:solidFill>
                          <a:latin typeface="Arial" panose="020B0604020202020204" pitchFamily="34" charset="0"/>
                          <a:cs typeface="Arial" panose="020B0604020202020204" pitchFamily="34" charset="0"/>
                        </a:rPr>
                        <a:t> </a:t>
                      </a:r>
                      <a:r>
                        <a:rPr lang="en-GB" sz="1000" kern="1200" dirty="0" smtClean="0">
                          <a:solidFill>
                            <a:schemeClr val="bg1"/>
                          </a:solidFill>
                          <a:latin typeface="Arial" panose="020B0604020202020204" pitchFamily="34" charset="0"/>
                          <a:ea typeface="+mn-ea"/>
                          <a:cs typeface="Arial" panose="020B0604020202020204" pitchFamily="34" charset="0"/>
                        </a:rPr>
                        <a:t>C&amp;P PHI derived from Indices of Multiple Deprivation 2015, DCLG and GP registered population data for July 2018. </a:t>
                      </a:r>
                      <a:r>
                        <a:rPr lang="en-GB" sz="1000" kern="1200" baseline="0" dirty="0" smtClean="0">
                          <a:solidFill>
                            <a:schemeClr val="bg1"/>
                          </a:solidFill>
                          <a:latin typeface="Arial" panose="020B0604020202020204" pitchFamily="34" charset="0"/>
                          <a:ea typeface="+mn-ea"/>
                          <a:cs typeface="Arial" panose="020B0604020202020204" pitchFamily="34" charset="0"/>
                        </a:rPr>
                        <a:t> Practice data from PHE Fingertips.</a:t>
                      </a:r>
                      <a:endParaRPr lang="en-GB" sz="1000" kern="1200" dirty="0" smtClean="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833887221"/>
              </p:ext>
            </p:extLst>
          </p:nvPr>
        </p:nvGraphicFramePr>
        <p:xfrm>
          <a:off x="203463" y="477520"/>
          <a:ext cx="7265894" cy="3795660"/>
        </p:xfrm>
        <a:graphic>
          <a:graphicData uri="http://schemas.openxmlformats.org/drawingml/2006/table">
            <a:tbl>
              <a:tblPr firstRow="1" bandRow="1">
                <a:tableStyleId>{F5AB1C69-6EDB-4FF4-983F-18BD219EF322}</a:tableStyleId>
              </a:tblPr>
              <a:tblGrid>
                <a:gridCol w="2450855">
                  <a:extLst>
                    <a:ext uri="{9D8B030D-6E8A-4147-A177-3AD203B41FA5}">
                      <a16:colId xmlns:a16="http://schemas.microsoft.com/office/drawing/2014/main" val="20000"/>
                    </a:ext>
                  </a:extLst>
                </a:gridCol>
                <a:gridCol w="1562046">
                  <a:extLst>
                    <a:ext uri="{9D8B030D-6E8A-4147-A177-3AD203B41FA5}">
                      <a16:colId xmlns:a16="http://schemas.microsoft.com/office/drawing/2014/main" val="20001"/>
                    </a:ext>
                  </a:extLst>
                </a:gridCol>
                <a:gridCol w="1647980">
                  <a:extLst>
                    <a:ext uri="{9D8B030D-6E8A-4147-A177-3AD203B41FA5}">
                      <a16:colId xmlns:a16="http://schemas.microsoft.com/office/drawing/2014/main" val="20002"/>
                    </a:ext>
                  </a:extLst>
                </a:gridCol>
                <a:gridCol w="1605013">
                  <a:extLst>
                    <a:ext uri="{9D8B030D-6E8A-4147-A177-3AD203B41FA5}">
                      <a16:colId xmlns:a16="http://schemas.microsoft.com/office/drawing/2014/main" val="20003"/>
                    </a:ext>
                  </a:extLst>
                </a:gridCol>
              </a:tblGrid>
              <a:tr h="1009846">
                <a:tc>
                  <a:txBody>
                    <a:bodyPr/>
                    <a:lstStyle/>
                    <a:p>
                      <a:pPr algn="l"/>
                      <a:endParaRPr lang="en-GB" sz="180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Index</a:t>
                      </a:r>
                      <a:r>
                        <a:rPr lang="en-GB" sz="1600" b="1" kern="1200" baseline="0" dirty="0" smtClean="0">
                          <a:solidFill>
                            <a:schemeClr val="lt1"/>
                          </a:solidFill>
                          <a:latin typeface="Arial" panose="020B0604020202020204" pitchFamily="34" charset="0"/>
                          <a:ea typeface="+mn-ea"/>
                          <a:cs typeface="Arial" panose="020B0604020202020204" pitchFamily="34" charset="0"/>
                        </a:rPr>
                        <a:t> of Multiple Deprivation</a:t>
                      </a:r>
                    </a:p>
                    <a:p>
                      <a:pPr algn="ctr" fontAlgn="b"/>
                      <a:endParaRPr lang="en-GB" sz="1600" b="1" kern="1200" baseline="30000" dirty="0">
                        <a:solidFill>
                          <a:schemeClr val="lt1"/>
                        </a:solidFill>
                        <a:latin typeface="Arial" panose="020B0604020202020204" pitchFamily="34" charset="0"/>
                        <a:ea typeface="+mn-ea"/>
                        <a:cs typeface="Arial" panose="020B0604020202020204" pitchFamily="34" charset="0"/>
                      </a:endParaRPr>
                    </a:p>
                  </a:txBody>
                  <a:tcPr marL="9525" marR="9525" marT="9525" marB="0">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Income Affecting Children Index </a:t>
                      </a:r>
                      <a:endParaRPr lang="en-GB" sz="1600" b="1" kern="1200" baseline="30000" dirty="0">
                        <a:solidFill>
                          <a:schemeClr val="lt1"/>
                        </a:solidFill>
                        <a:latin typeface="Arial" panose="020B0604020202020204" pitchFamily="34" charset="0"/>
                        <a:ea typeface="+mn-ea"/>
                        <a:cs typeface="Arial" panose="020B0604020202020204" pitchFamily="34" charset="0"/>
                      </a:endParaRPr>
                    </a:p>
                  </a:txBody>
                  <a:tcPr marL="9525" marR="9525" marT="9525" marB="0">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Income</a:t>
                      </a:r>
                      <a:r>
                        <a:rPr lang="en-GB" sz="1600" b="1" kern="1200" baseline="0" dirty="0" smtClean="0">
                          <a:solidFill>
                            <a:schemeClr val="lt1"/>
                          </a:solidFill>
                          <a:latin typeface="Arial" panose="020B0604020202020204" pitchFamily="34" charset="0"/>
                          <a:ea typeface="+mn-ea"/>
                          <a:cs typeface="Arial" panose="020B0604020202020204" pitchFamily="34" charset="0"/>
                        </a:rPr>
                        <a:t> Affecting Older People Index </a:t>
                      </a:r>
                    </a:p>
                    <a:p>
                      <a:pPr algn="ctr" fontAlgn="b"/>
                      <a:endParaRPr lang="en-GB" sz="1600" b="1" strike="noStrike" kern="1200" baseline="30000" dirty="0">
                        <a:solidFill>
                          <a:schemeClr val="lt1"/>
                        </a:solidFill>
                        <a:latin typeface="Arial" panose="020B0604020202020204" pitchFamily="34" charset="0"/>
                        <a:ea typeface="+mn-ea"/>
                        <a:cs typeface="Arial" panose="020B0604020202020204" pitchFamily="34" charset="0"/>
                      </a:endParaRPr>
                    </a:p>
                  </a:txBody>
                  <a:tcPr marL="9525" marR="9525" marT="9525" marB="0">
                    <a:solidFill>
                      <a:schemeClr val="accent1">
                        <a:lumMod val="75000"/>
                      </a:schemeClr>
                    </a:solidFill>
                  </a:tcPr>
                </a:tc>
                <a:extLst>
                  <a:ext uri="{0D108BD9-81ED-4DB2-BD59-A6C34878D82A}">
                    <a16:rowId xmlns:a16="http://schemas.microsoft.com/office/drawing/2014/main" val="10000"/>
                  </a:ext>
                </a:extLst>
              </a:tr>
              <a:tr h="347414">
                <a:tc>
                  <a:txBody>
                    <a:bodyPr/>
                    <a:lstStyle/>
                    <a:p>
                      <a:pPr algn="l"/>
                      <a:r>
                        <a:rPr lang="en-GB" sz="1400" dirty="0" err="1" smtClean="0">
                          <a:solidFill>
                            <a:schemeClr val="accent1">
                              <a:lumMod val="75000"/>
                            </a:schemeClr>
                          </a:solidFill>
                          <a:latin typeface="Arial" panose="020B0604020202020204" pitchFamily="34" charset="0"/>
                          <a:cs typeface="Arial" panose="020B0604020202020204" pitchFamily="34" charset="0"/>
                        </a:rPr>
                        <a:t>Alconbury</a:t>
                      </a:r>
                      <a:r>
                        <a:rPr lang="en-GB" sz="1400" dirty="0" smtClean="0">
                          <a:solidFill>
                            <a:schemeClr val="accent1">
                              <a:lumMod val="75000"/>
                            </a:schemeClr>
                          </a:solidFill>
                          <a:latin typeface="Arial" panose="020B0604020202020204" pitchFamily="34" charset="0"/>
                          <a:cs typeface="Arial" panose="020B0604020202020204" pitchFamily="34" charset="0"/>
                        </a:rPr>
                        <a:t> Surgery</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fontAlgn="b"/>
                      <a:r>
                        <a:rPr lang="en-GB" sz="1400" b="0" i="0" u="none" strike="noStrike" dirty="0" smtClean="0">
                          <a:solidFill>
                            <a:schemeClr val="accent1">
                              <a:lumMod val="75000"/>
                            </a:schemeClr>
                          </a:solidFill>
                          <a:effectLst/>
                          <a:latin typeface="Arial" panose="020B0604020202020204" pitchFamily="34" charset="0"/>
                          <a:cs typeface="Arial" panose="020B0604020202020204" pitchFamily="34" charset="0"/>
                        </a:rPr>
                        <a:t>8.0</a:t>
                      </a:r>
                    </a:p>
                  </a:txBody>
                  <a:tcPr marL="9525" marR="9525" marT="9525" marB="0" anchor="ctr">
                    <a:solidFill>
                      <a:srgbClr val="EBF1FF"/>
                    </a:solidFill>
                  </a:tcPr>
                </a:tc>
                <a:tc>
                  <a:txBody>
                    <a:bodyPr/>
                    <a:lstStyle/>
                    <a:p>
                      <a:pPr algn="ctr" fontAlgn="b"/>
                      <a:r>
                        <a:rPr lang="en-GB" sz="1400" b="0" i="0" u="none" strike="noStrike" dirty="0" smtClean="0">
                          <a:solidFill>
                            <a:schemeClr val="accent1">
                              <a:lumMod val="75000"/>
                            </a:schemeClr>
                          </a:solidFill>
                          <a:effectLst/>
                          <a:latin typeface="Arial" panose="020B0604020202020204" pitchFamily="34" charset="0"/>
                          <a:cs typeface="Arial" panose="020B0604020202020204" pitchFamily="34" charset="0"/>
                        </a:rPr>
                        <a:t>6.6%</a:t>
                      </a:r>
                      <a:endParaRPr lang="en-GB" sz="1400" b="0"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solidFill>
                      <a:srgbClr val="EBF1FF"/>
                    </a:solidFill>
                  </a:tcPr>
                </a:tc>
                <a:tc>
                  <a:txBody>
                    <a:bodyPr/>
                    <a:lstStyle/>
                    <a:p>
                      <a:pPr algn="ctr" fontAlgn="b"/>
                      <a:r>
                        <a:rPr lang="en-GB" sz="1400" b="0" i="0" u="none" strike="noStrike" dirty="0" smtClean="0">
                          <a:solidFill>
                            <a:schemeClr val="accent1">
                              <a:lumMod val="75000"/>
                            </a:schemeClr>
                          </a:solidFill>
                          <a:effectLst/>
                          <a:latin typeface="Arial" panose="020B0604020202020204" pitchFamily="34" charset="0"/>
                          <a:cs typeface="Arial" panose="020B0604020202020204" pitchFamily="34" charset="0"/>
                        </a:rPr>
                        <a:t>7.9%</a:t>
                      </a:r>
                      <a:endParaRPr lang="en-GB" sz="1400" b="0"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solidFill>
                      <a:srgbClr val="EBF1FF"/>
                    </a:solidFill>
                  </a:tcPr>
                </a:tc>
                <a:extLst>
                  <a:ext uri="{0D108BD9-81ED-4DB2-BD59-A6C34878D82A}">
                    <a16:rowId xmlns:a16="http://schemas.microsoft.com/office/drawing/2014/main" val="10001"/>
                  </a:ext>
                </a:extLst>
              </a:tr>
              <a:tr h="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Almond Road Surgery</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fontAlgn="b"/>
                      <a:r>
                        <a:rPr lang="en-GB" sz="1400" b="0" i="0" u="none" strike="noStrike" dirty="0" smtClean="0">
                          <a:solidFill>
                            <a:schemeClr val="accent1">
                              <a:lumMod val="75000"/>
                            </a:schemeClr>
                          </a:solidFill>
                          <a:effectLst/>
                          <a:latin typeface="Arial" panose="020B0604020202020204" pitchFamily="34" charset="0"/>
                          <a:cs typeface="Arial" panose="020B0604020202020204" pitchFamily="34" charset="0"/>
                        </a:rPr>
                        <a:t>13.6</a:t>
                      </a:r>
                    </a:p>
                  </a:txBody>
                  <a:tcPr marL="9525" marR="9525" marT="9525" marB="0" anchor="ctr">
                    <a:solidFill>
                      <a:srgbClr val="EBF1FF"/>
                    </a:solidFill>
                  </a:tcPr>
                </a:tc>
                <a:tc>
                  <a:txBody>
                    <a:bodyPr/>
                    <a:lstStyle/>
                    <a:p>
                      <a:pPr algn="ctr" fontAlgn="b"/>
                      <a:r>
                        <a:rPr lang="en-GB" sz="1400" b="0" i="0" u="none" strike="noStrike" dirty="0" smtClean="0">
                          <a:solidFill>
                            <a:schemeClr val="accent1">
                              <a:lumMod val="75000"/>
                            </a:schemeClr>
                          </a:solidFill>
                          <a:effectLst/>
                          <a:latin typeface="Arial" panose="020B0604020202020204" pitchFamily="34" charset="0"/>
                          <a:cs typeface="Arial" panose="020B0604020202020204" pitchFamily="34" charset="0"/>
                        </a:rPr>
                        <a:t>14.9%</a:t>
                      </a:r>
                      <a:endParaRPr lang="en-GB" sz="1400" b="0"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solidFill>
                      <a:srgbClr val="EBF1FF"/>
                    </a:solidFill>
                  </a:tcPr>
                </a:tc>
                <a:tc>
                  <a:txBody>
                    <a:bodyPr/>
                    <a:lstStyle/>
                    <a:p>
                      <a:pPr algn="ctr" fontAlgn="b"/>
                      <a:r>
                        <a:rPr lang="en-GB" sz="1400" b="0" i="0" u="none" strike="noStrike" dirty="0" smtClean="0">
                          <a:solidFill>
                            <a:schemeClr val="accent1">
                              <a:lumMod val="75000"/>
                            </a:schemeClr>
                          </a:solidFill>
                          <a:effectLst/>
                          <a:latin typeface="Arial" panose="020B0604020202020204" pitchFamily="34" charset="0"/>
                          <a:cs typeface="Arial" panose="020B0604020202020204" pitchFamily="34" charset="0"/>
                        </a:rPr>
                        <a:t>10.8%</a:t>
                      </a:r>
                      <a:endParaRPr lang="en-GB" sz="1400" b="0"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solidFill>
                      <a:srgbClr val="EBF1FF"/>
                    </a:solidFill>
                  </a:tcPr>
                </a:tc>
                <a:extLst>
                  <a:ext uri="{0D108BD9-81ED-4DB2-BD59-A6C34878D82A}">
                    <a16:rowId xmlns:a16="http://schemas.microsoft.com/office/drawing/2014/main" val="10002"/>
                  </a:ext>
                </a:extLst>
              </a:tr>
              <a:tr h="0">
                <a:tc>
                  <a:txBody>
                    <a:bodyPr/>
                    <a:lstStyle/>
                    <a:p>
                      <a:pPr algn="l"/>
                      <a:r>
                        <a:rPr lang="en-GB" sz="1400" dirty="0" err="1" smtClean="0">
                          <a:solidFill>
                            <a:schemeClr val="accent1">
                              <a:lumMod val="75000"/>
                            </a:schemeClr>
                          </a:solidFill>
                          <a:latin typeface="Arial" panose="020B0604020202020204" pitchFamily="34" charset="0"/>
                          <a:cs typeface="Arial" panose="020B0604020202020204" pitchFamily="34" charset="0"/>
                        </a:rPr>
                        <a:t>Buckden</a:t>
                      </a:r>
                      <a:r>
                        <a:rPr lang="en-GB" sz="1400" dirty="0" smtClean="0">
                          <a:solidFill>
                            <a:schemeClr val="accent1">
                              <a:lumMod val="75000"/>
                            </a:schemeClr>
                          </a:solidFill>
                          <a:latin typeface="Arial" panose="020B0604020202020204" pitchFamily="34" charset="0"/>
                          <a:cs typeface="Arial" panose="020B0604020202020204" pitchFamily="34" charset="0"/>
                        </a:rPr>
                        <a:t> Surgery</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fontAlgn="b"/>
                      <a:r>
                        <a:rPr lang="en-GB" sz="1400" b="0" i="0" u="none" strike="noStrike" dirty="0" smtClean="0">
                          <a:solidFill>
                            <a:schemeClr val="accent1">
                              <a:lumMod val="75000"/>
                            </a:schemeClr>
                          </a:solidFill>
                          <a:effectLst/>
                          <a:latin typeface="Arial" panose="020B0604020202020204" pitchFamily="34" charset="0"/>
                          <a:cs typeface="Arial" panose="020B0604020202020204" pitchFamily="34" charset="0"/>
                        </a:rPr>
                        <a:t>8.0</a:t>
                      </a:r>
                    </a:p>
                  </a:txBody>
                  <a:tcPr marL="9525" marR="9525" marT="9525" marB="0" anchor="ctr">
                    <a:solidFill>
                      <a:srgbClr val="EBF1FF"/>
                    </a:solidFill>
                  </a:tcPr>
                </a:tc>
                <a:tc>
                  <a:txBody>
                    <a:bodyPr/>
                    <a:lstStyle/>
                    <a:p>
                      <a:pPr algn="ctr" fontAlgn="b"/>
                      <a:r>
                        <a:rPr lang="en-GB" sz="1400" b="0" i="0" u="none" strike="noStrike" dirty="0" smtClean="0">
                          <a:solidFill>
                            <a:schemeClr val="accent1">
                              <a:lumMod val="75000"/>
                            </a:schemeClr>
                          </a:solidFill>
                          <a:effectLst/>
                          <a:latin typeface="Arial" panose="020B0604020202020204" pitchFamily="34" charset="0"/>
                          <a:cs typeface="Arial" panose="020B0604020202020204" pitchFamily="34" charset="0"/>
                        </a:rPr>
                        <a:t>7.9%</a:t>
                      </a:r>
                      <a:endParaRPr lang="en-GB" sz="1400" b="0"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solidFill>
                      <a:srgbClr val="EBF1FF"/>
                    </a:solidFill>
                  </a:tcPr>
                </a:tc>
                <a:tc>
                  <a:txBody>
                    <a:bodyPr/>
                    <a:lstStyle/>
                    <a:p>
                      <a:pPr algn="ctr" fontAlgn="b"/>
                      <a:r>
                        <a:rPr lang="en-GB" sz="1400" b="0" i="0" u="none" strike="noStrike" dirty="0" smtClean="0">
                          <a:solidFill>
                            <a:schemeClr val="accent1">
                              <a:lumMod val="75000"/>
                            </a:schemeClr>
                          </a:solidFill>
                          <a:effectLst/>
                          <a:latin typeface="Arial" panose="020B0604020202020204" pitchFamily="34" charset="0"/>
                          <a:cs typeface="Arial" panose="020B0604020202020204" pitchFamily="34" charset="0"/>
                        </a:rPr>
                        <a:t>7.2%</a:t>
                      </a:r>
                      <a:endParaRPr lang="en-GB" sz="1400" b="0"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solidFill>
                      <a:srgbClr val="EBF1FF"/>
                    </a:solidFill>
                  </a:tcPr>
                </a:tc>
                <a:extLst>
                  <a:ext uri="{0D108BD9-81ED-4DB2-BD59-A6C34878D82A}">
                    <a16:rowId xmlns:a16="http://schemas.microsoft.com/office/drawing/2014/main" val="10003"/>
                  </a:ext>
                </a:extLst>
              </a:tr>
              <a:tr h="0">
                <a:tc>
                  <a:txBody>
                    <a:bodyPr/>
                    <a:lstStyle/>
                    <a:p>
                      <a:pPr algn="l"/>
                      <a:r>
                        <a:rPr lang="en-GB" sz="1400" baseline="0" dirty="0" err="1" smtClean="0">
                          <a:solidFill>
                            <a:schemeClr val="accent1">
                              <a:lumMod val="75000"/>
                            </a:schemeClr>
                          </a:solidFill>
                          <a:latin typeface="Arial" panose="020B0604020202020204" pitchFamily="34" charset="0"/>
                          <a:cs typeface="Arial" panose="020B0604020202020204" pitchFamily="34" charset="0"/>
                        </a:rPr>
                        <a:t>Kimbolton</a:t>
                      </a:r>
                      <a:r>
                        <a:rPr lang="en-GB" sz="1400" baseline="0" dirty="0" smtClean="0">
                          <a:solidFill>
                            <a:schemeClr val="accent1">
                              <a:lumMod val="75000"/>
                            </a:schemeClr>
                          </a:solidFill>
                          <a:latin typeface="Arial" panose="020B0604020202020204" pitchFamily="34" charset="0"/>
                          <a:cs typeface="Arial" panose="020B0604020202020204" pitchFamily="34" charset="0"/>
                        </a:rPr>
                        <a:t> Medical Centre</a:t>
                      </a:r>
                    </a:p>
                  </a:txBody>
                  <a:tcPr anchor="ctr">
                    <a:solidFill>
                      <a:srgbClr val="EBF1FF"/>
                    </a:solidFill>
                  </a:tcPr>
                </a:tc>
                <a:tc>
                  <a:txBody>
                    <a:bodyPr/>
                    <a:lstStyle/>
                    <a:p>
                      <a:pPr algn="ctr" fontAlgn="b"/>
                      <a:r>
                        <a:rPr lang="en-GB" sz="1400" b="0" i="0" u="none" strike="noStrike" dirty="0" smtClean="0">
                          <a:solidFill>
                            <a:schemeClr val="accent1">
                              <a:lumMod val="75000"/>
                            </a:schemeClr>
                          </a:solidFill>
                          <a:effectLst/>
                          <a:latin typeface="Arial" panose="020B0604020202020204" pitchFamily="34" charset="0"/>
                          <a:cs typeface="Arial" panose="020B0604020202020204" pitchFamily="34" charset="0"/>
                        </a:rPr>
                        <a:t>12.0</a:t>
                      </a:r>
                    </a:p>
                  </a:txBody>
                  <a:tcPr marL="9525" marR="9525" marT="9525" marB="0" anchor="ctr">
                    <a:solidFill>
                      <a:srgbClr val="EBF1FF"/>
                    </a:solidFill>
                  </a:tcPr>
                </a:tc>
                <a:tc>
                  <a:txBody>
                    <a:bodyPr/>
                    <a:lstStyle/>
                    <a:p>
                      <a:pPr algn="ctr" fontAlgn="b"/>
                      <a:r>
                        <a:rPr lang="en-GB" sz="1400" b="0" i="0" u="none" strike="noStrike" dirty="0" smtClean="0">
                          <a:solidFill>
                            <a:schemeClr val="accent1">
                              <a:lumMod val="75000"/>
                            </a:schemeClr>
                          </a:solidFill>
                          <a:effectLst/>
                          <a:latin typeface="Arial" panose="020B0604020202020204" pitchFamily="34" charset="0"/>
                          <a:cs typeface="Arial" panose="020B0604020202020204" pitchFamily="34" charset="0"/>
                        </a:rPr>
                        <a:t>8.2%</a:t>
                      </a:r>
                      <a:endParaRPr lang="en-GB" sz="1400" b="0"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solidFill>
                      <a:srgbClr val="EBF1FF"/>
                    </a:solidFill>
                  </a:tcPr>
                </a:tc>
                <a:tc>
                  <a:txBody>
                    <a:bodyPr/>
                    <a:lstStyle/>
                    <a:p>
                      <a:pPr algn="ctr" fontAlgn="b"/>
                      <a:r>
                        <a:rPr lang="en-GB" sz="1400" b="0" i="0" u="none" strike="noStrike" dirty="0" smtClean="0">
                          <a:solidFill>
                            <a:schemeClr val="accent1">
                              <a:lumMod val="75000"/>
                            </a:schemeClr>
                          </a:solidFill>
                          <a:effectLst/>
                          <a:latin typeface="Arial" panose="020B0604020202020204" pitchFamily="34" charset="0"/>
                          <a:cs typeface="Arial" panose="020B0604020202020204" pitchFamily="34" charset="0"/>
                        </a:rPr>
                        <a:t>6.4%</a:t>
                      </a:r>
                      <a:endParaRPr lang="en-GB" sz="1400" b="0"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solidFill>
                      <a:srgbClr val="EBF1FF"/>
                    </a:solidFill>
                  </a:tcPr>
                </a:tc>
                <a:extLst>
                  <a:ext uri="{0D108BD9-81ED-4DB2-BD59-A6C34878D82A}">
                    <a16:rowId xmlns:a16="http://schemas.microsoft.com/office/drawing/2014/main" val="10004"/>
                  </a:ext>
                </a:extLst>
              </a:tr>
              <a:tr h="0">
                <a:tc>
                  <a:txBody>
                    <a:bodyPr/>
                    <a:lstStyle/>
                    <a:p>
                      <a:pPr algn="l"/>
                      <a:r>
                        <a:rPr lang="en-GB" sz="1400" dirty="0" err="1" smtClean="0">
                          <a:solidFill>
                            <a:schemeClr val="accent1">
                              <a:lumMod val="75000"/>
                            </a:schemeClr>
                          </a:solidFill>
                          <a:latin typeface="Arial" panose="020B0604020202020204" pitchFamily="34" charset="0"/>
                          <a:cs typeface="Arial" panose="020B0604020202020204" pitchFamily="34" charset="0"/>
                        </a:rPr>
                        <a:t>Wellside</a:t>
                      </a:r>
                      <a:r>
                        <a:rPr lang="en-GB" sz="1400" dirty="0" smtClean="0">
                          <a:solidFill>
                            <a:schemeClr val="accent1">
                              <a:lumMod val="75000"/>
                            </a:schemeClr>
                          </a:solidFill>
                          <a:latin typeface="Arial" panose="020B0604020202020204" pitchFamily="34" charset="0"/>
                          <a:cs typeface="Arial" panose="020B0604020202020204" pitchFamily="34" charset="0"/>
                        </a:rPr>
                        <a:t> Surgery</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fontAlgn="b"/>
                      <a:r>
                        <a:rPr lang="en-GB" sz="1400" b="0" i="0" u="none" strike="noStrike" dirty="0" smtClean="0">
                          <a:solidFill>
                            <a:schemeClr val="accent1">
                              <a:lumMod val="75000"/>
                            </a:schemeClr>
                          </a:solidFill>
                          <a:effectLst/>
                          <a:latin typeface="Arial" panose="020B0604020202020204" pitchFamily="34" charset="0"/>
                          <a:cs typeface="Arial" panose="020B0604020202020204" pitchFamily="34" charset="0"/>
                        </a:rPr>
                        <a:t>10.5</a:t>
                      </a:r>
                    </a:p>
                  </a:txBody>
                  <a:tcPr marL="9525" marR="9525" marT="9525" marB="0" anchor="ctr">
                    <a:solidFill>
                      <a:srgbClr val="EBF1FF"/>
                    </a:solidFill>
                  </a:tcPr>
                </a:tc>
                <a:tc>
                  <a:txBody>
                    <a:bodyPr/>
                    <a:lstStyle/>
                    <a:p>
                      <a:pPr algn="ctr" fontAlgn="b"/>
                      <a:r>
                        <a:rPr lang="en-GB" sz="1400" b="0" i="0" u="none" strike="noStrike" dirty="0" smtClean="0">
                          <a:solidFill>
                            <a:schemeClr val="accent1">
                              <a:lumMod val="75000"/>
                            </a:schemeClr>
                          </a:solidFill>
                          <a:effectLst/>
                          <a:latin typeface="Arial" panose="020B0604020202020204" pitchFamily="34" charset="0"/>
                          <a:cs typeface="Arial" panose="020B0604020202020204" pitchFamily="34" charset="0"/>
                        </a:rPr>
                        <a:t>9.5%</a:t>
                      </a:r>
                      <a:endParaRPr lang="en-GB" sz="1400" b="0"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solidFill>
                      <a:srgbClr val="EBF1FF"/>
                    </a:solidFill>
                  </a:tcPr>
                </a:tc>
                <a:tc>
                  <a:txBody>
                    <a:bodyPr/>
                    <a:lstStyle/>
                    <a:p>
                      <a:pPr algn="ctr" fontAlgn="b"/>
                      <a:r>
                        <a:rPr lang="en-GB" sz="1400" b="0" i="0" u="none" strike="noStrike" dirty="0" smtClean="0">
                          <a:solidFill>
                            <a:schemeClr val="accent1">
                              <a:lumMod val="75000"/>
                            </a:schemeClr>
                          </a:solidFill>
                          <a:effectLst/>
                          <a:latin typeface="Arial" panose="020B0604020202020204" pitchFamily="34" charset="0"/>
                          <a:cs typeface="Arial" panose="020B0604020202020204" pitchFamily="34" charset="0"/>
                        </a:rPr>
                        <a:t>10.3%</a:t>
                      </a:r>
                    </a:p>
                  </a:txBody>
                  <a:tcPr marL="9525" marR="9525" marT="9525" marB="0" anchor="ctr">
                    <a:solidFill>
                      <a:srgbClr val="EBF1FF"/>
                    </a:solidFill>
                  </a:tcPr>
                </a:tc>
                <a:extLst>
                  <a:ext uri="{0D108BD9-81ED-4DB2-BD59-A6C34878D82A}">
                    <a16:rowId xmlns:a16="http://schemas.microsoft.com/office/drawing/2014/main" val="10005"/>
                  </a:ext>
                </a:extLst>
              </a:tr>
              <a:tr h="0">
                <a:tc>
                  <a:txBody>
                    <a:bodyPr/>
                    <a:lstStyle/>
                    <a:p>
                      <a:pPr algn="l"/>
                      <a:r>
                        <a:rPr lang="en-GB" sz="1400" b="1" baseline="0" dirty="0" smtClean="0">
                          <a:solidFill>
                            <a:schemeClr val="accent1">
                              <a:lumMod val="75000"/>
                            </a:schemeClr>
                          </a:solidFill>
                          <a:latin typeface="Arial" panose="020B0604020202020204" pitchFamily="34" charset="0"/>
                          <a:cs typeface="Arial" panose="020B0604020202020204" pitchFamily="34" charset="0"/>
                        </a:rPr>
                        <a:t>A1 Network PCN</a:t>
                      </a:r>
                      <a:endParaRPr lang="en-GB" sz="1400" b="1"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CEE1F2"/>
                    </a:solidFill>
                  </a:tcPr>
                </a:tc>
                <a:tc>
                  <a:txBody>
                    <a:bodyPr/>
                    <a:lstStyle/>
                    <a:p>
                      <a:pPr algn="ctr" fontAlgn="b"/>
                      <a:r>
                        <a:rPr lang="en-GB" sz="1400" b="1" i="0" u="none" strike="noStrike" dirty="0" smtClean="0">
                          <a:solidFill>
                            <a:schemeClr val="accent1">
                              <a:lumMod val="75000"/>
                            </a:schemeClr>
                          </a:solidFill>
                          <a:effectLst/>
                          <a:latin typeface="Arial" panose="020B0604020202020204" pitchFamily="34" charset="0"/>
                          <a:cs typeface="Arial" panose="020B0604020202020204" pitchFamily="34" charset="0"/>
                        </a:rPr>
                        <a:t>10.1</a:t>
                      </a:r>
                    </a:p>
                  </a:txBody>
                  <a:tcPr marL="9525" marR="9525" marT="9525" marB="0" anchor="ctr">
                    <a:solidFill>
                      <a:srgbClr val="CEE1F2"/>
                    </a:solidFill>
                  </a:tcPr>
                </a:tc>
                <a:tc>
                  <a:txBody>
                    <a:bodyPr/>
                    <a:lstStyle/>
                    <a:p>
                      <a:pPr algn="ctr" fontAlgn="b"/>
                      <a:r>
                        <a:rPr lang="en-GB" sz="1400" b="1" i="0" u="none" strike="noStrike" dirty="0" smtClean="0">
                          <a:solidFill>
                            <a:schemeClr val="accent1">
                              <a:lumMod val="75000"/>
                            </a:schemeClr>
                          </a:solidFill>
                          <a:effectLst/>
                          <a:latin typeface="Arial" panose="020B0604020202020204" pitchFamily="34" charset="0"/>
                          <a:cs typeface="Arial" panose="020B0604020202020204" pitchFamily="34" charset="0"/>
                        </a:rPr>
                        <a:t>9.2%</a:t>
                      </a:r>
                      <a:endParaRPr lang="en-GB" sz="1400" b="1"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solidFill>
                      <a:srgbClr val="CEE1F2"/>
                    </a:solidFill>
                  </a:tcPr>
                </a:tc>
                <a:tc>
                  <a:txBody>
                    <a:bodyPr/>
                    <a:lstStyle/>
                    <a:p>
                      <a:pPr algn="ctr" fontAlgn="b"/>
                      <a:r>
                        <a:rPr lang="en-GB" sz="1400" b="1" i="0" u="none" strike="noStrike" dirty="0" smtClean="0">
                          <a:solidFill>
                            <a:schemeClr val="accent1">
                              <a:lumMod val="75000"/>
                            </a:schemeClr>
                          </a:solidFill>
                          <a:effectLst/>
                          <a:latin typeface="Arial" panose="020B0604020202020204" pitchFamily="34" charset="0"/>
                          <a:cs typeface="Arial" panose="020B0604020202020204" pitchFamily="34" charset="0"/>
                        </a:rPr>
                        <a:t>8.5%</a:t>
                      </a:r>
                      <a:endParaRPr lang="en-GB" sz="1400" b="1"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solidFill>
                      <a:srgbClr val="CEE1F2"/>
                    </a:solidFill>
                  </a:tcPr>
                </a:tc>
                <a:extLst>
                  <a:ext uri="{0D108BD9-81ED-4DB2-BD59-A6C34878D82A}">
                    <a16:rowId xmlns:a16="http://schemas.microsoft.com/office/drawing/2014/main" val="10006"/>
                  </a:ext>
                </a:extLst>
              </a:tr>
              <a:tr h="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North</a:t>
                      </a:r>
                      <a:r>
                        <a:rPr lang="en-GB" sz="1400" baseline="0" dirty="0" smtClean="0">
                          <a:solidFill>
                            <a:schemeClr val="accent1">
                              <a:lumMod val="75000"/>
                            </a:schemeClr>
                          </a:solidFill>
                          <a:latin typeface="Arial" panose="020B0604020202020204" pitchFamily="34" charset="0"/>
                          <a:cs typeface="Arial" panose="020B0604020202020204" pitchFamily="34" charset="0"/>
                        </a:rPr>
                        <a:t> </a:t>
                      </a:r>
                      <a:r>
                        <a:rPr lang="en-GB" sz="1400" dirty="0" smtClean="0">
                          <a:solidFill>
                            <a:schemeClr val="accent1">
                              <a:lumMod val="75000"/>
                            </a:schemeClr>
                          </a:solidFill>
                          <a:latin typeface="Arial" panose="020B0604020202020204" pitchFamily="34" charset="0"/>
                          <a:cs typeface="Arial" panose="020B0604020202020204" pitchFamily="34" charset="0"/>
                        </a:rPr>
                        <a:t>Alliance</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21.6</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18.9%</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4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16.5%</a:t>
                      </a:r>
                      <a:endParaRPr lang="en-GB" sz="14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extLst>
                  <a:ext uri="{0D108BD9-81ED-4DB2-BD59-A6C34878D82A}">
                    <a16:rowId xmlns:a16="http://schemas.microsoft.com/office/drawing/2014/main" val="10007"/>
                  </a:ext>
                </a:extLst>
              </a:tr>
              <a:tr h="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C&amp;P </a:t>
                      </a:r>
                      <a:r>
                        <a:rPr lang="en-GB" sz="1400" baseline="0" dirty="0" smtClean="0">
                          <a:solidFill>
                            <a:schemeClr val="accent1">
                              <a:lumMod val="75000"/>
                            </a:schemeClr>
                          </a:solidFill>
                          <a:latin typeface="Arial" panose="020B0604020202020204" pitchFamily="34" charset="0"/>
                          <a:cs typeface="Arial" panose="020B0604020202020204" pitchFamily="34" charset="0"/>
                        </a:rPr>
                        <a:t>CCG</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17.2</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15.4%</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14.3%</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extLst>
                  <a:ext uri="{0D108BD9-81ED-4DB2-BD59-A6C34878D82A}">
                    <a16:rowId xmlns:a16="http://schemas.microsoft.com/office/drawing/2014/main" val="10008"/>
                  </a:ext>
                </a:extLst>
              </a:tr>
              <a:tr h="0">
                <a:tc>
                  <a:txBody>
                    <a:bodyPr/>
                    <a:lstStyle/>
                    <a:p>
                      <a:pPr algn="l"/>
                      <a:r>
                        <a:rPr lang="en-GB" sz="1400" dirty="0" smtClean="0">
                          <a:solidFill>
                            <a:schemeClr val="accent1">
                              <a:lumMod val="75000"/>
                            </a:schemeClr>
                          </a:solidFill>
                          <a:latin typeface="Arial" panose="020B0604020202020204" pitchFamily="34" charset="0"/>
                          <a:cs typeface="Arial" panose="020B0604020202020204" pitchFamily="34" charset="0"/>
                        </a:rPr>
                        <a:t>England </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21.8</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19.9%</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400" dirty="0" smtClean="0">
                          <a:solidFill>
                            <a:schemeClr val="accent1">
                              <a:lumMod val="75000"/>
                            </a:schemeClr>
                          </a:solidFill>
                          <a:latin typeface="Arial" panose="020B0604020202020204" pitchFamily="34" charset="0"/>
                          <a:cs typeface="Arial" panose="020B0604020202020204" pitchFamily="34" charset="0"/>
                        </a:rPr>
                        <a:t>16.2%</a:t>
                      </a:r>
                      <a:endParaRPr lang="en-GB" sz="14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extLst>
                  <a:ext uri="{0D108BD9-81ED-4DB2-BD59-A6C34878D82A}">
                    <a16:rowId xmlns:a16="http://schemas.microsoft.com/office/drawing/2014/main" val="10009"/>
                  </a:ext>
                </a:extLst>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0905" y="477520"/>
            <a:ext cx="4304507" cy="6082869"/>
          </a:xfrm>
          <a:prstGeom prst="rect">
            <a:avLst/>
          </a:prstGeom>
          <a:ln w="28575">
            <a:solidFill>
              <a:schemeClr val="accent1">
                <a:lumMod val="75000"/>
              </a:schemeClr>
            </a:solidFill>
          </a:ln>
        </p:spPr>
      </p:pic>
      <p:sp>
        <p:nvSpPr>
          <p:cNvPr id="9" name="TextBox 8"/>
          <p:cNvSpPr txBox="1"/>
          <p:nvPr/>
        </p:nvSpPr>
        <p:spPr>
          <a:xfrm>
            <a:off x="7710905" y="518160"/>
            <a:ext cx="4304508" cy="321059"/>
          </a:xfrm>
          <a:prstGeom prst="rect">
            <a:avLst/>
          </a:prstGeom>
          <a:noFill/>
        </p:spPr>
        <p:txBody>
          <a:bodyPr wrap="square" rtlCol="0">
            <a:spAutoFit/>
          </a:bodyPr>
          <a:lstStyle/>
          <a:p>
            <a:pPr algn="ctr"/>
            <a:r>
              <a:rPr lang="en-GB" sz="1500" dirty="0">
                <a:solidFill>
                  <a:schemeClr val="accent1">
                    <a:lumMod val="75000"/>
                  </a:schemeClr>
                </a:solidFill>
                <a:latin typeface="Arial" panose="020B0604020202020204" pitchFamily="34" charset="0"/>
                <a:cs typeface="Arial" panose="020B0604020202020204" pitchFamily="34" charset="0"/>
              </a:rPr>
              <a:t>Index of Multiple Deprivation, 2015, by ward</a:t>
            </a:r>
          </a:p>
        </p:txBody>
      </p:sp>
    </p:spTree>
    <p:extLst>
      <p:ext uri="{BB962C8B-B14F-4D97-AF65-F5344CB8AC3E}">
        <p14:creationId xmlns:p14="http://schemas.microsoft.com/office/powerpoint/2010/main" val="28666814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53660932"/>
              </p:ext>
            </p:extLst>
          </p:nvPr>
        </p:nvGraphicFramePr>
        <p:xfrm>
          <a:off x="0" y="6326"/>
          <a:ext cx="12192000" cy="715647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08455">
                <a:tc>
                  <a:txBody>
                    <a:bodyPr/>
                    <a:lstStyle/>
                    <a:p>
                      <a:r>
                        <a:rPr lang="en-GB" dirty="0" smtClean="0">
                          <a:latin typeface="Arial" panose="020B0604020202020204" pitchFamily="34" charset="0"/>
                          <a:cs typeface="Arial" panose="020B0604020202020204" pitchFamily="34" charset="0"/>
                        </a:rPr>
                        <a:t>Births</a:t>
                      </a:r>
                      <a:r>
                        <a:rPr lang="en-GB" baseline="0" dirty="0" smtClean="0">
                          <a:latin typeface="Arial" panose="020B0604020202020204" pitchFamily="34" charset="0"/>
                          <a:cs typeface="Arial" panose="020B0604020202020204" pitchFamily="34" charset="0"/>
                        </a:rPr>
                        <a:t> and Fertility</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42179">
                <a:tc>
                  <a:txBody>
                    <a:bodyPr/>
                    <a:lstStyle/>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000" dirty="0" smtClean="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dirty="0" smtClean="0">
                        <a:solidFill>
                          <a:schemeClr val="accent1">
                            <a:lumMod val="7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dirty="0" smtClean="0">
                        <a:solidFill>
                          <a:schemeClr val="accent1">
                            <a:lumMod val="75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600" dirty="0" smtClean="0">
                          <a:solidFill>
                            <a:schemeClr val="accent1">
                              <a:lumMod val="75000"/>
                            </a:schemeClr>
                          </a:solidFill>
                          <a:latin typeface="Arial" panose="020B0604020202020204" pitchFamily="34" charset="0"/>
                          <a:cs typeface="Arial" panose="020B0604020202020204" pitchFamily="34" charset="0"/>
                        </a:rPr>
                        <a:t>        The birth rate for A1 Network PCN is statistically similar to the North Alliance</a:t>
                      </a:r>
                    </a:p>
                    <a:p>
                      <a:pPr marL="0" indent="0">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        and the low birth weight proportion within the PCN is statistically significantly </a:t>
                      </a:r>
                    </a:p>
                    <a:p>
                      <a:pPr marL="0" indent="0">
                        <a:buFont typeface="Arial" panose="020B0604020202020204" pitchFamily="34" charset="0"/>
                        <a:buNone/>
                      </a:pPr>
                      <a:r>
                        <a:rPr lang="en-GB" sz="1600" baseline="0" dirty="0" smtClean="0">
                          <a:solidFill>
                            <a:schemeClr val="accent1">
                              <a:lumMod val="75000"/>
                            </a:schemeClr>
                          </a:solidFill>
                          <a:latin typeface="Arial" panose="020B0604020202020204" pitchFamily="34" charset="0"/>
                          <a:cs typeface="Arial" panose="020B0604020202020204" pitchFamily="34" charset="0"/>
                        </a:rPr>
                        <a:t>        lower than the North Alliance average.</a:t>
                      </a:r>
                      <a:endParaRPr lang="en-GB" sz="1600" dirty="0" smtClean="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5534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smtClean="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bg1"/>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smtClean="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smtClean="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bg1"/>
                          </a:solidFill>
                          <a:latin typeface="Arial" panose="020B0604020202020204" pitchFamily="34" charset="0"/>
                          <a:cs typeface="Arial" panose="020B0604020202020204" pitchFamily="34" charset="0"/>
                        </a:rPr>
                        <a:t>Note:  Relates</a:t>
                      </a:r>
                      <a:r>
                        <a:rPr lang="en-GB" sz="1000" baseline="0" dirty="0" smtClean="0">
                          <a:solidFill>
                            <a:schemeClr val="bg1"/>
                          </a:solidFill>
                          <a:latin typeface="Arial" panose="020B0604020202020204" pitchFamily="34" charset="0"/>
                          <a:cs typeface="Arial" panose="020B0604020202020204" pitchFamily="34" charset="0"/>
                        </a:rPr>
                        <a:t> to Cambridgeshire and Peterborough residents only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bg1"/>
                          </a:solidFill>
                          <a:latin typeface="Arial" panose="020B0604020202020204" pitchFamily="34" charset="0"/>
                          <a:cs typeface="Arial" panose="020B0604020202020204" pitchFamily="34" charset="0"/>
                        </a:rPr>
                        <a:t>Source:</a:t>
                      </a:r>
                      <a:r>
                        <a:rPr lang="en-GB" sz="1000" baseline="0" dirty="0" smtClean="0">
                          <a:solidFill>
                            <a:schemeClr val="bg1"/>
                          </a:solidFill>
                          <a:latin typeface="Arial" panose="020B0604020202020204" pitchFamily="34" charset="0"/>
                          <a:cs typeface="Arial" panose="020B0604020202020204" pitchFamily="34" charset="0"/>
                        </a:rPr>
                        <a:t> </a:t>
                      </a:r>
                      <a:r>
                        <a:rPr lang="en-GB" sz="1000" kern="1200" dirty="0" smtClean="0">
                          <a:solidFill>
                            <a:schemeClr val="bg1"/>
                          </a:solidFill>
                          <a:latin typeface="Arial" panose="020B0604020202020204" pitchFamily="34" charset="0"/>
                          <a:ea typeface="+mn-ea"/>
                          <a:cs typeface="Arial" panose="020B0604020202020204" pitchFamily="34" charset="0"/>
                        </a:rPr>
                        <a:t>C&amp;P PHI based on NHS Digital Civil Registration Data, 2014-2016 and patients registered at a GP Practice by LSOA, July 2018, NHS Digital (benchmark = North Alliance)</a:t>
                      </a:r>
                      <a:endParaRPr lang="en-GB" sz="1000" baseline="0" dirty="0" smtClean="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a:blip r:embed="rId3"/>
          <a:stretch>
            <a:fillRect/>
          </a:stretch>
        </p:blipFill>
        <p:spPr>
          <a:xfrm>
            <a:off x="7742610" y="844255"/>
            <a:ext cx="4223292" cy="5133283"/>
          </a:xfrm>
          <a:prstGeom prst="rect">
            <a:avLst/>
          </a:prstGeom>
          <a:ln w="28575">
            <a:solidFill>
              <a:schemeClr val="accent1">
                <a:lumMod val="75000"/>
              </a:schemeClr>
            </a:solidFill>
          </a:ln>
        </p:spPr>
      </p:pic>
      <p:sp>
        <p:nvSpPr>
          <p:cNvPr id="5" name="Rectangle 4"/>
          <p:cNvSpPr/>
          <p:nvPr/>
        </p:nvSpPr>
        <p:spPr>
          <a:xfrm>
            <a:off x="7742610" y="434283"/>
            <a:ext cx="4223292" cy="369332"/>
          </a:xfrm>
          <a:prstGeom prst="rect">
            <a:avLst/>
          </a:prstGeom>
        </p:spPr>
        <p:txBody>
          <a:bodyPr wrap="square">
            <a:spAutoFit/>
          </a:bodyPr>
          <a:lstStyle/>
          <a:p>
            <a:pPr algn="ctr"/>
            <a:r>
              <a:rPr lang="en-GB" dirty="0" smtClean="0">
                <a:solidFill>
                  <a:schemeClr val="accent1">
                    <a:lumMod val="75000"/>
                  </a:schemeClr>
                </a:solidFill>
                <a:latin typeface="Arial" panose="020B0604020202020204" pitchFamily="34" charset="0"/>
                <a:cs typeface="Arial" panose="020B0604020202020204" pitchFamily="34" charset="0"/>
              </a:rPr>
              <a:t>Birth r</a:t>
            </a:r>
            <a:r>
              <a:rPr lang="en-GB" baseline="0" dirty="0" smtClean="0">
                <a:solidFill>
                  <a:schemeClr val="accent1">
                    <a:lumMod val="75000"/>
                  </a:schemeClr>
                </a:solidFill>
                <a:latin typeface="Arial" panose="020B0604020202020204" pitchFamily="34" charset="0"/>
                <a:cs typeface="Arial" panose="020B0604020202020204" pitchFamily="34" charset="0"/>
              </a:rPr>
              <a:t>ates by ward</a:t>
            </a:r>
            <a:endParaRPr lang="en-GB" dirty="0">
              <a:solidFill>
                <a:schemeClr val="accent1">
                  <a:lumMod val="75000"/>
                </a:schemeClr>
              </a:solidFill>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393939862"/>
              </p:ext>
            </p:extLst>
          </p:nvPr>
        </p:nvGraphicFramePr>
        <p:xfrm>
          <a:off x="236697" y="849614"/>
          <a:ext cx="7269217" cy="4002876"/>
        </p:xfrm>
        <a:graphic>
          <a:graphicData uri="http://schemas.openxmlformats.org/drawingml/2006/table">
            <a:tbl>
              <a:tblPr firstRow="1" bandRow="1">
                <a:tableStyleId>{F5AB1C69-6EDB-4FF4-983F-18BD219EF322}</a:tableStyleId>
              </a:tblPr>
              <a:tblGrid>
                <a:gridCol w="2215619">
                  <a:extLst>
                    <a:ext uri="{9D8B030D-6E8A-4147-A177-3AD203B41FA5}">
                      <a16:colId xmlns:a16="http://schemas.microsoft.com/office/drawing/2014/main" val="20000"/>
                    </a:ext>
                  </a:extLst>
                </a:gridCol>
                <a:gridCol w="1693846">
                  <a:extLst>
                    <a:ext uri="{9D8B030D-6E8A-4147-A177-3AD203B41FA5}">
                      <a16:colId xmlns:a16="http://schemas.microsoft.com/office/drawing/2014/main" val="20001"/>
                    </a:ext>
                  </a:extLst>
                </a:gridCol>
                <a:gridCol w="1646501">
                  <a:extLst>
                    <a:ext uri="{9D8B030D-6E8A-4147-A177-3AD203B41FA5}">
                      <a16:colId xmlns:a16="http://schemas.microsoft.com/office/drawing/2014/main" val="20002"/>
                    </a:ext>
                  </a:extLst>
                </a:gridCol>
                <a:gridCol w="1713251">
                  <a:extLst>
                    <a:ext uri="{9D8B030D-6E8A-4147-A177-3AD203B41FA5}">
                      <a16:colId xmlns:a16="http://schemas.microsoft.com/office/drawing/2014/main" val="20003"/>
                    </a:ext>
                  </a:extLst>
                </a:gridCol>
              </a:tblGrid>
              <a:tr h="0">
                <a:tc rowSpan="2">
                  <a:txBody>
                    <a:bodyPr/>
                    <a:lstStyle/>
                    <a:p>
                      <a:pPr algn="l"/>
                      <a:endParaRPr lang="en-GB" sz="1800" dirty="0">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gridSpan="3">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Estimated</a:t>
                      </a:r>
                    </a:p>
                  </a:txBody>
                  <a:tcPr marL="9525" marR="9525" marT="9525" marB="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38100" cap="flat" cmpd="sng" algn="ctr">
                      <a:solidFill>
                        <a:schemeClr val="bg1"/>
                      </a:solidFill>
                      <a:prstDash val="solid"/>
                      <a:round/>
                      <a:headEnd type="none" w="med" len="med"/>
                      <a:tailEnd type="none" w="med" len="med"/>
                    </a:lnT>
                  </a:tcPr>
                </a:tc>
                <a:tc hMerge="1">
                  <a:txBody>
                    <a:bodyPr/>
                    <a:lstStyle/>
                    <a:p>
                      <a:pPr algn="ctr" fontAlgn="b"/>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0"/>
                  </a:ext>
                </a:extLst>
              </a:tr>
              <a:tr h="1282920">
                <a:tc vMerge="1">
                  <a:txBody>
                    <a:bodyPr/>
                    <a:lstStyle/>
                    <a:p>
                      <a:pPr algn="l"/>
                      <a:endParaRPr lang="en-GB" sz="1800" dirty="0">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solidFill>
                      <a:srgbClr val="A5A5A5"/>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Number of </a:t>
                      </a:r>
                      <a:r>
                        <a:rPr lang="en-GB" sz="1600" b="1" kern="1200" baseline="0" dirty="0" smtClean="0">
                          <a:solidFill>
                            <a:schemeClr val="lt1"/>
                          </a:solidFill>
                          <a:latin typeface="Arial" panose="020B0604020202020204" pitchFamily="34" charset="0"/>
                          <a:ea typeface="+mn-ea"/>
                          <a:cs typeface="Arial" panose="020B0604020202020204" pitchFamily="34" charset="0"/>
                        </a:rPr>
                        <a:t>live</a:t>
                      </a:r>
                    </a:p>
                    <a:p>
                      <a:pPr algn="ctr" fontAlgn="b"/>
                      <a:r>
                        <a:rPr lang="en-GB" sz="1600" b="1" kern="1200" baseline="0" dirty="0" smtClean="0">
                          <a:solidFill>
                            <a:schemeClr val="lt1"/>
                          </a:solidFill>
                          <a:latin typeface="Arial" panose="020B0604020202020204" pitchFamily="34" charset="0"/>
                          <a:ea typeface="+mn-ea"/>
                          <a:cs typeface="Arial" panose="020B0604020202020204" pitchFamily="34" charset="0"/>
                        </a:rPr>
                        <a:t> births</a:t>
                      </a:r>
                    </a:p>
                    <a:p>
                      <a:pPr algn="ctr" fontAlgn="b"/>
                      <a:endParaRPr lang="en-GB" sz="1600" b="1" kern="1200" baseline="0" dirty="0" smtClean="0">
                        <a:solidFill>
                          <a:schemeClr val="lt1"/>
                        </a:solidFill>
                        <a:latin typeface="Arial" panose="020B0604020202020204" pitchFamily="34" charset="0"/>
                        <a:ea typeface="+mn-ea"/>
                        <a:cs typeface="Arial" panose="020B0604020202020204" pitchFamily="34" charset="0"/>
                      </a:endParaRPr>
                    </a:p>
                    <a:p>
                      <a:pPr algn="ctr" fontAlgn="b"/>
                      <a:r>
                        <a:rPr lang="en-GB" sz="1400" b="0" kern="1200" baseline="0" dirty="0" smtClean="0">
                          <a:solidFill>
                            <a:schemeClr val="lt1"/>
                          </a:solidFill>
                          <a:latin typeface="Arial" panose="020B0604020202020204" pitchFamily="34" charset="0"/>
                          <a:ea typeface="+mn-ea"/>
                          <a:cs typeface="Arial" panose="020B0604020202020204" pitchFamily="34" charset="0"/>
                        </a:rPr>
                        <a:t>(2014-2016)</a:t>
                      </a:r>
                      <a:endParaRPr lang="en-GB" sz="1400" b="0" kern="1200" dirty="0">
                        <a:solidFill>
                          <a:schemeClr val="lt1"/>
                        </a:solidFill>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Birth</a:t>
                      </a:r>
                      <a:r>
                        <a:rPr lang="en-GB" sz="1600" b="1" kern="1200" baseline="0" dirty="0" smtClean="0">
                          <a:solidFill>
                            <a:schemeClr val="lt1"/>
                          </a:solidFill>
                          <a:latin typeface="Arial" panose="020B0604020202020204" pitchFamily="34" charset="0"/>
                          <a:ea typeface="+mn-ea"/>
                          <a:cs typeface="Arial" panose="020B0604020202020204" pitchFamily="34" charset="0"/>
                        </a:rPr>
                        <a:t> rate per 1,000 female population </a:t>
                      </a:r>
                    </a:p>
                    <a:p>
                      <a:pPr algn="ctr" fontAlgn="b"/>
                      <a:r>
                        <a:rPr lang="en-GB" sz="1600" b="1" kern="1200" baseline="0" dirty="0" smtClean="0">
                          <a:solidFill>
                            <a:schemeClr val="lt1"/>
                          </a:solidFill>
                          <a:latin typeface="Arial" panose="020B0604020202020204" pitchFamily="34" charset="0"/>
                          <a:ea typeface="+mn-ea"/>
                          <a:cs typeface="Arial" panose="020B0604020202020204" pitchFamily="34" charset="0"/>
                        </a:rPr>
                        <a:t>aged 15 to 44 years</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T w="12700" cap="flat" cmpd="sng" algn="ctr">
                      <a:solidFill>
                        <a:schemeClr val="bg1"/>
                      </a:solidFill>
                      <a:prstDash val="solid"/>
                      <a:round/>
                      <a:headEnd type="none" w="med" len="med"/>
                      <a:tailEnd type="none" w="med" len="med"/>
                    </a:lnT>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Low birth </a:t>
                      </a:r>
                    </a:p>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weight</a:t>
                      </a:r>
                      <a:r>
                        <a:rPr lang="en-GB" sz="1600" b="1" kern="1200" baseline="0" dirty="0" smtClean="0">
                          <a:solidFill>
                            <a:schemeClr val="lt1"/>
                          </a:solidFill>
                          <a:latin typeface="Arial" panose="020B0604020202020204" pitchFamily="34" charset="0"/>
                          <a:ea typeface="+mn-ea"/>
                          <a:cs typeface="Arial" panose="020B0604020202020204" pitchFamily="34" charset="0"/>
                        </a:rPr>
                        <a:t> births (under 2,500g)</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75000"/>
                      </a:schemeClr>
                    </a:solidFill>
                  </a:tcPr>
                </a:tc>
                <a:extLst>
                  <a:ext uri="{0D108BD9-81ED-4DB2-BD59-A6C34878D82A}">
                    <a16:rowId xmlns:a16="http://schemas.microsoft.com/office/drawing/2014/main" val="10001"/>
                  </a:ext>
                </a:extLst>
              </a:tr>
              <a:tr h="576000">
                <a:tc>
                  <a:txBody>
                    <a:bodyPr/>
                    <a:lstStyle/>
                    <a:p>
                      <a:pPr algn="l"/>
                      <a:r>
                        <a:rPr lang="en-GB" sz="1600" baseline="0" dirty="0" smtClean="0">
                          <a:solidFill>
                            <a:schemeClr val="accent1">
                              <a:lumMod val="75000"/>
                            </a:schemeClr>
                          </a:solidFill>
                          <a:latin typeface="Arial" panose="020B0604020202020204" pitchFamily="34" charset="0"/>
                          <a:cs typeface="Arial" panose="020B0604020202020204" pitchFamily="34" charset="0"/>
                        </a:rPr>
                        <a:t>A1 Network </a:t>
                      </a:r>
                      <a:r>
                        <a:rPr lang="en-GB" sz="1600" dirty="0" smtClean="0">
                          <a:solidFill>
                            <a:schemeClr val="accent1">
                              <a:lumMod val="75000"/>
                            </a:schemeClr>
                          </a:solidFill>
                          <a:latin typeface="Arial" panose="020B0604020202020204" pitchFamily="34" charset="0"/>
                          <a:cs typeface="Arial" panose="020B0604020202020204" pitchFamily="34" charset="0"/>
                        </a:rPr>
                        <a:t>PCN</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CEE1F2"/>
                    </a:solidFill>
                  </a:tcPr>
                </a:tc>
                <a:tc>
                  <a:txBody>
                    <a:bodyPr/>
                    <a:lstStyle/>
                    <a:p>
                      <a:pPr algn="ctr" fontAlgn="b"/>
                      <a:r>
                        <a:rPr lang="en-GB" sz="1600" b="0" i="0" u="none" strike="noStrike" dirty="0" smtClean="0">
                          <a:solidFill>
                            <a:schemeClr val="accent1">
                              <a:lumMod val="75000"/>
                            </a:schemeClr>
                          </a:solidFill>
                          <a:effectLst/>
                          <a:latin typeface="Arial" panose="020B0604020202020204" pitchFamily="34" charset="0"/>
                          <a:cs typeface="Arial" panose="020B0604020202020204" pitchFamily="34" charset="0"/>
                        </a:rPr>
                        <a:t>1,138</a:t>
                      </a:r>
                      <a:endParaRPr lang="en-GB" sz="1600" b="0"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solidFill>
                      <a:srgbClr val="CEE1F2"/>
                    </a:solidFill>
                  </a:tcPr>
                </a:tc>
                <a:tc>
                  <a:txBody>
                    <a:bodyPr/>
                    <a:lstStyle/>
                    <a:p>
                      <a:pPr algn="ctr" fontAlgn="b"/>
                      <a:r>
                        <a:rPr lang="en-GB" sz="1600" b="0" i="0" u="none" strike="noStrike" dirty="0" smtClean="0">
                          <a:solidFill>
                            <a:schemeClr val="accent1">
                              <a:lumMod val="75000"/>
                            </a:schemeClr>
                          </a:solidFill>
                          <a:effectLst/>
                          <a:latin typeface="Arial" panose="020B0604020202020204" pitchFamily="34" charset="0"/>
                          <a:cs typeface="Arial" panose="020B0604020202020204" pitchFamily="34" charset="0"/>
                        </a:rPr>
                        <a:t>63.1</a:t>
                      </a:r>
                      <a:endParaRPr lang="en-GB" sz="1600" b="0"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solidFill>
                      <a:srgbClr val="FFFF00"/>
                    </a:solidFill>
                  </a:tcPr>
                </a:tc>
                <a:tc>
                  <a:txBody>
                    <a:bodyPr/>
                    <a:lstStyle/>
                    <a:p>
                      <a:pPr algn="ctr" fontAlgn="b"/>
                      <a:r>
                        <a:rPr lang="en-GB" sz="1600" b="0" i="0" u="none" strike="noStrike" dirty="0" smtClean="0">
                          <a:solidFill>
                            <a:schemeClr val="accent1">
                              <a:lumMod val="75000"/>
                            </a:schemeClr>
                          </a:solidFill>
                          <a:effectLst/>
                          <a:latin typeface="Arial" panose="020B0604020202020204" pitchFamily="34" charset="0"/>
                          <a:cs typeface="Arial" panose="020B0604020202020204" pitchFamily="34" charset="0"/>
                        </a:rPr>
                        <a:t>0.4%</a:t>
                      </a:r>
                      <a:endParaRPr lang="en-GB" sz="1600" b="0"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lnR w="38100" cap="flat" cmpd="sng" algn="ctr">
                      <a:solidFill>
                        <a:schemeClr val="bg1"/>
                      </a:solidFill>
                      <a:prstDash val="solid"/>
                      <a:round/>
                      <a:headEnd type="none" w="med" len="med"/>
                      <a:tailEnd type="none" w="med" len="med"/>
                    </a:lnR>
                    <a:solidFill>
                      <a:srgbClr val="92D050"/>
                    </a:solidFill>
                  </a:tcPr>
                </a:tc>
                <a:extLst>
                  <a:ext uri="{0D108BD9-81ED-4DB2-BD59-A6C34878D82A}">
                    <a16:rowId xmlns:a16="http://schemas.microsoft.com/office/drawing/2014/main" val="10002"/>
                  </a:ext>
                </a:extLst>
              </a:tr>
              <a:tr h="576000">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North Alliance</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marL="0" algn="ctr" defTabSz="914400" rtl="0" eaLnBrk="1" fontAlgn="b" latinLnBrk="0" hangingPunct="1"/>
                      <a:r>
                        <a:rPr lang="en-GB" sz="16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19,756</a:t>
                      </a:r>
                      <a:endParaRPr lang="en-GB" sz="16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6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65.8</a:t>
                      </a:r>
                      <a:endParaRPr lang="en-GB" sz="16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6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6.8%</a:t>
                      </a:r>
                      <a:endParaRPr lang="en-GB" sz="16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3"/>
                  </a:ext>
                </a:extLst>
              </a:tr>
              <a:tr h="738591">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Cambridgeshire</a:t>
                      </a:r>
                      <a:r>
                        <a:rPr lang="en-GB" sz="1600" baseline="0" dirty="0" smtClean="0">
                          <a:solidFill>
                            <a:schemeClr val="accent1">
                              <a:lumMod val="75000"/>
                            </a:schemeClr>
                          </a:solidFill>
                          <a:latin typeface="Arial" panose="020B0604020202020204" pitchFamily="34" charset="0"/>
                          <a:cs typeface="Arial" panose="020B0604020202020204" pitchFamily="34" charset="0"/>
                        </a:rPr>
                        <a:t> and Peterborough CCG</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31,348</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58.2</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6.5%</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R w="38100" cap="flat" cmpd="sng" algn="ctr">
                      <a:solidFill>
                        <a:schemeClr val="bg1"/>
                      </a:solidFill>
                      <a:prstDash val="solid"/>
                      <a:round/>
                      <a:headEnd type="none" w="med" len="med"/>
                      <a:tailEnd type="none" w="med" len="med"/>
                    </a:lnR>
                    <a:solidFill>
                      <a:srgbClr val="EBF1FF"/>
                    </a:solidFill>
                  </a:tcPr>
                </a:tc>
                <a:extLst>
                  <a:ext uri="{0D108BD9-81ED-4DB2-BD59-A6C34878D82A}">
                    <a16:rowId xmlns:a16="http://schemas.microsoft.com/office/drawing/2014/main" val="10004"/>
                  </a:ext>
                </a:extLst>
              </a:tr>
              <a:tr h="576000">
                <a:tc>
                  <a:txBody>
                    <a:bodyPr/>
                    <a:lstStyle/>
                    <a:p>
                      <a:pPr algn="l"/>
                      <a:r>
                        <a:rPr lang="en-GB" sz="1600" dirty="0" smtClean="0">
                          <a:solidFill>
                            <a:schemeClr val="accent1">
                              <a:lumMod val="75000"/>
                            </a:schemeClr>
                          </a:solidFill>
                          <a:latin typeface="Arial" panose="020B0604020202020204" pitchFamily="34" charset="0"/>
                          <a:cs typeface="Arial" panose="020B0604020202020204" pitchFamily="34" charset="0"/>
                        </a:rPr>
                        <a:t>England </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1,989,052</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62.4</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EBF1FF"/>
                    </a:solidFill>
                  </a:tcPr>
                </a:tc>
                <a:tc>
                  <a:txBody>
                    <a:bodyPr/>
                    <a:lstStyle/>
                    <a:p>
                      <a:pPr algn="ctr"/>
                      <a:r>
                        <a:rPr lang="en-GB" sz="1600" dirty="0" smtClean="0">
                          <a:solidFill>
                            <a:schemeClr val="accent1">
                              <a:lumMod val="75000"/>
                            </a:schemeClr>
                          </a:solidFill>
                          <a:latin typeface="Arial" panose="020B0604020202020204" pitchFamily="34" charset="0"/>
                          <a:cs typeface="Arial" panose="020B0604020202020204" pitchFamily="34" charset="0"/>
                        </a:rPr>
                        <a:t>7.4%</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BF1FF"/>
                    </a:solidFill>
                  </a:tcPr>
                </a:tc>
                <a:extLst>
                  <a:ext uri="{0D108BD9-81ED-4DB2-BD59-A6C34878D82A}">
                    <a16:rowId xmlns:a16="http://schemas.microsoft.com/office/drawing/2014/main" val="10005"/>
                  </a:ext>
                </a:extLst>
              </a:tr>
            </a:tbl>
          </a:graphicData>
        </a:graphic>
      </p:graphicFrame>
      <p:pic>
        <p:nvPicPr>
          <p:cNvPr id="3" name="Picture 2"/>
          <p:cNvPicPr>
            <a:picLocks noChangeAspect="1"/>
          </p:cNvPicPr>
          <p:nvPr/>
        </p:nvPicPr>
        <p:blipFill>
          <a:blip r:embed="rId4"/>
          <a:stretch>
            <a:fillRect/>
          </a:stretch>
        </p:blipFill>
        <p:spPr>
          <a:xfrm>
            <a:off x="87682" y="6269203"/>
            <a:ext cx="7995920" cy="300965"/>
          </a:xfrm>
          <a:prstGeom prst="rect">
            <a:avLst/>
          </a:prstGeom>
        </p:spPr>
      </p:pic>
    </p:spTree>
    <p:extLst>
      <p:ext uri="{BB962C8B-B14F-4D97-AF65-F5344CB8AC3E}">
        <p14:creationId xmlns:p14="http://schemas.microsoft.com/office/powerpoint/2010/main" val="1526845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31378702"/>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08314">
                <a:tc>
                  <a:txBody>
                    <a:bodyPr/>
                    <a:lstStyle/>
                    <a:p>
                      <a:r>
                        <a:rPr lang="en-GB" dirty="0" smtClean="0">
                          <a:latin typeface="Arial" panose="020B0604020202020204" pitchFamily="34" charset="0"/>
                          <a:cs typeface="Arial" panose="020B0604020202020204" pitchFamily="34" charset="0"/>
                        </a:rPr>
                        <a:t>Life expectancy</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866509">
                <a:tc>
                  <a:txBody>
                    <a:bodyPr/>
                    <a:lstStyle/>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endParaRPr lang="en-GB" sz="1600" dirty="0" smtClean="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smtClean="0">
                          <a:solidFill>
                            <a:schemeClr val="accent1">
                              <a:lumMod val="75000"/>
                            </a:schemeClr>
                          </a:solidFill>
                          <a:latin typeface="Arial" panose="020B0604020202020204" pitchFamily="34" charset="0"/>
                          <a:cs typeface="Arial" panose="020B0604020202020204" pitchFamily="34" charset="0"/>
                        </a:rPr>
                        <a:t>       Male and female </a:t>
                      </a:r>
                      <a:r>
                        <a:rPr lang="en-GB" sz="1600" baseline="0" dirty="0" smtClean="0">
                          <a:solidFill>
                            <a:schemeClr val="accent1">
                              <a:lumMod val="75000"/>
                            </a:schemeClr>
                          </a:solidFill>
                          <a:latin typeface="Arial" panose="020B0604020202020204" pitchFamily="34" charset="0"/>
                          <a:cs typeface="Arial" panose="020B0604020202020204" pitchFamily="34" charset="0"/>
                        </a:rPr>
                        <a:t>l</a:t>
                      </a:r>
                      <a:r>
                        <a:rPr lang="en-GB" sz="1600" dirty="0" smtClean="0">
                          <a:solidFill>
                            <a:schemeClr val="accent1">
                              <a:lumMod val="75000"/>
                            </a:schemeClr>
                          </a:solidFill>
                          <a:latin typeface="Arial" panose="020B0604020202020204" pitchFamily="34" charset="0"/>
                          <a:cs typeface="Arial" panose="020B0604020202020204" pitchFamily="34" charset="0"/>
                        </a:rPr>
                        <a:t>ife expectancy</a:t>
                      </a:r>
                      <a:r>
                        <a:rPr lang="en-GB" sz="1600" baseline="0" dirty="0" smtClean="0">
                          <a:solidFill>
                            <a:schemeClr val="accent1">
                              <a:lumMod val="75000"/>
                            </a:schemeClr>
                          </a:solidFill>
                          <a:latin typeface="Arial" panose="020B0604020202020204" pitchFamily="34" charset="0"/>
                          <a:cs typeface="Arial" panose="020B0604020202020204" pitchFamily="34" charset="0"/>
                        </a:rPr>
                        <a:t> in A1 Network PCN are statistically significantly higher than both North Alliance and CCG values.</a:t>
                      </a:r>
                    </a:p>
                  </a:txBody>
                  <a:tcPr>
                    <a:solidFill>
                      <a:schemeClr val="bg1"/>
                    </a:solidFill>
                  </a:tcPr>
                </a:tc>
                <a:extLst>
                  <a:ext uri="{0D108BD9-81ED-4DB2-BD59-A6C34878D82A}">
                    <a16:rowId xmlns:a16="http://schemas.microsoft.com/office/drawing/2014/main" val="10001"/>
                  </a:ext>
                </a:extLst>
              </a:tr>
              <a:tr h="583177">
                <a:tc>
                  <a:txBody>
                    <a:bodyPr/>
                    <a:lstStyle/>
                    <a:p>
                      <a:endParaRPr lang="en-GB" sz="1000" b="1" dirty="0" smtClean="0">
                        <a:solidFill>
                          <a:schemeClr val="bg1"/>
                        </a:solidFill>
                        <a:latin typeface="Arial" panose="020B0604020202020204" pitchFamily="34" charset="0"/>
                        <a:cs typeface="Arial" panose="020B0604020202020204" pitchFamily="34" charset="0"/>
                      </a:endParaRPr>
                    </a:p>
                    <a:p>
                      <a:endParaRPr lang="en-GB" sz="1000" dirty="0" smtClean="0">
                        <a:solidFill>
                          <a:schemeClr val="bg1"/>
                        </a:solidFill>
                        <a:latin typeface="Arial" panose="020B0604020202020204" pitchFamily="34" charset="0"/>
                        <a:cs typeface="Arial" panose="020B0604020202020204" pitchFamily="34" charset="0"/>
                      </a:endParaRPr>
                    </a:p>
                    <a:p>
                      <a:r>
                        <a:rPr lang="en-GB" sz="1000" dirty="0" smtClean="0">
                          <a:solidFill>
                            <a:schemeClr val="bg1"/>
                          </a:solidFill>
                          <a:latin typeface="Arial" panose="020B0604020202020204" pitchFamily="34" charset="0"/>
                          <a:cs typeface="Arial" panose="020B0604020202020204" pitchFamily="34" charset="0"/>
                        </a:rPr>
                        <a:t>Source:</a:t>
                      </a:r>
                      <a:r>
                        <a:rPr lang="en-GB" sz="1000" baseline="0" dirty="0" smtClean="0">
                          <a:solidFill>
                            <a:schemeClr val="bg1"/>
                          </a:solidFill>
                          <a:latin typeface="Arial" panose="020B0604020202020204" pitchFamily="34" charset="0"/>
                          <a:cs typeface="Arial" panose="020B0604020202020204" pitchFamily="34" charset="0"/>
                        </a:rPr>
                        <a:t> </a:t>
                      </a:r>
                      <a:r>
                        <a:rPr lang="en-GB" sz="1000" kern="1200" dirty="0" smtClean="0">
                          <a:solidFill>
                            <a:schemeClr val="bg1"/>
                          </a:solidFill>
                          <a:latin typeface="Arial" panose="020B0604020202020204" pitchFamily="34" charset="0"/>
                          <a:ea typeface="+mn-ea"/>
                          <a:cs typeface="Arial" panose="020B0604020202020204" pitchFamily="34" charset="0"/>
                        </a:rPr>
                        <a:t>C&amp;P PHI based, derived from</a:t>
                      </a:r>
                      <a:r>
                        <a:rPr lang="en-GB" sz="1000" b="1" kern="1200" dirty="0" smtClean="0">
                          <a:solidFill>
                            <a:schemeClr val="bg1"/>
                          </a:solidFill>
                          <a:latin typeface="Arial" panose="020B0604020202020204" pitchFamily="34" charset="0"/>
                          <a:ea typeface="+mn-ea"/>
                          <a:cs typeface="Arial" panose="020B0604020202020204" pitchFamily="34" charset="0"/>
                        </a:rPr>
                        <a:t> </a:t>
                      </a:r>
                      <a:r>
                        <a:rPr lang="en-GB" sz="1000" kern="1200" dirty="0" smtClean="0">
                          <a:solidFill>
                            <a:schemeClr val="bg1"/>
                          </a:solidFill>
                          <a:latin typeface="Arial" panose="020B0604020202020204" pitchFamily="34" charset="0"/>
                          <a:ea typeface="+mn-ea"/>
                          <a:cs typeface="Arial" panose="020B0604020202020204" pitchFamily="34" charset="0"/>
                        </a:rPr>
                        <a:t>NHS Digital Civil Registration data and GP registered population data (benchmark = North Alliance), 2013</a:t>
                      </a:r>
                      <a:r>
                        <a:rPr lang="en-GB" sz="1000" kern="1200" baseline="0" dirty="0" smtClean="0">
                          <a:solidFill>
                            <a:schemeClr val="bg1"/>
                          </a:solidFill>
                          <a:latin typeface="Arial" panose="020B0604020202020204" pitchFamily="34" charset="0"/>
                          <a:ea typeface="+mn-ea"/>
                          <a:cs typeface="Arial" panose="020B0604020202020204" pitchFamily="34" charset="0"/>
                        </a:rPr>
                        <a:t> – 2017</a:t>
                      </a:r>
                      <a:endParaRPr lang="en-GB" sz="1000" kern="1200" dirty="0" smtClean="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522649569"/>
              </p:ext>
            </p:extLst>
          </p:nvPr>
        </p:nvGraphicFramePr>
        <p:xfrm>
          <a:off x="2627929" y="863600"/>
          <a:ext cx="7256931" cy="2565400"/>
        </p:xfrm>
        <a:graphic>
          <a:graphicData uri="http://schemas.openxmlformats.org/drawingml/2006/table">
            <a:tbl>
              <a:tblPr firstRow="1" bandRow="1">
                <a:tableStyleId>{F5AB1C69-6EDB-4FF4-983F-18BD219EF322}</a:tableStyleId>
              </a:tblPr>
              <a:tblGrid>
                <a:gridCol w="4379259">
                  <a:extLst>
                    <a:ext uri="{9D8B030D-6E8A-4147-A177-3AD203B41FA5}">
                      <a16:colId xmlns:a16="http://schemas.microsoft.com/office/drawing/2014/main" val="20000"/>
                    </a:ext>
                  </a:extLst>
                </a:gridCol>
                <a:gridCol w="1438836">
                  <a:extLst>
                    <a:ext uri="{9D8B030D-6E8A-4147-A177-3AD203B41FA5}">
                      <a16:colId xmlns:a16="http://schemas.microsoft.com/office/drawing/2014/main" val="20001"/>
                    </a:ext>
                  </a:extLst>
                </a:gridCol>
                <a:gridCol w="1438836">
                  <a:extLst>
                    <a:ext uri="{9D8B030D-6E8A-4147-A177-3AD203B41FA5}">
                      <a16:colId xmlns:a16="http://schemas.microsoft.com/office/drawing/2014/main" val="20002"/>
                    </a:ext>
                  </a:extLst>
                </a:gridCol>
              </a:tblGrid>
              <a:tr h="837400">
                <a:tc>
                  <a:txBody>
                    <a:bodyPr/>
                    <a:lstStyle/>
                    <a:p>
                      <a:pPr algn="l"/>
                      <a:endParaRPr lang="en-GB" sz="180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Males</a:t>
                      </a:r>
                    </a:p>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(years)</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Females</a:t>
                      </a:r>
                    </a:p>
                    <a:p>
                      <a:pPr algn="ctr" fontAlgn="b"/>
                      <a:r>
                        <a:rPr lang="en-GB" sz="1600" b="1" kern="1200" dirty="0" smtClean="0">
                          <a:solidFill>
                            <a:schemeClr val="lt1"/>
                          </a:solidFill>
                          <a:latin typeface="Arial" panose="020B0604020202020204" pitchFamily="34" charset="0"/>
                          <a:ea typeface="+mn-ea"/>
                          <a:cs typeface="Arial" panose="020B0604020202020204" pitchFamily="34" charset="0"/>
                        </a:rPr>
                        <a:t>(years)</a:t>
                      </a:r>
                      <a:endParaRPr lang="en-GB" sz="16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3810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576000">
                <a:tc>
                  <a:txBody>
                    <a:bodyPr/>
                    <a:lstStyle/>
                    <a:p>
                      <a:pPr algn="l"/>
                      <a:r>
                        <a:rPr lang="en-GB" sz="1800" baseline="0" dirty="0" smtClean="0">
                          <a:solidFill>
                            <a:schemeClr val="accent1">
                              <a:lumMod val="75000"/>
                            </a:schemeClr>
                          </a:solidFill>
                          <a:latin typeface="Arial" panose="020B0604020202020204" pitchFamily="34" charset="0"/>
                          <a:cs typeface="Arial" panose="020B0604020202020204" pitchFamily="34" charset="0"/>
                        </a:rPr>
                        <a:t>A1 Network </a:t>
                      </a:r>
                      <a:r>
                        <a:rPr lang="en-GB" sz="1800" dirty="0" smtClean="0">
                          <a:solidFill>
                            <a:schemeClr val="accent1">
                              <a:lumMod val="75000"/>
                            </a:schemeClr>
                          </a:solidFill>
                          <a:latin typeface="Arial" panose="020B0604020202020204" pitchFamily="34" charset="0"/>
                          <a:cs typeface="Arial" panose="020B0604020202020204" pitchFamily="34" charset="0"/>
                        </a:rPr>
                        <a:t>PCN</a:t>
                      </a:r>
                      <a:endParaRPr lang="en-GB" sz="18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CEE1F2"/>
                    </a:solidFill>
                  </a:tcPr>
                </a:tc>
                <a:tc>
                  <a:txBody>
                    <a:bodyPr/>
                    <a:lstStyle/>
                    <a:p>
                      <a:pPr algn="ctr" fontAlgn="b"/>
                      <a:r>
                        <a:rPr lang="en-GB" sz="1800" b="0" i="0" u="none" strike="noStrike" dirty="0" smtClean="0">
                          <a:solidFill>
                            <a:schemeClr val="accent1">
                              <a:lumMod val="75000"/>
                            </a:schemeClr>
                          </a:solidFill>
                          <a:effectLst/>
                          <a:latin typeface="Arial" panose="020B0604020202020204" pitchFamily="34" charset="0"/>
                          <a:cs typeface="Arial" panose="020B0604020202020204" pitchFamily="34" charset="0"/>
                        </a:rPr>
                        <a:t>81.8</a:t>
                      </a:r>
                    </a:p>
                  </a:txBody>
                  <a:tcPr marL="9525" marR="9525" marT="9525" marB="0" anchor="ctr">
                    <a:lnT w="38100" cap="flat" cmpd="sng" algn="ctr">
                      <a:solidFill>
                        <a:schemeClr val="bg1"/>
                      </a:solidFill>
                      <a:prstDash val="solid"/>
                      <a:round/>
                      <a:headEnd type="none" w="med" len="med"/>
                      <a:tailEnd type="none" w="med" len="med"/>
                    </a:lnT>
                    <a:solidFill>
                      <a:srgbClr val="92D050"/>
                    </a:solidFill>
                  </a:tcPr>
                </a:tc>
                <a:tc>
                  <a:txBody>
                    <a:bodyPr/>
                    <a:lstStyle/>
                    <a:p>
                      <a:pPr algn="ctr" fontAlgn="b"/>
                      <a:r>
                        <a:rPr lang="en-GB" sz="1800" b="0" i="0" u="none" strike="noStrike" dirty="0" smtClean="0">
                          <a:solidFill>
                            <a:schemeClr val="accent1">
                              <a:lumMod val="75000"/>
                            </a:schemeClr>
                          </a:solidFill>
                          <a:effectLst/>
                          <a:latin typeface="Arial" panose="020B0604020202020204" pitchFamily="34" charset="0"/>
                          <a:cs typeface="Arial" panose="020B0604020202020204" pitchFamily="34" charset="0"/>
                        </a:rPr>
                        <a:t>85.7</a:t>
                      </a:r>
                      <a:endParaRPr lang="en-GB" sz="1800" b="0"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lnT w="38100" cap="flat" cmpd="sng" algn="ctr">
                      <a:solidFill>
                        <a:schemeClr val="bg1"/>
                      </a:solidFill>
                      <a:prstDash val="solid"/>
                      <a:round/>
                      <a:headEnd type="none" w="med" len="med"/>
                      <a:tailEnd type="none" w="med" len="med"/>
                    </a:lnT>
                    <a:solidFill>
                      <a:srgbClr val="92D050"/>
                    </a:solidFill>
                  </a:tcPr>
                </a:tc>
                <a:extLst>
                  <a:ext uri="{0D108BD9-81ED-4DB2-BD59-A6C34878D82A}">
                    <a16:rowId xmlns:a16="http://schemas.microsoft.com/office/drawing/2014/main" val="10001"/>
                  </a:ext>
                </a:extLst>
              </a:tr>
              <a:tr h="576000">
                <a:tc>
                  <a:txBody>
                    <a:bodyPr/>
                    <a:lstStyle/>
                    <a:p>
                      <a:pPr algn="l"/>
                      <a:r>
                        <a:rPr lang="en-GB" sz="1800" dirty="0" smtClean="0">
                          <a:solidFill>
                            <a:schemeClr val="accent1">
                              <a:lumMod val="75000"/>
                            </a:schemeClr>
                          </a:solidFill>
                          <a:latin typeface="Arial" panose="020B0604020202020204" pitchFamily="34" charset="0"/>
                          <a:cs typeface="Arial" panose="020B0604020202020204" pitchFamily="34" charset="0"/>
                        </a:rPr>
                        <a:t>North Alliance</a:t>
                      </a:r>
                      <a:endParaRPr lang="en-GB" sz="18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marL="0" algn="ctr" defTabSz="914400" rtl="0" eaLnBrk="1" fontAlgn="b" latinLnBrk="0" hangingPunct="1"/>
                      <a:r>
                        <a:rPr lang="en-GB" sz="18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80.5</a:t>
                      </a:r>
                      <a:endParaRPr lang="en-GB" sz="18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tc>
                  <a:txBody>
                    <a:bodyPr/>
                    <a:lstStyle/>
                    <a:p>
                      <a:pPr marL="0" algn="ctr" defTabSz="914400" rtl="0" eaLnBrk="1" fontAlgn="b" latinLnBrk="0" hangingPunct="1"/>
                      <a:r>
                        <a:rPr lang="en-GB" sz="1800" b="0"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83.7</a:t>
                      </a:r>
                      <a:endParaRPr lang="en-GB" sz="1800" b="0"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solidFill>
                      <a:srgbClr val="EBF1FF"/>
                    </a:solidFill>
                  </a:tcPr>
                </a:tc>
                <a:extLst>
                  <a:ext uri="{0D108BD9-81ED-4DB2-BD59-A6C34878D82A}">
                    <a16:rowId xmlns:a16="http://schemas.microsoft.com/office/drawing/2014/main" val="10002"/>
                  </a:ext>
                </a:extLst>
              </a:tr>
              <a:tr h="576000">
                <a:tc>
                  <a:txBody>
                    <a:bodyPr/>
                    <a:lstStyle/>
                    <a:p>
                      <a:pPr algn="l"/>
                      <a:r>
                        <a:rPr lang="en-GB" sz="1800" dirty="0" smtClean="0">
                          <a:solidFill>
                            <a:schemeClr val="accent1">
                              <a:lumMod val="75000"/>
                            </a:schemeClr>
                          </a:solidFill>
                          <a:latin typeface="Arial" panose="020B0604020202020204" pitchFamily="34" charset="0"/>
                          <a:cs typeface="Arial" panose="020B0604020202020204" pitchFamily="34" charset="0"/>
                        </a:rPr>
                        <a:t>Cambridgeshire</a:t>
                      </a:r>
                      <a:r>
                        <a:rPr lang="en-GB" sz="1800" baseline="0" dirty="0" smtClean="0">
                          <a:solidFill>
                            <a:schemeClr val="accent1">
                              <a:lumMod val="75000"/>
                            </a:schemeClr>
                          </a:solidFill>
                          <a:latin typeface="Arial" panose="020B0604020202020204" pitchFamily="34" charset="0"/>
                          <a:cs typeface="Arial" panose="020B0604020202020204" pitchFamily="34" charset="0"/>
                        </a:rPr>
                        <a:t> and Peterborough CCG</a:t>
                      </a:r>
                      <a:endParaRPr lang="en-GB" sz="18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800" dirty="0" smtClean="0">
                          <a:solidFill>
                            <a:schemeClr val="accent1">
                              <a:lumMod val="75000"/>
                            </a:schemeClr>
                          </a:solidFill>
                          <a:latin typeface="Arial" panose="020B0604020202020204" pitchFamily="34" charset="0"/>
                          <a:cs typeface="Arial" panose="020B0604020202020204" pitchFamily="34" charset="0"/>
                        </a:rPr>
                        <a:t>81.2</a:t>
                      </a:r>
                      <a:endParaRPr lang="en-GB" sz="18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tc>
                  <a:txBody>
                    <a:bodyPr/>
                    <a:lstStyle/>
                    <a:p>
                      <a:pPr algn="ctr"/>
                      <a:r>
                        <a:rPr lang="en-GB" sz="1800" dirty="0" smtClean="0">
                          <a:solidFill>
                            <a:schemeClr val="accent1">
                              <a:lumMod val="75000"/>
                            </a:schemeClr>
                          </a:solidFill>
                          <a:latin typeface="Arial" panose="020B0604020202020204" pitchFamily="34" charset="0"/>
                          <a:cs typeface="Arial" panose="020B0604020202020204" pitchFamily="34" charset="0"/>
                        </a:rPr>
                        <a:t>84.3</a:t>
                      </a:r>
                      <a:endParaRPr lang="en-GB" sz="1800" dirty="0">
                        <a:solidFill>
                          <a:schemeClr val="accent1">
                            <a:lumMod val="75000"/>
                          </a:schemeClr>
                        </a:solidFill>
                        <a:latin typeface="Arial" panose="020B0604020202020204" pitchFamily="34" charset="0"/>
                        <a:cs typeface="Arial" panose="020B0604020202020204" pitchFamily="34" charset="0"/>
                      </a:endParaRPr>
                    </a:p>
                  </a:txBody>
                  <a:tcPr anchor="ctr">
                    <a:solidFill>
                      <a:srgbClr val="EBF1FF"/>
                    </a:solidFill>
                  </a:tcPr>
                </a:tc>
                <a:extLst>
                  <a:ext uri="{0D108BD9-81ED-4DB2-BD59-A6C34878D82A}">
                    <a16:rowId xmlns:a16="http://schemas.microsoft.com/office/drawing/2014/main" val="10003"/>
                  </a:ext>
                </a:extLst>
              </a:tr>
            </a:tbl>
          </a:graphicData>
        </a:graphic>
      </p:graphicFrame>
      <p:pic>
        <p:nvPicPr>
          <p:cNvPr id="3" name="Picture 2"/>
          <p:cNvPicPr>
            <a:picLocks noChangeAspect="1"/>
          </p:cNvPicPr>
          <p:nvPr/>
        </p:nvPicPr>
        <p:blipFill>
          <a:blip r:embed="rId3"/>
          <a:stretch>
            <a:fillRect/>
          </a:stretch>
        </p:blipFill>
        <p:spPr>
          <a:xfrm>
            <a:off x="0" y="6271143"/>
            <a:ext cx="7200219" cy="322271"/>
          </a:xfrm>
          <a:prstGeom prst="rect">
            <a:avLst/>
          </a:prstGeom>
        </p:spPr>
      </p:pic>
    </p:spTree>
    <p:extLst>
      <p:ext uri="{BB962C8B-B14F-4D97-AF65-F5344CB8AC3E}">
        <p14:creationId xmlns:p14="http://schemas.microsoft.com/office/powerpoint/2010/main" val="1732916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4130</TotalTime>
  <Words>2470</Words>
  <Application>Microsoft Office PowerPoint</Application>
  <PresentationFormat>Widescreen</PresentationFormat>
  <Paragraphs>1084</Paragraphs>
  <Slides>18</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Cambridgeshire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Whyman Helen</dc:creator>
  <cp:lastModifiedBy>Robson Andrew</cp:lastModifiedBy>
  <cp:revision>394</cp:revision>
  <cp:lastPrinted>2019-07-04T07:21:22Z</cp:lastPrinted>
  <dcterms:created xsi:type="dcterms:W3CDTF">2019-01-15T15:07:08Z</dcterms:created>
  <dcterms:modified xsi:type="dcterms:W3CDTF">2019-09-17T10:49:16Z</dcterms:modified>
</cp:coreProperties>
</file>