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90" r:id="rId4"/>
    <p:sldId id="258" r:id="rId5"/>
    <p:sldId id="283" r:id="rId6"/>
    <p:sldId id="293" r:id="rId7"/>
    <p:sldId id="284" r:id="rId8"/>
    <p:sldId id="278" r:id="rId9"/>
    <p:sldId id="263" r:id="rId10"/>
    <p:sldId id="294" r:id="rId11"/>
    <p:sldId id="264" r:id="rId12"/>
    <p:sldId id="266" r:id="rId13"/>
    <p:sldId id="280" r:id="rId14"/>
    <p:sldId id="292" r:id="rId15"/>
    <p:sldId id="267" r:id="rId16"/>
    <p:sldId id="282" r:id="rId17"/>
    <p:sldId id="295" r:id="rId18"/>
    <p:sldId id="269" r:id="rId19"/>
    <p:sldId id="285" r:id="rId20"/>
    <p:sldId id="270" r:id="rId21"/>
    <p:sldId id="271" r:id="rId22"/>
    <p:sldId id="299" r:id="rId23"/>
    <p:sldId id="300" r:id="rId24"/>
    <p:sldId id="273" r:id="rId25"/>
    <p:sldId id="296" r:id="rId26"/>
    <p:sldId id="286" r:id="rId27"/>
    <p:sldId id="287" r:id="rId28"/>
    <p:sldId id="274" r:id="rId29"/>
    <p:sldId id="288" r:id="rId30"/>
    <p:sldId id="275" r:id="rId31"/>
    <p:sldId id="297" r:id="rId32"/>
    <p:sldId id="298" r:id="rId33"/>
    <p:sldId id="302" r:id="rId34"/>
    <p:sldId id="303"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21" autoAdjust="0"/>
  </p:normalViewPr>
  <p:slideViewPr>
    <p:cSldViewPr snapToGrid="0">
      <p:cViewPr varScale="1">
        <p:scale>
          <a:sx n="91" d="100"/>
          <a:sy n="91" d="100"/>
        </p:scale>
        <p:origin x="13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71862F-39FD-48AE-A43B-82F72C564573}" type="datetimeFigureOut">
              <a:rPr lang="en-GB" smtClean="0"/>
              <a:t>04/09/2019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1634B6-D557-4CCD-BDA1-5B6341FB87C1}" type="slidenum">
              <a:rPr lang="en-GB" smtClean="0"/>
              <a:t>‹#›</a:t>
            </a:fld>
            <a:endParaRPr lang="en-GB"/>
          </a:p>
        </p:txBody>
      </p:sp>
    </p:spTree>
    <p:extLst>
      <p:ext uri="{BB962C8B-B14F-4D97-AF65-F5344CB8AC3E}">
        <p14:creationId xmlns:p14="http://schemas.microsoft.com/office/powerpoint/2010/main" val="1476322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populationestimatesforukenglandandwalesscotlandandnorthernireland"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app.powerbi.com/view?r=eyJrIjoiNTY0ZTNhN2YtODg2ZS00OTIyLWI2MjItZTJiY2E5M2MxNTBmIiwidCI6IjUwZjYwNzFmLWJiZmUtNDAxYS04ODAzLTY3Mzc0OGU2MjllMiIsImMiOjh9"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762539/Characteristics_of_children_in_need_2017-2018_Main_tables.xlsx"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www.gov.uk/government/publications/children-in-need-census-2017-to-2018-guide" TargetMode="External"/><Relationship Id="rId4" Type="http://schemas.openxmlformats.org/officeDocument/2006/relationships/hyperlink" Target="https://www.gov.uk/government/publications/children-looked-after-return-2017-to-2018-guide"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ingertips.phe.org.uk/profile/wider-determinant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31634B6-D557-4CCD-BDA1-5B6341FB87C1}" type="slidenum">
              <a:rPr lang="en-GB" smtClean="0"/>
              <a:t>1</a:t>
            </a:fld>
            <a:endParaRPr lang="en-GB"/>
          </a:p>
        </p:txBody>
      </p:sp>
    </p:spTree>
    <p:extLst>
      <p:ext uri="{BB962C8B-B14F-4D97-AF65-F5344CB8AC3E}">
        <p14:creationId xmlns:p14="http://schemas.microsoft.com/office/powerpoint/2010/main" val="1504593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17</a:t>
            </a:fld>
            <a:endParaRPr lang="en-GB"/>
          </a:p>
        </p:txBody>
      </p:sp>
    </p:spTree>
    <p:extLst>
      <p:ext uri="{BB962C8B-B14F-4D97-AF65-F5344CB8AC3E}">
        <p14:creationId xmlns:p14="http://schemas.microsoft.com/office/powerpoint/2010/main" val="5948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effectLst/>
              </a:rPr>
              <a:t>Late HIV diagnosis,</a:t>
            </a:r>
            <a:r>
              <a:rPr lang="en-GB" b="1" baseline="0" dirty="0" smtClean="0">
                <a:effectLst/>
              </a:rPr>
              <a:t> 2015-17</a:t>
            </a:r>
            <a:endParaRPr lang="en-GB" b="1" dirty="0" smtClean="0">
              <a:effectLst/>
            </a:endParaRPr>
          </a:p>
          <a:p>
            <a:r>
              <a:rPr lang="en-GB" dirty="0" smtClean="0">
                <a:effectLst/>
              </a:rPr>
              <a:t>Late diagnosis is the most important predictor of morbidity and mortality among those with HIV infection. Those diagnosed late have a ten-fold risk of death compared to those diagnosed promptly. </a:t>
            </a:r>
          </a:p>
          <a:p>
            <a:r>
              <a:rPr lang="en-GB" dirty="0" smtClean="0">
                <a:effectLst/>
              </a:rPr>
              <a:t>Percentage of adults (aged 15 years or more) diagnosed with a CD4 cell count less than 350 cells per mm</a:t>
            </a:r>
            <a:r>
              <a:rPr lang="en-GB" baseline="30000" dirty="0" smtClean="0">
                <a:effectLst/>
              </a:rPr>
              <a:t>3</a:t>
            </a:r>
            <a:r>
              <a:rPr lang="en-GB" dirty="0" smtClean="0">
                <a:effectLst/>
              </a:rPr>
              <a:t> among all newly diagnosed adults with CD4 cell count available within 91 days of diagnosis.</a:t>
            </a:r>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18</a:t>
            </a:fld>
            <a:endParaRPr lang="en-GB"/>
          </a:p>
        </p:txBody>
      </p:sp>
    </p:spTree>
    <p:extLst>
      <p:ext uri="{BB962C8B-B14F-4D97-AF65-F5344CB8AC3E}">
        <p14:creationId xmlns:p14="http://schemas.microsoft.com/office/powerpoint/2010/main" val="30904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1"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Childhood screening, vaccination and immunisation coverage</a:t>
            </a: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Note:1 - % of babies eligible for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newborn</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blood spot screening who were screened</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Note:2 - % of babies eligible for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newborn</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hearing screening for whom screening process is complete within 4 weeks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Note:3 - Vaccination -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Dtap</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 IPV / Hib (1 year old) = diphtheria, hepatitis B, Hib (Haemophilus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influenzae</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type b), polio, tetanus, whooping cough (pertussis).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Note:4 - benchmarked against threshold based goals - see http://www.phoutcomes.info/</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Note:5 - Hib  = Haemophilus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influenzae</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type b; </a:t>
            </a:r>
            <a:r>
              <a:rPr lang="en-GB" sz="1200" dirty="0" err="1"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MenC</a:t>
            </a: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 meningitis C</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Note:6 - MMR = measles, mumps and rubella</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Note:7 - HPV = Human papilloma virus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ts val="1200"/>
              </a:lnSpc>
              <a:spcAft>
                <a:spcPts val="0"/>
              </a:spcAft>
              <a:buFontTx/>
              <a:buChar char="-"/>
            </a:pPr>
            <a:r>
              <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Data not available</a:t>
            </a:r>
          </a:p>
          <a:p>
            <a:pPr marL="0" indent="0">
              <a:lnSpc>
                <a:spcPts val="1200"/>
              </a:lnSpc>
              <a:spcAft>
                <a:spcPts val="0"/>
              </a:spcAft>
              <a:buFontTx/>
              <a:buNone/>
            </a:pPr>
            <a:endParaRPr lang="en-GB" sz="120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ts val="1200"/>
              </a:lnSpc>
              <a:spcAft>
                <a:spcPts val="0"/>
              </a:spcAft>
              <a:buFontTx/>
              <a:buNone/>
            </a:pPr>
            <a:r>
              <a:rPr lang="en-GB" sz="1200" b="1"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Flu</a:t>
            </a:r>
            <a:r>
              <a:rPr lang="en-GB" sz="1200" b="1" baseline="0"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rPr>
              <a:t> vaccination coverage</a:t>
            </a:r>
          </a:p>
          <a:p>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benchmarked against threshold based goals</a:t>
            </a:r>
          </a:p>
          <a:p>
            <a:r>
              <a:rPr lang="en-GB" sz="1200" kern="1200" dirty="0" smtClean="0">
                <a:solidFill>
                  <a:schemeClr val="tx1"/>
                </a:solidFill>
                <a:effectLst/>
                <a:latin typeface="+mn-lt"/>
                <a:ea typeface="+mn-ea"/>
                <a:cs typeface="+mn-cs"/>
              </a:rPr>
              <a:t>-No recent trend data available</a:t>
            </a:r>
          </a:p>
          <a:p>
            <a:r>
              <a:rPr lang="en-GB" sz="1200" kern="1200" dirty="0" smtClean="0">
                <a:solidFill>
                  <a:schemeClr val="tx1"/>
                </a:solidFill>
                <a:effectLst/>
                <a:latin typeface="+mn-lt"/>
                <a:ea typeface="+mn-ea"/>
                <a:cs typeface="+mn-cs"/>
              </a:rPr>
              <a:t>~ Aggregated from all known lower geography values</a:t>
            </a:r>
          </a:p>
          <a:p>
            <a:pPr marL="0" marR="0" lvl="0" indent="0" algn="l" defTabSz="914400" rtl="0" eaLnBrk="1" fontAlgn="auto" latinLnBrk="0" hangingPunct="1">
              <a:lnSpc>
                <a:spcPts val="1200"/>
              </a:lnSpc>
              <a:spcBef>
                <a:spcPts val="0"/>
              </a:spcBef>
              <a:spcAft>
                <a:spcPts val="0"/>
              </a:spcAft>
              <a:buClrTx/>
              <a:buSzTx/>
              <a:buFontTx/>
              <a:buNone/>
              <a:tabLst/>
              <a:defRPr/>
            </a:pPr>
            <a:r>
              <a:rPr lang="en-GB" sz="1200" dirty="0" smtClean="0"/>
              <a:t>At risk individuals</a:t>
            </a:r>
            <a:r>
              <a:rPr lang="en-GB" sz="1200" baseline="0" dirty="0" smtClean="0"/>
              <a:t> defined as </a:t>
            </a:r>
            <a:r>
              <a:rPr lang="en-GB" sz="1200" dirty="0" smtClean="0"/>
              <a:t>- People aged 6 months to 64 years with certain medical conditions, excluding otherwise healthy pregnant women and carers.</a:t>
            </a:r>
          </a:p>
          <a:p>
            <a:pPr marL="0" indent="0">
              <a:lnSpc>
                <a:spcPts val="1200"/>
              </a:lnSpc>
              <a:spcAft>
                <a:spcPts val="0"/>
              </a:spcAft>
              <a:buFontTx/>
              <a:buNone/>
            </a:pPr>
            <a:endParaRPr lang="en-GB" sz="1200" b="1" dirty="0" smtClean="0">
              <a:solidFill>
                <a:srgbClr val="002B61"/>
              </a:solidFill>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ts val="1200"/>
              </a:lnSpc>
              <a:spcAft>
                <a:spcPts val="0"/>
              </a:spcAft>
              <a:buFontTx/>
              <a:buChar char="-"/>
            </a:pPr>
            <a:endParaRPr lang="en-GB" sz="1200" dirty="0" smtClean="0">
              <a:solidFill>
                <a:srgbClr val="002B6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1200"/>
              </a:lnSpc>
              <a:spcAft>
                <a:spcPts val="0"/>
              </a:spcAft>
              <a:buFontTx/>
              <a:buNone/>
            </a:pPr>
            <a:r>
              <a:rPr lang="en-GB" sz="1200" b="1" dirty="0" smtClean="0">
                <a:solidFill>
                  <a:srgbClr val="002B61"/>
                </a:solidFill>
                <a:effectLst/>
                <a:latin typeface="Calibri" panose="020F0502020204030204" pitchFamily="34" charset="0"/>
                <a:ea typeface="Calibri" panose="020F0502020204030204" pitchFamily="34" charset="0"/>
                <a:cs typeface="Times New Roman" panose="02020603050405020304" pitchFamily="18" charset="0"/>
              </a:rPr>
              <a:t>Screening coverage</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1</a:t>
            </a:r>
            <a:r>
              <a:rPr lang="en-GB" sz="1200" kern="1200" dirty="0" smtClean="0">
                <a:solidFill>
                  <a:schemeClr val="tx1"/>
                </a:solidFill>
                <a:effectLst/>
                <a:latin typeface="+mn-lt"/>
                <a:ea typeface="+mn-ea"/>
                <a:cs typeface="+mn-cs"/>
              </a:rPr>
              <a:t> - % of eligible women screened adequately within the previous 3 years on 31st March</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 % of eligible women screened adequately within the previous 3.5 or 5.5 years (according to age) on 31st March</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3</a:t>
            </a:r>
            <a:r>
              <a:rPr lang="en-GB" sz="1200" kern="1200" dirty="0" smtClean="0">
                <a:solidFill>
                  <a:schemeClr val="tx1"/>
                </a:solidFill>
                <a:effectLst/>
                <a:latin typeface="+mn-lt"/>
                <a:ea typeface="+mn-ea"/>
                <a:cs typeface="+mn-cs"/>
              </a:rPr>
              <a:t> - % of people eligible for bowel screening who were screened</a:t>
            </a:r>
          </a:p>
          <a:p>
            <a:r>
              <a:rPr lang="en-GB" sz="1200" kern="1200" dirty="0" smtClean="0">
                <a:solidFill>
                  <a:schemeClr val="tx1"/>
                </a:solidFill>
                <a:effectLst/>
                <a:latin typeface="+mn-lt"/>
                <a:ea typeface="+mn-ea"/>
                <a:cs typeface="+mn-cs"/>
              </a:rPr>
              <a:t>Note: </a:t>
            </a:r>
            <a:r>
              <a:rPr lang="en-GB" sz="1200" kern="1200" baseline="30000" dirty="0" smtClean="0">
                <a:solidFill>
                  <a:schemeClr val="tx1"/>
                </a:solidFill>
                <a:effectLst/>
                <a:latin typeface="+mn-lt"/>
                <a:ea typeface="+mn-ea"/>
                <a:cs typeface="+mn-cs"/>
              </a:rPr>
              <a:t>4</a:t>
            </a:r>
            <a:r>
              <a:rPr lang="en-GB" sz="1200" kern="1200" dirty="0" smtClean="0">
                <a:solidFill>
                  <a:schemeClr val="tx1"/>
                </a:solidFill>
                <a:effectLst/>
                <a:latin typeface="+mn-lt"/>
                <a:ea typeface="+mn-ea"/>
                <a:cs typeface="+mn-cs"/>
              </a:rPr>
              <a:t> - % of men eligible for abdominal aortic aneurysm screening who are conclusively tested</a:t>
            </a:r>
          </a:p>
          <a:p>
            <a:r>
              <a:rPr lang="en-GB" sz="1200" kern="1200" dirty="0" smtClean="0">
                <a:solidFill>
                  <a:schemeClr val="tx1"/>
                </a:solidFill>
                <a:effectLst/>
                <a:latin typeface="+mn-lt"/>
                <a:ea typeface="+mn-ea"/>
                <a:cs typeface="+mn-cs"/>
              </a:rPr>
              <a:t>* Aggregated from all known lower geography values, not statistically assessed</a:t>
            </a:r>
          </a:p>
          <a:p>
            <a:r>
              <a:rPr lang="en-GB" sz="1200" kern="1200" dirty="0" smtClean="0">
                <a:solidFill>
                  <a:schemeClr val="tx1"/>
                </a:solidFill>
                <a:effectLst/>
                <a:latin typeface="+mn-lt"/>
                <a:ea typeface="+mn-ea"/>
                <a:cs typeface="+mn-cs"/>
              </a:rPr>
              <a:t>- Recent trend not available</a:t>
            </a:r>
          </a:p>
          <a:p>
            <a:pPr marL="171450" indent="-171450">
              <a:lnSpc>
                <a:spcPts val="1200"/>
              </a:lnSpc>
              <a:spcAft>
                <a:spcPts val="0"/>
              </a:spcAft>
              <a:buFontTx/>
              <a:buChar char="-"/>
            </a:pP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20</a:t>
            </a:fld>
            <a:endParaRPr lang="en-GB"/>
          </a:p>
        </p:txBody>
      </p:sp>
    </p:spTree>
    <p:extLst>
      <p:ext uri="{BB962C8B-B14F-4D97-AF65-F5344CB8AC3E}">
        <p14:creationId xmlns:p14="http://schemas.microsoft.com/office/powerpoint/2010/main" val="376227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22</a:t>
            </a:fld>
            <a:endParaRPr lang="en-GB"/>
          </a:p>
        </p:txBody>
      </p:sp>
    </p:spTree>
    <p:extLst>
      <p:ext uri="{BB962C8B-B14F-4D97-AF65-F5344CB8AC3E}">
        <p14:creationId xmlns:p14="http://schemas.microsoft.com/office/powerpoint/2010/main" val="1473107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Note: *Other less common disorders, includes PDD, ASD, eating disorders and Tics/other less common disorders</a:t>
            </a:r>
          </a:p>
          <a:p>
            <a:r>
              <a:rPr lang="en-GB" sz="1200" kern="1200" dirty="0" smtClean="0">
                <a:solidFill>
                  <a:schemeClr val="tx1"/>
                </a:solidFill>
                <a:effectLst/>
                <a:latin typeface="+mn-lt"/>
                <a:ea typeface="+mn-ea"/>
                <a:cs typeface="+mn-cs"/>
              </a:rPr>
              <a:t>‘-‘ = no observations (zero value)</a:t>
            </a:r>
          </a:p>
          <a:p>
            <a:r>
              <a:rPr lang="en-GB" sz="1200" kern="1200" dirty="0" smtClean="0">
                <a:solidFill>
                  <a:schemeClr val="tx1"/>
                </a:solidFill>
                <a:effectLst/>
                <a:latin typeface="+mn-lt"/>
                <a:ea typeface="+mn-ea"/>
                <a:cs typeface="+mn-cs"/>
              </a:rPr>
              <a:t>Caution is needed, when comparing rates between age groups due to differences in data collection.  For example, teacher reports were only available for 5 to 16 year olds.  For further details see Survey Design and Methods report</a:t>
            </a:r>
          </a:p>
          <a:p>
            <a:r>
              <a:rPr lang="en-GB" sz="1200" kern="1200" dirty="0" smtClean="0">
                <a:solidFill>
                  <a:schemeClr val="tx1"/>
                </a:solidFill>
                <a:effectLst/>
                <a:latin typeface="+mn-lt"/>
                <a:ea typeface="+mn-ea"/>
                <a:cs typeface="+mn-cs"/>
              </a:rPr>
              <a:t>https://files.digital.nhs.uk/22/793517/MHCYP%202017%20Survey%20Design%20and%20Methods.pdf</a:t>
            </a: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23</a:t>
            </a:fld>
            <a:endParaRPr lang="en-GB"/>
          </a:p>
        </p:txBody>
      </p:sp>
    </p:spTree>
    <p:extLst>
      <p:ext uri="{BB962C8B-B14F-4D97-AF65-F5344CB8AC3E}">
        <p14:creationId xmlns:p14="http://schemas.microsoft.com/office/powerpoint/2010/main" val="279820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Adults social care data sources:</a:t>
            </a:r>
          </a:p>
          <a:p>
            <a:endParaRPr lang="en-GB" dirty="0" smtClean="0"/>
          </a:p>
          <a:p>
            <a:r>
              <a:rPr lang="en-GB" sz="1200" b="1" kern="1200" dirty="0" smtClean="0">
                <a:solidFill>
                  <a:schemeClr val="tx1"/>
                </a:solidFill>
                <a:effectLst/>
                <a:latin typeface="+mn-lt"/>
                <a:ea typeface="+mn-ea"/>
                <a:cs typeface="+mn-cs"/>
              </a:rPr>
              <a:t>Population data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ONS population data was used to calculate rates per 10,000 and 100,000 population at a council and district geographies</a:t>
            </a:r>
          </a:p>
          <a:p>
            <a:r>
              <a:rPr lang="en-GB" sz="1200" u="sng" kern="1200" dirty="0" smtClean="0">
                <a:solidFill>
                  <a:schemeClr val="tx1"/>
                </a:solidFill>
                <a:effectLst/>
                <a:latin typeface="+mn-lt"/>
                <a:ea typeface="+mn-ea"/>
                <a:cs typeface="+mn-cs"/>
                <a:hlinkClick r:id="rId3"/>
              </a:rPr>
              <a:t>https://www.ons.gov.uk/peoplepopulationandcommunity/populationandmigration/populationestimates/datasets/populationestimatesforukenglandandwalesscotlandandnorthernireland</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Adult social care data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National, Regional, and statistical neighbour datasets were obtained from the NHS Digital website:</a:t>
            </a:r>
          </a:p>
          <a:p>
            <a:r>
              <a:rPr lang="en-GB" sz="1200" u="sng" kern="1200" dirty="0" smtClean="0">
                <a:solidFill>
                  <a:schemeClr val="tx1"/>
                </a:solidFill>
                <a:effectLst/>
                <a:latin typeface="+mn-lt"/>
                <a:ea typeface="+mn-ea"/>
                <a:cs typeface="+mn-cs"/>
                <a:hlinkClick r:id="rId4"/>
              </a:rPr>
              <a:t>https://app.powerbi.com/view?r=eyJrIjoiNTY0ZTNhN2YtODg2ZS00OTIyLWI2MjItZTJiY2E5M2MxNTBmIiwidCI6IjUwZjYwNzFmLWJiZmUtNDAxYS04ODAzLTY3Mzc0OGU2MjllMiIsImMiOjh9</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28</a:t>
            </a:fld>
            <a:endParaRPr lang="en-GB"/>
          </a:p>
        </p:txBody>
      </p:sp>
    </p:spTree>
    <p:extLst>
      <p:ext uri="{BB962C8B-B14F-4D97-AF65-F5344CB8AC3E}">
        <p14:creationId xmlns:p14="http://schemas.microsoft.com/office/powerpoint/2010/main" val="2445161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Children in Need 31 March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child in need is defined under the Children Act 1989 as a child who is unlikely to achieve or maintain a reasonable level of health or development, or whose health and development is likely to be significantly or further impaired, without the provision of services, or a child who is disabled (Children Act 1989)</a:t>
            </a:r>
          </a:p>
          <a:p>
            <a:endParaRPr lang="en-GB" dirty="0" smtClean="0"/>
          </a:p>
          <a:p>
            <a:r>
              <a:rPr lang="en-GB" b="1" dirty="0" smtClean="0"/>
              <a:t>Looked after children 2017/18</a:t>
            </a:r>
          </a:p>
          <a:p>
            <a:r>
              <a:rPr lang="en-GB" sz="1200" kern="1200" dirty="0" smtClean="0">
                <a:solidFill>
                  <a:schemeClr val="tx1"/>
                </a:solidFill>
                <a:effectLst/>
                <a:latin typeface="+mn-lt"/>
                <a:ea typeface="+mn-ea"/>
                <a:cs typeface="+mn-cs"/>
              </a:rPr>
              <a:t>Under the Children Act 1989, a child is looked after by a local authority if he or she falls into one of the following: </a:t>
            </a:r>
          </a:p>
          <a:p>
            <a:pPr lvl="0"/>
            <a:r>
              <a:rPr lang="en-GB" sz="1200" kern="1200" dirty="0" smtClean="0">
                <a:solidFill>
                  <a:schemeClr val="tx1"/>
                </a:solidFill>
                <a:effectLst/>
                <a:latin typeface="+mn-lt"/>
                <a:ea typeface="+mn-ea"/>
                <a:cs typeface="+mn-cs"/>
              </a:rPr>
              <a:t>is provided with accommodation, for a continuous period of more than 24 hours, [Children Act 1989, Section 20 and 21] </a:t>
            </a:r>
          </a:p>
          <a:p>
            <a:pPr lvl="0"/>
            <a:r>
              <a:rPr lang="en-GB" sz="1200" kern="1200" dirty="0" smtClean="0">
                <a:solidFill>
                  <a:schemeClr val="tx1"/>
                </a:solidFill>
                <a:effectLst/>
                <a:latin typeface="+mn-lt"/>
                <a:ea typeface="+mn-ea"/>
                <a:cs typeface="+mn-cs"/>
              </a:rPr>
              <a:t>is subject to a care order [Children Act 1989, Part IV] </a:t>
            </a:r>
          </a:p>
          <a:p>
            <a:pPr lvl="0"/>
            <a:r>
              <a:rPr lang="en-GB" sz="1200" kern="1200" dirty="0" smtClean="0">
                <a:solidFill>
                  <a:schemeClr val="tx1"/>
                </a:solidFill>
                <a:effectLst/>
                <a:latin typeface="+mn-lt"/>
                <a:ea typeface="+mn-ea"/>
                <a:cs typeface="+mn-cs"/>
              </a:rPr>
              <a:t>is subject to a placement order (SSDA903 guidance, 2018)</a:t>
            </a:r>
          </a:p>
          <a:p>
            <a:pPr lvl="0"/>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Children’s social care data sources:</a:t>
            </a:r>
          </a:p>
          <a:p>
            <a:r>
              <a:rPr lang="en-GB" sz="1200" kern="1200" dirty="0" smtClean="0">
                <a:solidFill>
                  <a:schemeClr val="tx1"/>
                </a:solidFill>
                <a:effectLst/>
                <a:latin typeface="+mn-lt"/>
                <a:ea typeface="+mn-ea"/>
                <a:cs typeface="+mn-cs"/>
              </a:rPr>
              <a:t>Actual numbers (e.g. total number of Children’s Social Care referrals per local authority) were taken from the main </a:t>
            </a:r>
            <a:r>
              <a:rPr lang="en-GB" sz="1200" kern="1200" dirty="0" err="1" smtClean="0">
                <a:solidFill>
                  <a:schemeClr val="tx1"/>
                </a:solidFill>
                <a:effectLst/>
                <a:latin typeface="+mn-lt"/>
                <a:ea typeface="+mn-ea"/>
                <a:cs typeface="+mn-cs"/>
              </a:rPr>
              <a:t>DfE</a:t>
            </a:r>
            <a:r>
              <a:rPr lang="en-GB" sz="1200" kern="1200" dirty="0" smtClean="0">
                <a:solidFill>
                  <a:schemeClr val="tx1"/>
                </a:solidFill>
                <a:effectLst/>
                <a:latin typeface="+mn-lt"/>
                <a:ea typeface="+mn-ea"/>
                <a:cs typeface="+mn-cs"/>
              </a:rPr>
              <a:t> statistical release, published December 2018</a:t>
            </a:r>
          </a:p>
          <a:p>
            <a:r>
              <a:rPr lang="en-GB" sz="1200" u="sng" kern="1200" dirty="0" smtClean="0">
                <a:solidFill>
                  <a:schemeClr val="tx1"/>
                </a:solidFill>
                <a:effectLst/>
                <a:latin typeface="+mn-lt"/>
                <a:ea typeface="+mn-ea"/>
                <a:cs typeface="+mn-cs"/>
                <a:hlinkClick r:id="rId3"/>
              </a:rPr>
              <a:t>https://assets.publishing.service.gov.uk/government/uploads/system/uploads/attachment_data/file/762539/Characteristics_of_children_in_need_2017-2018_Main_tables.xlsx</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District level data was obtained from the Cambridgeshire Children’s Social care statutory returns – </a:t>
            </a:r>
            <a:r>
              <a:rPr lang="en-GB" sz="1200" kern="1200" dirty="0" err="1" smtClean="0">
                <a:solidFill>
                  <a:schemeClr val="tx1"/>
                </a:solidFill>
                <a:effectLst/>
                <a:latin typeface="+mn-lt"/>
                <a:ea typeface="+mn-ea"/>
                <a:cs typeface="+mn-cs"/>
              </a:rPr>
              <a:t>CiN</a:t>
            </a:r>
            <a:r>
              <a:rPr lang="en-GB" sz="1200" kern="1200" dirty="0" smtClean="0">
                <a:solidFill>
                  <a:schemeClr val="tx1"/>
                </a:solidFill>
                <a:effectLst/>
                <a:latin typeface="+mn-lt"/>
                <a:ea typeface="+mn-ea"/>
                <a:cs typeface="+mn-cs"/>
              </a:rPr>
              <a:t> Census and SSDA903 LAC return</a:t>
            </a:r>
          </a:p>
          <a:p>
            <a:r>
              <a:rPr lang="en-GB" sz="1200" u="sng" kern="1200" dirty="0" smtClean="0">
                <a:solidFill>
                  <a:schemeClr val="tx1"/>
                </a:solidFill>
                <a:effectLst/>
                <a:latin typeface="+mn-lt"/>
                <a:ea typeface="+mn-ea"/>
                <a:cs typeface="+mn-cs"/>
                <a:hlinkClick r:id="rId4"/>
              </a:rPr>
              <a:t>https://www.gov.uk/government/publications/children-looked-after-return-2017-to-2018-guide</a:t>
            </a:r>
            <a:endParaRPr lang="en-GB" sz="1200" kern="1200" dirty="0" smtClean="0">
              <a:solidFill>
                <a:schemeClr val="tx1"/>
              </a:solidFill>
              <a:effectLst/>
              <a:latin typeface="+mn-lt"/>
              <a:ea typeface="+mn-ea"/>
              <a:cs typeface="+mn-cs"/>
            </a:endParaRPr>
          </a:p>
          <a:p>
            <a:r>
              <a:rPr lang="en-GB" sz="1200" u="sng" kern="1200" dirty="0" smtClean="0">
                <a:solidFill>
                  <a:schemeClr val="tx1"/>
                </a:solidFill>
                <a:effectLst/>
                <a:latin typeface="+mn-lt"/>
                <a:ea typeface="+mn-ea"/>
                <a:cs typeface="+mn-cs"/>
                <a:hlinkClick r:id="rId5"/>
              </a:rPr>
              <a:t>https://www.gov.uk/government/publications/children-in-need-census-2017-to-2018-guide</a:t>
            </a:r>
            <a:endParaRPr lang="en-GB" sz="1200" kern="1200" dirty="0" smtClean="0">
              <a:solidFill>
                <a:schemeClr val="tx1"/>
              </a:solidFill>
              <a:effectLst/>
              <a:latin typeface="+mn-lt"/>
              <a:ea typeface="+mn-ea"/>
              <a:cs typeface="+mn-cs"/>
            </a:endParaRP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29</a:t>
            </a:fld>
            <a:endParaRPr lang="en-GB"/>
          </a:p>
        </p:txBody>
      </p:sp>
    </p:spTree>
    <p:extLst>
      <p:ext uri="{BB962C8B-B14F-4D97-AF65-F5344CB8AC3E}">
        <p14:creationId xmlns:p14="http://schemas.microsoft.com/office/powerpoint/2010/main" val="2417641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Life Expectancy</a:t>
            </a:r>
          </a:p>
          <a:p>
            <a:r>
              <a:rPr lang="en-GB" sz="1200" kern="1200" dirty="0" smtClean="0">
                <a:solidFill>
                  <a:schemeClr val="tx1"/>
                </a:solidFill>
                <a:effectLst/>
                <a:latin typeface="+mn-lt"/>
                <a:ea typeface="+mn-ea"/>
                <a:cs typeface="+mn-cs"/>
              </a:rPr>
              <a:t>Life expectancy at birth is the average number of years that a baby born in a particular area can expect to live should they experience the current age-specific mortality rates of the area throughout life.  Average life expectancy represents the cumulative effect of the prevalence of risk factors, prevalence and severity of disease, and the effectiveness of interventions and treatment across the life course.</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Note</a:t>
            </a:r>
            <a:r>
              <a:rPr lang="en-GB" sz="1200" kern="1200" dirty="0" smtClean="0">
                <a:solidFill>
                  <a:schemeClr val="tx1"/>
                </a:solidFill>
                <a:effectLst/>
                <a:latin typeface="+mn-lt"/>
                <a:ea typeface="+mn-ea"/>
                <a:cs typeface="+mn-cs"/>
              </a:rPr>
              <a:t> - benchmarking and statistical significance: Tables that are ‘Red-Amber-Green’ (RAG) rated use confidence intervals to derive the statistical significance of differences of areas compared with a benchmark, e.g. England. This gives the RAG rating. Cambridgeshire and Peterborough PHI Team calculate statistical significance using comparator area confidence intervals compared with confidence intervals for the benchmark. This method is used in the RAG rated NHS Digital Primary Care Mortality Database tables in this section.  Public Health England (PHE) calculate statistical significance using comparator area confidence intervals compared with the area value for the benchmark. This method is used in the RAG rated PHE tables in this section.  Therefore PHI calculated benchmarking may differ from PHE calculations.</a:t>
            </a: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30</a:t>
            </a:fld>
            <a:endParaRPr lang="en-GB"/>
          </a:p>
        </p:txBody>
      </p:sp>
    </p:spTree>
    <p:extLst>
      <p:ext uri="{BB962C8B-B14F-4D97-AF65-F5344CB8AC3E}">
        <p14:creationId xmlns:p14="http://schemas.microsoft.com/office/powerpoint/2010/main" val="4031476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31</a:t>
            </a:fld>
            <a:endParaRPr lang="en-GB"/>
          </a:p>
        </p:txBody>
      </p:sp>
    </p:spTree>
    <p:extLst>
      <p:ext uri="{BB962C8B-B14F-4D97-AF65-F5344CB8AC3E}">
        <p14:creationId xmlns:p14="http://schemas.microsoft.com/office/powerpoint/2010/main" val="223325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32</a:t>
            </a:fld>
            <a:endParaRPr lang="en-GB"/>
          </a:p>
        </p:txBody>
      </p:sp>
    </p:spTree>
    <p:extLst>
      <p:ext uri="{BB962C8B-B14F-4D97-AF65-F5344CB8AC3E}">
        <p14:creationId xmlns:p14="http://schemas.microsoft.com/office/powerpoint/2010/main" val="2330196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Notes</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 Income Deprivation Affecting Children Index (IDACI): Proportion of children aged 0–15 years living in income deprived households as a proportion of all children aged 0–15 years.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2 - Income Deprivation Affecting Older People Index (IDAOPI): Adults aged 60 or over living in income-deprived households as a percentage of all adults aged 60 or over.</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3 - IMD 2015: % of people in an area living in 20% most deprived areas in England.</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9</a:t>
            </a:fld>
            <a:endParaRPr lang="en-GB"/>
          </a:p>
        </p:txBody>
      </p:sp>
    </p:spTree>
    <p:extLst>
      <p:ext uri="{BB962C8B-B14F-4D97-AF65-F5344CB8AC3E}">
        <p14:creationId xmlns:p14="http://schemas.microsoft.com/office/powerpoint/2010/main" val="52330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33</a:t>
            </a:fld>
            <a:endParaRPr lang="en-GB"/>
          </a:p>
        </p:txBody>
      </p:sp>
    </p:spTree>
    <p:extLst>
      <p:ext uri="{BB962C8B-B14F-4D97-AF65-F5344CB8AC3E}">
        <p14:creationId xmlns:p14="http://schemas.microsoft.com/office/powerpoint/2010/main" val="2776843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34</a:t>
            </a:fld>
            <a:endParaRPr lang="en-GB"/>
          </a:p>
        </p:txBody>
      </p:sp>
    </p:spTree>
    <p:extLst>
      <p:ext uri="{BB962C8B-B14F-4D97-AF65-F5344CB8AC3E}">
        <p14:creationId xmlns:p14="http://schemas.microsoft.com/office/powerpoint/2010/main" val="2770902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10</a:t>
            </a:fld>
            <a:endParaRPr lang="en-GB"/>
          </a:p>
        </p:txBody>
      </p:sp>
    </p:spTree>
    <p:extLst>
      <p:ext uri="{BB962C8B-B14F-4D97-AF65-F5344CB8AC3E}">
        <p14:creationId xmlns:p14="http://schemas.microsoft.com/office/powerpoint/2010/main" val="3048899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11</a:t>
            </a:fld>
            <a:endParaRPr lang="en-GB"/>
          </a:p>
        </p:txBody>
      </p:sp>
    </p:spTree>
    <p:extLst>
      <p:ext uri="{BB962C8B-B14F-4D97-AF65-F5344CB8AC3E}">
        <p14:creationId xmlns:p14="http://schemas.microsoft.com/office/powerpoint/2010/main" val="763517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Gap in the employment rate between those with a long-term health condition and the overall employment rate (ages 16-64 years), 2017/18</a:t>
            </a:r>
            <a:endParaRPr lang="en-GB" sz="1200" dirty="0" smtClean="0">
              <a:solidFill>
                <a:srgbClr val="002F49"/>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12</a:t>
            </a:fld>
            <a:endParaRPr lang="en-GB"/>
          </a:p>
        </p:txBody>
      </p:sp>
    </p:spTree>
    <p:extLst>
      <p:ext uri="{BB962C8B-B14F-4D97-AF65-F5344CB8AC3E}">
        <p14:creationId xmlns:p14="http://schemas.microsoft.com/office/powerpoint/2010/main" val="386030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aseline="30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Full indicator descriptions and definitions are available at </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hlinkClick r:id="rId3"/>
              </a:rPr>
              <a:t>https://fingertips.phe.org.uk/profile/wider-determinants</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endParaRPr lang="en-GB" sz="12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2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13</a:t>
            </a:fld>
            <a:endParaRPr lang="en-GB"/>
          </a:p>
        </p:txBody>
      </p:sp>
    </p:spTree>
    <p:extLst>
      <p:ext uri="{BB962C8B-B14F-4D97-AF65-F5344CB8AC3E}">
        <p14:creationId xmlns:p14="http://schemas.microsoft.com/office/powerpoint/2010/main" val="39386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Physical</a:t>
            </a:r>
            <a:r>
              <a:rPr lang="en-GB" sz="1200" b="1" baseline="0" dirty="0" smtClean="0">
                <a:solidFill>
                  <a:srgbClr val="002F5D"/>
                </a:solidFill>
                <a:latin typeface="Calibri" panose="020F0502020204030204" pitchFamily="34" charset="0"/>
                <a:ea typeface="Calibri" panose="020F0502020204030204" pitchFamily="34" charset="0"/>
                <a:cs typeface="Arial" panose="020B0604020202020204" pitchFamily="34" charset="0"/>
              </a:rPr>
              <a:t> activity in 15yr olds 2014/15</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Percentage of 15 year olds;</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physically active &gt; one hour per day seven days a week</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 with a mean daily sedentary time in the last week &gt; 7 hours per day</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smtClean="0"/>
          </a:p>
          <a:p>
            <a:r>
              <a:rPr lang="en-GB" b="1" dirty="0" smtClean="0"/>
              <a:t>Physical</a:t>
            </a:r>
            <a:r>
              <a:rPr lang="en-GB" b="1" baseline="0" dirty="0" smtClean="0"/>
              <a:t> activity in adults (19+) 2016/17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Physical activity of adults defined as &gt; 1</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50 moderate intensity equivalent minutes per week.</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14</a:t>
            </a:fld>
            <a:endParaRPr lang="en-GB"/>
          </a:p>
        </p:txBody>
      </p:sp>
    </p:spTree>
    <p:extLst>
      <p:ext uri="{BB962C8B-B14F-4D97-AF65-F5344CB8AC3E}">
        <p14:creationId xmlns:p14="http://schemas.microsoft.com/office/powerpoint/2010/main" val="2979158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 What about </a:t>
            </a:r>
            <a:r>
              <a:rPr lang="en-GB" sz="1200" dirty="0" err="1" smtClean="0">
                <a:solidFill>
                  <a:srgbClr val="002F5D"/>
                </a:solidFill>
                <a:latin typeface="Calibri" panose="020F0502020204030204" pitchFamily="34" charset="0"/>
                <a:ea typeface="Calibri" panose="020F0502020204030204" pitchFamily="34" charset="0"/>
                <a:cs typeface="Arial" panose="020B0604020202020204" pitchFamily="34" charset="0"/>
              </a:rPr>
              <a:t>YOUth</a:t>
            </a: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(WAY) survey</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1. Regular smokers (&gt;1 cigarette per week) and occasional smokers (smoke cigarettes sometimes)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 Regular smokers (&gt;1 cigarette per week)</a:t>
            </a:r>
            <a:endParaRPr lang="en-GB"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15</a:t>
            </a:fld>
            <a:endParaRPr lang="en-GB"/>
          </a:p>
        </p:txBody>
      </p:sp>
    </p:spTree>
    <p:extLst>
      <p:ext uri="{BB962C8B-B14F-4D97-AF65-F5344CB8AC3E}">
        <p14:creationId xmlns:p14="http://schemas.microsoft.com/office/powerpoint/2010/main" val="380409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solidFill>
                  <a:schemeClr val="bg1"/>
                </a:solidFill>
              </a:rPr>
              <a:t>Admission episodes for alcohol-related conditions (broad definition), 2017/18</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Alcohol-related conditions as primary or subsidiary cause of admission. </a:t>
            </a:r>
          </a:p>
          <a:p>
            <a:pPr>
              <a:lnSpc>
                <a:spcPts val="1200"/>
              </a:lnSpc>
              <a:spcAft>
                <a:spcPts val="0"/>
              </a:spcAft>
            </a:pPr>
            <a:r>
              <a:rPr lang="en-GB" sz="1200" dirty="0" smtClean="0">
                <a:solidFill>
                  <a:srgbClr val="002F5D"/>
                </a:solidFill>
                <a:latin typeface="Calibri" panose="020F0502020204030204" pitchFamily="34" charset="0"/>
                <a:ea typeface="Calibri" panose="020F0502020204030204" pitchFamily="34" charset="0"/>
                <a:cs typeface="Arial" panose="020B0604020202020204" pitchFamily="34" charset="0"/>
              </a:rPr>
              <a:t>Broad definition is considered the best reflection of the burden of alcohol on the community and services.</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p:txBody>
          <a:bodyPr/>
          <a:lstStyle/>
          <a:p>
            <a:fld id="{A31634B6-D557-4CCD-BDA1-5B6341FB87C1}" type="slidenum">
              <a:rPr lang="en-GB" smtClean="0"/>
              <a:t>16</a:t>
            </a:fld>
            <a:endParaRPr lang="en-GB"/>
          </a:p>
        </p:txBody>
      </p:sp>
    </p:spTree>
    <p:extLst>
      <p:ext uri="{BB962C8B-B14F-4D97-AF65-F5344CB8AC3E}">
        <p14:creationId xmlns:p14="http://schemas.microsoft.com/office/powerpoint/2010/main" val="3016544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02BFBE-95F8-473E-8C85-2BDF8709D56D}" type="datetime1">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0912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732AF1B-E6D1-46CF-939C-42797ADFCAA7}" type="datetime1">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1256495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0D3F9CE-F971-4330-AE47-C73AFD230DF7}" type="datetime1">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402832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EDCA3C-E908-44AA-AF8D-00B7CC6D0349}" type="datetime1">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1373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5916C4-4E61-4B2C-8945-786369DAFF71}" type="datetime1">
              <a:rPr lang="en-GB" smtClean="0"/>
              <a:t>04/09/2019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486612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8590348-29A1-4B3D-8C34-B443726E4634}" type="datetime1">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396290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1D8109-D81E-414D-B2B4-62094262795B}" type="datetime1">
              <a:rPr lang="en-GB" smtClean="0"/>
              <a:t>04/09/2019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553866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79FBEA-4CE1-45C0-85F9-706BBEBBB3A0}" type="datetime1">
              <a:rPr lang="en-GB" smtClean="0"/>
              <a:t>04/09/2019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1437667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5E34BE-BD06-450A-8DF3-957BED6A2F73}" type="datetime1">
              <a:rPr lang="en-GB" smtClean="0"/>
              <a:t>04/09/2019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24936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7D192D-1742-42AD-AE2A-886A73463725}" type="datetime1">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252200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A530D7-9D4B-46CB-AE9E-29F677E5B11D}" type="datetime1">
              <a:rPr lang="en-GB" smtClean="0"/>
              <a:t>04/09/2019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D76AF3-3A2C-4E90-952B-44A1ADBEEDA6}" type="slidenum">
              <a:rPr lang="en-GB" smtClean="0"/>
              <a:t>‹#›</a:t>
            </a:fld>
            <a:endParaRPr lang="en-GB"/>
          </a:p>
        </p:txBody>
      </p:sp>
    </p:spTree>
    <p:extLst>
      <p:ext uri="{BB962C8B-B14F-4D97-AF65-F5344CB8AC3E}">
        <p14:creationId xmlns:p14="http://schemas.microsoft.com/office/powerpoint/2010/main" val="192780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1F1BD-A150-42EE-8A74-87E1D13BC248}" type="datetime1">
              <a:rPr lang="en-GB" smtClean="0"/>
              <a:t>04/09/2019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76AF3-3A2C-4E90-952B-44A1ADBEEDA6}" type="slidenum">
              <a:rPr lang="en-GB" smtClean="0"/>
              <a:t>‹#›</a:t>
            </a:fld>
            <a:endParaRPr lang="en-GB"/>
          </a:p>
        </p:txBody>
      </p:sp>
    </p:spTree>
    <p:extLst>
      <p:ext uri="{BB962C8B-B14F-4D97-AF65-F5344CB8AC3E}">
        <p14:creationId xmlns:p14="http://schemas.microsoft.com/office/powerpoint/2010/main" val="298149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0.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emf"/><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emf"/></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www.peterborough.gov.uk/healthcare/public-health/JSNA" TargetMode="External"/><Relationship Id="rId2" Type="http://schemas.openxmlformats.org/officeDocument/2006/relationships/hyperlink" Target="http://cambridgeshireinsight.org.uk/jsn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png"/><Relationship Id="rId4"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64.png"/><Relationship Id="rId4" Type="http://schemas.openxmlformats.org/officeDocument/2006/relationships/image" Target="../media/image63.emf"/></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2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1.emf"/><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1.emf"/><Relationship Id="rId1" Type="http://schemas.openxmlformats.org/officeDocument/2006/relationships/slideLayout" Target="../slideLayouts/slideLayout2.xml"/><Relationship Id="rId5" Type="http://schemas.openxmlformats.org/officeDocument/2006/relationships/image" Target="../media/image79.emf"/><Relationship Id="rId4" Type="http://schemas.openxmlformats.org/officeDocument/2006/relationships/image" Target="../media/image78.png"/></Relationships>
</file>

<file path=ppt/slides/_rels/slide2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1.emf"/><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3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3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6.png"/><Relationship Id="rId7" Type="http://schemas.openxmlformats.org/officeDocument/2006/relationships/image" Target="../media/image9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s>
</file>

<file path=ppt/slides/_rels/slide35.xml.rels><?xml version="1.0" encoding="UTF-8" standalone="yes"?>
<Relationships xmlns="http://schemas.openxmlformats.org/package/2006/relationships"><Relationship Id="rId3" Type="http://schemas.openxmlformats.org/officeDocument/2006/relationships/hyperlink" Target="file:///C:\Users\et139\AppData\Roaming\Microsoft\Word\www.peterborough.gov.uk\healthcare\public-health\JSNA" TargetMode="External"/><Relationship Id="rId2" Type="http://schemas.openxmlformats.org/officeDocument/2006/relationships/hyperlink" Target="http://cambridgeshireinsight.org.uk/jsna" TargetMode="External"/><Relationship Id="rId1" Type="http://schemas.openxmlformats.org/officeDocument/2006/relationships/slideLayout" Target="../slideLayouts/slideLayout2.xml"/><Relationship Id="rId5" Type="http://schemas.openxmlformats.org/officeDocument/2006/relationships/hyperlink" Target="mailto:phi-team@peterborough.gov.uk" TargetMode="External"/><Relationship Id="rId4" Type="http://schemas.openxmlformats.org/officeDocument/2006/relationships/hyperlink" Target="mailto:PHI-team@cambridgeshire.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79913"/>
            <a:ext cx="12192000" cy="3366654"/>
          </a:xfrm>
          <a:solidFill>
            <a:schemeClr val="accent1"/>
          </a:solidFill>
        </p:spPr>
        <p:txBody>
          <a:bodyPr>
            <a:normAutofit/>
          </a:bodyPr>
          <a:lstStyle/>
          <a:p>
            <a:r>
              <a:rPr lang="en-GB" b="1" dirty="0" smtClean="0">
                <a:solidFill>
                  <a:schemeClr val="bg1"/>
                </a:solidFill>
              </a:rPr>
              <a:t>Joint Strategic Needs Assessment </a:t>
            </a:r>
            <a:r>
              <a:rPr lang="en-GB" b="1" dirty="0">
                <a:solidFill>
                  <a:schemeClr val="bg1"/>
                </a:solidFill>
              </a:rPr>
              <a:t/>
            </a:r>
            <a:br>
              <a:rPr lang="en-GB" b="1" dirty="0">
                <a:solidFill>
                  <a:schemeClr val="bg1"/>
                </a:solidFill>
              </a:rPr>
            </a:br>
            <a:r>
              <a:rPr lang="en-GB" b="1" dirty="0" smtClean="0">
                <a:solidFill>
                  <a:schemeClr val="bg1"/>
                </a:solidFill>
              </a:rPr>
              <a:t>Core Dataset 2018/19 </a:t>
            </a:r>
            <a:br>
              <a:rPr lang="en-GB" b="1" dirty="0" smtClean="0">
                <a:solidFill>
                  <a:schemeClr val="bg1"/>
                </a:solidFill>
              </a:rPr>
            </a:br>
            <a:r>
              <a:rPr lang="en-GB" b="1" dirty="0" smtClean="0">
                <a:solidFill>
                  <a:srgbClr val="002F5D"/>
                </a:solidFill>
              </a:rPr>
              <a:t>District Summary : Huntingdonshire</a:t>
            </a:r>
            <a:endParaRPr lang="en-GB" b="1" dirty="0">
              <a:solidFill>
                <a:srgbClr val="002F5D"/>
              </a:solidFill>
            </a:endParaRPr>
          </a:p>
        </p:txBody>
      </p:sp>
      <p:grpSp>
        <p:nvGrpSpPr>
          <p:cNvPr id="4" name="Group 3"/>
          <p:cNvGrpSpPr>
            <a:grpSpLocks noChangeAspect="1"/>
          </p:cNvGrpSpPr>
          <p:nvPr/>
        </p:nvGrpSpPr>
        <p:grpSpPr bwMode="auto">
          <a:xfrm>
            <a:off x="7333987" y="500107"/>
            <a:ext cx="2478405" cy="579687"/>
            <a:chOff x="0" y="-3"/>
            <a:chExt cx="5760" cy="1229"/>
          </a:xfrm>
        </p:grpSpPr>
        <p:sp>
          <p:nvSpPr>
            <p:cNvPr id="5" name="AutoShape 11"/>
            <p:cNvSpPr>
              <a:spLocks noChangeAspect="1" noChangeArrowheads="1" noTextEdit="1"/>
            </p:cNvSpPr>
            <p:nvPr/>
          </p:nvSpPr>
          <p:spPr bwMode="auto">
            <a:xfrm>
              <a:off x="0" y="0"/>
              <a:ext cx="576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a:p>
          </p:txBody>
        </p:sp>
        <p:sp>
          <p:nvSpPr>
            <p:cNvPr id="6" name="Freeform 5"/>
            <p:cNvSpPr>
              <a:spLocks noChangeAspect="1"/>
            </p:cNvSpPr>
            <p:nvPr/>
          </p:nvSpPr>
          <p:spPr bwMode="auto">
            <a:xfrm>
              <a:off x="2178" y="56"/>
              <a:ext cx="276" cy="425"/>
            </a:xfrm>
            <a:custGeom>
              <a:avLst/>
              <a:gdLst>
                <a:gd name="T0" fmla="*/ 0 w 172"/>
                <a:gd name="T1" fmla="*/ 343 h 264"/>
                <a:gd name="T2" fmla="*/ 265 w 172"/>
                <a:gd name="T3" fmla="*/ 0 h 264"/>
                <a:gd name="T4" fmla="*/ 417 w 172"/>
                <a:gd name="T5" fmla="*/ 37 h 264"/>
                <a:gd name="T6" fmla="*/ 443 w 172"/>
                <a:gd name="T7" fmla="*/ 72 h 264"/>
                <a:gd name="T8" fmla="*/ 443 w 172"/>
                <a:gd name="T9" fmla="*/ 93 h 264"/>
                <a:gd name="T10" fmla="*/ 425 w 172"/>
                <a:gd name="T11" fmla="*/ 111 h 264"/>
                <a:gd name="T12" fmla="*/ 409 w 172"/>
                <a:gd name="T13" fmla="*/ 106 h 264"/>
                <a:gd name="T14" fmla="*/ 273 w 172"/>
                <a:gd name="T15" fmla="*/ 68 h 264"/>
                <a:gd name="T16" fmla="*/ 75 w 172"/>
                <a:gd name="T17" fmla="*/ 343 h 264"/>
                <a:gd name="T18" fmla="*/ 273 w 172"/>
                <a:gd name="T19" fmla="*/ 617 h 264"/>
                <a:gd name="T20" fmla="*/ 409 w 172"/>
                <a:gd name="T21" fmla="*/ 578 h 264"/>
                <a:gd name="T22" fmla="*/ 425 w 172"/>
                <a:gd name="T23" fmla="*/ 573 h 264"/>
                <a:gd name="T24" fmla="*/ 443 w 172"/>
                <a:gd name="T25" fmla="*/ 591 h 264"/>
                <a:gd name="T26" fmla="*/ 443 w 172"/>
                <a:gd name="T27" fmla="*/ 615 h 264"/>
                <a:gd name="T28" fmla="*/ 417 w 172"/>
                <a:gd name="T29" fmla="*/ 650 h 264"/>
                <a:gd name="T30" fmla="*/ 265 w 172"/>
                <a:gd name="T31" fmla="*/ 684 h 264"/>
                <a:gd name="T32" fmla="*/ 0 w 172"/>
                <a:gd name="T33" fmla="*/ 343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2"/>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3"/>
                    <a:pt x="165" y="43"/>
                  </a:cubicBezTo>
                  <a:cubicBezTo>
                    <a:pt x="163" y="43"/>
                    <a:pt x="161" y="43"/>
                    <a:pt x="159" y="41"/>
                  </a:cubicBezTo>
                  <a:cubicBezTo>
                    <a:pt x="151" y="37"/>
                    <a:pt x="132" y="26"/>
                    <a:pt x="106" y="26"/>
                  </a:cubicBezTo>
                  <a:cubicBezTo>
                    <a:pt x="61" y="26"/>
                    <a:pt x="29" y="61"/>
                    <a:pt x="29" y="132"/>
                  </a:cubicBezTo>
                  <a:cubicBezTo>
                    <a:pt x="29" y="203"/>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2"/>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7" name="Freeform 6"/>
            <p:cNvSpPr>
              <a:spLocks noChangeAspect="1" noEditPoints="1"/>
            </p:cNvSpPr>
            <p:nvPr/>
          </p:nvSpPr>
          <p:spPr bwMode="auto">
            <a:xfrm>
              <a:off x="2486" y="161"/>
              <a:ext cx="239" cy="319"/>
            </a:xfrm>
            <a:custGeom>
              <a:avLst/>
              <a:gdLst>
                <a:gd name="T0" fmla="*/ 0 w 149"/>
                <a:gd name="T1" fmla="*/ 364 h 198"/>
                <a:gd name="T2" fmla="*/ 199 w 149"/>
                <a:gd name="T3" fmla="*/ 197 h 198"/>
                <a:gd name="T4" fmla="*/ 290 w 149"/>
                <a:gd name="T5" fmla="*/ 205 h 198"/>
                <a:gd name="T6" fmla="*/ 290 w 149"/>
                <a:gd name="T7" fmla="*/ 200 h 198"/>
                <a:gd name="T8" fmla="*/ 205 w 149"/>
                <a:gd name="T9" fmla="*/ 60 h 198"/>
                <a:gd name="T10" fmla="*/ 59 w 149"/>
                <a:gd name="T11" fmla="*/ 102 h 198"/>
                <a:gd name="T12" fmla="*/ 47 w 149"/>
                <a:gd name="T13" fmla="*/ 106 h 198"/>
                <a:gd name="T14" fmla="*/ 30 w 149"/>
                <a:gd name="T15" fmla="*/ 89 h 198"/>
                <a:gd name="T16" fmla="*/ 30 w 149"/>
                <a:gd name="T17" fmla="*/ 60 h 198"/>
                <a:gd name="T18" fmla="*/ 55 w 149"/>
                <a:gd name="T19" fmla="*/ 31 h 198"/>
                <a:gd name="T20" fmla="*/ 213 w 149"/>
                <a:gd name="T21" fmla="*/ 0 h 198"/>
                <a:gd name="T22" fmla="*/ 361 w 149"/>
                <a:gd name="T23" fmla="*/ 169 h 198"/>
                <a:gd name="T24" fmla="*/ 361 w 149"/>
                <a:gd name="T25" fmla="*/ 437 h 198"/>
                <a:gd name="T26" fmla="*/ 383 w 149"/>
                <a:gd name="T27" fmla="*/ 467 h 198"/>
                <a:gd name="T28" fmla="*/ 383 w 149"/>
                <a:gd name="T29" fmla="*/ 480 h 198"/>
                <a:gd name="T30" fmla="*/ 335 w 149"/>
                <a:gd name="T31" fmla="*/ 514 h 198"/>
                <a:gd name="T32" fmla="*/ 290 w 149"/>
                <a:gd name="T33" fmla="*/ 459 h 198"/>
                <a:gd name="T34" fmla="*/ 290 w 149"/>
                <a:gd name="T35" fmla="*/ 451 h 198"/>
                <a:gd name="T36" fmla="*/ 154 w 149"/>
                <a:gd name="T37" fmla="*/ 514 h 198"/>
                <a:gd name="T38" fmla="*/ 0 w 149"/>
                <a:gd name="T39" fmla="*/ 364 h 198"/>
                <a:gd name="T40" fmla="*/ 290 w 149"/>
                <a:gd name="T41" fmla="*/ 390 h 198"/>
                <a:gd name="T42" fmla="*/ 290 w 149"/>
                <a:gd name="T43" fmla="*/ 263 h 198"/>
                <a:gd name="T44" fmla="*/ 209 w 149"/>
                <a:gd name="T45" fmla="*/ 251 h 198"/>
                <a:gd name="T46" fmla="*/ 69 w 149"/>
                <a:gd name="T47" fmla="*/ 361 h 198"/>
                <a:gd name="T48" fmla="*/ 167 w 149"/>
                <a:gd name="T49" fmla="*/ 458 h 198"/>
                <a:gd name="T50" fmla="*/ 290 w 149"/>
                <a:gd name="T51" fmla="*/ 39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198">
                  <a:moveTo>
                    <a:pt x="0" y="140"/>
                  </a:moveTo>
                  <a:cubicBezTo>
                    <a:pt x="0" y="110"/>
                    <a:pt x="19" y="76"/>
                    <a:pt x="77" y="76"/>
                  </a:cubicBezTo>
                  <a:cubicBezTo>
                    <a:pt x="87" y="76"/>
                    <a:pt x="101" y="77"/>
                    <a:pt x="113" y="79"/>
                  </a:cubicBezTo>
                  <a:cubicBezTo>
                    <a:pt x="113" y="77"/>
                    <a:pt x="113" y="77"/>
                    <a:pt x="113" y="77"/>
                  </a:cubicBezTo>
                  <a:cubicBezTo>
                    <a:pt x="113" y="41"/>
                    <a:pt x="111" y="23"/>
                    <a:pt x="80" y="23"/>
                  </a:cubicBezTo>
                  <a:cubicBezTo>
                    <a:pt x="58" y="23"/>
                    <a:pt x="34" y="32"/>
                    <a:pt x="23" y="39"/>
                  </a:cubicBezTo>
                  <a:cubicBezTo>
                    <a:pt x="21" y="40"/>
                    <a:pt x="20" y="41"/>
                    <a:pt x="18" y="41"/>
                  </a:cubicBezTo>
                  <a:cubicBezTo>
                    <a:pt x="14" y="41"/>
                    <a:pt x="12" y="38"/>
                    <a:pt x="12" y="34"/>
                  </a:cubicBezTo>
                  <a:cubicBezTo>
                    <a:pt x="12" y="23"/>
                    <a:pt x="12" y="23"/>
                    <a:pt x="12" y="23"/>
                  </a:cubicBezTo>
                  <a:cubicBezTo>
                    <a:pt x="12" y="19"/>
                    <a:pt x="15" y="15"/>
                    <a:pt x="21" y="12"/>
                  </a:cubicBezTo>
                  <a:cubicBezTo>
                    <a:pt x="35" y="4"/>
                    <a:pt x="62" y="0"/>
                    <a:pt x="83" y="0"/>
                  </a:cubicBezTo>
                  <a:cubicBezTo>
                    <a:pt x="134" y="0"/>
                    <a:pt x="140" y="27"/>
                    <a:pt x="140" y="65"/>
                  </a:cubicBezTo>
                  <a:cubicBezTo>
                    <a:pt x="140" y="168"/>
                    <a:pt x="140" y="168"/>
                    <a:pt x="140" y="168"/>
                  </a:cubicBezTo>
                  <a:cubicBezTo>
                    <a:pt x="140" y="177"/>
                    <a:pt x="143" y="180"/>
                    <a:pt x="149" y="180"/>
                  </a:cubicBezTo>
                  <a:cubicBezTo>
                    <a:pt x="149" y="185"/>
                    <a:pt x="149" y="185"/>
                    <a:pt x="149" y="185"/>
                  </a:cubicBezTo>
                  <a:cubicBezTo>
                    <a:pt x="149" y="191"/>
                    <a:pt x="144" y="198"/>
                    <a:pt x="130" y="198"/>
                  </a:cubicBezTo>
                  <a:cubicBezTo>
                    <a:pt x="121" y="198"/>
                    <a:pt x="113" y="192"/>
                    <a:pt x="113" y="177"/>
                  </a:cubicBezTo>
                  <a:cubicBezTo>
                    <a:pt x="113" y="174"/>
                    <a:pt x="113" y="174"/>
                    <a:pt x="113" y="174"/>
                  </a:cubicBezTo>
                  <a:cubicBezTo>
                    <a:pt x="103" y="186"/>
                    <a:pt x="88" y="198"/>
                    <a:pt x="60" y="198"/>
                  </a:cubicBezTo>
                  <a:cubicBezTo>
                    <a:pt x="29" y="198"/>
                    <a:pt x="0" y="183"/>
                    <a:pt x="0" y="140"/>
                  </a:cubicBezTo>
                  <a:moveTo>
                    <a:pt x="113" y="150"/>
                  </a:moveTo>
                  <a:cubicBezTo>
                    <a:pt x="113" y="101"/>
                    <a:pt x="113" y="101"/>
                    <a:pt x="113" y="101"/>
                  </a:cubicBezTo>
                  <a:cubicBezTo>
                    <a:pt x="102" y="98"/>
                    <a:pt x="89" y="97"/>
                    <a:pt x="81" y="97"/>
                  </a:cubicBezTo>
                  <a:cubicBezTo>
                    <a:pt x="42" y="97"/>
                    <a:pt x="27" y="114"/>
                    <a:pt x="27" y="139"/>
                  </a:cubicBezTo>
                  <a:cubicBezTo>
                    <a:pt x="27" y="168"/>
                    <a:pt x="44" y="176"/>
                    <a:pt x="65" y="176"/>
                  </a:cubicBezTo>
                  <a:cubicBezTo>
                    <a:pt x="86" y="176"/>
                    <a:pt x="105" y="164"/>
                    <a:pt x="113" y="150"/>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8" name="Freeform 7"/>
            <p:cNvSpPr>
              <a:spLocks noChangeAspect="1"/>
            </p:cNvSpPr>
            <p:nvPr/>
          </p:nvSpPr>
          <p:spPr bwMode="auto">
            <a:xfrm>
              <a:off x="2776" y="163"/>
              <a:ext cx="391" cy="312"/>
            </a:xfrm>
            <a:custGeom>
              <a:avLst/>
              <a:gdLst>
                <a:gd name="T0" fmla="*/ 0 w 244"/>
                <a:gd name="T1" fmla="*/ 484 h 194"/>
                <a:gd name="T2" fmla="*/ 0 w 244"/>
                <a:gd name="T3" fmla="*/ 26 h 194"/>
                <a:gd name="T4" fmla="*/ 21 w 244"/>
                <a:gd name="T5" fmla="*/ 8 h 194"/>
                <a:gd name="T6" fmla="*/ 48 w 244"/>
                <a:gd name="T7" fmla="*/ 8 h 194"/>
                <a:gd name="T8" fmla="*/ 69 w 244"/>
                <a:gd name="T9" fmla="*/ 26 h 194"/>
                <a:gd name="T10" fmla="*/ 69 w 244"/>
                <a:gd name="T11" fmla="*/ 42 h 194"/>
                <a:gd name="T12" fmla="*/ 223 w 244"/>
                <a:gd name="T13" fmla="*/ 0 h 194"/>
                <a:gd name="T14" fmla="*/ 324 w 244"/>
                <a:gd name="T15" fmla="*/ 50 h 194"/>
                <a:gd name="T16" fmla="*/ 500 w 244"/>
                <a:gd name="T17" fmla="*/ 0 h 194"/>
                <a:gd name="T18" fmla="*/ 627 w 244"/>
                <a:gd name="T19" fmla="*/ 148 h 194"/>
                <a:gd name="T20" fmla="*/ 627 w 244"/>
                <a:gd name="T21" fmla="*/ 484 h 194"/>
                <a:gd name="T22" fmla="*/ 609 w 244"/>
                <a:gd name="T23" fmla="*/ 502 h 194"/>
                <a:gd name="T24" fmla="*/ 578 w 244"/>
                <a:gd name="T25" fmla="*/ 502 h 194"/>
                <a:gd name="T26" fmla="*/ 559 w 244"/>
                <a:gd name="T27" fmla="*/ 484 h 194"/>
                <a:gd name="T28" fmla="*/ 559 w 244"/>
                <a:gd name="T29" fmla="*/ 148 h 194"/>
                <a:gd name="T30" fmla="*/ 482 w 244"/>
                <a:gd name="T31" fmla="*/ 68 h 194"/>
                <a:gd name="T32" fmla="*/ 346 w 244"/>
                <a:gd name="T33" fmla="*/ 101 h 194"/>
                <a:gd name="T34" fmla="*/ 346 w 244"/>
                <a:gd name="T35" fmla="*/ 484 h 194"/>
                <a:gd name="T36" fmla="*/ 329 w 244"/>
                <a:gd name="T37" fmla="*/ 502 h 194"/>
                <a:gd name="T38" fmla="*/ 298 w 244"/>
                <a:gd name="T39" fmla="*/ 502 h 194"/>
                <a:gd name="T40" fmla="*/ 280 w 244"/>
                <a:gd name="T41" fmla="*/ 484 h 194"/>
                <a:gd name="T42" fmla="*/ 280 w 244"/>
                <a:gd name="T43" fmla="*/ 148 h 194"/>
                <a:gd name="T44" fmla="*/ 204 w 244"/>
                <a:gd name="T45" fmla="*/ 68 h 194"/>
                <a:gd name="T46" fmla="*/ 69 w 244"/>
                <a:gd name="T47" fmla="*/ 101 h 194"/>
                <a:gd name="T48" fmla="*/ 69 w 244"/>
                <a:gd name="T49" fmla="*/ 484 h 194"/>
                <a:gd name="T50" fmla="*/ 48 w 244"/>
                <a:gd name="T51" fmla="*/ 502 h 194"/>
                <a:gd name="T52" fmla="*/ 21 w 244"/>
                <a:gd name="T53" fmla="*/ 502 h 194"/>
                <a:gd name="T54" fmla="*/ 0 w 244"/>
                <a:gd name="T55" fmla="*/ 484 h 1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4"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6" y="13"/>
                    <a:pt x="57" y="0"/>
                    <a:pt x="87" y="0"/>
                  </a:cubicBezTo>
                  <a:cubicBezTo>
                    <a:pt x="106" y="0"/>
                    <a:pt x="120" y="9"/>
                    <a:pt x="126" y="19"/>
                  </a:cubicBezTo>
                  <a:cubicBezTo>
                    <a:pt x="137" y="15"/>
                    <a:pt x="167" y="0"/>
                    <a:pt x="195" y="0"/>
                  </a:cubicBezTo>
                  <a:cubicBezTo>
                    <a:pt x="222" y="0"/>
                    <a:pt x="244" y="14"/>
                    <a:pt x="244" y="57"/>
                  </a:cubicBezTo>
                  <a:cubicBezTo>
                    <a:pt x="244" y="187"/>
                    <a:pt x="244" y="187"/>
                    <a:pt x="244" y="187"/>
                  </a:cubicBezTo>
                  <a:cubicBezTo>
                    <a:pt x="244" y="191"/>
                    <a:pt x="241" y="194"/>
                    <a:pt x="237" y="194"/>
                  </a:cubicBezTo>
                  <a:cubicBezTo>
                    <a:pt x="225" y="194"/>
                    <a:pt x="225" y="194"/>
                    <a:pt x="225" y="194"/>
                  </a:cubicBezTo>
                  <a:cubicBezTo>
                    <a:pt x="221" y="194"/>
                    <a:pt x="218" y="191"/>
                    <a:pt x="218" y="187"/>
                  </a:cubicBezTo>
                  <a:cubicBezTo>
                    <a:pt x="218" y="57"/>
                    <a:pt x="218" y="57"/>
                    <a:pt x="218" y="57"/>
                  </a:cubicBezTo>
                  <a:cubicBezTo>
                    <a:pt x="218" y="37"/>
                    <a:pt x="209" y="26"/>
                    <a:pt x="188" y="26"/>
                  </a:cubicBezTo>
                  <a:cubicBezTo>
                    <a:pt x="166" y="26"/>
                    <a:pt x="135" y="39"/>
                    <a:pt x="135" y="39"/>
                  </a:cubicBezTo>
                  <a:cubicBezTo>
                    <a:pt x="135" y="187"/>
                    <a:pt x="135" y="187"/>
                    <a:pt x="135" y="187"/>
                  </a:cubicBezTo>
                  <a:cubicBezTo>
                    <a:pt x="135" y="191"/>
                    <a:pt x="132" y="194"/>
                    <a:pt x="128" y="194"/>
                  </a:cubicBezTo>
                  <a:cubicBezTo>
                    <a:pt x="116" y="194"/>
                    <a:pt x="116" y="194"/>
                    <a:pt x="116" y="194"/>
                  </a:cubicBezTo>
                  <a:cubicBezTo>
                    <a:pt x="112" y="194"/>
                    <a:pt x="109" y="191"/>
                    <a:pt x="109" y="187"/>
                  </a:cubicBezTo>
                  <a:cubicBezTo>
                    <a:pt x="109" y="57"/>
                    <a:pt x="109" y="57"/>
                    <a:pt x="109" y="57"/>
                  </a:cubicBezTo>
                  <a:cubicBezTo>
                    <a:pt x="109" y="37"/>
                    <a:pt x="100" y="26"/>
                    <a:pt x="79" y="26"/>
                  </a:cubicBezTo>
                  <a:cubicBezTo>
                    <a:pt x="57"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9" name="Freeform 8"/>
            <p:cNvSpPr>
              <a:spLocks noChangeAspect="1" noEditPoints="1"/>
            </p:cNvSpPr>
            <p:nvPr/>
          </p:nvSpPr>
          <p:spPr bwMode="auto">
            <a:xfrm>
              <a:off x="3234" y="15"/>
              <a:ext cx="253" cy="466"/>
            </a:xfrm>
            <a:custGeom>
              <a:avLst/>
              <a:gdLst>
                <a:gd name="T0" fmla="*/ 67 w 158"/>
                <a:gd name="T1" fmla="*/ 673 h 290"/>
                <a:gd name="T2" fmla="*/ 67 w 158"/>
                <a:gd name="T3" fmla="*/ 720 h 290"/>
                <a:gd name="T4" fmla="*/ 48 w 158"/>
                <a:gd name="T5" fmla="*/ 739 h 290"/>
                <a:gd name="T6" fmla="*/ 18 w 158"/>
                <a:gd name="T7" fmla="*/ 739 h 290"/>
                <a:gd name="T8" fmla="*/ 0 w 158"/>
                <a:gd name="T9" fmla="*/ 720 h 290"/>
                <a:gd name="T10" fmla="*/ 0 w 158"/>
                <a:gd name="T11" fmla="*/ 21 h 290"/>
                <a:gd name="T12" fmla="*/ 18 w 158"/>
                <a:gd name="T13" fmla="*/ 0 h 290"/>
                <a:gd name="T14" fmla="*/ 48 w 158"/>
                <a:gd name="T15" fmla="*/ 0 h 290"/>
                <a:gd name="T16" fmla="*/ 67 w 158"/>
                <a:gd name="T17" fmla="*/ 21 h 290"/>
                <a:gd name="T18" fmla="*/ 67 w 158"/>
                <a:gd name="T19" fmla="*/ 307 h 290"/>
                <a:gd name="T20" fmla="*/ 208 w 158"/>
                <a:gd name="T21" fmla="*/ 235 h 290"/>
                <a:gd name="T22" fmla="*/ 405 w 158"/>
                <a:gd name="T23" fmla="*/ 490 h 290"/>
                <a:gd name="T24" fmla="*/ 208 w 158"/>
                <a:gd name="T25" fmla="*/ 749 h 290"/>
                <a:gd name="T26" fmla="*/ 67 w 158"/>
                <a:gd name="T27" fmla="*/ 673 h 290"/>
                <a:gd name="T28" fmla="*/ 338 w 158"/>
                <a:gd name="T29" fmla="*/ 490 h 290"/>
                <a:gd name="T30" fmla="*/ 208 w 158"/>
                <a:gd name="T31" fmla="*/ 297 h 290"/>
                <a:gd name="T32" fmla="*/ 67 w 158"/>
                <a:gd name="T33" fmla="*/ 392 h 290"/>
                <a:gd name="T34" fmla="*/ 67 w 158"/>
                <a:gd name="T35" fmla="*/ 588 h 290"/>
                <a:gd name="T36" fmla="*/ 208 w 158"/>
                <a:gd name="T37" fmla="*/ 686 h 290"/>
                <a:gd name="T38" fmla="*/ 338 w 158"/>
                <a:gd name="T39" fmla="*/ 490 h 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 h="290">
                  <a:moveTo>
                    <a:pt x="26" y="261"/>
                  </a:moveTo>
                  <a:cubicBezTo>
                    <a:pt x="26" y="279"/>
                    <a:pt x="26" y="279"/>
                    <a:pt x="26" y="279"/>
                  </a:cubicBezTo>
                  <a:cubicBezTo>
                    <a:pt x="26" y="283"/>
                    <a:pt x="23" y="286"/>
                    <a:pt x="19" y="286"/>
                  </a:cubicBezTo>
                  <a:cubicBezTo>
                    <a:pt x="7" y="286"/>
                    <a:pt x="7" y="286"/>
                    <a:pt x="7" y="286"/>
                  </a:cubicBezTo>
                  <a:cubicBezTo>
                    <a:pt x="3" y="286"/>
                    <a:pt x="0" y="283"/>
                    <a:pt x="0" y="279"/>
                  </a:cubicBezTo>
                  <a:cubicBezTo>
                    <a:pt x="0" y="8"/>
                    <a:pt x="0" y="8"/>
                    <a:pt x="0" y="8"/>
                  </a:cubicBezTo>
                  <a:cubicBezTo>
                    <a:pt x="0" y="4"/>
                    <a:pt x="3" y="0"/>
                    <a:pt x="7" y="0"/>
                  </a:cubicBezTo>
                  <a:cubicBezTo>
                    <a:pt x="19" y="0"/>
                    <a:pt x="19" y="0"/>
                    <a:pt x="19" y="0"/>
                  </a:cubicBezTo>
                  <a:cubicBezTo>
                    <a:pt x="23" y="0"/>
                    <a:pt x="26" y="4"/>
                    <a:pt x="26" y="8"/>
                  </a:cubicBezTo>
                  <a:cubicBezTo>
                    <a:pt x="26" y="119"/>
                    <a:pt x="26" y="119"/>
                    <a:pt x="26" y="119"/>
                  </a:cubicBezTo>
                  <a:cubicBezTo>
                    <a:pt x="34" y="106"/>
                    <a:pt x="55" y="91"/>
                    <a:pt x="81" y="91"/>
                  </a:cubicBezTo>
                  <a:cubicBezTo>
                    <a:pt x="134" y="91"/>
                    <a:pt x="158" y="132"/>
                    <a:pt x="158" y="190"/>
                  </a:cubicBezTo>
                  <a:cubicBezTo>
                    <a:pt x="158" y="249"/>
                    <a:pt x="134" y="290"/>
                    <a:pt x="81" y="290"/>
                  </a:cubicBezTo>
                  <a:cubicBezTo>
                    <a:pt x="55" y="290"/>
                    <a:pt x="34" y="275"/>
                    <a:pt x="26" y="261"/>
                  </a:cubicBezTo>
                  <a:moveTo>
                    <a:pt x="132" y="190"/>
                  </a:moveTo>
                  <a:cubicBezTo>
                    <a:pt x="132" y="137"/>
                    <a:pt x="112" y="115"/>
                    <a:pt x="81" y="115"/>
                  </a:cubicBezTo>
                  <a:cubicBezTo>
                    <a:pt x="53" y="115"/>
                    <a:pt x="33" y="134"/>
                    <a:pt x="26" y="152"/>
                  </a:cubicBezTo>
                  <a:cubicBezTo>
                    <a:pt x="26" y="228"/>
                    <a:pt x="26" y="228"/>
                    <a:pt x="26" y="228"/>
                  </a:cubicBezTo>
                  <a:cubicBezTo>
                    <a:pt x="33" y="247"/>
                    <a:pt x="53" y="266"/>
                    <a:pt x="81" y="266"/>
                  </a:cubicBezTo>
                  <a:cubicBezTo>
                    <a:pt x="112" y="266"/>
                    <a:pt x="132" y="244"/>
                    <a:pt x="132" y="190"/>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0" name="Freeform 9"/>
            <p:cNvSpPr>
              <a:spLocks noChangeAspect="1"/>
            </p:cNvSpPr>
            <p:nvPr/>
          </p:nvSpPr>
          <p:spPr bwMode="auto">
            <a:xfrm>
              <a:off x="3543" y="167"/>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29 w 96"/>
                <a:gd name="T19" fmla="*/ 89 h 191"/>
                <a:gd name="T20" fmla="*/ 217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89" y="34"/>
                  </a:cubicBezTo>
                  <a:cubicBezTo>
                    <a:pt x="87" y="34"/>
                    <a:pt x="86" y="34"/>
                    <a:pt x="84" y="33"/>
                  </a:cubicBezTo>
                  <a:cubicBezTo>
                    <a:pt x="79" y="29"/>
                    <a:pt x="74"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1" name="Freeform 10"/>
            <p:cNvSpPr>
              <a:spLocks noChangeAspect="1" noEditPoints="1"/>
            </p:cNvSpPr>
            <p:nvPr/>
          </p:nvSpPr>
          <p:spPr bwMode="auto">
            <a:xfrm>
              <a:off x="3736" y="60"/>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7"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7" y="258"/>
                    <a:pt x="3" y="255"/>
                    <a:pt x="3" y="25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2" name="Freeform 11"/>
            <p:cNvSpPr>
              <a:spLocks noChangeAspect="1" noEditPoints="1"/>
            </p:cNvSpPr>
            <p:nvPr/>
          </p:nvSpPr>
          <p:spPr bwMode="auto">
            <a:xfrm>
              <a:off x="3830" y="15"/>
              <a:ext cx="270" cy="466"/>
            </a:xfrm>
            <a:custGeom>
              <a:avLst/>
              <a:gdLst>
                <a:gd name="T0" fmla="*/ 0 w 168"/>
                <a:gd name="T1" fmla="*/ 490 h 290"/>
                <a:gd name="T2" fmla="*/ 199 w 168"/>
                <a:gd name="T3" fmla="*/ 235 h 290"/>
                <a:gd name="T4" fmla="*/ 341 w 168"/>
                <a:gd name="T5" fmla="*/ 307 h 290"/>
                <a:gd name="T6" fmla="*/ 341 w 168"/>
                <a:gd name="T7" fmla="*/ 21 h 290"/>
                <a:gd name="T8" fmla="*/ 362 w 168"/>
                <a:gd name="T9" fmla="*/ 0 h 290"/>
                <a:gd name="T10" fmla="*/ 391 w 168"/>
                <a:gd name="T11" fmla="*/ 0 h 290"/>
                <a:gd name="T12" fmla="*/ 411 w 168"/>
                <a:gd name="T13" fmla="*/ 21 h 290"/>
                <a:gd name="T14" fmla="*/ 411 w 168"/>
                <a:gd name="T15" fmla="*/ 668 h 290"/>
                <a:gd name="T16" fmla="*/ 434 w 168"/>
                <a:gd name="T17" fmla="*/ 699 h 290"/>
                <a:gd name="T18" fmla="*/ 434 w 168"/>
                <a:gd name="T19" fmla="*/ 713 h 290"/>
                <a:gd name="T20" fmla="*/ 384 w 168"/>
                <a:gd name="T21" fmla="*/ 746 h 290"/>
                <a:gd name="T22" fmla="*/ 341 w 168"/>
                <a:gd name="T23" fmla="*/ 693 h 290"/>
                <a:gd name="T24" fmla="*/ 341 w 168"/>
                <a:gd name="T25" fmla="*/ 673 h 290"/>
                <a:gd name="T26" fmla="*/ 199 w 168"/>
                <a:gd name="T27" fmla="*/ 749 h 290"/>
                <a:gd name="T28" fmla="*/ 0 w 168"/>
                <a:gd name="T29" fmla="*/ 490 h 290"/>
                <a:gd name="T30" fmla="*/ 341 w 168"/>
                <a:gd name="T31" fmla="*/ 588 h 290"/>
                <a:gd name="T32" fmla="*/ 341 w 168"/>
                <a:gd name="T33" fmla="*/ 392 h 290"/>
                <a:gd name="T34" fmla="*/ 199 w 168"/>
                <a:gd name="T35" fmla="*/ 297 h 290"/>
                <a:gd name="T36" fmla="*/ 69 w 168"/>
                <a:gd name="T37" fmla="*/ 490 h 290"/>
                <a:gd name="T38" fmla="*/ 199 w 168"/>
                <a:gd name="T39" fmla="*/ 686 h 290"/>
                <a:gd name="T40" fmla="*/ 341 w 168"/>
                <a:gd name="T41" fmla="*/ 588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8" h="290">
                  <a:moveTo>
                    <a:pt x="0" y="190"/>
                  </a:moveTo>
                  <a:cubicBezTo>
                    <a:pt x="0" y="132"/>
                    <a:pt x="25" y="91"/>
                    <a:pt x="77" y="91"/>
                  </a:cubicBezTo>
                  <a:cubicBezTo>
                    <a:pt x="104" y="91"/>
                    <a:pt x="124" y="106"/>
                    <a:pt x="132" y="119"/>
                  </a:cubicBezTo>
                  <a:cubicBezTo>
                    <a:pt x="132" y="8"/>
                    <a:pt x="132" y="8"/>
                    <a:pt x="132" y="8"/>
                  </a:cubicBezTo>
                  <a:cubicBezTo>
                    <a:pt x="132" y="4"/>
                    <a:pt x="135" y="0"/>
                    <a:pt x="140" y="0"/>
                  </a:cubicBezTo>
                  <a:cubicBezTo>
                    <a:pt x="151" y="0"/>
                    <a:pt x="151" y="0"/>
                    <a:pt x="151" y="0"/>
                  </a:cubicBezTo>
                  <a:cubicBezTo>
                    <a:pt x="155" y="0"/>
                    <a:pt x="159" y="4"/>
                    <a:pt x="159" y="8"/>
                  </a:cubicBezTo>
                  <a:cubicBezTo>
                    <a:pt x="159" y="259"/>
                    <a:pt x="159" y="259"/>
                    <a:pt x="159" y="259"/>
                  </a:cubicBezTo>
                  <a:cubicBezTo>
                    <a:pt x="159" y="268"/>
                    <a:pt x="162" y="271"/>
                    <a:pt x="168" y="271"/>
                  </a:cubicBezTo>
                  <a:cubicBezTo>
                    <a:pt x="168" y="276"/>
                    <a:pt x="168" y="276"/>
                    <a:pt x="168" y="276"/>
                  </a:cubicBezTo>
                  <a:cubicBezTo>
                    <a:pt x="168" y="282"/>
                    <a:pt x="163" y="289"/>
                    <a:pt x="149" y="289"/>
                  </a:cubicBezTo>
                  <a:cubicBezTo>
                    <a:pt x="140" y="289"/>
                    <a:pt x="132" y="283"/>
                    <a:pt x="132" y="268"/>
                  </a:cubicBezTo>
                  <a:cubicBezTo>
                    <a:pt x="132" y="261"/>
                    <a:pt x="132" y="261"/>
                    <a:pt x="132" y="261"/>
                  </a:cubicBezTo>
                  <a:cubicBezTo>
                    <a:pt x="124" y="275"/>
                    <a:pt x="104" y="290"/>
                    <a:pt x="77" y="290"/>
                  </a:cubicBezTo>
                  <a:cubicBezTo>
                    <a:pt x="25" y="290"/>
                    <a:pt x="0" y="249"/>
                    <a:pt x="0" y="190"/>
                  </a:cubicBezTo>
                  <a:moveTo>
                    <a:pt x="132" y="228"/>
                  </a:moveTo>
                  <a:cubicBezTo>
                    <a:pt x="132" y="152"/>
                    <a:pt x="132" y="152"/>
                    <a:pt x="132" y="152"/>
                  </a:cubicBezTo>
                  <a:cubicBezTo>
                    <a:pt x="125" y="134"/>
                    <a:pt x="106" y="115"/>
                    <a:pt x="77" y="115"/>
                  </a:cubicBezTo>
                  <a:cubicBezTo>
                    <a:pt x="47" y="115"/>
                    <a:pt x="27" y="137"/>
                    <a:pt x="27" y="190"/>
                  </a:cubicBezTo>
                  <a:cubicBezTo>
                    <a:pt x="27" y="244"/>
                    <a:pt x="47" y="266"/>
                    <a:pt x="77" y="266"/>
                  </a:cubicBezTo>
                  <a:cubicBezTo>
                    <a:pt x="106" y="266"/>
                    <a:pt x="125" y="247"/>
                    <a:pt x="132" y="228"/>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3" name="Freeform 12"/>
            <p:cNvSpPr>
              <a:spLocks noChangeAspect="1" noEditPoints="1"/>
            </p:cNvSpPr>
            <p:nvPr/>
          </p:nvSpPr>
          <p:spPr bwMode="auto">
            <a:xfrm>
              <a:off x="4133" y="143"/>
              <a:ext cx="257" cy="475"/>
            </a:xfrm>
            <a:custGeom>
              <a:avLst/>
              <a:gdLst>
                <a:gd name="T0" fmla="*/ 357 w 160"/>
                <a:gd name="T1" fmla="*/ 0 h 295"/>
                <a:gd name="T2" fmla="*/ 413 w 160"/>
                <a:gd name="T3" fmla="*/ 39 h 295"/>
                <a:gd name="T4" fmla="*/ 413 w 160"/>
                <a:gd name="T5" fmla="*/ 76 h 295"/>
                <a:gd name="T6" fmla="*/ 397 w 160"/>
                <a:gd name="T7" fmla="*/ 90 h 295"/>
                <a:gd name="T8" fmla="*/ 384 w 160"/>
                <a:gd name="T9" fmla="*/ 85 h 295"/>
                <a:gd name="T10" fmla="*/ 332 w 160"/>
                <a:gd name="T11" fmla="*/ 64 h 295"/>
                <a:gd name="T12" fmla="*/ 307 w 160"/>
                <a:gd name="T13" fmla="*/ 69 h 295"/>
                <a:gd name="T14" fmla="*/ 361 w 160"/>
                <a:gd name="T15" fmla="*/ 204 h 295"/>
                <a:gd name="T16" fmla="*/ 188 w 160"/>
                <a:gd name="T17" fmla="*/ 382 h 295"/>
                <a:gd name="T18" fmla="*/ 137 w 160"/>
                <a:gd name="T19" fmla="*/ 375 h 295"/>
                <a:gd name="T20" fmla="*/ 108 w 160"/>
                <a:gd name="T21" fmla="*/ 425 h 295"/>
                <a:gd name="T22" fmla="*/ 135 w 160"/>
                <a:gd name="T23" fmla="*/ 475 h 295"/>
                <a:gd name="T24" fmla="*/ 201 w 160"/>
                <a:gd name="T25" fmla="*/ 469 h 295"/>
                <a:gd name="T26" fmla="*/ 400 w 160"/>
                <a:gd name="T27" fmla="*/ 620 h 295"/>
                <a:gd name="T28" fmla="*/ 201 w 160"/>
                <a:gd name="T29" fmla="*/ 765 h 295"/>
                <a:gd name="T30" fmla="*/ 0 w 160"/>
                <a:gd name="T31" fmla="*/ 620 h 295"/>
                <a:gd name="T32" fmla="*/ 72 w 160"/>
                <a:gd name="T33" fmla="*/ 496 h 295"/>
                <a:gd name="T34" fmla="*/ 47 w 160"/>
                <a:gd name="T35" fmla="*/ 425 h 295"/>
                <a:gd name="T36" fmla="*/ 82 w 160"/>
                <a:gd name="T37" fmla="*/ 349 h 295"/>
                <a:gd name="T38" fmla="*/ 16 w 160"/>
                <a:gd name="T39" fmla="*/ 204 h 295"/>
                <a:gd name="T40" fmla="*/ 188 w 160"/>
                <a:gd name="T41" fmla="*/ 29 h 295"/>
                <a:gd name="T42" fmla="*/ 260 w 160"/>
                <a:gd name="T43" fmla="*/ 42 h 295"/>
                <a:gd name="T44" fmla="*/ 357 w 160"/>
                <a:gd name="T45" fmla="*/ 0 h 295"/>
                <a:gd name="T46" fmla="*/ 337 w 160"/>
                <a:gd name="T47" fmla="*/ 620 h 295"/>
                <a:gd name="T48" fmla="*/ 201 w 160"/>
                <a:gd name="T49" fmla="*/ 535 h 295"/>
                <a:gd name="T50" fmla="*/ 63 w 160"/>
                <a:gd name="T51" fmla="*/ 620 h 295"/>
                <a:gd name="T52" fmla="*/ 201 w 160"/>
                <a:gd name="T53" fmla="*/ 705 h 295"/>
                <a:gd name="T54" fmla="*/ 337 w 160"/>
                <a:gd name="T55" fmla="*/ 620 h 295"/>
                <a:gd name="T56" fmla="*/ 297 w 160"/>
                <a:gd name="T57" fmla="*/ 204 h 295"/>
                <a:gd name="T58" fmla="*/ 188 w 160"/>
                <a:gd name="T59" fmla="*/ 84 h 295"/>
                <a:gd name="T60" fmla="*/ 80 w 160"/>
                <a:gd name="T61" fmla="*/ 204 h 295"/>
                <a:gd name="T62" fmla="*/ 188 w 160"/>
                <a:gd name="T63" fmla="*/ 327 h 295"/>
                <a:gd name="T64" fmla="*/ 297 w 160"/>
                <a:gd name="T65" fmla="*/ 20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95">
                  <a:moveTo>
                    <a:pt x="138" y="0"/>
                  </a:moveTo>
                  <a:cubicBezTo>
                    <a:pt x="148" y="0"/>
                    <a:pt x="160" y="6"/>
                    <a:pt x="160" y="15"/>
                  </a:cubicBezTo>
                  <a:cubicBezTo>
                    <a:pt x="160" y="29"/>
                    <a:pt x="160" y="29"/>
                    <a:pt x="160" y="29"/>
                  </a:cubicBezTo>
                  <a:cubicBezTo>
                    <a:pt x="160" y="33"/>
                    <a:pt x="158" y="35"/>
                    <a:pt x="154" y="35"/>
                  </a:cubicBezTo>
                  <a:cubicBezTo>
                    <a:pt x="152" y="35"/>
                    <a:pt x="151" y="35"/>
                    <a:pt x="149" y="33"/>
                  </a:cubicBezTo>
                  <a:cubicBezTo>
                    <a:pt x="143" y="29"/>
                    <a:pt x="139" y="25"/>
                    <a:pt x="129" y="25"/>
                  </a:cubicBezTo>
                  <a:cubicBezTo>
                    <a:pt x="125" y="25"/>
                    <a:pt x="122" y="26"/>
                    <a:pt x="119" y="27"/>
                  </a:cubicBezTo>
                  <a:cubicBezTo>
                    <a:pt x="132" y="39"/>
                    <a:pt x="140" y="57"/>
                    <a:pt x="140" y="79"/>
                  </a:cubicBezTo>
                  <a:cubicBezTo>
                    <a:pt x="140" y="120"/>
                    <a:pt x="112" y="147"/>
                    <a:pt x="73" y="147"/>
                  </a:cubicBezTo>
                  <a:cubicBezTo>
                    <a:pt x="66" y="147"/>
                    <a:pt x="59" y="146"/>
                    <a:pt x="53" y="145"/>
                  </a:cubicBezTo>
                  <a:cubicBezTo>
                    <a:pt x="47" y="148"/>
                    <a:pt x="42" y="155"/>
                    <a:pt x="42" y="164"/>
                  </a:cubicBezTo>
                  <a:cubicBezTo>
                    <a:pt x="42" y="173"/>
                    <a:pt x="46" y="180"/>
                    <a:pt x="52" y="183"/>
                  </a:cubicBezTo>
                  <a:cubicBezTo>
                    <a:pt x="60" y="182"/>
                    <a:pt x="68" y="181"/>
                    <a:pt x="78" y="181"/>
                  </a:cubicBezTo>
                  <a:cubicBezTo>
                    <a:pt x="129" y="181"/>
                    <a:pt x="155" y="205"/>
                    <a:pt x="155" y="239"/>
                  </a:cubicBezTo>
                  <a:cubicBezTo>
                    <a:pt x="155" y="273"/>
                    <a:pt x="129" y="295"/>
                    <a:pt x="78" y="295"/>
                  </a:cubicBezTo>
                  <a:cubicBezTo>
                    <a:pt x="26" y="295"/>
                    <a:pt x="0" y="273"/>
                    <a:pt x="0" y="239"/>
                  </a:cubicBezTo>
                  <a:cubicBezTo>
                    <a:pt x="0" y="218"/>
                    <a:pt x="9" y="201"/>
                    <a:pt x="28" y="191"/>
                  </a:cubicBezTo>
                  <a:cubicBezTo>
                    <a:pt x="21" y="185"/>
                    <a:pt x="18" y="175"/>
                    <a:pt x="18" y="164"/>
                  </a:cubicBezTo>
                  <a:cubicBezTo>
                    <a:pt x="18" y="152"/>
                    <a:pt x="23" y="142"/>
                    <a:pt x="32" y="135"/>
                  </a:cubicBezTo>
                  <a:cubicBezTo>
                    <a:pt x="16" y="123"/>
                    <a:pt x="6" y="103"/>
                    <a:pt x="6" y="79"/>
                  </a:cubicBezTo>
                  <a:cubicBezTo>
                    <a:pt x="6" y="37"/>
                    <a:pt x="34" y="11"/>
                    <a:pt x="73" y="11"/>
                  </a:cubicBezTo>
                  <a:cubicBezTo>
                    <a:pt x="83" y="11"/>
                    <a:pt x="93" y="13"/>
                    <a:pt x="101" y="16"/>
                  </a:cubicBezTo>
                  <a:cubicBezTo>
                    <a:pt x="112" y="5"/>
                    <a:pt x="126" y="0"/>
                    <a:pt x="138" y="0"/>
                  </a:cubicBezTo>
                  <a:moveTo>
                    <a:pt x="131" y="239"/>
                  </a:moveTo>
                  <a:cubicBezTo>
                    <a:pt x="131" y="217"/>
                    <a:pt x="111" y="206"/>
                    <a:pt x="78" y="206"/>
                  </a:cubicBezTo>
                  <a:cubicBezTo>
                    <a:pt x="44" y="206"/>
                    <a:pt x="24" y="217"/>
                    <a:pt x="24" y="239"/>
                  </a:cubicBezTo>
                  <a:cubicBezTo>
                    <a:pt x="24" y="261"/>
                    <a:pt x="44" y="272"/>
                    <a:pt x="78" y="272"/>
                  </a:cubicBezTo>
                  <a:cubicBezTo>
                    <a:pt x="111" y="272"/>
                    <a:pt x="131" y="261"/>
                    <a:pt x="131" y="239"/>
                  </a:cubicBezTo>
                  <a:moveTo>
                    <a:pt x="115" y="79"/>
                  </a:moveTo>
                  <a:cubicBezTo>
                    <a:pt x="115" y="53"/>
                    <a:pt x="102" y="32"/>
                    <a:pt x="73" y="32"/>
                  </a:cubicBezTo>
                  <a:cubicBezTo>
                    <a:pt x="44" y="32"/>
                    <a:pt x="31" y="53"/>
                    <a:pt x="31" y="79"/>
                  </a:cubicBezTo>
                  <a:cubicBezTo>
                    <a:pt x="31" y="105"/>
                    <a:pt x="44" y="126"/>
                    <a:pt x="73" y="126"/>
                  </a:cubicBezTo>
                  <a:cubicBezTo>
                    <a:pt x="102" y="126"/>
                    <a:pt x="115" y="105"/>
                    <a:pt x="115" y="7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4" name="Freeform 13"/>
            <p:cNvSpPr>
              <a:spLocks noChangeAspect="1" noEditPoints="1"/>
            </p:cNvSpPr>
            <p:nvPr/>
          </p:nvSpPr>
          <p:spPr bwMode="auto">
            <a:xfrm>
              <a:off x="4407" y="161"/>
              <a:ext cx="244" cy="320"/>
            </a:xfrm>
            <a:custGeom>
              <a:avLst/>
              <a:gdLst>
                <a:gd name="T0" fmla="*/ 0 w 152"/>
                <a:gd name="T1" fmla="*/ 256 h 199"/>
                <a:gd name="T2" fmla="*/ 209 w 152"/>
                <a:gd name="T3" fmla="*/ 0 h 199"/>
                <a:gd name="T4" fmla="*/ 392 w 152"/>
                <a:gd name="T5" fmla="*/ 195 h 199"/>
                <a:gd name="T6" fmla="*/ 387 w 152"/>
                <a:gd name="T7" fmla="*/ 264 h 199"/>
                <a:gd name="T8" fmla="*/ 67 w 152"/>
                <a:gd name="T9" fmla="*/ 264 h 199"/>
                <a:gd name="T10" fmla="*/ 231 w 152"/>
                <a:gd name="T11" fmla="*/ 455 h 199"/>
                <a:gd name="T12" fmla="*/ 361 w 152"/>
                <a:gd name="T13" fmla="*/ 412 h 199"/>
                <a:gd name="T14" fmla="*/ 376 w 152"/>
                <a:gd name="T15" fmla="*/ 405 h 199"/>
                <a:gd name="T16" fmla="*/ 388 w 152"/>
                <a:gd name="T17" fmla="*/ 425 h 199"/>
                <a:gd name="T18" fmla="*/ 388 w 152"/>
                <a:gd name="T19" fmla="*/ 439 h 199"/>
                <a:gd name="T20" fmla="*/ 371 w 152"/>
                <a:gd name="T21" fmla="*/ 471 h 199"/>
                <a:gd name="T22" fmla="*/ 218 w 152"/>
                <a:gd name="T23" fmla="*/ 515 h 199"/>
                <a:gd name="T24" fmla="*/ 0 w 152"/>
                <a:gd name="T25" fmla="*/ 256 h 199"/>
                <a:gd name="T26" fmla="*/ 324 w 152"/>
                <a:gd name="T27" fmla="*/ 209 h 199"/>
                <a:gd name="T28" fmla="*/ 324 w 152"/>
                <a:gd name="T29" fmla="*/ 175 h 199"/>
                <a:gd name="T30" fmla="*/ 214 w 152"/>
                <a:gd name="T31" fmla="*/ 59 h 199"/>
                <a:gd name="T32" fmla="*/ 72 w 152"/>
                <a:gd name="T33" fmla="*/ 209 h 199"/>
                <a:gd name="T34" fmla="*/ 324 w 152"/>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99">
                  <a:moveTo>
                    <a:pt x="0" y="99"/>
                  </a:moveTo>
                  <a:cubicBezTo>
                    <a:pt x="0" y="41"/>
                    <a:pt x="28" y="0"/>
                    <a:pt x="81" y="0"/>
                  </a:cubicBezTo>
                  <a:cubicBezTo>
                    <a:pt x="127" y="0"/>
                    <a:pt x="152" y="28"/>
                    <a:pt x="152" y="75"/>
                  </a:cubicBezTo>
                  <a:cubicBezTo>
                    <a:pt x="152" y="83"/>
                    <a:pt x="152" y="93"/>
                    <a:pt x="150" y="102"/>
                  </a:cubicBezTo>
                  <a:cubicBezTo>
                    <a:pt x="26" y="102"/>
                    <a:pt x="26" y="102"/>
                    <a:pt x="26" y="102"/>
                  </a:cubicBezTo>
                  <a:cubicBezTo>
                    <a:pt x="26" y="148"/>
                    <a:pt x="48" y="176"/>
                    <a:pt x="90" y="176"/>
                  </a:cubicBezTo>
                  <a:cubicBezTo>
                    <a:pt x="115" y="176"/>
                    <a:pt x="133" y="163"/>
                    <a:pt x="140" y="159"/>
                  </a:cubicBezTo>
                  <a:cubicBezTo>
                    <a:pt x="142" y="158"/>
                    <a:pt x="144" y="157"/>
                    <a:pt x="146" y="157"/>
                  </a:cubicBezTo>
                  <a:cubicBezTo>
                    <a:pt x="149" y="157"/>
                    <a:pt x="151" y="160"/>
                    <a:pt x="151" y="164"/>
                  </a:cubicBezTo>
                  <a:cubicBezTo>
                    <a:pt x="151" y="170"/>
                    <a:pt x="151" y="170"/>
                    <a:pt x="151" y="170"/>
                  </a:cubicBezTo>
                  <a:cubicBezTo>
                    <a:pt x="151" y="174"/>
                    <a:pt x="150" y="178"/>
                    <a:pt x="144" y="182"/>
                  </a:cubicBezTo>
                  <a:cubicBezTo>
                    <a:pt x="137" y="186"/>
                    <a:pt x="119" y="199"/>
                    <a:pt x="85" y="199"/>
                  </a:cubicBezTo>
                  <a:cubicBezTo>
                    <a:pt x="27" y="199"/>
                    <a:pt x="0" y="158"/>
                    <a:pt x="0" y="99"/>
                  </a:cubicBezTo>
                  <a:moveTo>
                    <a:pt x="126" y="81"/>
                  </a:moveTo>
                  <a:cubicBezTo>
                    <a:pt x="126" y="76"/>
                    <a:pt x="126" y="72"/>
                    <a:pt x="126" y="68"/>
                  </a:cubicBezTo>
                  <a:cubicBezTo>
                    <a:pt x="126" y="40"/>
                    <a:pt x="107" y="23"/>
                    <a:pt x="83" y="23"/>
                  </a:cubicBezTo>
                  <a:cubicBezTo>
                    <a:pt x="46" y="23"/>
                    <a:pt x="32" y="48"/>
                    <a:pt x="28" y="81"/>
                  </a:cubicBezTo>
                  <a:lnTo>
                    <a:pt x="126" y="81"/>
                  </a:lnTo>
                  <a:close/>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5" name="Freeform 14"/>
            <p:cNvSpPr>
              <a:spLocks noChangeAspect="1"/>
            </p:cNvSpPr>
            <p:nvPr/>
          </p:nvSpPr>
          <p:spPr bwMode="auto">
            <a:xfrm>
              <a:off x="4694" y="161"/>
              <a:ext cx="193" cy="320"/>
            </a:xfrm>
            <a:custGeom>
              <a:avLst/>
              <a:gdLst>
                <a:gd name="T0" fmla="*/ 23 w 120"/>
                <a:gd name="T1" fmla="*/ 484 h 199"/>
                <a:gd name="T2" fmla="*/ 0 w 120"/>
                <a:gd name="T3" fmla="*/ 450 h 199"/>
                <a:gd name="T4" fmla="*/ 0 w 120"/>
                <a:gd name="T5" fmla="*/ 426 h 199"/>
                <a:gd name="T6" fmla="*/ 16 w 120"/>
                <a:gd name="T7" fmla="*/ 412 h 199"/>
                <a:gd name="T8" fmla="*/ 31 w 120"/>
                <a:gd name="T9" fmla="*/ 413 h 199"/>
                <a:gd name="T10" fmla="*/ 156 w 120"/>
                <a:gd name="T11" fmla="*/ 455 h 199"/>
                <a:gd name="T12" fmla="*/ 243 w 120"/>
                <a:gd name="T13" fmla="*/ 375 h 199"/>
                <a:gd name="T14" fmla="*/ 142 w 120"/>
                <a:gd name="T15" fmla="*/ 280 h 199"/>
                <a:gd name="T16" fmla="*/ 13 w 120"/>
                <a:gd name="T17" fmla="*/ 140 h 199"/>
                <a:gd name="T18" fmla="*/ 156 w 120"/>
                <a:gd name="T19" fmla="*/ 0 h 199"/>
                <a:gd name="T20" fmla="*/ 272 w 120"/>
                <a:gd name="T21" fmla="*/ 31 h 199"/>
                <a:gd name="T22" fmla="*/ 293 w 120"/>
                <a:gd name="T23" fmla="*/ 63 h 199"/>
                <a:gd name="T24" fmla="*/ 293 w 120"/>
                <a:gd name="T25" fmla="*/ 88 h 199"/>
                <a:gd name="T26" fmla="*/ 280 w 120"/>
                <a:gd name="T27" fmla="*/ 103 h 199"/>
                <a:gd name="T28" fmla="*/ 264 w 120"/>
                <a:gd name="T29" fmla="*/ 98 h 199"/>
                <a:gd name="T30" fmla="*/ 161 w 120"/>
                <a:gd name="T31" fmla="*/ 56 h 199"/>
                <a:gd name="T32" fmla="*/ 77 w 120"/>
                <a:gd name="T33" fmla="*/ 132 h 199"/>
                <a:gd name="T34" fmla="*/ 161 w 120"/>
                <a:gd name="T35" fmla="*/ 214 h 199"/>
                <a:gd name="T36" fmla="*/ 310 w 120"/>
                <a:gd name="T37" fmla="*/ 367 h 199"/>
                <a:gd name="T38" fmla="*/ 156 w 120"/>
                <a:gd name="T39" fmla="*/ 515 h 199"/>
                <a:gd name="T40" fmla="*/ 23 w 120"/>
                <a:gd name="T41" fmla="*/ 484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99">
                  <a:moveTo>
                    <a:pt x="9" y="187"/>
                  </a:moveTo>
                  <a:cubicBezTo>
                    <a:pt x="4" y="183"/>
                    <a:pt x="0" y="179"/>
                    <a:pt x="0" y="174"/>
                  </a:cubicBezTo>
                  <a:cubicBezTo>
                    <a:pt x="0" y="165"/>
                    <a:pt x="0" y="165"/>
                    <a:pt x="0" y="165"/>
                  </a:cubicBezTo>
                  <a:cubicBezTo>
                    <a:pt x="0" y="161"/>
                    <a:pt x="2" y="159"/>
                    <a:pt x="6" y="159"/>
                  </a:cubicBezTo>
                  <a:cubicBezTo>
                    <a:pt x="8" y="159"/>
                    <a:pt x="10" y="159"/>
                    <a:pt x="12" y="160"/>
                  </a:cubicBezTo>
                  <a:cubicBezTo>
                    <a:pt x="20" y="165"/>
                    <a:pt x="35" y="176"/>
                    <a:pt x="60" y="176"/>
                  </a:cubicBezTo>
                  <a:cubicBezTo>
                    <a:pt x="76" y="176"/>
                    <a:pt x="94" y="168"/>
                    <a:pt x="94" y="145"/>
                  </a:cubicBezTo>
                  <a:cubicBezTo>
                    <a:pt x="94" y="125"/>
                    <a:pt x="84" y="115"/>
                    <a:pt x="55" y="108"/>
                  </a:cubicBezTo>
                  <a:cubicBezTo>
                    <a:pt x="32" y="102"/>
                    <a:pt x="5" y="87"/>
                    <a:pt x="5" y="54"/>
                  </a:cubicBezTo>
                  <a:cubicBezTo>
                    <a:pt x="5" y="20"/>
                    <a:pt x="30" y="0"/>
                    <a:pt x="60" y="0"/>
                  </a:cubicBezTo>
                  <a:cubicBezTo>
                    <a:pt x="85" y="0"/>
                    <a:pt x="97" y="7"/>
                    <a:pt x="105" y="12"/>
                  </a:cubicBezTo>
                  <a:cubicBezTo>
                    <a:pt x="111" y="16"/>
                    <a:pt x="113" y="19"/>
                    <a:pt x="113" y="24"/>
                  </a:cubicBezTo>
                  <a:cubicBezTo>
                    <a:pt x="113" y="34"/>
                    <a:pt x="113" y="34"/>
                    <a:pt x="113" y="34"/>
                  </a:cubicBezTo>
                  <a:cubicBezTo>
                    <a:pt x="113" y="38"/>
                    <a:pt x="112" y="40"/>
                    <a:pt x="108" y="40"/>
                  </a:cubicBezTo>
                  <a:cubicBezTo>
                    <a:pt x="105" y="40"/>
                    <a:pt x="104" y="39"/>
                    <a:pt x="102" y="38"/>
                  </a:cubicBezTo>
                  <a:cubicBezTo>
                    <a:pt x="94" y="33"/>
                    <a:pt x="86" y="22"/>
                    <a:pt x="62" y="22"/>
                  </a:cubicBezTo>
                  <a:cubicBezTo>
                    <a:pt x="42" y="22"/>
                    <a:pt x="30" y="30"/>
                    <a:pt x="30" y="51"/>
                  </a:cubicBezTo>
                  <a:cubicBezTo>
                    <a:pt x="30" y="66"/>
                    <a:pt x="40" y="78"/>
                    <a:pt x="62" y="83"/>
                  </a:cubicBezTo>
                  <a:cubicBezTo>
                    <a:pt x="94" y="91"/>
                    <a:pt x="120" y="105"/>
                    <a:pt x="120" y="142"/>
                  </a:cubicBezTo>
                  <a:cubicBezTo>
                    <a:pt x="120" y="179"/>
                    <a:pt x="92" y="199"/>
                    <a:pt x="60" y="199"/>
                  </a:cubicBezTo>
                  <a:cubicBezTo>
                    <a:pt x="35" y="199"/>
                    <a:pt x="18" y="192"/>
                    <a:pt x="9"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6" name="Freeform 15"/>
            <p:cNvSpPr>
              <a:spLocks noChangeAspect="1"/>
            </p:cNvSpPr>
            <p:nvPr/>
          </p:nvSpPr>
          <p:spPr bwMode="auto">
            <a:xfrm>
              <a:off x="4936" y="15"/>
              <a:ext cx="228" cy="460"/>
            </a:xfrm>
            <a:custGeom>
              <a:avLst/>
              <a:gdLst>
                <a:gd name="T0" fmla="*/ 0 w 142"/>
                <a:gd name="T1" fmla="*/ 722 h 286"/>
                <a:gd name="T2" fmla="*/ 0 w 142"/>
                <a:gd name="T3" fmla="*/ 21 h 286"/>
                <a:gd name="T4" fmla="*/ 18 w 142"/>
                <a:gd name="T5" fmla="*/ 0 h 286"/>
                <a:gd name="T6" fmla="*/ 50 w 142"/>
                <a:gd name="T7" fmla="*/ 0 h 286"/>
                <a:gd name="T8" fmla="*/ 67 w 142"/>
                <a:gd name="T9" fmla="*/ 21 h 286"/>
                <a:gd name="T10" fmla="*/ 67 w 142"/>
                <a:gd name="T11" fmla="*/ 280 h 286"/>
                <a:gd name="T12" fmla="*/ 222 w 142"/>
                <a:gd name="T13" fmla="*/ 238 h 286"/>
                <a:gd name="T14" fmla="*/ 366 w 142"/>
                <a:gd name="T15" fmla="*/ 391 h 286"/>
                <a:gd name="T16" fmla="*/ 366 w 142"/>
                <a:gd name="T17" fmla="*/ 722 h 286"/>
                <a:gd name="T18" fmla="*/ 348 w 142"/>
                <a:gd name="T19" fmla="*/ 740 h 286"/>
                <a:gd name="T20" fmla="*/ 316 w 142"/>
                <a:gd name="T21" fmla="*/ 740 h 286"/>
                <a:gd name="T22" fmla="*/ 299 w 142"/>
                <a:gd name="T23" fmla="*/ 722 h 286"/>
                <a:gd name="T24" fmla="*/ 299 w 142"/>
                <a:gd name="T25" fmla="*/ 391 h 286"/>
                <a:gd name="T26" fmla="*/ 214 w 142"/>
                <a:gd name="T27" fmla="*/ 306 h 286"/>
                <a:gd name="T28" fmla="*/ 67 w 142"/>
                <a:gd name="T29" fmla="*/ 339 h 286"/>
                <a:gd name="T30" fmla="*/ 67 w 142"/>
                <a:gd name="T31" fmla="*/ 722 h 286"/>
                <a:gd name="T32" fmla="*/ 50 w 142"/>
                <a:gd name="T33" fmla="*/ 740 h 286"/>
                <a:gd name="T34" fmla="*/ 18 w 142"/>
                <a:gd name="T35" fmla="*/ 740 h 286"/>
                <a:gd name="T36" fmla="*/ 0 w 142"/>
                <a:gd name="T37" fmla="*/ 722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286">
                  <a:moveTo>
                    <a:pt x="0" y="279"/>
                  </a:moveTo>
                  <a:cubicBezTo>
                    <a:pt x="0" y="8"/>
                    <a:pt x="0" y="8"/>
                    <a:pt x="0" y="8"/>
                  </a:cubicBezTo>
                  <a:cubicBezTo>
                    <a:pt x="0" y="4"/>
                    <a:pt x="3" y="0"/>
                    <a:pt x="7" y="0"/>
                  </a:cubicBezTo>
                  <a:cubicBezTo>
                    <a:pt x="19" y="0"/>
                    <a:pt x="19" y="0"/>
                    <a:pt x="19" y="0"/>
                  </a:cubicBezTo>
                  <a:cubicBezTo>
                    <a:pt x="23" y="0"/>
                    <a:pt x="26" y="4"/>
                    <a:pt x="26" y="8"/>
                  </a:cubicBezTo>
                  <a:cubicBezTo>
                    <a:pt x="26" y="108"/>
                    <a:pt x="26" y="108"/>
                    <a:pt x="26" y="108"/>
                  </a:cubicBezTo>
                  <a:cubicBezTo>
                    <a:pt x="34" y="106"/>
                    <a:pt x="55" y="92"/>
                    <a:pt x="86" y="92"/>
                  </a:cubicBezTo>
                  <a:cubicBezTo>
                    <a:pt x="119" y="92"/>
                    <a:pt x="142" y="106"/>
                    <a:pt x="142" y="151"/>
                  </a:cubicBezTo>
                  <a:cubicBezTo>
                    <a:pt x="142" y="279"/>
                    <a:pt x="142" y="279"/>
                    <a:pt x="142" y="279"/>
                  </a:cubicBezTo>
                  <a:cubicBezTo>
                    <a:pt x="142" y="283"/>
                    <a:pt x="139" y="286"/>
                    <a:pt x="135" y="286"/>
                  </a:cubicBezTo>
                  <a:cubicBezTo>
                    <a:pt x="123" y="286"/>
                    <a:pt x="123" y="286"/>
                    <a:pt x="123" y="286"/>
                  </a:cubicBezTo>
                  <a:cubicBezTo>
                    <a:pt x="119" y="286"/>
                    <a:pt x="116" y="283"/>
                    <a:pt x="116" y="279"/>
                  </a:cubicBezTo>
                  <a:cubicBezTo>
                    <a:pt x="116" y="151"/>
                    <a:pt x="116" y="151"/>
                    <a:pt x="116" y="151"/>
                  </a:cubicBezTo>
                  <a:cubicBezTo>
                    <a:pt x="116" y="129"/>
                    <a:pt x="105" y="118"/>
                    <a:pt x="83" y="118"/>
                  </a:cubicBezTo>
                  <a:cubicBezTo>
                    <a:pt x="52" y="118"/>
                    <a:pt x="26" y="131"/>
                    <a:pt x="26" y="131"/>
                  </a:cubicBezTo>
                  <a:cubicBezTo>
                    <a:pt x="26" y="279"/>
                    <a:pt x="26" y="279"/>
                    <a:pt x="26" y="279"/>
                  </a:cubicBezTo>
                  <a:cubicBezTo>
                    <a:pt x="26" y="283"/>
                    <a:pt x="23" y="286"/>
                    <a:pt x="19" y="286"/>
                  </a:cubicBezTo>
                  <a:cubicBezTo>
                    <a:pt x="7" y="286"/>
                    <a:pt x="7" y="286"/>
                    <a:pt x="7" y="286"/>
                  </a:cubicBezTo>
                  <a:cubicBezTo>
                    <a:pt x="3" y="286"/>
                    <a:pt x="0" y="283"/>
                    <a:pt x="0" y="27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7" name="Freeform 16"/>
            <p:cNvSpPr>
              <a:spLocks noChangeAspect="1" noEditPoints="1"/>
            </p:cNvSpPr>
            <p:nvPr/>
          </p:nvSpPr>
          <p:spPr bwMode="auto">
            <a:xfrm>
              <a:off x="5225" y="60"/>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6"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6" y="258"/>
                    <a:pt x="3" y="255"/>
                    <a:pt x="3" y="25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8" name="Freeform 17"/>
            <p:cNvSpPr>
              <a:spLocks noChangeAspect="1"/>
            </p:cNvSpPr>
            <p:nvPr/>
          </p:nvSpPr>
          <p:spPr bwMode="auto">
            <a:xfrm>
              <a:off x="5340" y="167"/>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31 w 96"/>
                <a:gd name="T19" fmla="*/ 89 h 191"/>
                <a:gd name="T20" fmla="*/ 218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90" y="34"/>
                  </a:cubicBezTo>
                  <a:cubicBezTo>
                    <a:pt x="88" y="34"/>
                    <a:pt x="86" y="34"/>
                    <a:pt x="85" y="33"/>
                  </a:cubicBezTo>
                  <a:cubicBezTo>
                    <a:pt x="79" y="29"/>
                    <a:pt x="75"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19" name="Freeform 18"/>
            <p:cNvSpPr>
              <a:spLocks noChangeAspect="1" noEditPoints="1"/>
            </p:cNvSpPr>
            <p:nvPr/>
          </p:nvSpPr>
          <p:spPr bwMode="auto">
            <a:xfrm>
              <a:off x="5513" y="161"/>
              <a:ext cx="245" cy="320"/>
            </a:xfrm>
            <a:custGeom>
              <a:avLst/>
              <a:gdLst>
                <a:gd name="T0" fmla="*/ 0 w 153"/>
                <a:gd name="T1" fmla="*/ 256 h 199"/>
                <a:gd name="T2" fmla="*/ 210 w 153"/>
                <a:gd name="T3" fmla="*/ 0 h 199"/>
                <a:gd name="T4" fmla="*/ 392 w 153"/>
                <a:gd name="T5" fmla="*/ 195 h 199"/>
                <a:gd name="T6" fmla="*/ 384 w 153"/>
                <a:gd name="T7" fmla="*/ 264 h 199"/>
                <a:gd name="T8" fmla="*/ 69 w 153"/>
                <a:gd name="T9" fmla="*/ 264 h 199"/>
                <a:gd name="T10" fmla="*/ 234 w 153"/>
                <a:gd name="T11" fmla="*/ 455 h 199"/>
                <a:gd name="T12" fmla="*/ 362 w 153"/>
                <a:gd name="T13" fmla="*/ 412 h 199"/>
                <a:gd name="T14" fmla="*/ 375 w 153"/>
                <a:gd name="T15" fmla="*/ 405 h 199"/>
                <a:gd name="T16" fmla="*/ 389 w 153"/>
                <a:gd name="T17" fmla="*/ 425 h 199"/>
                <a:gd name="T18" fmla="*/ 389 w 153"/>
                <a:gd name="T19" fmla="*/ 439 h 199"/>
                <a:gd name="T20" fmla="*/ 370 w 153"/>
                <a:gd name="T21" fmla="*/ 471 h 199"/>
                <a:gd name="T22" fmla="*/ 221 w 153"/>
                <a:gd name="T23" fmla="*/ 515 h 199"/>
                <a:gd name="T24" fmla="*/ 0 w 153"/>
                <a:gd name="T25" fmla="*/ 256 h 199"/>
                <a:gd name="T26" fmla="*/ 323 w 153"/>
                <a:gd name="T27" fmla="*/ 209 h 199"/>
                <a:gd name="T28" fmla="*/ 325 w 153"/>
                <a:gd name="T29" fmla="*/ 175 h 199"/>
                <a:gd name="T30" fmla="*/ 213 w 153"/>
                <a:gd name="T31" fmla="*/ 59 h 199"/>
                <a:gd name="T32" fmla="*/ 72 w 153"/>
                <a:gd name="T33" fmla="*/ 209 h 199"/>
                <a:gd name="T34" fmla="*/ 323 w 153"/>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99">
                  <a:moveTo>
                    <a:pt x="0" y="99"/>
                  </a:moveTo>
                  <a:cubicBezTo>
                    <a:pt x="0" y="41"/>
                    <a:pt x="29" y="0"/>
                    <a:pt x="82" y="0"/>
                  </a:cubicBezTo>
                  <a:cubicBezTo>
                    <a:pt x="128" y="0"/>
                    <a:pt x="153" y="28"/>
                    <a:pt x="153" y="75"/>
                  </a:cubicBezTo>
                  <a:cubicBezTo>
                    <a:pt x="153" y="83"/>
                    <a:pt x="152" y="93"/>
                    <a:pt x="150" y="102"/>
                  </a:cubicBezTo>
                  <a:cubicBezTo>
                    <a:pt x="27" y="102"/>
                    <a:pt x="27" y="102"/>
                    <a:pt x="27" y="102"/>
                  </a:cubicBezTo>
                  <a:cubicBezTo>
                    <a:pt x="27" y="148"/>
                    <a:pt x="49" y="176"/>
                    <a:pt x="91" y="176"/>
                  </a:cubicBezTo>
                  <a:cubicBezTo>
                    <a:pt x="116" y="176"/>
                    <a:pt x="134" y="163"/>
                    <a:pt x="141" y="159"/>
                  </a:cubicBezTo>
                  <a:cubicBezTo>
                    <a:pt x="143" y="158"/>
                    <a:pt x="145" y="157"/>
                    <a:pt x="146" y="157"/>
                  </a:cubicBezTo>
                  <a:cubicBezTo>
                    <a:pt x="150" y="157"/>
                    <a:pt x="152" y="160"/>
                    <a:pt x="152" y="164"/>
                  </a:cubicBezTo>
                  <a:cubicBezTo>
                    <a:pt x="152" y="170"/>
                    <a:pt x="152" y="170"/>
                    <a:pt x="152" y="170"/>
                  </a:cubicBezTo>
                  <a:cubicBezTo>
                    <a:pt x="152" y="174"/>
                    <a:pt x="151" y="178"/>
                    <a:pt x="144" y="182"/>
                  </a:cubicBezTo>
                  <a:cubicBezTo>
                    <a:pt x="138" y="186"/>
                    <a:pt x="119" y="199"/>
                    <a:pt x="86" y="199"/>
                  </a:cubicBezTo>
                  <a:cubicBezTo>
                    <a:pt x="28" y="199"/>
                    <a:pt x="0" y="158"/>
                    <a:pt x="0" y="99"/>
                  </a:cubicBezTo>
                  <a:moveTo>
                    <a:pt x="126" y="81"/>
                  </a:moveTo>
                  <a:cubicBezTo>
                    <a:pt x="127" y="76"/>
                    <a:pt x="127" y="72"/>
                    <a:pt x="127" y="68"/>
                  </a:cubicBezTo>
                  <a:cubicBezTo>
                    <a:pt x="127" y="40"/>
                    <a:pt x="108" y="23"/>
                    <a:pt x="83" y="23"/>
                  </a:cubicBezTo>
                  <a:cubicBezTo>
                    <a:pt x="47" y="23"/>
                    <a:pt x="33" y="48"/>
                    <a:pt x="28" y="81"/>
                  </a:cubicBezTo>
                  <a:lnTo>
                    <a:pt x="126" y="81"/>
                  </a:lnTo>
                  <a:close/>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0" name="Freeform 19"/>
            <p:cNvSpPr>
              <a:spLocks noChangeAspect="1"/>
            </p:cNvSpPr>
            <p:nvPr/>
          </p:nvSpPr>
          <p:spPr bwMode="auto">
            <a:xfrm>
              <a:off x="2178" y="665"/>
              <a:ext cx="276" cy="424"/>
            </a:xfrm>
            <a:custGeom>
              <a:avLst/>
              <a:gdLst>
                <a:gd name="T0" fmla="*/ 0 w 172"/>
                <a:gd name="T1" fmla="*/ 344 h 264"/>
                <a:gd name="T2" fmla="*/ 265 w 172"/>
                <a:gd name="T3" fmla="*/ 0 h 264"/>
                <a:gd name="T4" fmla="*/ 417 w 172"/>
                <a:gd name="T5" fmla="*/ 35 h 264"/>
                <a:gd name="T6" fmla="*/ 443 w 172"/>
                <a:gd name="T7" fmla="*/ 72 h 264"/>
                <a:gd name="T8" fmla="*/ 443 w 172"/>
                <a:gd name="T9" fmla="*/ 93 h 264"/>
                <a:gd name="T10" fmla="*/ 425 w 172"/>
                <a:gd name="T11" fmla="*/ 114 h 264"/>
                <a:gd name="T12" fmla="*/ 409 w 172"/>
                <a:gd name="T13" fmla="*/ 108 h 264"/>
                <a:gd name="T14" fmla="*/ 273 w 172"/>
                <a:gd name="T15" fmla="*/ 67 h 264"/>
                <a:gd name="T16" fmla="*/ 75 w 172"/>
                <a:gd name="T17" fmla="*/ 344 h 264"/>
                <a:gd name="T18" fmla="*/ 273 w 172"/>
                <a:gd name="T19" fmla="*/ 614 h 264"/>
                <a:gd name="T20" fmla="*/ 409 w 172"/>
                <a:gd name="T21" fmla="*/ 575 h 264"/>
                <a:gd name="T22" fmla="*/ 425 w 172"/>
                <a:gd name="T23" fmla="*/ 570 h 264"/>
                <a:gd name="T24" fmla="*/ 443 w 172"/>
                <a:gd name="T25" fmla="*/ 588 h 264"/>
                <a:gd name="T26" fmla="*/ 443 w 172"/>
                <a:gd name="T27" fmla="*/ 612 h 264"/>
                <a:gd name="T28" fmla="*/ 417 w 172"/>
                <a:gd name="T29" fmla="*/ 647 h 264"/>
                <a:gd name="T30" fmla="*/ 265 w 172"/>
                <a:gd name="T31" fmla="*/ 681 h 264"/>
                <a:gd name="T32" fmla="*/ 0 w 172"/>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3"/>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4"/>
                    <a:pt x="165" y="44"/>
                  </a:cubicBezTo>
                  <a:cubicBezTo>
                    <a:pt x="163" y="44"/>
                    <a:pt x="161" y="43"/>
                    <a:pt x="159" y="42"/>
                  </a:cubicBezTo>
                  <a:cubicBezTo>
                    <a:pt x="151" y="37"/>
                    <a:pt x="132" y="26"/>
                    <a:pt x="106" y="26"/>
                  </a:cubicBezTo>
                  <a:cubicBezTo>
                    <a:pt x="61" y="26"/>
                    <a:pt x="29" y="61"/>
                    <a:pt x="29" y="133"/>
                  </a:cubicBezTo>
                  <a:cubicBezTo>
                    <a:pt x="29" y="204"/>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3"/>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1" name="Freeform 20"/>
            <p:cNvSpPr>
              <a:spLocks noChangeAspect="1" noEditPoints="1"/>
            </p:cNvSpPr>
            <p:nvPr/>
          </p:nvSpPr>
          <p:spPr bwMode="auto">
            <a:xfrm>
              <a:off x="2479" y="769"/>
              <a:ext cx="270" cy="320"/>
            </a:xfrm>
            <a:custGeom>
              <a:avLst/>
              <a:gdLst>
                <a:gd name="T0" fmla="*/ 0 w 168"/>
                <a:gd name="T1" fmla="*/ 256 h 199"/>
                <a:gd name="T2" fmla="*/ 217 w 168"/>
                <a:gd name="T3" fmla="*/ 0 h 199"/>
                <a:gd name="T4" fmla="*/ 434 w 168"/>
                <a:gd name="T5" fmla="*/ 256 h 199"/>
                <a:gd name="T6" fmla="*/ 217 w 168"/>
                <a:gd name="T7" fmla="*/ 515 h 199"/>
                <a:gd name="T8" fmla="*/ 0 w 168"/>
                <a:gd name="T9" fmla="*/ 256 h 199"/>
                <a:gd name="T10" fmla="*/ 365 w 168"/>
                <a:gd name="T11" fmla="*/ 256 h 199"/>
                <a:gd name="T12" fmla="*/ 217 w 168"/>
                <a:gd name="T13" fmla="*/ 63 h 199"/>
                <a:gd name="T14" fmla="*/ 68 w 168"/>
                <a:gd name="T15" fmla="*/ 256 h 199"/>
                <a:gd name="T16" fmla="*/ 217 w 168"/>
                <a:gd name="T17" fmla="*/ 452 h 199"/>
                <a:gd name="T18" fmla="*/ 365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1" y="99"/>
                  </a:moveTo>
                  <a:cubicBezTo>
                    <a:pt x="141" y="50"/>
                    <a:pt x="119" y="24"/>
                    <a:pt x="84" y="24"/>
                  </a:cubicBezTo>
                  <a:cubicBezTo>
                    <a:pt x="48" y="24"/>
                    <a:pt x="26" y="50"/>
                    <a:pt x="26" y="99"/>
                  </a:cubicBezTo>
                  <a:cubicBezTo>
                    <a:pt x="26" y="149"/>
                    <a:pt x="48" y="175"/>
                    <a:pt x="84" y="175"/>
                  </a:cubicBezTo>
                  <a:cubicBezTo>
                    <a:pt x="119" y="175"/>
                    <a:pt x="141" y="149"/>
                    <a:pt x="141" y="9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2" name="Freeform 21"/>
            <p:cNvSpPr>
              <a:spLocks noChangeAspect="1"/>
            </p:cNvSpPr>
            <p:nvPr/>
          </p:nvSpPr>
          <p:spPr bwMode="auto">
            <a:xfrm>
              <a:off x="2800" y="776"/>
              <a:ext cx="243" cy="312"/>
            </a:xfrm>
            <a:custGeom>
              <a:avLst/>
              <a:gdLst>
                <a:gd name="T0" fmla="*/ 0 w 152"/>
                <a:gd name="T1" fmla="*/ 349 h 194"/>
                <a:gd name="T2" fmla="*/ 0 w 152"/>
                <a:gd name="T3" fmla="*/ 18 h 194"/>
                <a:gd name="T4" fmla="*/ 18 w 152"/>
                <a:gd name="T5" fmla="*/ 0 h 194"/>
                <a:gd name="T6" fmla="*/ 48 w 152"/>
                <a:gd name="T7" fmla="*/ 0 h 194"/>
                <a:gd name="T8" fmla="*/ 67 w 152"/>
                <a:gd name="T9" fmla="*/ 18 h 194"/>
                <a:gd name="T10" fmla="*/ 67 w 152"/>
                <a:gd name="T11" fmla="*/ 349 h 194"/>
                <a:gd name="T12" fmla="*/ 153 w 152"/>
                <a:gd name="T13" fmla="*/ 434 h 194"/>
                <a:gd name="T14" fmla="*/ 296 w 152"/>
                <a:gd name="T15" fmla="*/ 370 h 194"/>
                <a:gd name="T16" fmla="*/ 296 w 152"/>
                <a:gd name="T17" fmla="*/ 18 h 194"/>
                <a:gd name="T18" fmla="*/ 315 w 152"/>
                <a:gd name="T19" fmla="*/ 0 h 194"/>
                <a:gd name="T20" fmla="*/ 345 w 152"/>
                <a:gd name="T21" fmla="*/ 0 h 194"/>
                <a:gd name="T22" fmla="*/ 363 w 152"/>
                <a:gd name="T23" fmla="*/ 18 h 194"/>
                <a:gd name="T24" fmla="*/ 363 w 152"/>
                <a:gd name="T25" fmla="*/ 425 h 194"/>
                <a:gd name="T26" fmla="*/ 388 w 152"/>
                <a:gd name="T27" fmla="*/ 455 h 194"/>
                <a:gd name="T28" fmla="*/ 388 w 152"/>
                <a:gd name="T29" fmla="*/ 468 h 194"/>
                <a:gd name="T30" fmla="*/ 341 w 152"/>
                <a:gd name="T31" fmla="*/ 502 h 194"/>
                <a:gd name="T32" fmla="*/ 296 w 152"/>
                <a:gd name="T33" fmla="*/ 447 h 194"/>
                <a:gd name="T34" fmla="*/ 296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74" y="168"/>
                    <a:pt x="96" y="160"/>
                    <a:pt x="116" y="143"/>
                  </a:cubicBezTo>
                  <a:cubicBezTo>
                    <a:pt x="116" y="7"/>
                    <a:pt x="116" y="7"/>
                    <a:pt x="116" y="7"/>
                  </a:cubicBezTo>
                  <a:cubicBezTo>
                    <a:pt x="116" y="3"/>
                    <a:pt x="119" y="0"/>
                    <a:pt x="123" y="0"/>
                  </a:cubicBezTo>
                  <a:cubicBezTo>
                    <a:pt x="135" y="0"/>
                    <a:pt x="135" y="0"/>
                    <a:pt x="135" y="0"/>
                  </a:cubicBezTo>
                  <a:cubicBezTo>
                    <a:pt x="139" y="0"/>
                    <a:pt x="142" y="3"/>
                    <a:pt x="142" y="7"/>
                  </a:cubicBezTo>
                  <a:cubicBezTo>
                    <a:pt x="142" y="164"/>
                    <a:pt x="142" y="164"/>
                    <a:pt x="142" y="164"/>
                  </a:cubicBezTo>
                  <a:cubicBezTo>
                    <a:pt x="142" y="173"/>
                    <a:pt x="145" y="176"/>
                    <a:pt x="152" y="176"/>
                  </a:cubicBezTo>
                  <a:cubicBezTo>
                    <a:pt x="152" y="181"/>
                    <a:pt x="152" y="181"/>
                    <a:pt x="152" y="181"/>
                  </a:cubicBezTo>
                  <a:cubicBezTo>
                    <a:pt x="152" y="187"/>
                    <a:pt x="146" y="194"/>
                    <a:pt x="133" y="194"/>
                  </a:cubicBezTo>
                  <a:cubicBezTo>
                    <a:pt x="123" y="194"/>
                    <a:pt x="116" y="188"/>
                    <a:pt x="116" y="173"/>
                  </a:cubicBezTo>
                  <a:cubicBezTo>
                    <a:pt x="116" y="167"/>
                    <a:pt x="116" y="167"/>
                    <a:pt x="116" y="167"/>
                  </a:cubicBezTo>
                  <a:cubicBezTo>
                    <a:pt x="96" y="184"/>
                    <a:pt x="72" y="194"/>
                    <a:pt x="52" y="194"/>
                  </a:cubicBezTo>
                  <a:cubicBezTo>
                    <a:pt x="24" y="194"/>
                    <a:pt x="0" y="180"/>
                    <a:pt x="0" y="135"/>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3" name="Freeform 22"/>
            <p:cNvSpPr>
              <a:spLocks noChangeAspect="1"/>
            </p:cNvSpPr>
            <p:nvPr/>
          </p:nvSpPr>
          <p:spPr bwMode="auto">
            <a:xfrm>
              <a:off x="3096" y="771"/>
              <a:ext cx="228" cy="312"/>
            </a:xfrm>
            <a:custGeom>
              <a:avLst/>
              <a:gdLst>
                <a:gd name="T0" fmla="*/ 0 w 142"/>
                <a:gd name="T1" fmla="*/ 484 h 194"/>
                <a:gd name="T2" fmla="*/ 0 w 142"/>
                <a:gd name="T3" fmla="*/ 26 h 194"/>
                <a:gd name="T4" fmla="*/ 21 w 142"/>
                <a:gd name="T5" fmla="*/ 8 h 194"/>
                <a:gd name="T6" fmla="*/ 50 w 142"/>
                <a:gd name="T7" fmla="*/ 8 h 194"/>
                <a:gd name="T8" fmla="*/ 69 w 142"/>
                <a:gd name="T9" fmla="*/ 26 h 194"/>
                <a:gd name="T10" fmla="*/ 69 w 142"/>
                <a:gd name="T11" fmla="*/ 42 h 194"/>
                <a:gd name="T12" fmla="*/ 225 w 142"/>
                <a:gd name="T13" fmla="*/ 0 h 194"/>
                <a:gd name="T14" fmla="*/ 366 w 142"/>
                <a:gd name="T15" fmla="*/ 153 h 194"/>
                <a:gd name="T16" fmla="*/ 366 w 142"/>
                <a:gd name="T17" fmla="*/ 484 h 194"/>
                <a:gd name="T18" fmla="*/ 348 w 142"/>
                <a:gd name="T19" fmla="*/ 502 h 194"/>
                <a:gd name="T20" fmla="*/ 316 w 142"/>
                <a:gd name="T21" fmla="*/ 502 h 194"/>
                <a:gd name="T22" fmla="*/ 299 w 142"/>
                <a:gd name="T23" fmla="*/ 484 h 194"/>
                <a:gd name="T24" fmla="*/ 299 w 142"/>
                <a:gd name="T25" fmla="*/ 153 h 194"/>
                <a:gd name="T26" fmla="*/ 214 w 142"/>
                <a:gd name="T27" fmla="*/ 68 h 194"/>
                <a:gd name="T28" fmla="*/ 69 w 142"/>
                <a:gd name="T29" fmla="*/ 101 h 194"/>
                <a:gd name="T30" fmla="*/ 69 w 142"/>
                <a:gd name="T31" fmla="*/ 484 h 194"/>
                <a:gd name="T32" fmla="*/ 50 w 142"/>
                <a:gd name="T33" fmla="*/ 502 h 194"/>
                <a:gd name="T34" fmla="*/ 21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4" y="14"/>
                    <a:pt x="55" y="0"/>
                    <a:pt x="87" y="0"/>
                  </a:cubicBezTo>
                  <a:cubicBezTo>
                    <a:pt x="119" y="0"/>
                    <a:pt x="142" y="14"/>
                    <a:pt x="142" y="59"/>
                  </a:cubicBezTo>
                  <a:cubicBezTo>
                    <a:pt x="142" y="187"/>
                    <a:pt x="142" y="187"/>
                    <a:pt x="142" y="187"/>
                  </a:cubicBezTo>
                  <a:cubicBezTo>
                    <a:pt x="142" y="191"/>
                    <a:pt x="139" y="194"/>
                    <a:pt x="135" y="194"/>
                  </a:cubicBezTo>
                  <a:cubicBezTo>
                    <a:pt x="123" y="194"/>
                    <a:pt x="123" y="194"/>
                    <a:pt x="123" y="194"/>
                  </a:cubicBezTo>
                  <a:cubicBezTo>
                    <a:pt x="119" y="194"/>
                    <a:pt x="116" y="191"/>
                    <a:pt x="116" y="187"/>
                  </a:cubicBezTo>
                  <a:cubicBezTo>
                    <a:pt x="116" y="59"/>
                    <a:pt x="116" y="59"/>
                    <a:pt x="116" y="59"/>
                  </a:cubicBezTo>
                  <a:cubicBezTo>
                    <a:pt x="116" y="37"/>
                    <a:pt x="105" y="26"/>
                    <a:pt x="83" y="26"/>
                  </a:cubicBezTo>
                  <a:cubicBezTo>
                    <a:pt x="52"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4" name="Freeform 23"/>
            <p:cNvSpPr>
              <a:spLocks noChangeAspect="1"/>
            </p:cNvSpPr>
            <p:nvPr/>
          </p:nvSpPr>
          <p:spPr bwMode="auto">
            <a:xfrm>
              <a:off x="3361" y="700"/>
              <a:ext cx="138" cy="386"/>
            </a:xfrm>
            <a:custGeom>
              <a:avLst/>
              <a:gdLst>
                <a:gd name="T0" fmla="*/ 56 w 86"/>
                <a:gd name="T1" fmla="*/ 545 h 240"/>
                <a:gd name="T2" fmla="*/ 56 w 86"/>
                <a:gd name="T3" fmla="*/ 175 h 240"/>
                <a:gd name="T4" fmla="*/ 18 w 86"/>
                <a:gd name="T5" fmla="*/ 175 h 240"/>
                <a:gd name="T6" fmla="*/ 0 w 86"/>
                <a:gd name="T7" fmla="*/ 158 h 240"/>
                <a:gd name="T8" fmla="*/ 0 w 86"/>
                <a:gd name="T9" fmla="*/ 140 h 240"/>
                <a:gd name="T10" fmla="*/ 18 w 86"/>
                <a:gd name="T11" fmla="*/ 122 h 240"/>
                <a:gd name="T12" fmla="*/ 56 w 86"/>
                <a:gd name="T13" fmla="*/ 122 h 240"/>
                <a:gd name="T14" fmla="*/ 56 w 86"/>
                <a:gd name="T15" fmla="*/ 21 h 240"/>
                <a:gd name="T16" fmla="*/ 75 w 86"/>
                <a:gd name="T17" fmla="*/ 0 h 240"/>
                <a:gd name="T18" fmla="*/ 103 w 86"/>
                <a:gd name="T19" fmla="*/ 0 h 240"/>
                <a:gd name="T20" fmla="*/ 124 w 86"/>
                <a:gd name="T21" fmla="*/ 21 h 240"/>
                <a:gd name="T22" fmla="*/ 124 w 86"/>
                <a:gd name="T23" fmla="*/ 122 h 240"/>
                <a:gd name="T24" fmla="*/ 199 w 86"/>
                <a:gd name="T25" fmla="*/ 122 h 240"/>
                <a:gd name="T26" fmla="*/ 217 w 86"/>
                <a:gd name="T27" fmla="*/ 140 h 240"/>
                <a:gd name="T28" fmla="*/ 217 w 86"/>
                <a:gd name="T29" fmla="*/ 158 h 240"/>
                <a:gd name="T30" fmla="*/ 199 w 86"/>
                <a:gd name="T31" fmla="*/ 175 h 240"/>
                <a:gd name="T32" fmla="*/ 124 w 86"/>
                <a:gd name="T33" fmla="*/ 175 h 240"/>
                <a:gd name="T34" fmla="*/ 124 w 86"/>
                <a:gd name="T35" fmla="*/ 531 h 240"/>
                <a:gd name="T36" fmla="*/ 157 w 86"/>
                <a:gd name="T37" fmla="*/ 565 h 240"/>
                <a:gd name="T38" fmla="*/ 193 w 86"/>
                <a:gd name="T39" fmla="*/ 558 h 240"/>
                <a:gd name="T40" fmla="*/ 209 w 86"/>
                <a:gd name="T41" fmla="*/ 553 h 240"/>
                <a:gd name="T42" fmla="*/ 221 w 86"/>
                <a:gd name="T43" fmla="*/ 566 h 240"/>
                <a:gd name="T44" fmla="*/ 221 w 86"/>
                <a:gd name="T45" fmla="*/ 579 h 240"/>
                <a:gd name="T46" fmla="*/ 205 w 86"/>
                <a:gd name="T47" fmla="*/ 605 h 240"/>
                <a:gd name="T48" fmla="*/ 128 w 86"/>
                <a:gd name="T49" fmla="*/ 621 h 240"/>
                <a:gd name="T50" fmla="*/ 56 w 86"/>
                <a:gd name="T51" fmla="*/ 545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240">
                  <a:moveTo>
                    <a:pt x="22" y="211"/>
                  </a:moveTo>
                  <a:cubicBezTo>
                    <a:pt x="22" y="68"/>
                    <a:pt x="22" y="68"/>
                    <a:pt x="22" y="68"/>
                  </a:cubicBezTo>
                  <a:cubicBezTo>
                    <a:pt x="7" y="68"/>
                    <a:pt x="7" y="68"/>
                    <a:pt x="7" y="68"/>
                  </a:cubicBezTo>
                  <a:cubicBezTo>
                    <a:pt x="3" y="68"/>
                    <a:pt x="0" y="65"/>
                    <a:pt x="0" y="61"/>
                  </a:cubicBezTo>
                  <a:cubicBezTo>
                    <a:pt x="0" y="54"/>
                    <a:pt x="0" y="54"/>
                    <a:pt x="0" y="54"/>
                  </a:cubicBezTo>
                  <a:cubicBezTo>
                    <a:pt x="0" y="50"/>
                    <a:pt x="3" y="47"/>
                    <a:pt x="7" y="47"/>
                  </a:cubicBezTo>
                  <a:cubicBezTo>
                    <a:pt x="22" y="47"/>
                    <a:pt x="22" y="47"/>
                    <a:pt x="22" y="47"/>
                  </a:cubicBezTo>
                  <a:cubicBezTo>
                    <a:pt x="22" y="8"/>
                    <a:pt x="22" y="8"/>
                    <a:pt x="22" y="8"/>
                  </a:cubicBezTo>
                  <a:cubicBezTo>
                    <a:pt x="22" y="4"/>
                    <a:pt x="25" y="0"/>
                    <a:pt x="29" y="0"/>
                  </a:cubicBezTo>
                  <a:cubicBezTo>
                    <a:pt x="40" y="0"/>
                    <a:pt x="40" y="0"/>
                    <a:pt x="40" y="0"/>
                  </a:cubicBezTo>
                  <a:cubicBezTo>
                    <a:pt x="45" y="0"/>
                    <a:pt x="48" y="4"/>
                    <a:pt x="48" y="8"/>
                  </a:cubicBezTo>
                  <a:cubicBezTo>
                    <a:pt x="48" y="47"/>
                    <a:pt x="48" y="47"/>
                    <a:pt x="48" y="47"/>
                  </a:cubicBezTo>
                  <a:cubicBezTo>
                    <a:pt x="77" y="47"/>
                    <a:pt x="77" y="47"/>
                    <a:pt x="77" y="47"/>
                  </a:cubicBezTo>
                  <a:cubicBezTo>
                    <a:pt x="81" y="47"/>
                    <a:pt x="84" y="50"/>
                    <a:pt x="84" y="54"/>
                  </a:cubicBezTo>
                  <a:cubicBezTo>
                    <a:pt x="84" y="61"/>
                    <a:pt x="84" y="61"/>
                    <a:pt x="84" y="61"/>
                  </a:cubicBezTo>
                  <a:cubicBezTo>
                    <a:pt x="84" y="65"/>
                    <a:pt x="81" y="68"/>
                    <a:pt x="77" y="68"/>
                  </a:cubicBezTo>
                  <a:cubicBezTo>
                    <a:pt x="48" y="68"/>
                    <a:pt x="48" y="68"/>
                    <a:pt x="48" y="68"/>
                  </a:cubicBezTo>
                  <a:cubicBezTo>
                    <a:pt x="48" y="205"/>
                    <a:pt x="48" y="205"/>
                    <a:pt x="48" y="205"/>
                  </a:cubicBezTo>
                  <a:cubicBezTo>
                    <a:pt x="48" y="214"/>
                    <a:pt x="53" y="218"/>
                    <a:pt x="61" y="218"/>
                  </a:cubicBezTo>
                  <a:cubicBezTo>
                    <a:pt x="68" y="218"/>
                    <a:pt x="71" y="217"/>
                    <a:pt x="75" y="216"/>
                  </a:cubicBezTo>
                  <a:cubicBezTo>
                    <a:pt x="77" y="215"/>
                    <a:pt x="79" y="214"/>
                    <a:pt x="81" y="214"/>
                  </a:cubicBezTo>
                  <a:cubicBezTo>
                    <a:pt x="84" y="214"/>
                    <a:pt x="86" y="216"/>
                    <a:pt x="86" y="219"/>
                  </a:cubicBezTo>
                  <a:cubicBezTo>
                    <a:pt x="86" y="224"/>
                    <a:pt x="86" y="224"/>
                    <a:pt x="86" y="224"/>
                  </a:cubicBezTo>
                  <a:cubicBezTo>
                    <a:pt x="86" y="229"/>
                    <a:pt x="84" y="233"/>
                    <a:pt x="80" y="234"/>
                  </a:cubicBezTo>
                  <a:cubicBezTo>
                    <a:pt x="72" y="238"/>
                    <a:pt x="65" y="240"/>
                    <a:pt x="50" y="240"/>
                  </a:cubicBezTo>
                  <a:cubicBezTo>
                    <a:pt x="34" y="240"/>
                    <a:pt x="22" y="231"/>
                    <a:pt x="22" y="21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5" name="Freeform 24"/>
            <p:cNvSpPr>
              <a:spLocks noChangeAspect="1"/>
            </p:cNvSpPr>
            <p:nvPr/>
          </p:nvSpPr>
          <p:spPr bwMode="auto">
            <a:xfrm>
              <a:off x="3537" y="776"/>
              <a:ext cx="228" cy="450"/>
            </a:xfrm>
            <a:custGeom>
              <a:avLst/>
              <a:gdLst>
                <a:gd name="T0" fmla="*/ 165 w 142"/>
                <a:gd name="T1" fmla="*/ 723 h 280"/>
                <a:gd name="T2" fmla="*/ 47 w 142"/>
                <a:gd name="T3" fmla="*/ 689 h 280"/>
                <a:gd name="T4" fmla="*/ 47 w 142"/>
                <a:gd name="T5" fmla="*/ 656 h 280"/>
                <a:gd name="T6" fmla="*/ 63 w 142"/>
                <a:gd name="T7" fmla="*/ 641 h 280"/>
                <a:gd name="T8" fmla="*/ 93 w 142"/>
                <a:gd name="T9" fmla="*/ 651 h 280"/>
                <a:gd name="T10" fmla="*/ 162 w 142"/>
                <a:gd name="T11" fmla="*/ 661 h 280"/>
                <a:gd name="T12" fmla="*/ 299 w 142"/>
                <a:gd name="T13" fmla="*/ 503 h 280"/>
                <a:gd name="T14" fmla="*/ 299 w 142"/>
                <a:gd name="T15" fmla="*/ 460 h 280"/>
                <a:gd name="T16" fmla="*/ 145 w 142"/>
                <a:gd name="T17" fmla="*/ 501 h 280"/>
                <a:gd name="T18" fmla="*/ 0 w 142"/>
                <a:gd name="T19" fmla="*/ 349 h 280"/>
                <a:gd name="T20" fmla="*/ 0 w 142"/>
                <a:gd name="T21" fmla="*/ 18 h 280"/>
                <a:gd name="T22" fmla="*/ 18 w 142"/>
                <a:gd name="T23" fmla="*/ 0 h 280"/>
                <a:gd name="T24" fmla="*/ 50 w 142"/>
                <a:gd name="T25" fmla="*/ 0 h 280"/>
                <a:gd name="T26" fmla="*/ 67 w 142"/>
                <a:gd name="T27" fmla="*/ 18 h 280"/>
                <a:gd name="T28" fmla="*/ 67 w 142"/>
                <a:gd name="T29" fmla="*/ 349 h 280"/>
                <a:gd name="T30" fmla="*/ 154 w 142"/>
                <a:gd name="T31" fmla="*/ 434 h 280"/>
                <a:gd name="T32" fmla="*/ 299 w 142"/>
                <a:gd name="T33" fmla="*/ 400 h 280"/>
                <a:gd name="T34" fmla="*/ 299 w 142"/>
                <a:gd name="T35" fmla="*/ 18 h 280"/>
                <a:gd name="T36" fmla="*/ 316 w 142"/>
                <a:gd name="T37" fmla="*/ 0 h 280"/>
                <a:gd name="T38" fmla="*/ 348 w 142"/>
                <a:gd name="T39" fmla="*/ 0 h 280"/>
                <a:gd name="T40" fmla="*/ 366 w 142"/>
                <a:gd name="T41" fmla="*/ 18 h 280"/>
                <a:gd name="T42" fmla="*/ 366 w 142"/>
                <a:gd name="T43" fmla="*/ 511 h 280"/>
                <a:gd name="T44" fmla="*/ 165 w 142"/>
                <a:gd name="T45" fmla="*/ 723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280">
                  <a:moveTo>
                    <a:pt x="64" y="280"/>
                  </a:moveTo>
                  <a:cubicBezTo>
                    <a:pt x="46" y="280"/>
                    <a:pt x="18" y="276"/>
                    <a:pt x="18" y="267"/>
                  </a:cubicBezTo>
                  <a:cubicBezTo>
                    <a:pt x="18" y="254"/>
                    <a:pt x="18" y="254"/>
                    <a:pt x="18" y="254"/>
                  </a:cubicBezTo>
                  <a:cubicBezTo>
                    <a:pt x="18" y="250"/>
                    <a:pt x="20" y="248"/>
                    <a:pt x="24" y="248"/>
                  </a:cubicBezTo>
                  <a:cubicBezTo>
                    <a:pt x="26" y="248"/>
                    <a:pt x="30" y="250"/>
                    <a:pt x="36" y="252"/>
                  </a:cubicBezTo>
                  <a:cubicBezTo>
                    <a:pt x="42" y="254"/>
                    <a:pt x="51" y="256"/>
                    <a:pt x="63" y="256"/>
                  </a:cubicBezTo>
                  <a:cubicBezTo>
                    <a:pt x="98" y="256"/>
                    <a:pt x="116" y="243"/>
                    <a:pt x="116" y="195"/>
                  </a:cubicBezTo>
                  <a:cubicBezTo>
                    <a:pt x="116" y="178"/>
                    <a:pt x="116" y="178"/>
                    <a:pt x="116" y="178"/>
                  </a:cubicBezTo>
                  <a:cubicBezTo>
                    <a:pt x="108" y="180"/>
                    <a:pt x="88" y="194"/>
                    <a:pt x="56" y="194"/>
                  </a:cubicBezTo>
                  <a:cubicBezTo>
                    <a:pt x="23" y="194"/>
                    <a:pt x="0" y="180"/>
                    <a:pt x="0" y="135"/>
                  </a:cubicBez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90" y="168"/>
                    <a:pt x="116" y="155"/>
                    <a:pt x="116" y="155"/>
                  </a:cubicBezTo>
                  <a:cubicBezTo>
                    <a:pt x="116" y="7"/>
                    <a:pt x="116" y="7"/>
                    <a:pt x="116" y="7"/>
                  </a:cubicBezTo>
                  <a:cubicBezTo>
                    <a:pt x="116" y="3"/>
                    <a:pt x="119" y="0"/>
                    <a:pt x="123" y="0"/>
                  </a:cubicBezTo>
                  <a:cubicBezTo>
                    <a:pt x="135" y="0"/>
                    <a:pt x="135" y="0"/>
                    <a:pt x="135" y="0"/>
                  </a:cubicBezTo>
                  <a:cubicBezTo>
                    <a:pt x="139" y="0"/>
                    <a:pt x="142" y="3"/>
                    <a:pt x="142" y="7"/>
                  </a:cubicBezTo>
                  <a:cubicBezTo>
                    <a:pt x="142" y="198"/>
                    <a:pt x="142" y="198"/>
                    <a:pt x="142" y="198"/>
                  </a:cubicBezTo>
                  <a:cubicBezTo>
                    <a:pt x="142" y="267"/>
                    <a:pt x="98" y="280"/>
                    <a:pt x="64" y="280"/>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6" name="Freeform 25"/>
            <p:cNvSpPr>
              <a:spLocks noChangeAspect="1"/>
            </p:cNvSpPr>
            <p:nvPr/>
          </p:nvSpPr>
          <p:spPr bwMode="auto">
            <a:xfrm>
              <a:off x="3904" y="665"/>
              <a:ext cx="274" cy="424"/>
            </a:xfrm>
            <a:custGeom>
              <a:avLst/>
              <a:gdLst>
                <a:gd name="T0" fmla="*/ 0 w 171"/>
                <a:gd name="T1" fmla="*/ 344 h 264"/>
                <a:gd name="T2" fmla="*/ 261 w 171"/>
                <a:gd name="T3" fmla="*/ 0 h 264"/>
                <a:gd name="T4" fmla="*/ 413 w 171"/>
                <a:gd name="T5" fmla="*/ 35 h 264"/>
                <a:gd name="T6" fmla="*/ 439 w 171"/>
                <a:gd name="T7" fmla="*/ 72 h 264"/>
                <a:gd name="T8" fmla="*/ 439 w 171"/>
                <a:gd name="T9" fmla="*/ 93 h 264"/>
                <a:gd name="T10" fmla="*/ 423 w 171"/>
                <a:gd name="T11" fmla="*/ 114 h 264"/>
                <a:gd name="T12" fmla="*/ 409 w 171"/>
                <a:gd name="T13" fmla="*/ 108 h 264"/>
                <a:gd name="T14" fmla="*/ 272 w 171"/>
                <a:gd name="T15" fmla="*/ 67 h 264"/>
                <a:gd name="T16" fmla="*/ 74 w 171"/>
                <a:gd name="T17" fmla="*/ 344 h 264"/>
                <a:gd name="T18" fmla="*/ 272 w 171"/>
                <a:gd name="T19" fmla="*/ 614 h 264"/>
                <a:gd name="T20" fmla="*/ 409 w 171"/>
                <a:gd name="T21" fmla="*/ 575 h 264"/>
                <a:gd name="T22" fmla="*/ 423 w 171"/>
                <a:gd name="T23" fmla="*/ 570 h 264"/>
                <a:gd name="T24" fmla="*/ 439 w 171"/>
                <a:gd name="T25" fmla="*/ 588 h 264"/>
                <a:gd name="T26" fmla="*/ 439 w 171"/>
                <a:gd name="T27" fmla="*/ 612 h 264"/>
                <a:gd name="T28" fmla="*/ 413 w 171"/>
                <a:gd name="T29" fmla="*/ 647 h 264"/>
                <a:gd name="T30" fmla="*/ 261 w 171"/>
                <a:gd name="T31" fmla="*/ 681 h 264"/>
                <a:gd name="T32" fmla="*/ 0 w 171"/>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 h="264">
                  <a:moveTo>
                    <a:pt x="0" y="133"/>
                  </a:moveTo>
                  <a:cubicBezTo>
                    <a:pt x="0" y="47"/>
                    <a:pt x="43" y="0"/>
                    <a:pt x="102" y="0"/>
                  </a:cubicBezTo>
                  <a:cubicBezTo>
                    <a:pt x="133" y="0"/>
                    <a:pt x="153" y="9"/>
                    <a:pt x="161" y="14"/>
                  </a:cubicBezTo>
                  <a:cubicBezTo>
                    <a:pt x="167" y="18"/>
                    <a:pt x="171" y="22"/>
                    <a:pt x="171" y="28"/>
                  </a:cubicBezTo>
                  <a:cubicBezTo>
                    <a:pt x="171" y="36"/>
                    <a:pt x="171" y="36"/>
                    <a:pt x="171" y="36"/>
                  </a:cubicBezTo>
                  <a:cubicBezTo>
                    <a:pt x="171" y="41"/>
                    <a:pt x="168" y="44"/>
                    <a:pt x="165" y="44"/>
                  </a:cubicBezTo>
                  <a:cubicBezTo>
                    <a:pt x="163" y="44"/>
                    <a:pt x="161" y="43"/>
                    <a:pt x="159" y="42"/>
                  </a:cubicBezTo>
                  <a:cubicBezTo>
                    <a:pt x="151" y="37"/>
                    <a:pt x="132" y="26"/>
                    <a:pt x="106" y="26"/>
                  </a:cubicBezTo>
                  <a:cubicBezTo>
                    <a:pt x="60" y="26"/>
                    <a:pt x="29" y="61"/>
                    <a:pt x="29" y="133"/>
                  </a:cubicBezTo>
                  <a:cubicBezTo>
                    <a:pt x="29" y="204"/>
                    <a:pt x="60" y="238"/>
                    <a:pt x="106" y="238"/>
                  </a:cubicBezTo>
                  <a:cubicBezTo>
                    <a:pt x="132" y="238"/>
                    <a:pt x="151" y="228"/>
                    <a:pt x="159" y="223"/>
                  </a:cubicBezTo>
                  <a:cubicBezTo>
                    <a:pt x="160" y="222"/>
                    <a:pt x="162" y="221"/>
                    <a:pt x="165" y="221"/>
                  </a:cubicBezTo>
                  <a:cubicBezTo>
                    <a:pt x="169" y="221"/>
                    <a:pt x="171" y="224"/>
                    <a:pt x="171" y="228"/>
                  </a:cubicBezTo>
                  <a:cubicBezTo>
                    <a:pt x="171" y="237"/>
                    <a:pt x="171" y="237"/>
                    <a:pt x="171" y="237"/>
                  </a:cubicBezTo>
                  <a:cubicBezTo>
                    <a:pt x="171" y="243"/>
                    <a:pt x="167" y="247"/>
                    <a:pt x="161" y="251"/>
                  </a:cubicBezTo>
                  <a:cubicBezTo>
                    <a:pt x="153" y="256"/>
                    <a:pt x="133" y="264"/>
                    <a:pt x="102" y="264"/>
                  </a:cubicBezTo>
                  <a:cubicBezTo>
                    <a:pt x="43" y="264"/>
                    <a:pt x="0" y="218"/>
                    <a:pt x="0" y="133"/>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7" name="Freeform 26"/>
            <p:cNvSpPr>
              <a:spLocks noChangeAspect="1" noEditPoints="1"/>
            </p:cNvSpPr>
            <p:nvPr/>
          </p:nvSpPr>
          <p:spPr bwMode="auto">
            <a:xfrm>
              <a:off x="4204" y="769"/>
              <a:ext cx="269" cy="320"/>
            </a:xfrm>
            <a:custGeom>
              <a:avLst/>
              <a:gdLst>
                <a:gd name="T0" fmla="*/ 0 w 168"/>
                <a:gd name="T1" fmla="*/ 256 h 199"/>
                <a:gd name="T2" fmla="*/ 216 w 168"/>
                <a:gd name="T3" fmla="*/ 0 h 199"/>
                <a:gd name="T4" fmla="*/ 431 w 168"/>
                <a:gd name="T5" fmla="*/ 256 h 199"/>
                <a:gd name="T6" fmla="*/ 216 w 168"/>
                <a:gd name="T7" fmla="*/ 515 h 199"/>
                <a:gd name="T8" fmla="*/ 0 w 168"/>
                <a:gd name="T9" fmla="*/ 256 h 199"/>
                <a:gd name="T10" fmla="*/ 363 w 168"/>
                <a:gd name="T11" fmla="*/ 256 h 199"/>
                <a:gd name="T12" fmla="*/ 216 w 168"/>
                <a:gd name="T13" fmla="*/ 63 h 199"/>
                <a:gd name="T14" fmla="*/ 67 w 168"/>
                <a:gd name="T15" fmla="*/ 256 h 199"/>
                <a:gd name="T16" fmla="*/ 216 w 168"/>
                <a:gd name="T17" fmla="*/ 452 h 199"/>
                <a:gd name="T18" fmla="*/ 363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2" y="99"/>
                  </a:moveTo>
                  <a:cubicBezTo>
                    <a:pt x="142" y="50"/>
                    <a:pt x="120" y="24"/>
                    <a:pt x="84" y="24"/>
                  </a:cubicBezTo>
                  <a:cubicBezTo>
                    <a:pt x="49" y="24"/>
                    <a:pt x="26" y="50"/>
                    <a:pt x="26" y="99"/>
                  </a:cubicBezTo>
                  <a:cubicBezTo>
                    <a:pt x="26" y="149"/>
                    <a:pt x="49" y="175"/>
                    <a:pt x="84" y="175"/>
                  </a:cubicBezTo>
                  <a:cubicBezTo>
                    <a:pt x="120" y="175"/>
                    <a:pt x="142" y="149"/>
                    <a:pt x="142" y="9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8" name="Freeform 27"/>
            <p:cNvSpPr>
              <a:spLocks noChangeAspect="1"/>
            </p:cNvSpPr>
            <p:nvPr/>
          </p:nvSpPr>
          <p:spPr bwMode="auto">
            <a:xfrm>
              <a:off x="4524" y="776"/>
              <a:ext cx="244" cy="312"/>
            </a:xfrm>
            <a:custGeom>
              <a:avLst/>
              <a:gdLst>
                <a:gd name="T0" fmla="*/ 0 w 152"/>
                <a:gd name="T1" fmla="*/ 349 h 194"/>
                <a:gd name="T2" fmla="*/ 0 w 152"/>
                <a:gd name="T3" fmla="*/ 18 h 194"/>
                <a:gd name="T4" fmla="*/ 21 w 152"/>
                <a:gd name="T5" fmla="*/ 0 h 194"/>
                <a:gd name="T6" fmla="*/ 50 w 152"/>
                <a:gd name="T7" fmla="*/ 0 h 194"/>
                <a:gd name="T8" fmla="*/ 69 w 152"/>
                <a:gd name="T9" fmla="*/ 18 h 194"/>
                <a:gd name="T10" fmla="*/ 69 w 152"/>
                <a:gd name="T11" fmla="*/ 349 h 194"/>
                <a:gd name="T12" fmla="*/ 154 w 152"/>
                <a:gd name="T13" fmla="*/ 434 h 194"/>
                <a:gd name="T14" fmla="*/ 299 w 152"/>
                <a:gd name="T15" fmla="*/ 370 h 194"/>
                <a:gd name="T16" fmla="*/ 299 w 152"/>
                <a:gd name="T17" fmla="*/ 18 h 194"/>
                <a:gd name="T18" fmla="*/ 319 w 152"/>
                <a:gd name="T19" fmla="*/ 0 h 194"/>
                <a:gd name="T20" fmla="*/ 348 w 152"/>
                <a:gd name="T21" fmla="*/ 0 h 194"/>
                <a:gd name="T22" fmla="*/ 369 w 152"/>
                <a:gd name="T23" fmla="*/ 18 h 194"/>
                <a:gd name="T24" fmla="*/ 369 w 152"/>
                <a:gd name="T25" fmla="*/ 425 h 194"/>
                <a:gd name="T26" fmla="*/ 392 w 152"/>
                <a:gd name="T27" fmla="*/ 455 h 194"/>
                <a:gd name="T28" fmla="*/ 392 w 152"/>
                <a:gd name="T29" fmla="*/ 468 h 194"/>
                <a:gd name="T30" fmla="*/ 344 w 152"/>
                <a:gd name="T31" fmla="*/ 502 h 194"/>
                <a:gd name="T32" fmla="*/ 299 w 152"/>
                <a:gd name="T33" fmla="*/ 447 h 194"/>
                <a:gd name="T34" fmla="*/ 299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4" y="0"/>
                    <a:pt x="8" y="0"/>
                  </a:cubicBezTo>
                  <a:cubicBezTo>
                    <a:pt x="19" y="0"/>
                    <a:pt x="19" y="0"/>
                    <a:pt x="19" y="0"/>
                  </a:cubicBezTo>
                  <a:cubicBezTo>
                    <a:pt x="24" y="0"/>
                    <a:pt x="27" y="3"/>
                    <a:pt x="27" y="7"/>
                  </a:cubicBezTo>
                  <a:cubicBezTo>
                    <a:pt x="27" y="135"/>
                    <a:pt x="27" y="135"/>
                    <a:pt x="27" y="135"/>
                  </a:cubicBezTo>
                  <a:cubicBezTo>
                    <a:pt x="27" y="157"/>
                    <a:pt x="37" y="168"/>
                    <a:pt x="60" y="168"/>
                  </a:cubicBezTo>
                  <a:cubicBezTo>
                    <a:pt x="74" y="168"/>
                    <a:pt x="97" y="160"/>
                    <a:pt x="116" y="143"/>
                  </a:cubicBezTo>
                  <a:cubicBezTo>
                    <a:pt x="116" y="7"/>
                    <a:pt x="116" y="7"/>
                    <a:pt x="116" y="7"/>
                  </a:cubicBezTo>
                  <a:cubicBezTo>
                    <a:pt x="116" y="3"/>
                    <a:pt x="119" y="0"/>
                    <a:pt x="124" y="0"/>
                  </a:cubicBezTo>
                  <a:cubicBezTo>
                    <a:pt x="135" y="0"/>
                    <a:pt x="135" y="0"/>
                    <a:pt x="135" y="0"/>
                  </a:cubicBezTo>
                  <a:cubicBezTo>
                    <a:pt x="139" y="0"/>
                    <a:pt x="143" y="3"/>
                    <a:pt x="143" y="7"/>
                  </a:cubicBezTo>
                  <a:cubicBezTo>
                    <a:pt x="143" y="164"/>
                    <a:pt x="143" y="164"/>
                    <a:pt x="143" y="164"/>
                  </a:cubicBezTo>
                  <a:cubicBezTo>
                    <a:pt x="143" y="173"/>
                    <a:pt x="146" y="176"/>
                    <a:pt x="152" y="176"/>
                  </a:cubicBezTo>
                  <a:cubicBezTo>
                    <a:pt x="152" y="181"/>
                    <a:pt x="152" y="181"/>
                    <a:pt x="152" y="181"/>
                  </a:cubicBezTo>
                  <a:cubicBezTo>
                    <a:pt x="152" y="187"/>
                    <a:pt x="147" y="194"/>
                    <a:pt x="133" y="194"/>
                  </a:cubicBezTo>
                  <a:cubicBezTo>
                    <a:pt x="124" y="194"/>
                    <a:pt x="116" y="188"/>
                    <a:pt x="116" y="173"/>
                  </a:cubicBezTo>
                  <a:cubicBezTo>
                    <a:pt x="116" y="167"/>
                    <a:pt x="116" y="167"/>
                    <a:pt x="116" y="167"/>
                  </a:cubicBezTo>
                  <a:cubicBezTo>
                    <a:pt x="97" y="184"/>
                    <a:pt x="72" y="194"/>
                    <a:pt x="52" y="194"/>
                  </a:cubicBezTo>
                  <a:cubicBezTo>
                    <a:pt x="24" y="194"/>
                    <a:pt x="0" y="180"/>
                    <a:pt x="0" y="135"/>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29" name="Freeform 28"/>
            <p:cNvSpPr>
              <a:spLocks noChangeAspect="1"/>
            </p:cNvSpPr>
            <p:nvPr/>
          </p:nvSpPr>
          <p:spPr bwMode="auto">
            <a:xfrm>
              <a:off x="4822" y="771"/>
              <a:ext cx="228" cy="312"/>
            </a:xfrm>
            <a:custGeom>
              <a:avLst/>
              <a:gdLst>
                <a:gd name="T0" fmla="*/ 0 w 142"/>
                <a:gd name="T1" fmla="*/ 484 h 194"/>
                <a:gd name="T2" fmla="*/ 0 w 142"/>
                <a:gd name="T3" fmla="*/ 26 h 194"/>
                <a:gd name="T4" fmla="*/ 18 w 142"/>
                <a:gd name="T5" fmla="*/ 8 h 194"/>
                <a:gd name="T6" fmla="*/ 50 w 142"/>
                <a:gd name="T7" fmla="*/ 8 h 194"/>
                <a:gd name="T8" fmla="*/ 67 w 142"/>
                <a:gd name="T9" fmla="*/ 26 h 194"/>
                <a:gd name="T10" fmla="*/ 67 w 142"/>
                <a:gd name="T11" fmla="*/ 42 h 194"/>
                <a:gd name="T12" fmla="*/ 222 w 142"/>
                <a:gd name="T13" fmla="*/ 0 h 194"/>
                <a:gd name="T14" fmla="*/ 366 w 142"/>
                <a:gd name="T15" fmla="*/ 153 h 194"/>
                <a:gd name="T16" fmla="*/ 366 w 142"/>
                <a:gd name="T17" fmla="*/ 484 h 194"/>
                <a:gd name="T18" fmla="*/ 345 w 142"/>
                <a:gd name="T19" fmla="*/ 502 h 194"/>
                <a:gd name="T20" fmla="*/ 316 w 142"/>
                <a:gd name="T21" fmla="*/ 502 h 194"/>
                <a:gd name="T22" fmla="*/ 297 w 142"/>
                <a:gd name="T23" fmla="*/ 484 h 194"/>
                <a:gd name="T24" fmla="*/ 297 w 142"/>
                <a:gd name="T25" fmla="*/ 153 h 194"/>
                <a:gd name="T26" fmla="*/ 212 w 142"/>
                <a:gd name="T27" fmla="*/ 68 h 194"/>
                <a:gd name="T28" fmla="*/ 67 w 142"/>
                <a:gd name="T29" fmla="*/ 101 h 194"/>
                <a:gd name="T30" fmla="*/ 67 w 142"/>
                <a:gd name="T31" fmla="*/ 484 h 194"/>
                <a:gd name="T32" fmla="*/ 50 w 142"/>
                <a:gd name="T33" fmla="*/ 502 h 194"/>
                <a:gd name="T34" fmla="*/ 18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7" y="3"/>
                  </a:cubicBezTo>
                  <a:cubicBezTo>
                    <a:pt x="19" y="3"/>
                    <a:pt x="19" y="3"/>
                    <a:pt x="19" y="3"/>
                  </a:cubicBezTo>
                  <a:cubicBezTo>
                    <a:pt x="23" y="3"/>
                    <a:pt x="26" y="6"/>
                    <a:pt x="26" y="10"/>
                  </a:cubicBezTo>
                  <a:cubicBezTo>
                    <a:pt x="26" y="16"/>
                    <a:pt x="26" y="16"/>
                    <a:pt x="26" y="16"/>
                  </a:cubicBezTo>
                  <a:cubicBezTo>
                    <a:pt x="33" y="14"/>
                    <a:pt x="54" y="0"/>
                    <a:pt x="86" y="0"/>
                  </a:cubicBezTo>
                  <a:cubicBezTo>
                    <a:pt x="118" y="0"/>
                    <a:pt x="142" y="14"/>
                    <a:pt x="142" y="59"/>
                  </a:cubicBezTo>
                  <a:cubicBezTo>
                    <a:pt x="142" y="187"/>
                    <a:pt x="142" y="187"/>
                    <a:pt x="142" y="187"/>
                  </a:cubicBezTo>
                  <a:cubicBezTo>
                    <a:pt x="142" y="191"/>
                    <a:pt x="139" y="194"/>
                    <a:pt x="134" y="194"/>
                  </a:cubicBezTo>
                  <a:cubicBezTo>
                    <a:pt x="123" y="194"/>
                    <a:pt x="123" y="194"/>
                    <a:pt x="123" y="194"/>
                  </a:cubicBezTo>
                  <a:cubicBezTo>
                    <a:pt x="118" y="194"/>
                    <a:pt x="115" y="191"/>
                    <a:pt x="115" y="187"/>
                  </a:cubicBezTo>
                  <a:cubicBezTo>
                    <a:pt x="115" y="59"/>
                    <a:pt x="115" y="59"/>
                    <a:pt x="115" y="59"/>
                  </a:cubicBezTo>
                  <a:cubicBezTo>
                    <a:pt x="115" y="37"/>
                    <a:pt x="105" y="26"/>
                    <a:pt x="82" y="26"/>
                  </a:cubicBezTo>
                  <a:cubicBezTo>
                    <a:pt x="52" y="26"/>
                    <a:pt x="26" y="39"/>
                    <a:pt x="26" y="39"/>
                  </a:cubicBezTo>
                  <a:cubicBezTo>
                    <a:pt x="26" y="187"/>
                    <a:pt x="26" y="187"/>
                    <a:pt x="26" y="187"/>
                  </a:cubicBezTo>
                  <a:cubicBezTo>
                    <a:pt x="26" y="191"/>
                    <a:pt x="23" y="194"/>
                    <a:pt x="19" y="194"/>
                  </a:cubicBezTo>
                  <a:cubicBezTo>
                    <a:pt x="7" y="194"/>
                    <a:pt x="7" y="194"/>
                    <a:pt x="7" y="194"/>
                  </a:cubicBezTo>
                  <a:cubicBezTo>
                    <a:pt x="3" y="194"/>
                    <a:pt x="0" y="191"/>
                    <a:pt x="0" y="187"/>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0" name="Freeform 29"/>
            <p:cNvSpPr>
              <a:spLocks noChangeAspect="1"/>
            </p:cNvSpPr>
            <p:nvPr/>
          </p:nvSpPr>
          <p:spPr bwMode="auto">
            <a:xfrm>
              <a:off x="5101" y="769"/>
              <a:ext cx="231" cy="320"/>
            </a:xfrm>
            <a:custGeom>
              <a:avLst/>
              <a:gdLst>
                <a:gd name="T0" fmla="*/ 0 w 144"/>
                <a:gd name="T1" fmla="*/ 256 h 199"/>
                <a:gd name="T2" fmla="*/ 217 w 144"/>
                <a:gd name="T3" fmla="*/ 0 h 199"/>
                <a:gd name="T4" fmla="*/ 348 w 144"/>
                <a:gd name="T5" fmla="*/ 31 h 199"/>
                <a:gd name="T6" fmla="*/ 371 w 144"/>
                <a:gd name="T7" fmla="*/ 64 h 199"/>
                <a:gd name="T8" fmla="*/ 371 w 144"/>
                <a:gd name="T9" fmla="*/ 82 h 199"/>
                <a:gd name="T10" fmla="*/ 358 w 144"/>
                <a:gd name="T11" fmla="*/ 98 h 199"/>
                <a:gd name="T12" fmla="*/ 342 w 144"/>
                <a:gd name="T13" fmla="*/ 93 h 199"/>
                <a:gd name="T14" fmla="*/ 225 w 144"/>
                <a:gd name="T15" fmla="*/ 59 h 199"/>
                <a:gd name="T16" fmla="*/ 67 w 144"/>
                <a:gd name="T17" fmla="*/ 256 h 199"/>
                <a:gd name="T18" fmla="*/ 225 w 144"/>
                <a:gd name="T19" fmla="*/ 455 h 199"/>
                <a:gd name="T20" fmla="*/ 342 w 144"/>
                <a:gd name="T21" fmla="*/ 420 h 199"/>
                <a:gd name="T22" fmla="*/ 358 w 144"/>
                <a:gd name="T23" fmla="*/ 413 h 199"/>
                <a:gd name="T24" fmla="*/ 371 w 144"/>
                <a:gd name="T25" fmla="*/ 433 h 199"/>
                <a:gd name="T26" fmla="*/ 371 w 144"/>
                <a:gd name="T27" fmla="*/ 450 h 199"/>
                <a:gd name="T28" fmla="*/ 348 w 144"/>
                <a:gd name="T29" fmla="*/ 484 h 199"/>
                <a:gd name="T30" fmla="*/ 217 w 144"/>
                <a:gd name="T31" fmla="*/ 515 h 199"/>
                <a:gd name="T32" fmla="*/ 0 w 144"/>
                <a:gd name="T33" fmla="*/ 256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199">
                  <a:moveTo>
                    <a:pt x="0" y="99"/>
                  </a:moveTo>
                  <a:cubicBezTo>
                    <a:pt x="0" y="37"/>
                    <a:pt x="34" y="0"/>
                    <a:pt x="84" y="0"/>
                  </a:cubicBezTo>
                  <a:cubicBezTo>
                    <a:pt x="108" y="0"/>
                    <a:pt x="128" y="6"/>
                    <a:pt x="135" y="12"/>
                  </a:cubicBezTo>
                  <a:cubicBezTo>
                    <a:pt x="141" y="16"/>
                    <a:pt x="144" y="20"/>
                    <a:pt x="144" y="25"/>
                  </a:cubicBezTo>
                  <a:cubicBezTo>
                    <a:pt x="144" y="32"/>
                    <a:pt x="144" y="32"/>
                    <a:pt x="144" y="32"/>
                  </a:cubicBezTo>
                  <a:cubicBezTo>
                    <a:pt x="144" y="36"/>
                    <a:pt x="142" y="38"/>
                    <a:pt x="139" y="38"/>
                  </a:cubicBezTo>
                  <a:cubicBezTo>
                    <a:pt x="137" y="38"/>
                    <a:pt x="135" y="38"/>
                    <a:pt x="133" y="36"/>
                  </a:cubicBezTo>
                  <a:cubicBezTo>
                    <a:pt x="126" y="32"/>
                    <a:pt x="107" y="23"/>
                    <a:pt x="87" y="23"/>
                  </a:cubicBezTo>
                  <a:cubicBezTo>
                    <a:pt x="50" y="23"/>
                    <a:pt x="26" y="50"/>
                    <a:pt x="26" y="99"/>
                  </a:cubicBezTo>
                  <a:cubicBezTo>
                    <a:pt x="26" y="149"/>
                    <a:pt x="50" y="176"/>
                    <a:pt x="87" y="176"/>
                  </a:cubicBezTo>
                  <a:cubicBezTo>
                    <a:pt x="107" y="176"/>
                    <a:pt x="126" y="167"/>
                    <a:pt x="133" y="162"/>
                  </a:cubicBezTo>
                  <a:cubicBezTo>
                    <a:pt x="135" y="161"/>
                    <a:pt x="137" y="160"/>
                    <a:pt x="139" y="160"/>
                  </a:cubicBezTo>
                  <a:cubicBezTo>
                    <a:pt x="142" y="160"/>
                    <a:pt x="144" y="163"/>
                    <a:pt x="144" y="167"/>
                  </a:cubicBezTo>
                  <a:cubicBezTo>
                    <a:pt x="144" y="174"/>
                    <a:pt x="144" y="174"/>
                    <a:pt x="144" y="174"/>
                  </a:cubicBezTo>
                  <a:cubicBezTo>
                    <a:pt x="144" y="179"/>
                    <a:pt x="141" y="183"/>
                    <a:pt x="135" y="187"/>
                  </a:cubicBezTo>
                  <a:cubicBezTo>
                    <a:pt x="128" y="192"/>
                    <a:pt x="108" y="199"/>
                    <a:pt x="84" y="199"/>
                  </a:cubicBezTo>
                  <a:cubicBezTo>
                    <a:pt x="34" y="199"/>
                    <a:pt x="0" y="162"/>
                    <a:pt x="0" y="99"/>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1" name="Freeform 30"/>
            <p:cNvSpPr>
              <a:spLocks noChangeAspect="1" noEditPoints="1"/>
            </p:cNvSpPr>
            <p:nvPr/>
          </p:nvSpPr>
          <p:spPr bwMode="auto">
            <a:xfrm>
              <a:off x="5372" y="668"/>
              <a:ext cx="55" cy="415"/>
            </a:xfrm>
            <a:custGeom>
              <a:avLst/>
              <a:gdLst>
                <a:gd name="T0" fmla="*/ 0 w 34"/>
                <a:gd name="T1" fmla="*/ 47 h 258"/>
                <a:gd name="T2" fmla="*/ 45 w 34"/>
                <a:gd name="T3" fmla="*/ 0 h 258"/>
                <a:gd name="T4" fmla="*/ 89 w 34"/>
                <a:gd name="T5" fmla="*/ 47 h 258"/>
                <a:gd name="T6" fmla="*/ 45 w 34"/>
                <a:gd name="T7" fmla="*/ 90 h 258"/>
                <a:gd name="T8" fmla="*/ 0 w 34"/>
                <a:gd name="T9" fmla="*/ 47 h 258"/>
                <a:gd name="T10" fmla="*/ 10 w 34"/>
                <a:gd name="T11" fmla="*/ 650 h 258"/>
                <a:gd name="T12" fmla="*/ 10 w 34"/>
                <a:gd name="T13" fmla="*/ 191 h 258"/>
                <a:gd name="T14" fmla="*/ 29 w 34"/>
                <a:gd name="T15" fmla="*/ 174 h 258"/>
                <a:gd name="T16" fmla="*/ 60 w 34"/>
                <a:gd name="T17" fmla="*/ 174 h 258"/>
                <a:gd name="T18" fmla="*/ 79 w 34"/>
                <a:gd name="T19" fmla="*/ 191 h 258"/>
                <a:gd name="T20" fmla="*/ 79 w 34"/>
                <a:gd name="T21" fmla="*/ 650 h 258"/>
                <a:gd name="T22" fmla="*/ 60 w 34"/>
                <a:gd name="T23" fmla="*/ 668 h 258"/>
                <a:gd name="T24" fmla="*/ 29 w 34"/>
                <a:gd name="T25" fmla="*/ 668 h 258"/>
                <a:gd name="T26" fmla="*/ 10 w 34"/>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58">
                  <a:moveTo>
                    <a:pt x="0" y="18"/>
                  </a:moveTo>
                  <a:cubicBezTo>
                    <a:pt x="0" y="8"/>
                    <a:pt x="8" y="0"/>
                    <a:pt x="17" y="0"/>
                  </a:cubicBezTo>
                  <a:cubicBezTo>
                    <a:pt x="26" y="0"/>
                    <a:pt x="34" y="8"/>
                    <a:pt x="34" y="18"/>
                  </a:cubicBezTo>
                  <a:cubicBezTo>
                    <a:pt x="34" y="27"/>
                    <a:pt x="26" y="35"/>
                    <a:pt x="17" y="35"/>
                  </a:cubicBezTo>
                  <a:cubicBezTo>
                    <a:pt x="8" y="35"/>
                    <a:pt x="0" y="27"/>
                    <a:pt x="0" y="18"/>
                  </a:cubicBezTo>
                  <a:moveTo>
                    <a:pt x="4" y="251"/>
                  </a:moveTo>
                  <a:cubicBezTo>
                    <a:pt x="4" y="74"/>
                    <a:pt x="4" y="74"/>
                    <a:pt x="4" y="74"/>
                  </a:cubicBezTo>
                  <a:cubicBezTo>
                    <a:pt x="4" y="70"/>
                    <a:pt x="7" y="67"/>
                    <a:pt x="11" y="67"/>
                  </a:cubicBezTo>
                  <a:cubicBezTo>
                    <a:pt x="23" y="67"/>
                    <a:pt x="23" y="67"/>
                    <a:pt x="23" y="67"/>
                  </a:cubicBezTo>
                  <a:cubicBezTo>
                    <a:pt x="27" y="67"/>
                    <a:pt x="30" y="70"/>
                    <a:pt x="30" y="74"/>
                  </a:cubicBezTo>
                  <a:cubicBezTo>
                    <a:pt x="30" y="251"/>
                    <a:pt x="30" y="251"/>
                    <a:pt x="30" y="251"/>
                  </a:cubicBezTo>
                  <a:cubicBezTo>
                    <a:pt x="30" y="255"/>
                    <a:pt x="27" y="258"/>
                    <a:pt x="23" y="258"/>
                  </a:cubicBezTo>
                  <a:cubicBezTo>
                    <a:pt x="11" y="258"/>
                    <a:pt x="11" y="258"/>
                    <a:pt x="11" y="258"/>
                  </a:cubicBezTo>
                  <a:cubicBezTo>
                    <a:pt x="7" y="258"/>
                    <a:pt x="4" y="255"/>
                    <a:pt x="4" y="251"/>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2" name="Freeform 31"/>
            <p:cNvSpPr>
              <a:spLocks noChangeAspect="1"/>
            </p:cNvSpPr>
            <p:nvPr/>
          </p:nvSpPr>
          <p:spPr bwMode="auto">
            <a:xfrm>
              <a:off x="5487" y="624"/>
              <a:ext cx="44" cy="459"/>
            </a:xfrm>
            <a:custGeom>
              <a:avLst/>
              <a:gdLst>
                <a:gd name="T0" fmla="*/ 0 w 27"/>
                <a:gd name="T1" fmla="*/ 722 h 285"/>
                <a:gd name="T2" fmla="*/ 0 w 27"/>
                <a:gd name="T3" fmla="*/ 18 h 285"/>
                <a:gd name="T4" fmla="*/ 21 w 27"/>
                <a:gd name="T5" fmla="*/ 0 h 285"/>
                <a:gd name="T6" fmla="*/ 51 w 27"/>
                <a:gd name="T7" fmla="*/ 0 h 285"/>
                <a:gd name="T8" fmla="*/ 72 w 27"/>
                <a:gd name="T9" fmla="*/ 18 h 285"/>
                <a:gd name="T10" fmla="*/ 72 w 27"/>
                <a:gd name="T11" fmla="*/ 722 h 285"/>
                <a:gd name="T12" fmla="*/ 51 w 27"/>
                <a:gd name="T13" fmla="*/ 739 h 285"/>
                <a:gd name="T14" fmla="*/ 21 w 27"/>
                <a:gd name="T15" fmla="*/ 739 h 285"/>
                <a:gd name="T16" fmla="*/ 0 w 27"/>
                <a:gd name="T17" fmla="*/ 722 h 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85">
                  <a:moveTo>
                    <a:pt x="0" y="278"/>
                  </a:moveTo>
                  <a:cubicBezTo>
                    <a:pt x="0" y="7"/>
                    <a:pt x="0" y="7"/>
                    <a:pt x="0" y="7"/>
                  </a:cubicBezTo>
                  <a:cubicBezTo>
                    <a:pt x="0" y="3"/>
                    <a:pt x="3" y="0"/>
                    <a:pt x="8" y="0"/>
                  </a:cubicBezTo>
                  <a:cubicBezTo>
                    <a:pt x="19" y="0"/>
                    <a:pt x="19" y="0"/>
                    <a:pt x="19" y="0"/>
                  </a:cubicBezTo>
                  <a:cubicBezTo>
                    <a:pt x="23" y="0"/>
                    <a:pt x="27" y="3"/>
                    <a:pt x="27" y="7"/>
                  </a:cubicBezTo>
                  <a:cubicBezTo>
                    <a:pt x="27" y="278"/>
                    <a:pt x="27" y="278"/>
                    <a:pt x="27" y="278"/>
                  </a:cubicBezTo>
                  <a:cubicBezTo>
                    <a:pt x="27" y="282"/>
                    <a:pt x="23" y="285"/>
                    <a:pt x="19" y="285"/>
                  </a:cubicBezTo>
                  <a:cubicBezTo>
                    <a:pt x="8" y="285"/>
                    <a:pt x="8" y="285"/>
                    <a:pt x="8" y="285"/>
                  </a:cubicBezTo>
                  <a:cubicBezTo>
                    <a:pt x="3" y="285"/>
                    <a:pt x="0" y="282"/>
                    <a:pt x="0" y="278"/>
                  </a:cubicBezTo>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3" name="Freeform 32"/>
            <p:cNvSpPr>
              <a:spLocks noChangeAspect="1"/>
            </p:cNvSpPr>
            <p:nvPr/>
          </p:nvSpPr>
          <p:spPr bwMode="auto">
            <a:xfrm>
              <a:off x="2" y="-3"/>
              <a:ext cx="1990" cy="676"/>
            </a:xfrm>
            <a:custGeom>
              <a:avLst/>
              <a:gdLst>
                <a:gd name="T0" fmla="*/ 2695 w 1242"/>
                <a:gd name="T1" fmla="*/ 31 h 420"/>
                <a:gd name="T2" fmla="*/ 2618 w 1242"/>
                <a:gd name="T3" fmla="*/ 31 h 420"/>
                <a:gd name="T4" fmla="*/ 2174 w 1242"/>
                <a:gd name="T5" fmla="*/ 480 h 420"/>
                <a:gd name="T6" fmla="*/ 2077 w 1242"/>
                <a:gd name="T7" fmla="*/ 480 h 420"/>
                <a:gd name="T8" fmla="*/ 1633 w 1242"/>
                <a:gd name="T9" fmla="*/ 31 h 420"/>
                <a:gd name="T10" fmla="*/ 1556 w 1242"/>
                <a:gd name="T11" fmla="*/ 31 h 420"/>
                <a:gd name="T12" fmla="*/ 1112 w 1242"/>
                <a:gd name="T13" fmla="*/ 480 h 420"/>
                <a:gd name="T14" fmla="*/ 1014 w 1242"/>
                <a:gd name="T15" fmla="*/ 480 h 420"/>
                <a:gd name="T16" fmla="*/ 570 w 1242"/>
                <a:gd name="T17" fmla="*/ 31 h 420"/>
                <a:gd name="T18" fmla="*/ 493 w 1242"/>
                <a:gd name="T19" fmla="*/ 31 h 420"/>
                <a:gd name="T20" fmla="*/ 0 w 1242"/>
                <a:gd name="T21" fmla="*/ 528 h 420"/>
                <a:gd name="T22" fmla="*/ 0 w 1242"/>
                <a:gd name="T23" fmla="*/ 1088 h 420"/>
                <a:gd name="T24" fmla="*/ 482 w 1242"/>
                <a:gd name="T25" fmla="*/ 600 h 420"/>
                <a:gd name="T26" fmla="*/ 580 w 1242"/>
                <a:gd name="T27" fmla="*/ 600 h 420"/>
                <a:gd name="T28" fmla="*/ 1024 w 1242"/>
                <a:gd name="T29" fmla="*/ 1049 h 420"/>
                <a:gd name="T30" fmla="*/ 1101 w 1242"/>
                <a:gd name="T31" fmla="*/ 1049 h 420"/>
                <a:gd name="T32" fmla="*/ 1546 w 1242"/>
                <a:gd name="T33" fmla="*/ 600 h 420"/>
                <a:gd name="T34" fmla="*/ 1642 w 1242"/>
                <a:gd name="T35" fmla="*/ 600 h 420"/>
                <a:gd name="T36" fmla="*/ 2088 w 1242"/>
                <a:gd name="T37" fmla="*/ 1049 h 420"/>
                <a:gd name="T38" fmla="*/ 2165 w 1242"/>
                <a:gd name="T39" fmla="*/ 1049 h 420"/>
                <a:gd name="T40" fmla="*/ 2608 w 1242"/>
                <a:gd name="T41" fmla="*/ 600 h 420"/>
                <a:gd name="T42" fmla="*/ 2706 w 1242"/>
                <a:gd name="T43" fmla="*/ 600 h 420"/>
                <a:gd name="T44" fmla="*/ 3188 w 1242"/>
                <a:gd name="T45" fmla="*/ 1088 h 420"/>
                <a:gd name="T46" fmla="*/ 3188 w 1242"/>
                <a:gd name="T47" fmla="*/ 528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5"/>
                    <a:pt x="847" y="185"/>
                    <a:pt x="847" y="185"/>
                  </a:cubicBezTo>
                  <a:cubicBezTo>
                    <a:pt x="837" y="195"/>
                    <a:pt x="820" y="195"/>
                    <a:pt x="809" y="185"/>
                  </a:cubicBezTo>
                  <a:cubicBezTo>
                    <a:pt x="636" y="12"/>
                    <a:pt x="636" y="12"/>
                    <a:pt x="636" y="12"/>
                  </a:cubicBezTo>
                  <a:cubicBezTo>
                    <a:pt x="625" y="0"/>
                    <a:pt x="617" y="0"/>
                    <a:pt x="606" y="12"/>
                  </a:cubicBezTo>
                  <a:cubicBezTo>
                    <a:pt x="433" y="185"/>
                    <a:pt x="433" y="185"/>
                    <a:pt x="433" y="185"/>
                  </a:cubicBezTo>
                  <a:cubicBezTo>
                    <a:pt x="423" y="195"/>
                    <a:pt x="405" y="195"/>
                    <a:pt x="395" y="185"/>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rgbClr val="8F5A28"/>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sp>
          <p:nvSpPr>
            <p:cNvPr id="34" name="Freeform 33"/>
            <p:cNvSpPr>
              <a:spLocks noChangeAspect="1"/>
            </p:cNvSpPr>
            <p:nvPr/>
          </p:nvSpPr>
          <p:spPr bwMode="auto">
            <a:xfrm>
              <a:off x="2" y="435"/>
              <a:ext cx="1990" cy="675"/>
            </a:xfrm>
            <a:custGeom>
              <a:avLst/>
              <a:gdLst>
                <a:gd name="T0" fmla="*/ 2695 w 1242"/>
                <a:gd name="T1" fmla="*/ 31 h 420"/>
                <a:gd name="T2" fmla="*/ 2618 w 1242"/>
                <a:gd name="T3" fmla="*/ 31 h 420"/>
                <a:gd name="T4" fmla="*/ 2174 w 1242"/>
                <a:gd name="T5" fmla="*/ 476 h 420"/>
                <a:gd name="T6" fmla="*/ 2077 w 1242"/>
                <a:gd name="T7" fmla="*/ 476 h 420"/>
                <a:gd name="T8" fmla="*/ 1633 w 1242"/>
                <a:gd name="T9" fmla="*/ 31 h 420"/>
                <a:gd name="T10" fmla="*/ 1556 w 1242"/>
                <a:gd name="T11" fmla="*/ 31 h 420"/>
                <a:gd name="T12" fmla="*/ 1112 w 1242"/>
                <a:gd name="T13" fmla="*/ 476 h 420"/>
                <a:gd name="T14" fmla="*/ 1014 w 1242"/>
                <a:gd name="T15" fmla="*/ 476 h 420"/>
                <a:gd name="T16" fmla="*/ 570 w 1242"/>
                <a:gd name="T17" fmla="*/ 31 h 420"/>
                <a:gd name="T18" fmla="*/ 493 w 1242"/>
                <a:gd name="T19" fmla="*/ 31 h 420"/>
                <a:gd name="T20" fmla="*/ 0 w 1242"/>
                <a:gd name="T21" fmla="*/ 527 h 420"/>
                <a:gd name="T22" fmla="*/ 0 w 1242"/>
                <a:gd name="T23" fmla="*/ 1085 h 420"/>
                <a:gd name="T24" fmla="*/ 482 w 1242"/>
                <a:gd name="T25" fmla="*/ 599 h 420"/>
                <a:gd name="T26" fmla="*/ 580 w 1242"/>
                <a:gd name="T27" fmla="*/ 599 h 420"/>
                <a:gd name="T28" fmla="*/ 1024 w 1242"/>
                <a:gd name="T29" fmla="*/ 1046 h 420"/>
                <a:gd name="T30" fmla="*/ 1101 w 1242"/>
                <a:gd name="T31" fmla="*/ 1046 h 420"/>
                <a:gd name="T32" fmla="*/ 1546 w 1242"/>
                <a:gd name="T33" fmla="*/ 599 h 420"/>
                <a:gd name="T34" fmla="*/ 1642 w 1242"/>
                <a:gd name="T35" fmla="*/ 599 h 420"/>
                <a:gd name="T36" fmla="*/ 2088 w 1242"/>
                <a:gd name="T37" fmla="*/ 1046 h 420"/>
                <a:gd name="T38" fmla="*/ 2165 w 1242"/>
                <a:gd name="T39" fmla="*/ 1046 h 420"/>
                <a:gd name="T40" fmla="*/ 2608 w 1242"/>
                <a:gd name="T41" fmla="*/ 599 h 420"/>
                <a:gd name="T42" fmla="*/ 2706 w 1242"/>
                <a:gd name="T43" fmla="*/ 599 h 420"/>
                <a:gd name="T44" fmla="*/ 3188 w 1242"/>
                <a:gd name="T45" fmla="*/ 1085 h 420"/>
                <a:gd name="T46" fmla="*/ 3188 w 1242"/>
                <a:gd name="T47" fmla="*/ 527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4"/>
                    <a:pt x="847" y="184"/>
                    <a:pt x="847" y="184"/>
                  </a:cubicBezTo>
                  <a:cubicBezTo>
                    <a:pt x="837" y="195"/>
                    <a:pt x="820" y="195"/>
                    <a:pt x="809" y="184"/>
                  </a:cubicBezTo>
                  <a:cubicBezTo>
                    <a:pt x="636" y="12"/>
                    <a:pt x="636" y="12"/>
                    <a:pt x="636" y="12"/>
                  </a:cubicBezTo>
                  <a:cubicBezTo>
                    <a:pt x="625" y="0"/>
                    <a:pt x="617" y="0"/>
                    <a:pt x="606" y="12"/>
                  </a:cubicBezTo>
                  <a:cubicBezTo>
                    <a:pt x="433" y="184"/>
                    <a:pt x="433" y="184"/>
                    <a:pt x="433" y="184"/>
                  </a:cubicBezTo>
                  <a:cubicBezTo>
                    <a:pt x="423" y="195"/>
                    <a:pt x="405" y="195"/>
                    <a:pt x="395" y="184"/>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rgbClr val="00A0E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GB"/>
            </a:p>
          </p:txBody>
        </p:sp>
      </p:grpSp>
      <p:pic>
        <p:nvPicPr>
          <p:cNvPr id="35" name="Picture 34"/>
          <p:cNvPicPr/>
          <p:nvPr/>
        </p:nvPicPr>
        <p:blipFill>
          <a:blip r:embed="rId3">
            <a:extLst>
              <a:ext uri="{28A0092B-C50C-407E-A947-70E740481C1C}">
                <a14:useLocalDpi xmlns:a14="http://schemas.microsoft.com/office/drawing/2010/main" val="0"/>
              </a:ext>
            </a:extLst>
          </a:blip>
          <a:srcRect/>
          <a:stretch>
            <a:fillRect/>
          </a:stretch>
        </p:blipFill>
        <p:spPr bwMode="auto">
          <a:xfrm>
            <a:off x="10038719" y="512299"/>
            <a:ext cx="1781175" cy="554355"/>
          </a:xfrm>
          <a:prstGeom prst="rect">
            <a:avLst/>
          </a:prstGeom>
          <a:noFill/>
          <a:ln>
            <a:noFill/>
          </a:ln>
        </p:spPr>
      </p:pic>
      <p:pic>
        <p:nvPicPr>
          <p:cNvPr id="36" name="Picture 35"/>
          <p:cNvPicPr>
            <a:picLocks noChangeAspect="1"/>
          </p:cNvPicPr>
          <p:nvPr/>
        </p:nvPicPr>
        <p:blipFill>
          <a:blip r:embed="rId4"/>
          <a:stretch>
            <a:fillRect/>
          </a:stretch>
        </p:blipFill>
        <p:spPr>
          <a:xfrm>
            <a:off x="6116396" y="391654"/>
            <a:ext cx="1028700" cy="838200"/>
          </a:xfrm>
          <a:prstGeom prst="rect">
            <a:avLst/>
          </a:prstGeom>
        </p:spPr>
      </p:pic>
      <p:sp>
        <p:nvSpPr>
          <p:cNvPr id="37" name="Slide Number Placeholder 36"/>
          <p:cNvSpPr>
            <a:spLocks noGrp="1"/>
          </p:cNvSpPr>
          <p:nvPr>
            <p:ph type="sldNum" sz="quarter" idx="12"/>
          </p:nvPr>
        </p:nvSpPr>
        <p:spPr/>
        <p:txBody>
          <a:bodyPr/>
          <a:lstStyle/>
          <a:p>
            <a:fld id="{09D76AF3-3A2C-4E90-952B-44A1ADBEEDA6}" type="slidenum">
              <a:rPr lang="en-GB" smtClean="0"/>
              <a:t>1</a:t>
            </a:fld>
            <a:endParaRPr lang="en-GB"/>
          </a:p>
        </p:txBody>
      </p:sp>
    </p:spTree>
    <p:extLst>
      <p:ext uri="{BB962C8B-B14F-4D97-AF65-F5344CB8AC3E}">
        <p14:creationId xmlns:p14="http://schemas.microsoft.com/office/powerpoint/2010/main" val="338542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518614"/>
          </a:xfrm>
          <a:solidFill>
            <a:schemeClr val="accent1"/>
          </a:solidFill>
        </p:spPr>
        <p:txBody>
          <a:bodyPr>
            <a:normAutofit fontScale="90000"/>
          </a:bodyPr>
          <a:lstStyle/>
          <a:p>
            <a:r>
              <a:rPr lang="en-GB" sz="3600" b="1" dirty="0" smtClean="0">
                <a:solidFill>
                  <a:schemeClr val="bg1"/>
                </a:solidFill>
              </a:rPr>
              <a:t>Child poverty</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10</a:t>
            </a:fld>
            <a:endParaRPr lang="en-GB"/>
          </a:p>
        </p:txBody>
      </p:sp>
      <p:sp>
        <p:nvSpPr>
          <p:cNvPr id="8" name="TextBox 7"/>
          <p:cNvSpPr txBox="1"/>
          <p:nvPr/>
        </p:nvSpPr>
        <p:spPr>
          <a:xfrm>
            <a:off x="7902054" y="3552742"/>
            <a:ext cx="4008165" cy="261610"/>
          </a:xfrm>
          <a:prstGeom prst="rect">
            <a:avLst/>
          </a:prstGeom>
          <a:solidFill>
            <a:schemeClr val="accent5">
              <a:lumMod val="20000"/>
              <a:lumOff val="80000"/>
            </a:schemeClr>
          </a:solidFill>
        </p:spPr>
        <p:txBody>
          <a:bodyPr wrap="square" rtlCol="0">
            <a:spAutoFit/>
          </a:bodyPr>
          <a:lstStyle/>
          <a:p>
            <a:r>
              <a:rPr lang="en-GB" sz="1100" b="1" dirty="0" smtClean="0">
                <a:solidFill>
                  <a:schemeClr val="bg1"/>
                </a:solidFill>
              </a:rPr>
              <a:t>Children in low income families (aged under 16) – recent trends</a:t>
            </a:r>
            <a:endParaRPr lang="en-GB" sz="1100" b="1" dirty="0">
              <a:solidFill>
                <a:schemeClr val="bg1"/>
              </a:solidFill>
            </a:endParaRPr>
          </a:p>
        </p:txBody>
      </p:sp>
      <p:sp>
        <p:nvSpPr>
          <p:cNvPr id="3" name="Content Placeholder 2"/>
          <p:cNvSpPr>
            <a:spLocks noGrp="1"/>
          </p:cNvSpPr>
          <p:nvPr>
            <p:ph idx="1"/>
          </p:nvPr>
        </p:nvSpPr>
        <p:spPr>
          <a:xfrm>
            <a:off x="204036" y="936523"/>
            <a:ext cx="5828273" cy="4351338"/>
          </a:xfrm>
        </p:spPr>
        <p:txBody>
          <a:bodyPr>
            <a:normAutofit/>
          </a:bodyPr>
          <a:lstStyle/>
          <a:p>
            <a:pPr>
              <a:lnSpc>
                <a:spcPct val="100000"/>
              </a:lnSpc>
              <a:buFont typeface="Wingdings" panose="05000000000000000000" pitchFamily="2" charset="2"/>
              <a:buChar char="ð"/>
            </a:pPr>
            <a:r>
              <a:rPr lang="en-GB" sz="1400" b="1" dirty="0" smtClean="0">
                <a:solidFill>
                  <a:srgbClr val="002F5D"/>
                </a:solidFill>
              </a:rPr>
              <a:t>Cambridgeshire’s</a:t>
            </a:r>
            <a:r>
              <a:rPr lang="en-GB" sz="1400" dirty="0" smtClean="0">
                <a:solidFill>
                  <a:srgbClr val="002F5D"/>
                </a:solidFill>
              </a:rPr>
              <a:t> </a:t>
            </a:r>
            <a:r>
              <a:rPr lang="en-GB" sz="1400" b="1" dirty="0">
                <a:solidFill>
                  <a:srgbClr val="002F5D"/>
                </a:solidFill>
              </a:rPr>
              <a:t>percentage </a:t>
            </a:r>
            <a:r>
              <a:rPr lang="en-GB" sz="1400" dirty="0">
                <a:solidFill>
                  <a:srgbClr val="002F5D"/>
                </a:solidFill>
              </a:rPr>
              <a:t>of children aged under 16 living in poverty is </a:t>
            </a:r>
            <a:r>
              <a:rPr lang="en-GB" sz="1400" b="1" dirty="0">
                <a:solidFill>
                  <a:srgbClr val="002F5D"/>
                </a:solidFill>
              </a:rPr>
              <a:t>statistically significantly </a:t>
            </a:r>
            <a:r>
              <a:rPr lang="en-GB" sz="1400" b="1" dirty="0" smtClean="0">
                <a:solidFill>
                  <a:srgbClr val="002F5D"/>
                </a:solidFill>
              </a:rPr>
              <a:t>lower </a:t>
            </a:r>
            <a:r>
              <a:rPr lang="en-GB" sz="1400" b="1" dirty="0">
                <a:solidFill>
                  <a:srgbClr val="002F5D"/>
                </a:solidFill>
              </a:rPr>
              <a:t>than England</a:t>
            </a:r>
            <a:r>
              <a:rPr lang="en-GB" sz="1400" dirty="0">
                <a:solidFill>
                  <a:srgbClr val="002F5D"/>
                </a:solidFill>
              </a:rPr>
              <a:t>, </a:t>
            </a:r>
            <a:r>
              <a:rPr lang="en-GB" sz="1400" dirty="0" smtClean="0">
                <a:solidFill>
                  <a:srgbClr val="002F5D"/>
                </a:solidFill>
              </a:rPr>
              <a:t>with a decreasing recent trend.</a:t>
            </a:r>
          </a:p>
          <a:p>
            <a:pPr>
              <a:lnSpc>
                <a:spcPct val="100000"/>
              </a:lnSpc>
              <a:buFont typeface="Wingdings" panose="05000000000000000000" pitchFamily="2" charset="2"/>
              <a:buChar char="ð"/>
            </a:pPr>
            <a:r>
              <a:rPr lang="en-GB" sz="1400" dirty="0" smtClean="0">
                <a:solidFill>
                  <a:srgbClr val="002F5D"/>
                </a:solidFill>
              </a:rPr>
              <a:t>The percentage in </a:t>
            </a:r>
            <a:r>
              <a:rPr lang="en-GB" sz="1400" b="1" dirty="0" smtClean="0">
                <a:solidFill>
                  <a:srgbClr val="002F5D"/>
                </a:solidFill>
              </a:rPr>
              <a:t>Huntingdonshire </a:t>
            </a:r>
            <a:r>
              <a:rPr lang="en-GB" sz="1400" dirty="0" smtClean="0">
                <a:solidFill>
                  <a:srgbClr val="002F5D"/>
                </a:solidFill>
              </a:rPr>
              <a:t>is </a:t>
            </a:r>
            <a:r>
              <a:rPr lang="en-GB" sz="1400" dirty="0">
                <a:solidFill>
                  <a:srgbClr val="002F5D"/>
                </a:solidFill>
              </a:rPr>
              <a:t>statistically significantly lower than </a:t>
            </a:r>
            <a:r>
              <a:rPr lang="en-GB" sz="1400" dirty="0" smtClean="0">
                <a:solidFill>
                  <a:srgbClr val="002F5D"/>
                </a:solidFill>
              </a:rPr>
              <a:t>England with a declining recent trend.</a:t>
            </a:r>
          </a:p>
          <a:p>
            <a:pPr>
              <a:lnSpc>
                <a:spcPct val="100000"/>
              </a:lnSpc>
              <a:buFont typeface="Wingdings" panose="05000000000000000000" pitchFamily="2" charset="2"/>
              <a:buChar char="ð"/>
            </a:pPr>
            <a:r>
              <a:rPr lang="en-GB" sz="1400" dirty="0" smtClean="0">
                <a:solidFill>
                  <a:srgbClr val="002F5D"/>
                </a:solidFill>
              </a:rPr>
              <a:t>An </a:t>
            </a:r>
            <a:r>
              <a:rPr lang="en-GB" sz="1400" dirty="0">
                <a:solidFill>
                  <a:srgbClr val="002F5D"/>
                </a:solidFill>
              </a:rPr>
              <a:t>internal Cambridgeshire comparison shows that </a:t>
            </a:r>
            <a:r>
              <a:rPr lang="en-GB" sz="1400" b="1" dirty="0">
                <a:solidFill>
                  <a:srgbClr val="002F5D"/>
                </a:solidFill>
              </a:rPr>
              <a:t>Cambridge and Fenland have statistically significantly worse child poverty rates than the Cambridgeshire average</a:t>
            </a:r>
            <a:r>
              <a:rPr lang="en-GB" sz="1400" dirty="0">
                <a:solidFill>
                  <a:srgbClr val="002F5D"/>
                </a:solidFill>
              </a:rPr>
              <a:t>. The remaining districts have statistically significantly better rates than the Cambridgeshire rate. </a:t>
            </a:r>
            <a:endParaRPr lang="en-GB" sz="1400" dirty="0" smtClean="0">
              <a:solidFill>
                <a:srgbClr val="002F5D"/>
              </a:solidFill>
            </a:endParaRPr>
          </a:p>
          <a:p>
            <a:pPr>
              <a:lnSpc>
                <a:spcPct val="100000"/>
              </a:lnSpc>
              <a:buFont typeface="Wingdings" panose="05000000000000000000" pitchFamily="2" charset="2"/>
              <a:buChar char="ð"/>
            </a:pPr>
            <a:r>
              <a:rPr lang="en-GB" sz="1400" b="1" dirty="0" smtClean="0">
                <a:solidFill>
                  <a:srgbClr val="002F5D"/>
                </a:solidFill>
              </a:rPr>
              <a:t>Recent trend data 2006-2015 </a:t>
            </a:r>
            <a:r>
              <a:rPr lang="en-GB" sz="1400" dirty="0" smtClean="0">
                <a:solidFill>
                  <a:srgbClr val="002F5D"/>
                </a:solidFill>
              </a:rPr>
              <a:t>of the percentage of </a:t>
            </a:r>
            <a:r>
              <a:rPr lang="en-GB" sz="1400" b="1" dirty="0" smtClean="0">
                <a:solidFill>
                  <a:srgbClr val="002F5D"/>
                </a:solidFill>
              </a:rPr>
              <a:t>children in low income families</a:t>
            </a:r>
            <a:r>
              <a:rPr lang="en-GB" sz="1400" dirty="0" smtClean="0">
                <a:solidFill>
                  <a:srgbClr val="002F5D"/>
                </a:solidFill>
              </a:rPr>
              <a:t> shows that </a:t>
            </a:r>
            <a:r>
              <a:rPr lang="en-GB" sz="1400" dirty="0">
                <a:solidFill>
                  <a:srgbClr val="002F5D"/>
                </a:solidFill>
              </a:rPr>
              <a:t>Cambridgeshire and Peterborough and </a:t>
            </a:r>
            <a:r>
              <a:rPr lang="en-GB" sz="1400" dirty="0" smtClean="0">
                <a:solidFill>
                  <a:srgbClr val="002F5D"/>
                </a:solidFill>
              </a:rPr>
              <a:t>Cambridgeshire have </a:t>
            </a:r>
            <a:r>
              <a:rPr lang="en-GB" sz="1400" b="1" dirty="0" smtClean="0">
                <a:solidFill>
                  <a:srgbClr val="002F5D"/>
                </a:solidFill>
              </a:rPr>
              <a:t>consistently lower levels than the England average</a:t>
            </a:r>
            <a:r>
              <a:rPr lang="en-GB" sz="1400" dirty="0" smtClean="0">
                <a:solidFill>
                  <a:srgbClr val="002F5D"/>
                </a:solidFill>
              </a:rPr>
              <a:t>.</a:t>
            </a:r>
          </a:p>
          <a:p>
            <a:pPr>
              <a:lnSpc>
                <a:spcPct val="100000"/>
              </a:lnSpc>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600" dirty="0">
              <a:solidFill>
                <a:srgbClr val="002F5D"/>
              </a:solidFill>
            </a:endParaRPr>
          </a:p>
        </p:txBody>
      </p:sp>
      <p:sp>
        <p:nvSpPr>
          <p:cNvPr id="7" name="Rectangle 6"/>
          <p:cNvSpPr/>
          <p:nvPr/>
        </p:nvSpPr>
        <p:spPr>
          <a:xfrm>
            <a:off x="7471375" y="6356350"/>
            <a:ext cx="4869522" cy="246221"/>
          </a:xfrm>
          <a:prstGeom prst="rect">
            <a:avLst/>
          </a:prstGeom>
        </p:spPr>
        <p:txBody>
          <a:bodyPr wrap="square">
            <a:spAutoFit/>
          </a:bodyPr>
          <a:lstStyle/>
          <a:p>
            <a:pPr>
              <a:lnSpc>
                <a:spcPts val="1200"/>
              </a:lnSpc>
            </a:pPr>
            <a:r>
              <a:rPr lang="en-GB" sz="11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HMRC, from the PHE Public Health Outcomes Framework (Figure 27)</a:t>
            </a:r>
            <a:endParaRPr lang="en-GB" sz="11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7027050" y="674913"/>
            <a:ext cx="4966200" cy="261610"/>
          </a:xfrm>
          <a:prstGeom prst="rect">
            <a:avLst/>
          </a:prstGeom>
          <a:solidFill>
            <a:schemeClr val="accent5">
              <a:lumMod val="20000"/>
              <a:lumOff val="80000"/>
            </a:schemeClr>
          </a:solidFill>
        </p:spPr>
        <p:txBody>
          <a:bodyPr wrap="square" rtlCol="0">
            <a:spAutoFit/>
          </a:bodyPr>
          <a:lstStyle/>
          <a:p>
            <a:r>
              <a:rPr lang="en-GB" sz="1100" b="1" dirty="0" smtClean="0">
                <a:solidFill>
                  <a:schemeClr val="bg1"/>
                </a:solidFill>
              </a:rPr>
              <a:t>Children in low income families (aged under 16), 2015</a:t>
            </a:r>
            <a:endParaRPr lang="en-GB" sz="1100" b="1" dirty="0">
              <a:solidFill>
                <a:schemeClr val="bg1"/>
              </a:solidFill>
            </a:endParaRPr>
          </a:p>
        </p:txBody>
      </p:sp>
      <p:sp>
        <p:nvSpPr>
          <p:cNvPr id="12" name="Rectangle 11"/>
          <p:cNvSpPr/>
          <p:nvPr/>
        </p:nvSpPr>
        <p:spPr>
          <a:xfrm>
            <a:off x="7027050" y="3204088"/>
            <a:ext cx="4758279" cy="246221"/>
          </a:xfrm>
          <a:prstGeom prst="rect">
            <a:avLst/>
          </a:prstGeom>
        </p:spPr>
        <p:txBody>
          <a:bodyPr wrap="square">
            <a:spAutoFit/>
          </a:bodyPr>
          <a:lstStyle/>
          <a:p>
            <a:pPr>
              <a:lnSpc>
                <a:spcPts val="1200"/>
              </a:lnSpc>
              <a:spcAft>
                <a:spcPts val="0"/>
              </a:spcAft>
            </a:pPr>
            <a:r>
              <a:rPr lang="en-GB" sz="11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HMRC, from PHE Public Health Outcomes Framework (Table 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644047" y="5742853"/>
            <a:ext cx="2889754" cy="384081"/>
          </a:xfrm>
          <a:prstGeom prst="rect">
            <a:avLst/>
          </a:prstGeom>
        </p:spPr>
      </p:pic>
      <p:pic>
        <p:nvPicPr>
          <p:cNvPr id="6" name="Picture 5"/>
          <p:cNvPicPr>
            <a:picLocks noChangeAspect="1"/>
          </p:cNvPicPr>
          <p:nvPr/>
        </p:nvPicPr>
        <p:blipFill>
          <a:blip r:embed="rId4"/>
          <a:stretch>
            <a:fillRect/>
          </a:stretch>
        </p:blipFill>
        <p:spPr>
          <a:xfrm>
            <a:off x="7040697" y="1065753"/>
            <a:ext cx="4938397" cy="1911806"/>
          </a:xfrm>
          <a:prstGeom prst="rect">
            <a:avLst/>
          </a:prstGeom>
        </p:spPr>
      </p:pic>
      <p:sp>
        <p:nvSpPr>
          <p:cNvPr id="14" name="Rectangle 13"/>
          <p:cNvSpPr/>
          <p:nvPr/>
        </p:nvSpPr>
        <p:spPr>
          <a:xfrm>
            <a:off x="6927809" y="2996066"/>
            <a:ext cx="4758279" cy="246221"/>
          </a:xfrm>
          <a:prstGeom prst="rect">
            <a:avLst/>
          </a:prstGeom>
        </p:spPr>
        <p:txBody>
          <a:bodyPr wrap="square">
            <a:spAutoFit/>
          </a:bodyPr>
          <a:lstStyle/>
          <a:p>
            <a:pPr>
              <a:lnSpc>
                <a:spcPts val="1200"/>
              </a:lnSpc>
              <a:spcAft>
                <a:spcPts val="0"/>
              </a:spcAft>
            </a:pPr>
            <a:r>
              <a:rPr lang="en-GB" sz="11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5"/>
          <a:stretch>
            <a:fillRect/>
          </a:stretch>
        </p:blipFill>
        <p:spPr>
          <a:xfrm>
            <a:off x="5932135" y="5037102"/>
            <a:ext cx="1539240" cy="565785"/>
          </a:xfrm>
          <a:prstGeom prst="rect">
            <a:avLst/>
          </a:prstGeom>
        </p:spPr>
      </p:pic>
      <p:pic>
        <p:nvPicPr>
          <p:cNvPr id="16" name="Picture 15"/>
          <p:cNvPicPr>
            <a:picLocks noChangeAspect="1"/>
          </p:cNvPicPr>
          <p:nvPr/>
        </p:nvPicPr>
        <p:blipFill>
          <a:blip r:embed="rId6"/>
          <a:stretch>
            <a:fillRect/>
          </a:stretch>
        </p:blipFill>
        <p:spPr>
          <a:xfrm>
            <a:off x="7902054" y="3916787"/>
            <a:ext cx="4008165" cy="2360665"/>
          </a:xfrm>
          <a:prstGeom prst="rect">
            <a:avLst/>
          </a:prstGeom>
        </p:spPr>
      </p:pic>
    </p:spTree>
    <p:extLst>
      <p:ext uri="{BB962C8B-B14F-4D97-AF65-F5344CB8AC3E}">
        <p14:creationId xmlns:p14="http://schemas.microsoft.com/office/powerpoint/2010/main" val="890196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518614"/>
          </a:xfrm>
          <a:solidFill>
            <a:schemeClr val="accent1"/>
          </a:solidFill>
        </p:spPr>
        <p:txBody>
          <a:bodyPr>
            <a:normAutofit fontScale="90000"/>
          </a:bodyPr>
          <a:lstStyle/>
          <a:p>
            <a:r>
              <a:rPr lang="en-GB" sz="3600" b="1" dirty="0" smtClean="0">
                <a:solidFill>
                  <a:schemeClr val="bg1"/>
                </a:solidFill>
              </a:rPr>
              <a:t>Child development and education attainment</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11</a:t>
            </a:fld>
            <a:endParaRPr lang="en-GB"/>
          </a:p>
        </p:txBody>
      </p:sp>
      <p:sp>
        <p:nvSpPr>
          <p:cNvPr id="8" name="TextBox 7"/>
          <p:cNvSpPr txBox="1"/>
          <p:nvPr/>
        </p:nvSpPr>
        <p:spPr>
          <a:xfrm>
            <a:off x="7040698" y="2778637"/>
            <a:ext cx="4938397" cy="538609"/>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Educational attainment:</a:t>
            </a:r>
            <a:r>
              <a:rPr lang="en-GB" b="1" dirty="0" smtClean="0">
                <a:solidFill>
                  <a:schemeClr val="bg1"/>
                </a:solidFill>
              </a:rPr>
              <a:t> </a:t>
            </a:r>
            <a:r>
              <a:rPr lang="en-GB" sz="1100" b="1" dirty="0" smtClean="0">
                <a:solidFill>
                  <a:schemeClr val="bg1"/>
                </a:solidFill>
              </a:rPr>
              <a:t>% of pupils achieving 5+ GCSEs at grade A*- C including English and Maths, 2015/16</a:t>
            </a:r>
            <a:endParaRPr lang="en-GB" sz="1100" b="1" dirty="0">
              <a:solidFill>
                <a:schemeClr val="bg1"/>
              </a:solidFill>
            </a:endParaRPr>
          </a:p>
        </p:txBody>
      </p:sp>
      <p:sp>
        <p:nvSpPr>
          <p:cNvPr id="3" name="Content Placeholder 2"/>
          <p:cNvSpPr>
            <a:spLocks noGrp="1"/>
          </p:cNvSpPr>
          <p:nvPr>
            <p:ph idx="1"/>
          </p:nvPr>
        </p:nvSpPr>
        <p:spPr>
          <a:xfrm>
            <a:off x="181591" y="1184151"/>
            <a:ext cx="5553722" cy="4351338"/>
          </a:xfrm>
        </p:spPr>
        <p:txBody>
          <a:bodyPr/>
          <a:lstStyle/>
          <a:p>
            <a:pPr>
              <a:lnSpc>
                <a:spcPct val="100000"/>
              </a:lnSpc>
              <a:buFont typeface="Wingdings" panose="05000000000000000000" pitchFamily="2" charset="2"/>
              <a:buChar char="ð"/>
            </a:pPr>
            <a:r>
              <a:rPr lang="en-GB" sz="1400" dirty="0" smtClean="0">
                <a:solidFill>
                  <a:srgbClr val="002F5D"/>
                </a:solidFill>
              </a:rPr>
              <a:t>In </a:t>
            </a:r>
            <a:r>
              <a:rPr lang="en-GB" sz="1400" b="1" dirty="0" smtClean="0">
                <a:solidFill>
                  <a:srgbClr val="002F5D"/>
                </a:solidFill>
              </a:rPr>
              <a:t>Cambridgeshire, </a:t>
            </a:r>
            <a:r>
              <a:rPr lang="en-GB" sz="1400" dirty="0">
                <a:solidFill>
                  <a:srgbClr val="002F5D"/>
                </a:solidFill>
              </a:rPr>
              <a:t>t</a:t>
            </a:r>
            <a:r>
              <a:rPr lang="en-GB" sz="1400" dirty="0" smtClean="0">
                <a:solidFill>
                  <a:srgbClr val="002F5D"/>
                </a:solidFill>
              </a:rPr>
              <a:t>he percentage of </a:t>
            </a:r>
            <a:r>
              <a:rPr lang="en-GB" sz="1400" b="1" dirty="0">
                <a:solidFill>
                  <a:srgbClr val="002F5D"/>
                </a:solidFill>
              </a:rPr>
              <a:t>children achieving a good level of development</a:t>
            </a:r>
            <a:r>
              <a:rPr lang="en-GB" sz="1400" dirty="0">
                <a:solidFill>
                  <a:srgbClr val="002F5D"/>
                </a:solidFill>
              </a:rPr>
              <a:t> at the end of reception </a:t>
            </a:r>
            <a:r>
              <a:rPr lang="en-GB" sz="1400" dirty="0" smtClean="0">
                <a:solidFill>
                  <a:srgbClr val="002F5D"/>
                </a:solidFill>
              </a:rPr>
              <a:t>is statistically </a:t>
            </a:r>
            <a:r>
              <a:rPr lang="en-GB" sz="1400" b="1" dirty="0" smtClean="0">
                <a:solidFill>
                  <a:srgbClr val="002F5D"/>
                </a:solidFill>
              </a:rPr>
              <a:t>similar </a:t>
            </a:r>
            <a:r>
              <a:rPr lang="en-GB" sz="1400" dirty="0" smtClean="0">
                <a:solidFill>
                  <a:srgbClr val="002F5D"/>
                </a:solidFill>
              </a:rPr>
              <a:t>to the national average. However, this percentage drops to a level statistically significantly </a:t>
            </a:r>
            <a:r>
              <a:rPr lang="en-GB" sz="1400" b="1" dirty="0" smtClean="0">
                <a:solidFill>
                  <a:srgbClr val="002F5D"/>
                </a:solidFill>
              </a:rPr>
              <a:t>worse</a:t>
            </a:r>
            <a:r>
              <a:rPr lang="en-GB" sz="1400" dirty="0" smtClean="0">
                <a:solidFill>
                  <a:srgbClr val="002F5D"/>
                </a:solidFill>
              </a:rPr>
              <a:t> than England for </a:t>
            </a:r>
            <a:r>
              <a:rPr lang="en-GB" sz="1400" b="1" dirty="0" smtClean="0">
                <a:solidFill>
                  <a:srgbClr val="002F5D"/>
                </a:solidFill>
              </a:rPr>
              <a:t>children with free school meal </a:t>
            </a:r>
            <a:r>
              <a:rPr lang="en-GB" sz="1400" dirty="0" smtClean="0">
                <a:solidFill>
                  <a:srgbClr val="002F5D"/>
                </a:solidFill>
              </a:rPr>
              <a:t>status. </a:t>
            </a:r>
          </a:p>
          <a:p>
            <a:pPr>
              <a:lnSpc>
                <a:spcPct val="100000"/>
              </a:lnSpc>
              <a:buFont typeface="Wingdings" panose="05000000000000000000" pitchFamily="2" charset="2"/>
              <a:buChar char="ð"/>
            </a:pPr>
            <a:r>
              <a:rPr lang="en-GB" sz="1400" dirty="0" smtClean="0">
                <a:solidFill>
                  <a:srgbClr val="002F5D"/>
                </a:solidFill>
              </a:rPr>
              <a:t>For both school readiness indicators, </a:t>
            </a:r>
            <a:r>
              <a:rPr lang="en-GB" sz="1400" b="1" dirty="0" smtClean="0">
                <a:solidFill>
                  <a:srgbClr val="002F5D"/>
                </a:solidFill>
              </a:rPr>
              <a:t>Cambridgeshire</a:t>
            </a:r>
            <a:r>
              <a:rPr lang="en-GB" sz="1400" dirty="0" smtClean="0">
                <a:solidFill>
                  <a:srgbClr val="002F5D"/>
                </a:solidFill>
              </a:rPr>
              <a:t> and Peterborough have an </a:t>
            </a:r>
            <a:r>
              <a:rPr lang="en-GB" sz="1400" b="1" dirty="0" smtClean="0">
                <a:solidFill>
                  <a:srgbClr val="002F5D"/>
                </a:solidFill>
              </a:rPr>
              <a:t>improving recent trend</a:t>
            </a:r>
            <a:r>
              <a:rPr lang="en-GB" sz="1400" dirty="0" smtClean="0">
                <a:solidFill>
                  <a:srgbClr val="002F5D"/>
                </a:solidFill>
              </a:rPr>
              <a:t>. Unfortunately these data are not available for smaller geographies, such as Huntingdonshire.</a:t>
            </a:r>
          </a:p>
          <a:p>
            <a:pPr>
              <a:lnSpc>
                <a:spcPct val="100000"/>
              </a:lnSpc>
              <a:buFont typeface="Wingdings" panose="05000000000000000000" pitchFamily="2" charset="2"/>
              <a:buChar char="ð"/>
            </a:pPr>
            <a:endParaRPr lang="en-GB" sz="1400" dirty="0" smtClean="0">
              <a:solidFill>
                <a:srgbClr val="002F5D"/>
              </a:solidFill>
            </a:endParaRPr>
          </a:p>
          <a:p>
            <a:pPr>
              <a:lnSpc>
                <a:spcPct val="100000"/>
              </a:lnSpc>
              <a:buFont typeface="Wingdings" panose="05000000000000000000" pitchFamily="2" charset="2"/>
              <a:buChar char="ð"/>
            </a:pPr>
            <a:r>
              <a:rPr lang="en-GB" sz="1400" b="1" dirty="0" smtClean="0">
                <a:solidFill>
                  <a:srgbClr val="002F5D"/>
                </a:solidFill>
              </a:rPr>
              <a:t>59.2% of Huntingdonshire pupils </a:t>
            </a:r>
            <a:r>
              <a:rPr lang="en-GB" sz="1400" dirty="0" smtClean="0">
                <a:solidFill>
                  <a:srgbClr val="002F5D"/>
                </a:solidFill>
              </a:rPr>
              <a:t>achieved </a:t>
            </a:r>
            <a:r>
              <a:rPr lang="en-GB" sz="1400" b="1" dirty="0" smtClean="0">
                <a:solidFill>
                  <a:srgbClr val="002F5D"/>
                </a:solidFill>
              </a:rPr>
              <a:t>at least 5 GCSEs </a:t>
            </a:r>
            <a:r>
              <a:rPr lang="en-GB" sz="1400" dirty="0" smtClean="0">
                <a:solidFill>
                  <a:srgbClr val="002F5D"/>
                </a:solidFill>
              </a:rPr>
              <a:t>at grades A*- C.</a:t>
            </a:r>
          </a:p>
          <a:p>
            <a:pPr>
              <a:lnSpc>
                <a:spcPct val="100000"/>
              </a:lnSpc>
              <a:buFont typeface="Wingdings" panose="05000000000000000000" pitchFamily="2" charset="2"/>
              <a:buChar char="ð"/>
            </a:pPr>
            <a:r>
              <a:rPr lang="en-GB" sz="1400" b="1" dirty="0" smtClean="0">
                <a:solidFill>
                  <a:srgbClr val="002F5D"/>
                </a:solidFill>
              </a:rPr>
              <a:t>Huntingdonshire’s</a:t>
            </a:r>
            <a:r>
              <a:rPr lang="en-GB" sz="1400" dirty="0" smtClean="0">
                <a:solidFill>
                  <a:srgbClr val="002F5D"/>
                </a:solidFill>
              </a:rPr>
              <a:t> </a:t>
            </a:r>
            <a:r>
              <a:rPr lang="en-GB" sz="1400" dirty="0">
                <a:solidFill>
                  <a:srgbClr val="002F5D"/>
                </a:solidFill>
              </a:rPr>
              <a:t>GSCE attainment rate is statistically </a:t>
            </a:r>
            <a:r>
              <a:rPr lang="en-GB" sz="1400" b="1" dirty="0" smtClean="0">
                <a:solidFill>
                  <a:srgbClr val="002F5D"/>
                </a:solidFill>
              </a:rPr>
              <a:t>similar to the England </a:t>
            </a:r>
            <a:r>
              <a:rPr lang="en-GB" sz="1400" b="1" dirty="0">
                <a:solidFill>
                  <a:srgbClr val="002F5D"/>
                </a:solidFill>
              </a:rPr>
              <a:t>average</a:t>
            </a:r>
            <a:r>
              <a:rPr lang="en-GB" sz="1400" dirty="0" smtClean="0">
                <a:solidFill>
                  <a:srgbClr val="002F5D"/>
                </a:solidFill>
              </a:rPr>
              <a:t>.</a:t>
            </a:r>
          </a:p>
          <a:p>
            <a:pPr>
              <a:buFont typeface="Wingdings" panose="05000000000000000000" pitchFamily="2" charset="2"/>
              <a:buChar char="ð"/>
            </a:pPr>
            <a:endParaRPr lang="en-GB" sz="1600" dirty="0">
              <a:solidFill>
                <a:srgbClr val="002F5D"/>
              </a:solidFill>
            </a:endParaRPr>
          </a:p>
        </p:txBody>
      </p:sp>
      <p:sp>
        <p:nvSpPr>
          <p:cNvPr id="7" name="Rectangle 6"/>
          <p:cNvSpPr/>
          <p:nvPr/>
        </p:nvSpPr>
        <p:spPr>
          <a:xfrm>
            <a:off x="3731930" y="6000969"/>
            <a:ext cx="3204312" cy="400110"/>
          </a:xfrm>
          <a:prstGeom prst="rect">
            <a:avLst/>
          </a:prstGeom>
        </p:spPr>
        <p:txBody>
          <a:bodyPr wrap="square">
            <a:spAutoFit/>
          </a:bodyPr>
          <a:lstStyle/>
          <a:p>
            <a:pPr>
              <a:lnSpc>
                <a:spcPts val="1200"/>
              </a:lnSpc>
            </a:pPr>
            <a:r>
              <a:rPr lang="en-GB" sz="11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Department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for Education</a:t>
            </a:r>
            <a:r>
              <a:rPr lang="en-GB" sz="1100" dirty="0" smtClean="0">
                <a:solidFill>
                  <a:srgbClr val="002F5D"/>
                </a:solidFill>
              </a:rPr>
              <a:t>, </a:t>
            </a:r>
            <a:r>
              <a:rPr lang="en-GB" sz="1100" dirty="0">
                <a:solidFill>
                  <a:srgbClr val="002F5D"/>
                </a:solidFill>
              </a:rPr>
              <a:t>from PHE Wider Determinants of Health </a:t>
            </a:r>
            <a:r>
              <a:rPr lang="en-GB" sz="1100" dirty="0" smtClean="0">
                <a:solidFill>
                  <a:srgbClr val="002F5D"/>
                </a:solidFill>
              </a:rPr>
              <a:t>Atlas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(Figure 30)</a:t>
            </a:r>
            <a:endParaRPr lang="en-GB" sz="11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7040698" y="674913"/>
            <a:ext cx="4966200" cy="538609"/>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School readiness:</a:t>
            </a:r>
            <a:r>
              <a:rPr lang="en-GB" b="1" dirty="0" smtClean="0">
                <a:solidFill>
                  <a:schemeClr val="bg1"/>
                </a:solidFill>
              </a:rPr>
              <a:t> </a:t>
            </a:r>
            <a:r>
              <a:rPr lang="en-GB" sz="1100" b="1" dirty="0" smtClean="0">
                <a:solidFill>
                  <a:schemeClr val="bg1"/>
                </a:solidFill>
              </a:rPr>
              <a:t>% of children achieving a good level of development at the end of reception</a:t>
            </a:r>
            <a:endParaRPr lang="en-GB" sz="1100" b="1" dirty="0">
              <a:solidFill>
                <a:schemeClr val="bg1"/>
              </a:solidFill>
            </a:endParaRPr>
          </a:p>
        </p:txBody>
      </p:sp>
      <p:sp>
        <p:nvSpPr>
          <p:cNvPr id="12" name="Rectangle 11"/>
          <p:cNvSpPr/>
          <p:nvPr/>
        </p:nvSpPr>
        <p:spPr>
          <a:xfrm>
            <a:off x="6963904" y="2213255"/>
            <a:ext cx="4758279" cy="400110"/>
          </a:xfrm>
          <a:prstGeom prst="rect">
            <a:avLst/>
          </a:prstGeom>
        </p:spPr>
        <p:txBody>
          <a:bodyPr wrap="square">
            <a:spAutoFit/>
          </a:bodyPr>
          <a:lstStyle/>
          <a:p>
            <a:pPr>
              <a:lnSpc>
                <a:spcPts val="1200"/>
              </a:lnSpc>
              <a:spcAft>
                <a:spcPts val="0"/>
              </a:spcAft>
            </a:pPr>
            <a:r>
              <a:rPr lang="en-GB" sz="1100" dirty="0" err="1">
                <a:solidFill>
                  <a:srgbClr val="002F5D"/>
                </a:solidFill>
                <a:latin typeface="Calibri" panose="020F0502020204030204" pitchFamily="34" charset="0"/>
                <a:ea typeface="Calibri" panose="020F0502020204030204" pitchFamily="34" charset="0"/>
                <a:cs typeface="Arial" panose="020B0604020202020204" pitchFamily="34" charset="0"/>
              </a:rPr>
              <a:t>f</a:t>
            </a:r>
            <a:r>
              <a:rPr lang="en-GB" sz="1100" dirty="0" err="1" smtClean="0">
                <a:solidFill>
                  <a:srgbClr val="002F5D"/>
                </a:solidFill>
                <a:latin typeface="Calibri" panose="020F0502020204030204" pitchFamily="34" charset="0"/>
                <a:ea typeface="Calibri" panose="020F0502020204030204" pitchFamily="34" charset="0"/>
                <a:cs typeface="Arial" panose="020B0604020202020204" pitchFamily="34" charset="0"/>
              </a:rPr>
              <a:t>sm</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 free school meal status</a:t>
            </a:r>
          </a:p>
          <a:p>
            <a:pPr>
              <a:lnSpc>
                <a:spcPts val="1200"/>
              </a:lnSpc>
              <a:spcAft>
                <a:spcPts val="0"/>
              </a:spcAft>
            </a:pPr>
            <a:r>
              <a:rPr lang="en-GB" sz="11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 Department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for </a:t>
            </a:r>
            <a:r>
              <a:rPr lang="en-GB" sz="1100" dirty="0">
                <a:solidFill>
                  <a:srgbClr val="002F5D"/>
                </a:solidFill>
                <a:latin typeface="Calibri" panose="020F0502020204030204" pitchFamily="34" charset="0"/>
                <a:ea typeface="Calibri" panose="020F0502020204030204" pitchFamily="34" charset="0"/>
                <a:cs typeface="Arial" panose="020B0604020202020204" pitchFamily="34" charset="0"/>
              </a:rPr>
              <a:t>Education, </a:t>
            </a: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PHOF indicator 1.02i (not in JSNA CDS)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3"/>
          <a:stretch>
            <a:fillRect/>
          </a:stretch>
        </p:blipFill>
        <p:spPr>
          <a:xfrm>
            <a:off x="4046487" y="5240465"/>
            <a:ext cx="2889754" cy="384081"/>
          </a:xfrm>
          <a:prstGeom prst="rect">
            <a:avLst/>
          </a:prstGeom>
        </p:spPr>
      </p:pic>
      <p:pic>
        <p:nvPicPr>
          <p:cNvPr id="6" name="Picture 5"/>
          <p:cNvPicPr>
            <a:picLocks noChangeAspect="1"/>
          </p:cNvPicPr>
          <p:nvPr/>
        </p:nvPicPr>
        <p:blipFill>
          <a:blip r:embed="rId4"/>
          <a:stretch>
            <a:fillRect/>
          </a:stretch>
        </p:blipFill>
        <p:spPr>
          <a:xfrm>
            <a:off x="7040697" y="1318170"/>
            <a:ext cx="4966201" cy="895085"/>
          </a:xfrm>
          <a:prstGeom prst="rect">
            <a:avLst/>
          </a:prstGeom>
        </p:spPr>
      </p:pic>
      <p:pic>
        <p:nvPicPr>
          <p:cNvPr id="9" name="Picture 8"/>
          <p:cNvPicPr>
            <a:picLocks noChangeAspect="1"/>
          </p:cNvPicPr>
          <p:nvPr/>
        </p:nvPicPr>
        <p:blipFill>
          <a:blip r:embed="rId5"/>
          <a:stretch>
            <a:fillRect/>
          </a:stretch>
        </p:blipFill>
        <p:spPr>
          <a:xfrm>
            <a:off x="7040698" y="3393437"/>
            <a:ext cx="4938398" cy="2955741"/>
          </a:xfrm>
          <a:prstGeom prst="rect">
            <a:avLst/>
          </a:prstGeom>
        </p:spPr>
      </p:pic>
      <p:sp>
        <p:nvSpPr>
          <p:cNvPr id="10" name="Rectangle 9"/>
          <p:cNvSpPr/>
          <p:nvPr/>
        </p:nvSpPr>
        <p:spPr>
          <a:xfrm>
            <a:off x="3731929" y="5736909"/>
            <a:ext cx="3231975" cy="246221"/>
          </a:xfrm>
          <a:prstGeom prst="rect">
            <a:avLst/>
          </a:prstGeom>
        </p:spPr>
        <p:txBody>
          <a:bodyPr wrap="none">
            <a:spAutoFit/>
          </a:bodyPr>
          <a:lstStyle/>
          <a:p>
            <a:pPr>
              <a:spcAft>
                <a:spcPts val="0"/>
              </a:spcAft>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000" dirty="0">
              <a:solidFill>
                <a:srgbClr val="002F49"/>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8399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Employment</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12</a:t>
            </a:fld>
            <a:endParaRPr lang="en-GB"/>
          </a:p>
        </p:txBody>
      </p:sp>
      <p:sp>
        <p:nvSpPr>
          <p:cNvPr id="8" name="TextBox 7"/>
          <p:cNvSpPr txBox="1"/>
          <p:nvPr/>
        </p:nvSpPr>
        <p:spPr>
          <a:xfrm>
            <a:off x="6666614" y="651216"/>
            <a:ext cx="527255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Employment: </a:t>
            </a:r>
            <a:r>
              <a:rPr lang="en-GB" sz="1200" dirty="0" smtClean="0">
                <a:solidFill>
                  <a:schemeClr val="bg1"/>
                </a:solidFill>
                <a:latin typeface="Calibri" panose="020F0502020204030204" pitchFamily="34" charset="0"/>
                <a:ea typeface="Calibri" panose="020F0502020204030204" pitchFamily="34" charset="0"/>
                <a:cs typeface="Arial" panose="020B0604020202020204" pitchFamily="34" charset="0"/>
              </a:rPr>
              <a:t>Percentage of </a:t>
            </a:r>
            <a:r>
              <a:rPr lang="en-GB" sz="1200" dirty="0">
                <a:solidFill>
                  <a:schemeClr val="bg1"/>
                </a:solidFill>
                <a:latin typeface="Calibri" panose="020F0502020204030204" pitchFamily="34" charset="0"/>
                <a:ea typeface="Calibri" panose="020F0502020204030204" pitchFamily="34" charset="0"/>
                <a:cs typeface="Arial" panose="020B0604020202020204" pitchFamily="34" charset="0"/>
              </a:rPr>
              <a:t>people aged 16-64 in </a:t>
            </a:r>
            <a:r>
              <a:rPr lang="en-GB" sz="1200" dirty="0" smtClean="0">
                <a:solidFill>
                  <a:schemeClr val="bg1"/>
                </a:solidFill>
                <a:latin typeface="Calibri" panose="020F0502020204030204" pitchFamily="34" charset="0"/>
                <a:ea typeface="Calibri" panose="020F0502020204030204" pitchFamily="34" charset="0"/>
                <a:cs typeface="Arial" panose="020B0604020202020204" pitchFamily="34" charset="0"/>
              </a:rPr>
              <a:t>employment, 2017/18</a:t>
            </a:r>
            <a:endPar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666614" y="1084984"/>
            <a:ext cx="5272559" cy="2126458"/>
          </a:xfrm>
          <a:prstGeom prst="rect">
            <a:avLst/>
          </a:prstGeom>
        </p:spPr>
      </p:pic>
      <p:sp>
        <p:nvSpPr>
          <p:cNvPr id="7" name="Rectangle 6"/>
          <p:cNvSpPr/>
          <p:nvPr/>
        </p:nvSpPr>
        <p:spPr>
          <a:xfrm>
            <a:off x="7642572" y="6172221"/>
            <a:ext cx="3752601"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0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a:t>
            </a:r>
            <a:r>
              <a:rPr lang="en-GB" sz="10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PHE Public Health Outcomes Framework. (Table 27)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7642572" y="3998603"/>
            <a:ext cx="4296601" cy="2076089"/>
          </a:xfrm>
          <a:prstGeom prst="rect">
            <a:avLst/>
          </a:prstGeom>
        </p:spPr>
      </p:pic>
      <p:sp>
        <p:nvSpPr>
          <p:cNvPr id="12" name="TextBox 11"/>
          <p:cNvSpPr txBox="1"/>
          <p:nvPr/>
        </p:nvSpPr>
        <p:spPr>
          <a:xfrm>
            <a:off x="7642572" y="3606619"/>
            <a:ext cx="429660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Employment gap* </a:t>
            </a:r>
            <a:r>
              <a:rPr lang="en-GB" sz="1200" b="1" dirty="0" smtClean="0">
                <a:solidFill>
                  <a:schemeClr val="bg1"/>
                </a:solidFill>
                <a:latin typeface="Calibri" panose="020F0502020204030204" pitchFamily="34" charset="0"/>
                <a:ea typeface="Calibri" panose="020F0502020204030204" pitchFamily="34" charset="0"/>
                <a:cs typeface="Arial" panose="020B0604020202020204" pitchFamily="34" charset="0"/>
              </a:rPr>
              <a:t>2017/18</a:t>
            </a:r>
            <a:endParaRPr lang="en-GB"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5"/>
          <a:stretch>
            <a:fillRect/>
          </a:stretch>
        </p:blipFill>
        <p:spPr>
          <a:xfrm>
            <a:off x="4514180" y="5442467"/>
            <a:ext cx="2889754" cy="384081"/>
          </a:xfrm>
          <a:prstGeom prst="rect">
            <a:avLst/>
          </a:prstGeom>
        </p:spPr>
      </p:pic>
      <p:pic>
        <p:nvPicPr>
          <p:cNvPr id="17" name="Picture 16"/>
          <p:cNvPicPr>
            <a:picLocks noChangeAspect="1"/>
          </p:cNvPicPr>
          <p:nvPr/>
        </p:nvPicPr>
        <p:blipFill>
          <a:blip r:embed="rId6"/>
          <a:stretch>
            <a:fillRect/>
          </a:stretch>
        </p:blipFill>
        <p:spPr>
          <a:xfrm>
            <a:off x="4514180" y="5033427"/>
            <a:ext cx="2746405" cy="256267"/>
          </a:xfrm>
          <a:prstGeom prst="rect">
            <a:avLst/>
          </a:prstGeom>
        </p:spPr>
      </p:pic>
      <p:sp>
        <p:nvSpPr>
          <p:cNvPr id="3" name="TextBox 2"/>
          <p:cNvSpPr txBox="1"/>
          <p:nvPr/>
        </p:nvSpPr>
        <p:spPr>
          <a:xfrm>
            <a:off x="480888" y="1157573"/>
            <a:ext cx="5228796" cy="2739211"/>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Compared to the England average, </a:t>
            </a:r>
            <a:r>
              <a:rPr lang="en-GB" sz="1400" b="1" dirty="0" smtClean="0">
                <a:solidFill>
                  <a:srgbClr val="002F5D"/>
                </a:solidFill>
              </a:rPr>
              <a:t>Huntingdonshire </a:t>
            </a:r>
            <a:r>
              <a:rPr lang="en-GB" sz="1400" dirty="0" smtClean="0">
                <a:solidFill>
                  <a:srgbClr val="002F5D"/>
                </a:solidFill>
              </a:rPr>
              <a:t>has a statistically significantly </a:t>
            </a:r>
            <a:r>
              <a:rPr lang="en-GB" sz="1400" b="1" dirty="0" smtClean="0">
                <a:solidFill>
                  <a:srgbClr val="002F5D"/>
                </a:solidFill>
              </a:rPr>
              <a:t>higher (better) </a:t>
            </a:r>
            <a:r>
              <a:rPr lang="en-GB" sz="1400" dirty="0" smtClean="0">
                <a:solidFill>
                  <a:srgbClr val="002F5D"/>
                </a:solidFill>
              </a:rPr>
              <a:t>percentage of people in </a:t>
            </a:r>
            <a:r>
              <a:rPr lang="en-GB" sz="1400" b="1" dirty="0" smtClean="0">
                <a:solidFill>
                  <a:srgbClr val="002F5D"/>
                </a:solidFill>
              </a:rPr>
              <a:t>employment</a:t>
            </a:r>
            <a:r>
              <a:rPr lang="en-GB" sz="1400" dirty="0" smtClean="0">
                <a:solidFill>
                  <a:srgbClr val="002F5D"/>
                </a:solidFill>
              </a:rPr>
              <a:t>. However, the recent trend is a decline. This </a:t>
            </a:r>
            <a:r>
              <a:rPr lang="en-GB" sz="1400" b="1" dirty="0" smtClean="0">
                <a:solidFill>
                  <a:srgbClr val="002F5D"/>
                </a:solidFill>
              </a:rPr>
              <a:t>recent decline in employment </a:t>
            </a:r>
            <a:r>
              <a:rPr lang="en-GB" sz="1400" dirty="0" smtClean="0">
                <a:solidFill>
                  <a:srgbClr val="002F5D"/>
                </a:solidFill>
              </a:rPr>
              <a:t>is not found at the Cambridgeshire or England level.</a:t>
            </a: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ð"/>
            </a:pPr>
            <a:r>
              <a:rPr lang="en-GB" sz="1400" dirty="0" smtClean="0">
                <a:solidFill>
                  <a:srgbClr val="002F5D"/>
                </a:solidFill>
              </a:rPr>
              <a:t>The </a:t>
            </a:r>
            <a:r>
              <a:rPr lang="en-GB" sz="1400" b="1" dirty="0" smtClean="0">
                <a:solidFill>
                  <a:srgbClr val="002F5D"/>
                </a:solidFill>
              </a:rPr>
              <a:t>g</a:t>
            </a:r>
            <a:r>
              <a:rPr lang="en-GB" sz="1400" b="1" dirty="0" smtClean="0">
                <a:solidFill>
                  <a:srgbClr val="002F5D"/>
                </a:solidFill>
                <a:latin typeface="Calibri" panose="020F0502020204030204" pitchFamily="34" charset="0"/>
                <a:cs typeface="Arial" panose="020B0604020202020204" pitchFamily="34" charset="0"/>
              </a:rPr>
              <a:t>ap i</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n </a:t>
            </a: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the employment rate</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 between those with a long-term health condition and the overall employment rate (ages 16-64 years),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is statistically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significantly better in Huntingdonshire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compared to England. This is the only Cambridgeshire district to have a better outcome for this indicator.</a:t>
            </a:r>
          </a:p>
          <a:p>
            <a:pPr marL="285750" indent="-285750">
              <a:buFont typeface="Wingdings" panose="05000000000000000000" pitchFamily="2" charset="2"/>
              <a:buChar char="Ø"/>
            </a:pPr>
            <a:endParaRPr lang="en-GB" dirty="0"/>
          </a:p>
        </p:txBody>
      </p:sp>
      <p:sp>
        <p:nvSpPr>
          <p:cNvPr id="13" name="Rectangle 12"/>
          <p:cNvSpPr/>
          <p:nvPr/>
        </p:nvSpPr>
        <p:spPr>
          <a:xfrm>
            <a:off x="6648002" y="3283863"/>
            <a:ext cx="3752601"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0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a:t>
            </a:r>
            <a:r>
              <a:rPr lang="en-GB" sz="10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PHE Public Health Outcomes Framework. (Table 26)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6602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Other health determinants</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13</a:t>
            </a:fld>
            <a:endParaRPr lang="en-GB"/>
          </a:p>
        </p:txBody>
      </p:sp>
      <p:sp>
        <p:nvSpPr>
          <p:cNvPr id="8" name="TextBox 7"/>
          <p:cNvSpPr txBox="1"/>
          <p:nvPr/>
        </p:nvSpPr>
        <p:spPr>
          <a:xfrm>
            <a:off x="3302807" y="700917"/>
            <a:ext cx="875466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Key indicators for wider health determinants</a:t>
            </a:r>
            <a:endParaRPr lang="en-GB" sz="1400" b="1" dirty="0">
              <a:solidFill>
                <a:schemeClr val="bg1"/>
              </a:solidFill>
            </a:endParaRPr>
          </a:p>
        </p:txBody>
      </p:sp>
      <p:pic>
        <p:nvPicPr>
          <p:cNvPr id="12" name="Picture 11"/>
          <p:cNvPicPr>
            <a:picLocks noChangeAspect="1"/>
          </p:cNvPicPr>
          <p:nvPr/>
        </p:nvPicPr>
        <p:blipFill>
          <a:blip r:embed="rId3"/>
          <a:stretch>
            <a:fillRect/>
          </a:stretch>
        </p:blipFill>
        <p:spPr>
          <a:xfrm>
            <a:off x="3290666" y="1117342"/>
            <a:ext cx="8766808" cy="2030144"/>
          </a:xfrm>
          <a:prstGeom prst="rect">
            <a:avLst/>
          </a:prstGeom>
        </p:spPr>
      </p:pic>
      <p:sp>
        <p:nvSpPr>
          <p:cNvPr id="16" name="Rectangle 15"/>
          <p:cNvSpPr/>
          <p:nvPr/>
        </p:nvSpPr>
        <p:spPr>
          <a:xfrm>
            <a:off x="3212541" y="3261740"/>
            <a:ext cx="3076483" cy="246221"/>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 </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PHE Wider Determinants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Atlas (Table 29)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420730" y="3746213"/>
            <a:ext cx="7404833" cy="1600438"/>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The only three indicators where </a:t>
            </a:r>
            <a:r>
              <a:rPr lang="en-GB" sz="1400" b="1" dirty="0" smtClean="0">
                <a:solidFill>
                  <a:srgbClr val="002F5D"/>
                </a:solidFill>
              </a:rPr>
              <a:t>Huntingdonshire is statistically similar </a:t>
            </a:r>
            <a:r>
              <a:rPr lang="en-GB" sz="1400" dirty="0" smtClean="0">
                <a:solidFill>
                  <a:srgbClr val="002F5D"/>
                </a:solidFill>
              </a:rPr>
              <a:t>to then national average, and not statistically significantly better, are;</a:t>
            </a:r>
          </a:p>
          <a:p>
            <a:pPr marL="285750" indent="-285750">
              <a:buFont typeface="Wingdings" panose="05000000000000000000" pitchFamily="2" charset="2"/>
              <a:buChar char="ð"/>
            </a:pPr>
            <a:endParaRPr lang="en-GB" sz="1400" b="1" i="1" dirty="0">
              <a:solidFill>
                <a:srgbClr val="002F5D"/>
              </a:solidFill>
            </a:endParaRPr>
          </a:p>
          <a:p>
            <a:pPr marL="285750" indent="-285750">
              <a:buFont typeface="Wingdings" panose="05000000000000000000" pitchFamily="2" charset="2"/>
              <a:buChar char="ð"/>
            </a:pPr>
            <a:r>
              <a:rPr lang="en-GB" sz="1400" b="1" i="1" dirty="0" smtClean="0">
                <a:solidFill>
                  <a:srgbClr val="002F5D"/>
                </a:solidFill>
              </a:rPr>
              <a:t>Work and labour market: Economic activity rate ages 16-64 (%)</a:t>
            </a:r>
          </a:p>
          <a:p>
            <a:pPr marL="285750" indent="-285750">
              <a:buFont typeface="Wingdings" panose="05000000000000000000" pitchFamily="2" charset="2"/>
              <a:buChar char="ð"/>
            </a:pPr>
            <a:r>
              <a:rPr lang="en-GB" sz="1400" b="1" i="1" dirty="0">
                <a:solidFill>
                  <a:srgbClr val="002F5D"/>
                </a:solidFill>
              </a:rPr>
              <a:t>Work and labour </a:t>
            </a:r>
            <a:r>
              <a:rPr lang="en-GB" sz="1400" b="1" i="1" dirty="0" smtClean="0">
                <a:solidFill>
                  <a:srgbClr val="002F5D"/>
                </a:solidFill>
              </a:rPr>
              <a:t>market: sickness absence (%)</a:t>
            </a:r>
          </a:p>
          <a:p>
            <a:pPr marL="285750" indent="-285750">
              <a:buFont typeface="Wingdings" panose="05000000000000000000" pitchFamily="2" charset="2"/>
              <a:buChar char="ð"/>
            </a:pPr>
            <a:r>
              <a:rPr lang="en-GB" sz="1400" b="1" i="1" dirty="0" smtClean="0">
                <a:solidFill>
                  <a:srgbClr val="002F5D"/>
                </a:solidFill>
              </a:rPr>
              <a:t>GCSE achieved 5 A*-C including English and Maths (%)</a:t>
            </a:r>
            <a:endParaRPr lang="en-GB" sz="1400" dirty="0">
              <a:solidFill>
                <a:srgbClr val="002F5D"/>
              </a:solidFill>
            </a:endParaRPr>
          </a:p>
          <a:p>
            <a:pPr marL="285750" indent="-285750">
              <a:buFont typeface="Wingdings" panose="05000000000000000000" pitchFamily="2" charset="2"/>
              <a:buChar char="Ø"/>
            </a:pPr>
            <a:endParaRPr lang="en-GB" sz="1400" i="1" dirty="0">
              <a:solidFill>
                <a:srgbClr val="002F5D"/>
              </a:solidFill>
            </a:endParaRPr>
          </a:p>
        </p:txBody>
      </p:sp>
      <p:pic>
        <p:nvPicPr>
          <p:cNvPr id="18" name="Picture 17"/>
          <p:cNvPicPr>
            <a:picLocks noChangeAspect="1"/>
          </p:cNvPicPr>
          <p:nvPr/>
        </p:nvPicPr>
        <p:blipFill>
          <a:blip r:embed="rId4"/>
          <a:stretch>
            <a:fillRect/>
          </a:stretch>
        </p:blipFill>
        <p:spPr>
          <a:xfrm>
            <a:off x="8936099" y="4397375"/>
            <a:ext cx="1588361" cy="843111"/>
          </a:xfrm>
          <a:prstGeom prst="rect">
            <a:avLst/>
          </a:prstGeom>
        </p:spPr>
      </p:pic>
      <p:pic>
        <p:nvPicPr>
          <p:cNvPr id="19" name="Picture 18"/>
          <p:cNvPicPr>
            <a:picLocks noChangeAspect="1"/>
          </p:cNvPicPr>
          <p:nvPr/>
        </p:nvPicPr>
        <p:blipFill>
          <a:blip r:embed="rId5"/>
          <a:stretch>
            <a:fillRect/>
          </a:stretch>
        </p:blipFill>
        <p:spPr>
          <a:xfrm>
            <a:off x="8836533" y="3481692"/>
            <a:ext cx="3066505" cy="781658"/>
          </a:xfrm>
          <a:prstGeom prst="rect">
            <a:avLst/>
          </a:prstGeom>
        </p:spPr>
      </p:pic>
      <p:sp>
        <p:nvSpPr>
          <p:cNvPr id="10" name="TextBox 9"/>
          <p:cNvSpPr txBox="1"/>
          <p:nvPr/>
        </p:nvSpPr>
        <p:spPr>
          <a:xfrm>
            <a:off x="420730" y="1008694"/>
            <a:ext cx="2301205" cy="1815882"/>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Overall, most wider health determinant indicators for </a:t>
            </a:r>
            <a:r>
              <a:rPr lang="en-GB" sz="1400" b="1" dirty="0">
                <a:solidFill>
                  <a:srgbClr val="002F5D"/>
                </a:solidFill>
              </a:rPr>
              <a:t>Huntingdonshire</a:t>
            </a:r>
            <a:r>
              <a:rPr lang="en-GB" sz="1400" dirty="0" smtClean="0">
                <a:solidFill>
                  <a:srgbClr val="002F5D"/>
                </a:solidFill>
              </a:rPr>
              <a:t> are </a:t>
            </a:r>
            <a:r>
              <a:rPr lang="en-GB" sz="1400" b="1" dirty="0" smtClean="0">
                <a:solidFill>
                  <a:srgbClr val="002F5D"/>
                </a:solidFill>
              </a:rPr>
              <a:t>statistically significantly better </a:t>
            </a:r>
            <a:r>
              <a:rPr lang="en-GB" sz="1400" dirty="0" smtClean="0">
                <a:solidFill>
                  <a:srgbClr val="002F5D"/>
                </a:solidFill>
              </a:rPr>
              <a:t>than the England average.</a:t>
            </a:r>
          </a:p>
          <a:p>
            <a:pPr marL="285750" indent="-285750">
              <a:buFont typeface="Wingdings" panose="05000000000000000000" pitchFamily="2" charset="2"/>
              <a:buChar char="ð"/>
            </a:pPr>
            <a:endParaRPr lang="en-GB" sz="1400" dirty="0" smtClean="0">
              <a:solidFill>
                <a:srgbClr val="002F5D"/>
              </a:solidFill>
            </a:endParaRPr>
          </a:p>
        </p:txBody>
      </p:sp>
    </p:spTree>
    <p:extLst>
      <p:ext uri="{BB962C8B-B14F-4D97-AF65-F5344CB8AC3E}">
        <p14:creationId xmlns:p14="http://schemas.microsoft.com/office/powerpoint/2010/main" val="9105044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14</a:t>
            </a:fld>
            <a:endParaRPr lang="en-GB"/>
          </a:p>
        </p:txBody>
      </p:sp>
      <p:sp>
        <p:nvSpPr>
          <p:cNvPr id="8" name="TextBox 7"/>
          <p:cNvSpPr txBox="1"/>
          <p:nvPr/>
        </p:nvSpPr>
        <p:spPr>
          <a:xfrm>
            <a:off x="3553191" y="601342"/>
            <a:ext cx="463767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 </a:t>
            </a:r>
            <a:r>
              <a:rPr lang="en-GB" sz="1100" b="1" dirty="0" smtClean="0">
                <a:solidFill>
                  <a:schemeClr val="bg1"/>
                </a:solidFill>
              </a:rPr>
              <a:t>(overweight or obese) 2017/18</a:t>
            </a:r>
            <a:endParaRPr lang="en-GB" sz="1100" b="1" dirty="0">
              <a:solidFill>
                <a:schemeClr val="bg1"/>
              </a:solidFill>
            </a:endParaRPr>
          </a:p>
        </p:txBody>
      </p:sp>
      <p:pic>
        <p:nvPicPr>
          <p:cNvPr id="5" name="Picture 4"/>
          <p:cNvPicPr>
            <a:picLocks noChangeAspect="1"/>
          </p:cNvPicPr>
          <p:nvPr/>
        </p:nvPicPr>
        <p:blipFill>
          <a:blip r:embed="rId3"/>
          <a:stretch>
            <a:fillRect/>
          </a:stretch>
        </p:blipFill>
        <p:spPr>
          <a:xfrm>
            <a:off x="3552566" y="1015312"/>
            <a:ext cx="4638925" cy="1454623"/>
          </a:xfrm>
          <a:prstGeom prst="rect">
            <a:avLst/>
          </a:prstGeom>
          <a:solidFill>
            <a:schemeClr val="bg1"/>
          </a:solidFill>
        </p:spPr>
      </p:pic>
      <p:sp>
        <p:nvSpPr>
          <p:cNvPr id="6" name="Rectangle 5"/>
          <p:cNvSpPr/>
          <p:nvPr/>
        </p:nvSpPr>
        <p:spPr>
          <a:xfrm>
            <a:off x="5756100" y="5330786"/>
            <a:ext cx="2978331" cy="246221"/>
          </a:xfrm>
          <a:prstGeom prst="rect">
            <a:avLst/>
          </a:prstGeom>
        </p:spPr>
        <p:txBody>
          <a:bodyPr wrap="square">
            <a:spAutoFit/>
          </a:bodyPr>
          <a:lstStyle/>
          <a:p>
            <a:pPr>
              <a:lnSpc>
                <a:spcPts val="1200"/>
              </a:lnSpc>
              <a:spcAft>
                <a:spcPts val="0"/>
              </a:spcAft>
            </a:pP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512006" y="2532983"/>
            <a:ext cx="4193647"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Public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Health Outcomes Framework Indicator 2.06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National Child Measurement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Programme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NHS Digital</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(Table 30)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5789908" y="5665743"/>
            <a:ext cx="2886804" cy="388424"/>
          </a:xfrm>
          <a:prstGeom prst="rect">
            <a:avLst/>
          </a:prstGeom>
        </p:spPr>
      </p:pic>
      <p:pic>
        <p:nvPicPr>
          <p:cNvPr id="11" name="Picture 10"/>
          <p:cNvPicPr/>
          <p:nvPr/>
        </p:nvPicPr>
        <p:blipFill>
          <a:blip r:embed="rId5"/>
          <a:stretch>
            <a:fillRect/>
          </a:stretch>
        </p:blipFill>
        <p:spPr>
          <a:xfrm>
            <a:off x="5789908" y="6139760"/>
            <a:ext cx="1539240" cy="565785"/>
          </a:xfrm>
          <a:prstGeom prst="rect">
            <a:avLst/>
          </a:prstGeom>
        </p:spPr>
      </p:pic>
      <p:pic>
        <p:nvPicPr>
          <p:cNvPr id="12" name="Picture 11"/>
          <p:cNvPicPr>
            <a:picLocks noChangeAspect="1"/>
          </p:cNvPicPr>
          <p:nvPr/>
        </p:nvPicPr>
        <p:blipFill>
          <a:blip r:embed="rId6"/>
          <a:stretch>
            <a:fillRect/>
          </a:stretch>
        </p:blipFill>
        <p:spPr>
          <a:xfrm>
            <a:off x="8417494" y="1015312"/>
            <a:ext cx="3554205" cy="1449377"/>
          </a:xfrm>
          <a:prstGeom prst="rect">
            <a:avLst/>
          </a:prstGeom>
          <a:solidFill>
            <a:schemeClr val="bg1"/>
          </a:solidFill>
        </p:spPr>
      </p:pic>
      <p:sp>
        <p:nvSpPr>
          <p:cNvPr id="14" name="TextBox 13"/>
          <p:cNvSpPr txBox="1"/>
          <p:nvPr/>
        </p:nvSpPr>
        <p:spPr>
          <a:xfrm>
            <a:off x="8424551" y="609069"/>
            <a:ext cx="356295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Adults (18+)</a:t>
            </a:r>
            <a:r>
              <a:rPr lang="en-GB" sz="1100" b="1" dirty="0" smtClean="0">
                <a:solidFill>
                  <a:schemeClr val="bg1"/>
                </a:solidFill>
              </a:rPr>
              <a:t> (overweight or obese) 2016/17</a:t>
            </a:r>
            <a:endParaRPr lang="en-GB" sz="1100" b="1" dirty="0">
              <a:solidFill>
                <a:schemeClr val="bg1"/>
              </a:solidFill>
            </a:endParaRPr>
          </a:p>
        </p:txBody>
      </p:sp>
      <p:sp>
        <p:nvSpPr>
          <p:cNvPr id="15" name="Rectangle 14"/>
          <p:cNvSpPr/>
          <p:nvPr/>
        </p:nvSpPr>
        <p:spPr>
          <a:xfrm>
            <a:off x="8334153" y="2563155"/>
            <a:ext cx="3559911" cy="553998"/>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Public Health Outcomes Framework Indicator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2.12 </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Active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People Survey</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Sport England), ONS mid-2016 population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estimates. (Table 31)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p:cNvPicPr>
            <a:picLocks noChangeAspect="1"/>
          </p:cNvPicPr>
          <p:nvPr/>
        </p:nvPicPr>
        <p:blipFill>
          <a:blip r:embed="rId7"/>
          <a:stretch>
            <a:fillRect/>
          </a:stretch>
        </p:blipFill>
        <p:spPr>
          <a:xfrm>
            <a:off x="5789908" y="3886525"/>
            <a:ext cx="2927107" cy="919948"/>
          </a:xfrm>
          <a:prstGeom prst="rect">
            <a:avLst/>
          </a:prstGeom>
        </p:spPr>
      </p:pic>
      <p:sp>
        <p:nvSpPr>
          <p:cNvPr id="18" name="Rectangle 17"/>
          <p:cNvSpPr/>
          <p:nvPr/>
        </p:nvSpPr>
        <p:spPr>
          <a:xfrm>
            <a:off x="5705321" y="4850841"/>
            <a:ext cx="2905279"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What About </a:t>
            </a:r>
            <a:r>
              <a:rPr lang="en-GB" sz="1000" dirty="0" err="1">
                <a:solidFill>
                  <a:srgbClr val="002F5D"/>
                </a:solidFill>
                <a:latin typeface="Calibri" panose="020F0502020204030204" pitchFamily="34" charset="0"/>
                <a:ea typeface="Calibri" panose="020F0502020204030204" pitchFamily="34" charset="0"/>
                <a:cs typeface="Arial" panose="020B0604020202020204" pitchFamily="34" charset="0"/>
              </a:rPr>
              <a:t>YOUth</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(WAY)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Survey. (Table 34)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8945527" y="3467283"/>
            <a:ext cx="304198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Physical activity in adults (19+) </a:t>
            </a:r>
            <a:r>
              <a:rPr lang="en-GB" sz="1100" b="1" dirty="0" smtClean="0">
                <a:solidFill>
                  <a:schemeClr val="bg1"/>
                </a:solidFill>
              </a:rPr>
              <a:t>2016/17</a:t>
            </a:r>
            <a:endParaRPr lang="en-GB" sz="1100" b="1" dirty="0">
              <a:solidFill>
                <a:schemeClr val="bg1"/>
              </a:solidFill>
            </a:endParaRPr>
          </a:p>
        </p:txBody>
      </p:sp>
      <p:pic>
        <p:nvPicPr>
          <p:cNvPr id="21" name="Picture 20"/>
          <p:cNvPicPr>
            <a:picLocks noChangeAspect="1"/>
          </p:cNvPicPr>
          <p:nvPr/>
        </p:nvPicPr>
        <p:blipFill>
          <a:blip r:embed="rId8"/>
          <a:stretch>
            <a:fillRect/>
          </a:stretch>
        </p:blipFill>
        <p:spPr>
          <a:xfrm>
            <a:off x="8945527" y="3895342"/>
            <a:ext cx="3041982" cy="1345650"/>
          </a:xfrm>
          <a:prstGeom prst="rect">
            <a:avLst/>
          </a:prstGeom>
        </p:spPr>
      </p:pic>
      <p:sp>
        <p:nvSpPr>
          <p:cNvPr id="22" name="TextBox 21"/>
          <p:cNvSpPr txBox="1"/>
          <p:nvPr/>
        </p:nvSpPr>
        <p:spPr>
          <a:xfrm>
            <a:off x="5773517" y="3469921"/>
            <a:ext cx="2943498" cy="312335"/>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Physical activity in 15yr olds </a:t>
            </a:r>
            <a:r>
              <a:rPr lang="en-GB" sz="1100" b="1" dirty="0" smtClean="0">
                <a:solidFill>
                  <a:schemeClr val="bg1"/>
                </a:solidFill>
              </a:rPr>
              <a:t>2014/15</a:t>
            </a:r>
            <a:endParaRPr lang="en-GB" sz="1100" b="1" dirty="0">
              <a:solidFill>
                <a:schemeClr val="bg1"/>
              </a:solidFill>
            </a:endParaRPr>
          </a:p>
        </p:txBody>
      </p:sp>
      <p:sp>
        <p:nvSpPr>
          <p:cNvPr id="29" name="Rectangle 28"/>
          <p:cNvSpPr/>
          <p:nvPr/>
        </p:nvSpPr>
        <p:spPr>
          <a:xfrm>
            <a:off x="8842684" y="5352459"/>
            <a:ext cx="2912151" cy="553998"/>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PHE Public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Health Outcomes Framework Indicator 2.13 (Active People Survey, Sport England), ONS mid-2016 population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estimates. (Table 35)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p:cNvSpPr txBox="1"/>
          <p:nvPr/>
        </p:nvSpPr>
        <p:spPr>
          <a:xfrm>
            <a:off x="142267" y="3923780"/>
            <a:ext cx="4280877" cy="1600438"/>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Levels of </a:t>
            </a:r>
            <a:r>
              <a:rPr lang="en-GB" sz="1400" b="1" dirty="0" smtClean="0">
                <a:solidFill>
                  <a:srgbClr val="002F5D"/>
                </a:solidFill>
              </a:rPr>
              <a:t>physical activity in 15 year olds </a:t>
            </a:r>
            <a:r>
              <a:rPr lang="en-GB" sz="1400" dirty="0" smtClean="0">
                <a:solidFill>
                  <a:srgbClr val="002F5D"/>
                </a:solidFill>
              </a:rPr>
              <a:t>in Cambridgeshire are </a:t>
            </a:r>
            <a:r>
              <a:rPr lang="en-GB" sz="1400" b="1" dirty="0" smtClean="0">
                <a:solidFill>
                  <a:srgbClr val="002F5D"/>
                </a:solidFill>
              </a:rPr>
              <a:t>statistically similar </a:t>
            </a:r>
            <a:r>
              <a:rPr lang="en-GB" sz="1400" dirty="0" smtClean="0">
                <a:solidFill>
                  <a:srgbClr val="002F5D"/>
                </a:solidFill>
              </a:rPr>
              <a:t>to England. Local data for </a:t>
            </a:r>
            <a:r>
              <a:rPr lang="en-GB" sz="1400" dirty="0">
                <a:solidFill>
                  <a:srgbClr val="002F5D"/>
                </a:solidFill>
              </a:rPr>
              <a:t>Huntingdonshire</a:t>
            </a:r>
            <a:r>
              <a:rPr lang="en-GB" sz="1400" b="1" dirty="0">
                <a:solidFill>
                  <a:srgbClr val="002F5D"/>
                </a:solidFill>
              </a:rPr>
              <a:t> </a:t>
            </a:r>
            <a:r>
              <a:rPr lang="en-GB" sz="1400" dirty="0" smtClean="0">
                <a:solidFill>
                  <a:srgbClr val="002F5D"/>
                </a:solidFill>
              </a:rPr>
              <a:t>were not available.</a:t>
            </a:r>
          </a:p>
          <a:p>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Levels of </a:t>
            </a:r>
            <a:r>
              <a:rPr lang="en-GB" sz="1400" b="1" dirty="0" smtClean="0">
                <a:solidFill>
                  <a:srgbClr val="002F5D"/>
                </a:solidFill>
              </a:rPr>
              <a:t>physical activity </a:t>
            </a:r>
            <a:r>
              <a:rPr lang="en-GB" sz="1400" dirty="0" smtClean="0">
                <a:solidFill>
                  <a:srgbClr val="002F5D"/>
                </a:solidFill>
              </a:rPr>
              <a:t>among adults in </a:t>
            </a:r>
            <a:r>
              <a:rPr lang="en-GB" sz="1400" b="1" dirty="0">
                <a:solidFill>
                  <a:srgbClr val="002F5D"/>
                </a:solidFill>
              </a:rPr>
              <a:t>Huntingdonshire</a:t>
            </a:r>
            <a:r>
              <a:rPr lang="en-GB" sz="1400" dirty="0" smtClean="0">
                <a:solidFill>
                  <a:srgbClr val="002F5D"/>
                </a:solidFill>
              </a:rPr>
              <a:t> are statistically significantly </a:t>
            </a:r>
            <a:r>
              <a:rPr lang="en-GB" sz="1400" b="1" dirty="0" smtClean="0">
                <a:solidFill>
                  <a:srgbClr val="002F5D"/>
                </a:solidFill>
              </a:rPr>
              <a:t>highe</a:t>
            </a:r>
            <a:r>
              <a:rPr lang="en-GB" sz="1400" dirty="0" smtClean="0">
                <a:solidFill>
                  <a:srgbClr val="002F5D"/>
                </a:solidFill>
              </a:rPr>
              <a:t>r than the national average. </a:t>
            </a:r>
            <a:endParaRPr lang="en-GB" sz="1400" dirty="0">
              <a:solidFill>
                <a:srgbClr val="002F5D"/>
              </a:solidFill>
            </a:endParaRPr>
          </a:p>
        </p:txBody>
      </p:sp>
      <p:sp>
        <p:nvSpPr>
          <p:cNvPr id="31" name="Rectangle 30"/>
          <p:cNvSpPr/>
          <p:nvPr/>
        </p:nvSpPr>
        <p:spPr>
          <a:xfrm>
            <a:off x="142267" y="762959"/>
            <a:ext cx="3184296" cy="2246769"/>
          </a:xfrm>
          <a:prstGeom prst="rect">
            <a:avLst/>
          </a:prstGeom>
        </p:spPr>
        <p:txBody>
          <a:bodyPr wrap="square">
            <a:spAutoFit/>
          </a:bodyPr>
          <a:lstStyle/>
          <a:p>
            <a:pPr marL="285750" indent="-285750">
              <a:buFont typeface="Wingdings" panose="05000000000000000000" pitchFamily="2" charset="2"/>
              <a:buChar char="ð"/>
            </a:pPr>
            <a:r>
              <a:rPr lang="en-GB" sz="1400" b="1" dirty="0" smtClean="0">
                <a:solidFill>
                  <a:srgbClr val="002F5D"/>
                </a:solidFill>
              </a:rPr>
              <a:t>Huntingdonshire</a:t>
            </a:r>
            <a:r>
              <a:rPr lang="en-GB" sz="1400" dirty="0" smtClean="0">
                <a:solidFill>
                  <a:srgbClr val="002F5D"/>
                </a:solidFill>
              </a:rPr>
              <a:t> </a:t>
            </a:r>
            <a:r>
              <a:rPr lang="en-GB" sz="1400" dirty="0">
                <a:solidFill>
                  <a:srgbClr val="002F5D"/>
                </a:solidFill>
              </a:rPr>
              <a:t>has statistically significantly </a:t>
            </a:r>
            <a:r>
              <a:rPr lang="en-GB" sz="1400" b="1" dirty="0">
                <a:solidFill>
                  <a:srgbClr val="002F5D"/>
                </a:solidFill>
              </a:rPr>
              <a:t>better levels of excess weight </a:t>
            </a:r>
            <a:r>
              <a:rPr lang="en-GB" sz="1400" dirty="0">
                <a:solidFill>
                  <a:srgbClr val="002F5D"/>
                </a:solidFill>
              </a:rPr>
              <a:t>in </a:t>
            </a:r>
            <a:r>
              <a:rPr lang="en-GB" sz="1400" b="1" dirty="0">
                <a:solidFill>
                  <a:srgbClr val="002F5D"/>
                </a:solidFill>
              </a:rPr>
              <a:t>children</a:t>
            </a:r>
            <a:r>
              <a:rPr lang="en-GB" sz="1400" dirty="0">
                <a:solidFill>
                  <a:srgbClr val="002F5D"/>
                </a:solidFill>
              </a:rPr>
              <a:t> </a:t>
            </a:r>
            <a:r>
              <a:rPr lang="en-GB" sz="1400" dirty="0" smtClean="0">
                <a:solidFill>
                  <a:srgbClr val="002F5D"/>
                </a:solidFill>
              </a:rPr>
              <a:t>and statistically significantly </a:t>
            </a:r>
            <a:r>
              <a:rPr lang="en-GB" sz="1400" b="1" dirty="0" smtClean="0">
                <a:solidFill>
                  <a:srgbClr val="002F5D"/>
                </a:solidFill>
              </a:rPr>
              <a:t>worse level of excess </a:t>
            </a:r>
            <a:r>
              <a:rPr lang="en-GB" sz="1400" dirty="0" smtClean="0">
                <a:solidFill>
                  <a:srgbClr val="002F5D"/>
                </a:solidFill>
              </a:rPr>
              <a:t>in</a:t>
            </a:r>
            <a:r>
              <a:rPr lang="en-GB" sz="1400" b="1" dirty="0" smtClean="0">
                <a:solidFill>
                  <a:srgbClr val="002F5D"/>
                </a:solidFill>
              </a:rPr>
              <a:t> adults</a:t>
            </a:r>
            <a:r>
              <a:rPr lang="en-GB" sz="1400" dirty="0" smtClean="0">
                <a:solidFill>
                  <a:srgbClr val="002F5D"/>
                </a:solidFill>
              </a:rPr>
              <a:t> </a:t>
            </a:r>
            <a:r>
              <a:rPr lang="en-GB" sz="1400" dirty="0">
                <a:solidFill>
                  <a:srgbClr val="002F5D"/>
                </a:solidFill>
              </a:rPr>
              <a:t>than </a:t>
            </a:r>
            <a:r>
              <a:rPr lang="en-GB" sz="1400" dirty="0" smtClean="0">
                <a:solidFill>
                  <a:srgbClr val="002F5D"/>
                </a:solidFill>
              </a:rPr>
              <a:t>the England </a:t>
            </a:r>
            <a:r>
              <a:rPr lang="en-GB" sz="1400" dirty="0">
                <a:solidFill>
                  <a:srgbClr val="002F5D"/>
                </a:solidFill>
              </a:rPr>
              <a:t>averages</a:t>
            </a:r>
            <a:r>
              <a:rPr lang="en-GB" sz="1400" dirty="0" smtClean="0">
                <a:solidFill>
                  <a:srgbClr val="002F5D"/>
                </a:solidFill>
              </a:rPr>
              <a:t>.</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b="1" dirty="0">
                <a:solidFill>
                  <a:srgbClr val="002F5D"/>
                </a:solidFill>
              </a:rPr>
              <a:t>Huntingdonshire </a:t>
            </a:r>
            <a:r>
              <a:rPr lang="en-GB" sz="1400" dirty="0" smtClean="0">
                <a:solidFill>
                  <a:srgbClr val="002F5D"/>
                </a:solidFill>
              </a:rPr>
              <a:t>has a positive downward trend (‘getting better’) for excess weight in reception and Year 6 children. </a:t>
            </a:r>
            <a:endParaRPr lang="en-GB" sz="1400" dirty="0">
              <a:solidFill>
                <a:srgbClr val="002F5D"/>
              </a:solidFill>
            </a:endParaRPr>
          </a:p>
        </p:txBody>
      </p:sp>
      <p:sp>
        <p:nvSpPr>
          <p:cNvPr id="25" name="Title 1"/>
          <p:cNvSpPr txBox="1">
            <a:spLocks/>
          </p:cNvSpPr>
          <p:nvPr/>
        </p:nvSpPr>
        <p:spPr>
          <a:xfrm>
            <a:off x="-18442" y="0"/>
            <a:ext cx="12192000" cy="518615"/>
          </a:xfrm>
          <a:prstGeom prst="rect">
            <a:avLst/>
          </a:prstGeom>
          <a:solidFill>
            <a:schemeClr val="accent1"/>
          </a:solidFill>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smtClean="0">
                <a:solidFill>
                  <a:schemeClr val="bg1"/>
                </a:solidFill>
              </a:rPr>
              <a:t>Excess weight and physical activity</a:t>
            </a:r>
            <a:endParaRPr lang="en-GB" sz="3600" b="1" dirty="0">
              <a:solidFill>
                <a:schemeClr val="bg1"/>
              </a:solidFill>
            </a:endParaRPr>
          </a:p>
        </p:txBody>
      </p:sp>
    </p:spTree>
    <p:extLst>
      <p:ext uri="{BB962C8B-B14F-4D97-AF65-F5344CB8AC3E}">
        <p14:creationId xmlns:p14="http://schemas.microsoft.com/office/powerpoint/2010/main" val="1088112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 y="1"/>
            <a:ext cx="12192000" cy="483114"/>
          </a:xfrm>
          <a:solidFill>
            <a:schemeClr val="accent1"/>
          </a:solidFill>
        </p:spPr>
        <p:txBody>
          <a:bodyPr>
            <a:noAutofit/>
          </a:bodyPr>
          <a:lstStyle/>
          <a:p>
            <a:r>
              <a:rPr lang="en-GB" sz="3200" b="1" dirty="0" smtClean="0">
                <a:solidFill>
                  <a:schemeClr val="bg1"/>
                </a:solidFill>
              </a:rPr>
              <a:t>Smoking</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15</a:t>
            </a:fld>
            <a:endParaRPr lang="en-GB"/>
          </a:p>
        </p:txBody>
      </p:sp>
      <p:sp>
        <p:nvSpPr>
          <p:cNvPr id="8" name="TextBox 7"/>
          <p:cNvSpPr txBox="1"/>
          <p:nvPr/>
        </p:nvSpPr>
        <p:spPr>
          <a:xfrm>
            <a:off x="7797797" y="575448"/>
            <a:ext cx="418155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Smoking in adults, 2017</a:t>
            </a:r>
            <a:endParaRPr lang="en-GB" sz="1400" b="1" dirty="0">
              <a:solidFill>
                <a:schemeClr val="bg1"/>
              </a:solidFill>
            </a:endParaRPr>
          </a:p>
        </p:txBody>
      </p:sp>
      <p:sp>
        <p:nvSpPr>
          <p:cNvPr id="10" name="TextBox 9"/>
          <p:cNvSpPr txBox="1"/>
          <p:nvPr/>
        </p:nvSpPr>
        <p:spPr>
          <a:xfrm>
            <a:off x="415493" y="776631"/>
            <a:ext cx="6852834" cy="2564805"/>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Smoking amongst </a:t>
            </a:r>
            <a:r>
              <a:rPr lang="en-GB" sz="1400" b="1" dirty="0" smtClean="0">
                <a:solidFill>
                  <a:srgbClr val="002F5D"/>
                </a:solidFill>
              </a:rPr>
              <a:t>15 year olds </a:t>
            </a:r>
            <a:r>
              <a:rPr lang="en-GB" sz="1400" dirty="0" smtClean="0">
                <a:solidFill>
                  <a:srgbClr val="002F5D"/>
                </a:solidFill>
              </a:rPr>
              <a:t>is statistically </a:t>
            </a:r>
            <a:r>
              <a:rPr lang="en-GB" sz="1400" b="1" dirty="0" smtClean="0">
                <a:solidFill>
                  <a:srgbClr val="002F5D"/>
                </a:solidFill>
              </a:rPr>
              <a:t>simila</a:t>
            </a:r>
            <a:r>
              <a:rPr lang="en-GB" sz="1400" dirty="0" smtClean="0">
                <a:solidFill>
                  <a:srgbClr val="002F5D"/>
                </a:solidFill>
              </a:rPr>
              <a:t>r in Cambridgeshire to the national average. 8.2% of 15 year olds in Cambridgeshire are current smokers</a:t>
            </a:r>
            <a:r>
              <a:rPr lang="en-GB" sz="1400" baseline="30000" dirty="0" smtClean="0">
                <a:solidFill>
                  <a:srgbClr val="002F5D"/>
                </a:solidFill>
              </a:rPr>
              <a:t>1 </a:t>
            </a:r>
            <a:r>
              <a:rPr lang="en-GB" sz="1400" dirty="0" smtClean="0">
                <a:solidFill>
                  <a:srgbClr val="002F5D"/>
                </a:solidFill>
              </a:rPr>
              <a:t>and 5.2% are regular smokers</a:t>
            </a:r>
            <a:r>
              <a:rPr lang="en-GB" sz="1400" baseline="30000" dirty="0" smtClean="0">
                <a:solidFill>
                  <a:srgbClr val="002F5D"/>
                </a:solidFill>
              </a:rPr>
              <a:t>2</a:t>
            </a:r>
            <a:r>
              <a:rPr lang="en-GB" sz="1400" dirty="0" smtClean="0">
                <a:solidFill>
                  <a:srgbClr val="002F5D"/>
                </a:solidFill>
              </a:rPr>
              <a:t> (What about </a:t>
            </a:r>
            <a:r>
              <a:rPr lang="en-GB" sz="1400" dirty="0" err="1" smtClean="0">
                <a:solidFill>
                  <a:srgbClr val="002F5D"/>
                </a:solidFill>
              </a:rPr>
              <a:t>YOUth</a:t>
            </a:r>
            <a:r>
              <a:rPr lang="en-GB" sz="1400" dirty="0" smtClean="0">
                <a:solidFill>
                  <a:srgbClr val="002F5D"/>
                </a:solidFill>
              </a:rPr>
              <a:t> (WAY) survey) (data not shown).</a:t>
            </a:r>
          </a:p>
          <a:p>
            <a:pPr marL="1143000" lvl="2" indent="-228600">
              <a:lnSpc>
                <a:spcPts val="1200"/>
              </a:lnSpc>
              <a:buAutoNum type="arabicPeriod"/>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This includes regular smokers (&gt;1 cigarette per week) and occasional smokers (smoke cigarettes sometimes)</a:t>
            </a:r>
            <a:endPar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ts val="1200"/>
              </a:lnSpc>
              <a:buAutoNum type="arabicPeriod"/>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Regular smokers (&gt;1 cigarette per week)</a:t>
            </a:r>
            <a:endPar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ð"/>
            </a:pPr>
            <a:endParaRPr lang="en-GB" sz="1400" baseline="30000" dirty="0" smtClean="0">
              <a:solidFill>
                <a:srgbClr val="002F5D"/>
              </a:solidFill>
            </a:endParaRPr>
          </a:p>
          <a:p>
            <a:pPr marL="285750" indent="-285750">
              <a:buFont typeface="Wingdings" panose="05000000000000000000" pitchFamily="2" charset="2"/>
              <a:buChar char="ð"/>
            </a:pPr>
            <a:endParaRPr lang="en-GB" sz="1400" baseline="30000" dirty="0" smtClean="0">
              <a:solidFill>
                <a:srgbClr val="002F5D"/>
              </a:solidFill>
            </a:endParaRPr>
          </a:p>
          <a:p>
            <a:pPr marL="285750" indent="-285750">
              <a:buFont typeface="Wingdings" panose="05000000000000000000" pitchFamily="2" charset="2"/>
              <a:buChar char="ð"/>
            </a:pPr>
            <a:r>
              <a:rPr lang="en-GB" sz="1400" b="1" dirty="0">
                <a:solidFill>
                  <a:srgbClr val="002F5D"/>
                </a:solidFill>
              </a:rPr>
              <a:t>S</a:t>
            </a:r>
            <a:r>
              <a:rPr lang="en-GB" sz="1400" b="1" dirty="0" smtClean="0">
                <a:solidFill>
                  <a:srgbClr val="002F5D"/>
                </a:solidFill>
              </a:rPr>
              <a:t>moking </a:t>
            </a:r>
            <a:r>
              <a:rPr lang="en-GB" sz="1400" dirty="0" smtClean="0">
                <a:solidFill>
                  <a:srgbClr val="002F5D"/>
                </a:solidFill>
              </a:rPr>
              <a:t>prevalence in adults in </a:t>
            </a:r>
            <a:r>
              <a:rPr lang="en-GB" sz="1400" b="1" dirty="0">
                <a:solidFill>
                  <a:srgbClr val="002F5D"/>
                </a:solidFill>
              </a:rPr>
              <a:t>Huntingdonshire </a:t>
            </a:r>
            <a:r>
              <a:rPr lang="en-GB" sz="1400" dirty="0" smtClean="0">
                <a:solidFill>
                  <a:srgbClr val="002F5D"/>
                </a:solidFill>
              </a:rPr>
              <a:t>is statistically </a:t>
            </a:r>
            <a:r>
              <a:rPr lang="en-GB" sz="1400" b="1" dirty="0" smtClean="0">
                <a:solidFill>
                  <a:srgbClr val="002F5D"/>
                </a:solidFill>
              </a:rPr>
              <a:t>similar to the national average</a:t>
            </a:r>
            <a:r>
              <a:rPr lang="en-GB" sz="1400" dirty="0" smtClean="0">
                <a:solidFill>
                  <a:srgbClr val="002F5D"/>
                </a:solidFill>
              </a:rPr>
              <a:t>. At 14.0% this equates to around 19,600 people.</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b="1" dirty="0" smtClean="0">
                <a:solidFill>
                  <a:srgbClr val="002F5D"/>
                </a:solidFill>
              </a:rPr>
              <a:t>Smoking</a:t>
            </a:r>
            <a:r>
              <a:rPr lang="en-GB" sz="1400" dirty="0" smtClean="0">
                <a:solidFill>
                  <a:srgbClr val="002F5D"/>
                </a:solidFill>
              </a:rPr>
              <a:t> prevalence is </a:t>
            </a:r>
            <a:r>
              <a:rPr lang="en-GB" sz="1400" b="1" dirty="0" smtClean="0">
                <a:solidFill>
                  <a:srgbClr val="002F5D"/>
                </a:solidFill>
              </a:rPr>
              <a:t>higher</a:t>
            </a:r>
            <a:r>
              <a:rPr lang="en-GB" sz="1400" dirty="0" smtClean="0">
                <a:solidFill>
                  <a:srgbClr val="002F5D"/>
                </a:solidFill>
              </a:rPr>
              <a:t> in 18-64 year olds in </a:t>
            </a:r>
            <a:r>
              <a:rPr lang="en-GB" sz="1400" b="1" dirty="0" smtClean="0">
                <a:solidFill>
                  <a:srgbClr val="002F5D"/>
                </a:solidFill>
              </a:rPr>
              <a:t>routine and manual occupations </a:t>
            </a:r>
            <a:r>
              <a:rPr lang="en-GB" sz="1400" dirty="0" smtClean="0">
                <a:solidFill>
                  <a:srgbClr val="002F5D"/>
                </a:solidFill>
              </a:rPr>
              <a:t>than the total adult population in every area shown.   </a:t>
            </a:r>
            <a:endParaRPr lang="en-GB" sz="1400" baseline="30000" dirty="0">
              <a:solidFill>
                <a:srgbClr val="002F5D"/>
              </a:solidFill>
            </a:endParaRPr>
          </a:p>
        </p:txBody>
      </p:sp>
      <p:sp>
        <p:nvSpPr>
          <p:cNvPr id="15" name="Rectangle 14"/>
          <p:cNvSpPr/>
          <p:nvPr/>
        </p:nvSpPr>
        <p:spPr>
          <a:xfrm>
            <a:off x="7797796" y="3035425"/>
            <a:ext cx="4186332" cy="400110"/>
          </a:xfrm>
          <a:prstGeom prst="rect">
            <a:avLst/>
          </a:prstGeom>
        </p:spPr>
        <p:txBody>
          <a:bodyPr wrap="squar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Annual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Population Survey,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(Adults 18+ - Public Health England PHOF indicator 2.14). (Table not in JSNA CDS)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7797796" y="944519"/>
            <a:ext cx="4181551" cy="2018499"/>
          </a:xfrm>
          <a:prstGeom prst="rect">
            <a:avLst/>
          </a:prstGeom>
        </p:spPr>
      </p:pic>
      <p:pic>
        <p:nvPicPr>
          <p:cNvPr id="11" name="Picture 10"/>
          <p:cNvPicPr>
            <a:picLocks noChangeAspect="1"/>
          </p:cNvPicPr>
          <p:nvPr/>
        </p:nvPicPr>
        <p:blipFill>
          <a:blip r:embed="rId4"/>
          <a:stretch>
            <a:fillRect/>
          </a:stretch>
        </p:blipFill>
        <p:spPr>
          <a:xfrm>
            <a:off x="415493" y="5859161"/>
            <a:ext cx="2883658" cy="390178"/>
          </a:xfrm>
          <a:prstGeom prst="rect">
            <a:avLst/>
          </a:prstGeom>
        </p:spPr>
      </p:pic>
      <p:pic>
        <p:nvPicPr>
          <p:cNvPr id="12" name="Picture 11"/>
          <p:cNvPicPr>
            <a:picLocks noChangeAspect="1"/>
          </p:cNvPicPr>
          <p:nvPr/>
        </p:nvPicPr>
        <p:blipFill>
          <a:blip r:embed="rId5"/>
          <a:stretch>
            <a:fillRect/>
          </a:stretch>
        </p:blipFill>
        <p:spPr>
          <a:xfrm>
            <a:off x="4986669" y="3998053"/>
            <a:ext cx="6992678" cy="1799059"/>
          </a:xfrm>
          <a:prstGeom prst="rect">
            <a:avLst/>
          </a:prstGeom>
        </p:spPr>
      </p:pic>
      <p:sp>
        <p:nvSpPr>
          <p:cNvPr id="16" name="TextBox 15"/>
          <p:cNvSpPr txBox="1"/>
          <p:nvPr/>
        </p:nvSpPr>
        <p:spPr>
          <a:xfrm>
            <a:off x="4986668" y="3597943"/>
            <a:ext cx="699267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Smoking related mortality, 2015-17</a:t>
            </a:r>
            <a:endParaRPr lang="en-GB" sz="1400" b="1" dirty="0">
              <a:solidFill>
                <a:schemeClr val="bg1"/>
              </a:solidFill>
            </a:endParaRPr>
          </a:p>
        </p:txBody>
      </p:sp>
      <p:sp>
        <p:nvSpPr>
          <p:cNvPr id="17" name="Rectangle 16"/>
          <p:cNvSpPr/>
          <p:nvPr/>
        </p:nvSpPr>
        <p:spPr>
          <a:xfrm>
            <a:off x="4986668" y="5859161"/>
            <a:ext cx="6603887" cy="553998"/>
          </a:xfrm>
          <a:prstGeom prst="rect">
            <a:avLst/>
          </a:prstGeom>
        </p:spPr>
        <p:txBody>
          <a:bodyPr wrap="squar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DASR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Directly Age Standardised Rate, COPD – Chronic Obstructive Pulmonary Disease</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*Numbers too small to calculate DASR</a:t>
            </a:r>
          </a:p>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ONS mortality data and Public health England based on ONS source data. (Table not in JSNA CDS)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415492" y="3602081"/>
            <a:ext cx="4373075" cy="2318583"/>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Risks of certain conditions are increased by smoking.</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a:solidFill>
                  <a:srgbClr val="002F5D"/>
                </a:solidFill>
              </a:rPr>
              <a:t>In </a:t>
            </a:r>
            <a:r>
              <a:rPr lang="en-GB" sz="1400" b="1" dirty="0">
                <a:solidFill>
                  <a:srgbClr val="002F5D"/>
                </a:solidFill>
              </a:rPr>
              <a:t>Huntingdonshire</a:t>
            </a:r>
            <a:r>
              <a:rPr lang="en-GB" sz="1400" dirty="0">
                <a:solidFill>
                  <a:srgbClr val="002F5D"/>
                </a:solidFill>
              </a:rPr>
              <a:t>, the rate of </a:t>
            </a:r>
            <a:r>
              <a:rPr lang="en-GB" sz="1400" b="1" dirty="0">
                <a:solidFill>
                  <a:srgbClr val="002F5D"/>
                </a:solidFill>
              </a:rPr>
              <a:t>deaths from lung cancer </a:t>
            </a:r>
            <a:r>
              <a:rPr lang="en-GB" sz="1400" dirty="0">
                <a:solidFill>
                  <a:srgbClr val="002F5D"/>
                </a:solidFill>
              </a:rPr>
              <a:t>are statistically significantly </a:t>
            </a:r>
            <a:r>
              <a:rPr lang="en-GB" sz="1400" b="1" dirty="0">
                <a:solidFill>
                  <a:srgbClr val="002F5D"/>
                </a:solidFill>
              </a:rPr>
              <a:t>lower </a:t>
            </a:r>
            <a:r>
              <a:rPr lang="en-GB" sz="1400" dirty="0">
                <a:solidFill>
                  <a:srgbClr val="002F5D"/>
                </a:solidFill>
              </a:rPr>
              <a:t>than the rate nationally. </a:t>
            </a:r>
            <a:endParaRPr lang="en-GB" sz="1400" dirty="0" smtClean="0">
              <a:solidFill>
                <a:srgbClr val="002F5D"/>
              </a:solidFill>
            </a:endParaRPr>
          </a:p>
          <a:p>
            <a:endParaRPr lang="en-GB" sz="1400" baseline="300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In </a:t>
            </a:r>
            <a:r>
              <a:rPr lang="en-GB" sz="1400" b="1" dirty="0">
                <a:solidFill>
                  <a:srgbClr val="002F5D"/>
                </a:solidFill>
              </a:rPr>
              <a:t>Huntingdonshire</a:t>
            </a:r>
            <a:r>
              <a:rPr lang="en-GB" sz="1400" dirty="0" smtClean="0">
                <a:solidFill>
                  <a:srgbClr val="002F5D"/>
                </a:solidFill>
              </a:rPr>
              <a:t>, </a:t>
            </a:r>
            <a:r>
              <a:rPr lang="en-GB" sz="1400" dirty="0">
                <a:solidFill>
                  <a:srgbClr val="002F5D"/>
                </a:solidFill>
              </a:rPr>
              <a:t>the rate of </a:t>
            </a:r>
            <a:r>
              <a:rPr lang="en-GB" sz="1400" b="1" dirty="0">
                <a:solidFill>
                  <a:srgbClr val="002F5D"/>
                </a:solidFill>
              </a:rPr>
              <a:t>deaths from oral cancer </a:t>
            </a:r>
            <a:r>
              <a:rPr lang="en-GB" sz="1400" dirty="0">
                <a:solidFill>
                  <a:srgbClr val="002F5D"/>
                </a:solidFill>
              </a:rPr>
              <a:t>and </a:t>
            </a:r>
            <a:r>
              <a:rPr lang="en-GB" sz="1400" b="1" dirty="0">
                <a:solidFill>
                  <a:srgbClr val="002F5D"/>
                </a:solidFill>
              </a:rPr>
              <a:t>Chronic Obstructive Pulmonary Disease </a:t>
            </a:r>
            <a:r>
              <a:rPr lang="en-GB" sz="1400" dirty="0" smtClean="0">
                <a:solidFill>
                  <a:srgbClr val="002F5D"/>
                </a:solidFill>
              </a:rPr>
              <a:t>are </a:t>
            </a:r>
            <a:r>
              <a:rPr lang="en-GB" sz="1400" dirty="0">
                <a:solidFill>
                  <a:srgbClr val="002F5D"/>
                </a:solidFill>
              </a:rPr>
              <a:t>statistically </a:t>
            </a:r>
            <a:r>
              <a:rPr lang="en-GB" sz="1400" b="1" dirty="0">
                <a:solidFill>
                  <a:srgbClr val="002F5D"/>
                </a:solidFill>
              </a:rPr>
              <a:t>similar</a:t>
            </a:r>
            <a:r>
              <a:rPr lang="en-GB" sz="1400" dirty="0">
                <a:solidFill>
                  <a:srgbClr val="002F5D"/>
                </a:solidFill>
              </a:rPr>
              <a:t> to the rate nationally. </a:t>
            </a:r>
            <a:endParaRPr lang="en-GB" sz="1400" baseline="30000" dirty="0">
              <a:solidFill>
                <a:srgbClr val="002F5D"/>
              </a:solidFill>
            </a:endParaRPr>
          </a:p>
          <a:p>
            <a:pPr marL="285750" indent="-285750">
              <a:buFont typeface="Wingdings" panose="05000000000000000000" pitchFamily="2" charset="2"/>
              <a:buChar char="ð"/>
            </a:pPr>
            <a:endParaRPr lang="en-GB" sz="1400" dirty="0">
              <a:solidFill>
                <a:srgbClr val="002F5D"/>
              </a:solidFill>
            </a:endParaRPr>
          </a:p>
          <a:p>
            <a:endParaRPr lang="en-GB" sz="1400" baseline="30000" dirty="0" smtClean="0">
              <a:solidFill>
                <a:srgbClr val="002F5D"/>
              </a:solidFill>
            </a:endParaRPr>
          </a:p>
        </p:txBody>
      </p:sp>
    </p:spTree>
    <p:extLst>
      <p:ext uri="{BB962C8B-B14F-4D97-AF65-F5344CB8AC3E}">
        <p14:creationId xmlns:p14="http://schemas.microsoft.com/office/powerpoint/2010/main" val="29154653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83114"/>
          </a:xfrm>
          <a:solidFill>
            <a:schemeClr val="accent1"/>
          </a:solidFill>
        </p:spPr>
        <p:txBody>
          <a:bodyPr>
            <a:noAutofit/>
          </a:bodyPr>
          <a:lstStyle/>
          <a:p>
            <a:r>
              <a:rPr lang="en-GB" sz="3200" b="1" dirty="0" smtClean="0">
                <a:solidFill>
                  <a:schemeClr val="bg1"/>
                </a:solidFill>
              </a:rPr>
              <a:t>Alcohol</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16</a:t>
            </a:fld>
            <a:endParaRPr lang="en-GB" dirty="0"/>
          </a:p>
        </p:txBody>
      </p:sp>
      <p:sp>
        <p:nvSpPr>
          <p:cNvPr id="8" name="TextBox 7"/>
          <p:cNvSpPr txBox="1"/>
          <p:nvPr/>
        </p:nvSpPr>
        <p:spPr>
          <a:xfrm>
            <a:off x="6020621" y="563677"/>
            <a:ext cx="594411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Drinking in adults (18+), 2011-14</a:t>
            </a:r>
            <a:endParaRPr lang="en-GB" sz="1400" b="1" dirty="0">
              <a:solidFill>
                <a:schemeClr val="bg1"/>
              </a:solidFill>
            </a:endParaRPr>
          </a:p>
        </p:txBody>
      </p:sp>
      <p:pic>
        <p:nvPicPr>
          <p:cNvPr id="6" name="Picture 5"/>
          <p:cNvPicPr>
            <a:picLocks noChangeAspect="1"/>
          </p:cNvPicPr>
          <p:nvPr/>
        </p:nvPicPr>
        <p:blipFill>
          <a:blip r:embed="rId3"/>
          <a:stretch>
            <a:fillRect/>
          </a:stretch>
        </p:blipFill>
        <p:spPr>
          <a:xfrm>
            <a:off x="6020622" y="975138"/>
            <a:ext cx="5944115" cy="1316850"/>
          </a:xfrm>
          <a:prstGeom prst="rect">
            <a:avLst/>
          </a:prstGeom>
        </p:spPr>
      </p:pic>
      <p:sp>
        <p:nvSpPr>
          <p:cNvPr id="7" name="Rectangle 6"/>
          <p:cNvSpPr/>
          <p:nvPr/>
        </p:nvSpPr>
        <p:spPr>
          <a:xfrm>
            <a:off x="5978746" y="2447290"/>
            <a:ext cx="6096000" cy="400110"/>
          </a:xfrm>
          <a:prstGeom prst="rect">
            <a:avLst/>
          </a:prstGeom>
        </p:spPr>
        <p:txBody>
          <a:bodyPr>
            <a:spAutoFit/>
          </a:bodyPr>
          <a:lstStyle/>
          <a:p>
            <a:pPr>
              <a:lnSpc>
                <a:spcPts val="1200"/>
              </a:lnSpc>
              <a:spcAft>
                <a:spcPts val="0"/>
              </a:spcAft>
            </a:pPr>
            <a:r>
              <a:rPr lang="en-GB" sz="1000" b="1" dirty="0">
                <a:solidFill>
                  <a:srgbClr val="002F5D"/>
                </a:solidFill>
                <a:latin typeface="+mj-lt"/>
                <a:ea typeface="Calibri" panose="020F0502020204030204" pitchFamily="34" charset="0"/>
                <a:cs typeface="Arial" panose="020B0604020202020204" pitchFamily="34" charset="0"/>
              </a:rPr>
              <a:t>Source:</a:t>
            </a:r>
            <a:r>
              <a:rPr lang="en-GB" sz="1000" dirty="0">
                <a:solidFill>
                  <a:srgbClr val="002F5D"/>
                </a:solidFill>
                <a:latin typeface="+mj-lt"/>
                <a:ea typeface="Calibri" panose="020F0502020204030204" pitchFamily="34" charset="0"/>
                <a:cs typeface="Arial" panose="020B0604020202020204" pitchFamily="34" charset="0"/>
              </a:rPr>
              <a:t> Public Health England Local Alcohol Profiles for England (Health Survey for England), ONS mid-year population </a:t>
            </a:r>
            <a:r>
              <a:rPr lang="en-GB" sz="1000" dirty="0" smtClean="0">
                <a:solidFill>
                  <a:srgbClr val="002F5D"/>
                </a:solidFill>
                <a:latin typeface="+mj-lt"/>
                <a:ea typeface="Calibri" panose="020F0502020204030204" pitchFamily="34" charset="0"/>
                <a:cs typeface="Arial" panose="020B0604020202020204" pitchFamily="34" charset="0"/>
              </a:rPr>
              <a:t>estimates (Table 41).</a:t>
            </a:r>
            <a:endParaRPr lang="en-GB" sz="1000" dirty="0">
              <a:effectLst/>
              <a:latin typeface="+mj-lt"/>
              <a:ea typeface="Calibri" panose="020F0502020204030204" pitchFamily="34" charset="0"/>
              <a:cs typeface="Arial" panose="020B0604020202020204" pitchFamily="34" charset="0"/>
            </a:endParaRPr>
          </a:p>
        </p:txBody>
      </p:sp>
      <p:sp>
        <p:nvSpPr>
          <p:cNvPr id="10" name="Rectangle 9"/>
          <p:cNvSpPr/>
          <p:nvPr/>
        </p:nvSpPr>
        <p:spPr>
          <a:xfrm>
            <a:off x="118439" y="656202"/>
            <a:ext cx="5665643" cy="3031599"/>
          </a:xfrm>
          <a:prstGeom prst="rect">
            <a:avLst/>
          </a:prstGeom>
        </p:spPr>
        <p:txBody>
          <a:bodyPr wrap="square">
            <a:spAutoFit/>
          </a:bodyPr>
          <a:lstStyle/>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72.4% of 15 year olds in Cambridgeshire have ‘ever had an alcoholic drink’.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This is statistically significantly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worse than the England average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Levels of ‘regular drinkers’ are similar to levels nationally.*</a:t>
            </a:r>
          </a:p>
          <a:p>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Public Health England, What About </a:t>
            </a:r>
            <a:r>
              <a:rPr lang="en-GB" sz="900" dirty="0" err="1">
                <a:solidFill>
                  <a:srgbClr val="002F5D"/>
                </a:solidFill>
                <a:latin typeface="Calibri" panose="020F0502020204030204" pitchFamily="34" charset="0"/>
                <a:ea typeface="Calibri" panose="020F0502020204030204" pitchFamily="34" charset="0"/>
                <a:cs typeface="Arial" panose="020B0604020202020204" pitchFamily="34" charset="0"/>
              </a:rPr>
              <a:t>YOUth</a:t>
            </a:r>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 (WAY) </a:t>
            </a: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Survey </a:t>
            </a:r>
            <a:r>
              <a:rPr lang="en-GB" sz="900" dirty="0">
                <a:solidFill>
                  <a:srgbClr val="002F5D"/>
                </a:solidFill>
                <a:latin typeface="Calibri" panose="020F0502020204030204" pitchFamily="34" charset="0"/>
                <a:ea typeface="Calibri" panose="020F0502020204030204" pitchFamily="34" charset="0"/>
                <a:cs typeface="Arial" panose="020B0604020202020204" pitchFamily="34" charset="0"/>
              </a:rPr>
              <a:t>(data not shown, data in Table 40</a:t>
            </a:r>
            <a:r>
              <a:rPr lang="en-GB" sz="9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endParaRPr lang="en-GB" sz="9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Wingdings" panose="05000000000000000000" pitchFamily="2" charset="2"/>
              <a:buChar char="ð"/>
            </a:pPr>
            <a:endPar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T</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he </a:t>
            </a: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percentage of Cambridgeshire adults who abstain from drinking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alcohol is statistically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significantly worse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than the England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average.</a:t>
            </a:r>
          </a:p>
          <a:p>
            <a:pPr marL="285750" indent="-285750">
              <a:buFont typeface="Wingdings" panose="05000000000000000000" pitchFamily="2" charset="2"/>
              <a:buChar char="ð"/>
            </a:pPr>
            <a:endPar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Huntingdonshire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has a statistically significantly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lower rate of alcohol-related hospital admission episodes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than England. </a:t>
            </a:r>
          </a:p>
          <a:p>
            <a:pPr marL="285750" indent="-285750">
              <a:buFont typeface="Wingdings" panose="05000000000000000000" pitchFamily="2" charset="2"/>
              <a:buChar char="ð"/>
            </a:pPr>
            <a:endPar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Alcohol-specific mortality in Huntingdonshire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is at a rate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statistically significantly better than</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the national rate for males and persons (data for females is too small for calculations).</a:t>
            </a:r>
            <a:endParaRPr lang="en-GB" sz="1400" dirty="0">
              <a:solidFill>
                <a:srgbClr val="002F5D"/>
              </a:solidFill>
            </a:endParaRPr>
          </a:p>
        </p:txBody>
      </p:sp>
      <p:pic>
        <p:nvPicPr>
          <p:cNvPr id="12" name="Picture 11"/>
          <p:cNvPicPr>
            <a:picLocks noChangeAspect="1"/>
          </p:cNvPicPr>
          <p:nvPr/>
        </p:nvPicPr>
        <p:blipFill>
          <a:blip r:embed="rId4"/>
          <a:stretch>
            <a:fillRect/>
          </a:stretch>
        </p:blipFill>
        <p:spPr>
          <a:xfrm>
            <a:off x="8337302" y="3557923"/>
            <a:ext cx="3627434" cy="2133785"/>
          </a:xfrm>
          <a:prstGeom prst="rect">
            <a:avLst/>
          </a:prstGeom>
        </p:spPr>
      </p:pic>
      <p:sp>
        <p:nvSpPr>
          <p:cNvPr id="14" name="TextBox 13"/>
          <p:cNvSpPr txBox="1"/>
          <p:nvPr/>
        </p:nvSpPr>
        <p:spPr>
          <a:xfrm>
            <a:off x="8337302" y="2967036"/>
            <a:ext cx="3627434" cy="523220"/>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Admission episodes for alcohol-related conditions (broad definition), 2017/18</a:t>
            </a:r>
            <a:endParaRPr lang="en-GB" sz="1400" b="1" dirty="0">
              <a:solidFill>
                <a:schemeClr val="bg1"/>
              </a:solidFill>
            </a:endParaRPr>
          </a:p>
        </p:txBody>
      </p:sp>
      <p:sp>
        <p:nvSpPr>
          <p:cNvPr id="15" name="Rectangle 14"/>
          <p:cNvSpPr/>
          <p:nvPr/>
        </p:nvSpPr>
        <p:spPr>
          <a:xfrm>
            <a:off x="8496751" y="5691708"/>
            <a:ext cx="3369184" cy="400110"/>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Value aggregated from all known lower geography values</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DASR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directly age standardised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rate.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8496751" y="6091818"/>
            <a:ext cx="3467986"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Local Alcohol Profiles for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England (Table 42)</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116688" y="3725331"/>
            <a:ext cx="571244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Alcohol-specific mortality, 2015-17</a:t>
            </a:r>
            <a:endParaRPr lang="en-GB" sz="1400" b="1" dirty="0">
              <a:solidFill>
                <a:schemeClr val="bg1"/>
              </a:solidFill>
            </a:endParaRPr>
          </a:p>
        </p:txBody>
      </p:sp>
      <p:sp>
        <p:nvSpPr>
          <p:cNvPr id="18" name="Rectangle 17"/>
          <p:cNvSpPr/>
          <p:nvPr/>
        </p:nvSpPr>
        <p:spPr>
          <a:xfrm>
            <a:off x="116689" y="6079351"/>
            <a:ext cx="5190704" cy="707886"/>
          </a:xfrm>
          <a:prstGeom prst="rect">
            <a:avLst/>
          </a:prstGeom>
        </p:spPr>
        <p:txBody>
          <a:bodyPr wrap="square">
            <a:spAutoFit/>
          </a:bodyPr>
          <a:lstStyle/>
          <a:p>
            <a:pPr>
              <a:lnSpc>
                <a:spcPts val="1200"/>
              </a:lnSpc>
              <a:spcAft>
                <a:spcPts val="0"/>
              </a:spcAft>
            </a:pPr>
            <a:r>
              <a:rPr lang="en-GB" sz="1000" dirty="0" smtClean="0">
                <a:solidFill>
                  <a:srgbClr val="002F5D"/>
                </a:solidFill>
                <a:latin typeface="+mj-lt"/>
                <a:ea typeface="Calibri" panose="020F0502020204030204" pitchFamily="34" charset="0"/>
                <a:cs typeface="Arial" panose="020B0604020202020204" pitchFamily="34" charset="0"/>
              </a:rPr>
              <a:t>*data too small for calculating, - Numbers too small to publish</a:t>
            </a:r>
          </a:p>
          <a:p>
            <a:pPr>
              <a:lnSpc>
                <a:spcPts val="1200"/>
              </a:lnSpc>
              <a:spcAft>
                <a:spcPts val="0"/>
              </a:spcAft>
            </a:pPr>
            <a:r>
              <a:rPr lang="en-GB" sz="1000" b="1" dirty="0" smtClean="0">
                <a:solidFill>
                  <a:srgbClr val="002F5D"/>
                </a:solidFill>
                <a:latin typeface="+mj-lt"/>
                <a:ea typeface="Calibri" panose="020F0502020204030204" pitchFamily="34" charset="0"/>
                <a:cs typeface="Arial" panose="020B0604020202020204" pitchFamily="34" charset="0"/>
              </a:rPr>
              <a:t>Source</a:t>
            </a:r>
            <a:r>
              <a:rPr lang="en-GB" sz="1000" b="1" dirty="0">
                <a:solidFill>
                  <a:srgbClr val="002F5D"/>
                </a:solidFill>
                <a:latin typeface="+mj-lt"/>
                <a:ea typeface="Calibri" panose="020F0502020204030204" pitchFamily="34" charset="0"/>
                <a:cs typeface="Arial" panose="020B0604020202020204" pitchFamily="34" charset="0"/>
              </a:rPr>
              <a:t>:</a:t>
            </a:r>
            <a:r>
              <a:rPr lang="en-GB" sz="1000" dirty="0">
                <a:solidFill>
                  <a:srgbClr val="002F5D"/>
                </a:solidFill>
                <a:latin typeface="+mj-lt"/>
                <a:ea typeface="Calibri" panose="020F0502020204030204" pitchFamily="34" charset="0"/>
                <a:cs typeface="Arial" panose="020B0604020202020204" pitchFamily="34" charset="0"/>
              </a:rPr>
              <a:t> </a:t>
            </a:r>
            <a:r>
              <a:rPr lang="en-GB" sz="1000" dirty="0">
                <a:solidFill>
                  <a:srgbClr val="002F5D"/>
                </a:solidFill>
              </a:rPr>
              <a:t>Calculated by Public Health </a:t>
            </a:r>
            <a:r>
              <a:rPr lang="en-GB" sz="1000" dirty="0" smtClean="0">
                <a:solidFill>
                  <a:srgbClr val="002F5D"/>
                </a:solidFill>
              </a:rPr>
              <a:t>England </a:t>
            </a:r>
            <a:r>
              <a:rPr lang="en-GB" sz="1000" dirty="0">
                <a:solidFill>
                  <a:srgbClr val="002F5D"/>
                </a:solidFill>
              </a:rPr>
              <a:t>from the Office for National Statistics (ONS) Annual Death Extract Public Health Mortality File and ONS Mid Year Population </a:t>
            </a:r>
            <a:r>
              <a:rPr lang="en-GB" sz="1000" dirty="0" smtClean="0">
                <a:solidFill>
                  <a:srgbClr val="002F5D"/>
                </a:solidFill>
              </a:rPr>
              <a:t>Estimates (Table not in JSNA CDS).</a:t>
            </a:r>
            <a:endParaRPr lang="en-GB" sz="1000" dirty="0">
              <a:solidFill>
                <a:srgbClr val="002F5D"/>
              </a:solidFill>
              <a:effectLst/>
              <a:latin typeface="+mj-lt"/>
              <a:ea typeface="Calibri" panose="020F0502020204030204" pitchFamily="34" charset="0"/>
              <a:cs typeface="Arial" panose="020B0604020202020204" pitchFamily="34" charset="0"/>
            </a:endParaRPr>
          </a:p>
        </p:txBody>
      </p:sp>
      <p:pic>
        <p:nvPicPr>
          <p:cNvPr id="11" name="Picture 10"/>
          <p:cNvPicPr>
            <a:picLocks noChangeAspect="1"/>
          </p:cNvPicPr>
          <p:nvPr/>
        </p:nvPicPr>
        <p:blipFill>
          <a:blip r:embed="rId5"/>
          <a:stretch>
            <a:fillRect/>
          </a:stretch>
        </p:blipFill>
        <p:spPr>
          <a:xfrm>
            <a:off x="5406194" y="6269970"/>
            <a:ext cx="2883658" cy="390178"/>
          </a:xfrm>
          <a:prstGeom prst="rect">
            <a:avLst/>
          </a:prstGeom>
        </p:spPr>
      </p:pic>
      <p:pic>
        <p:nvPicPr>
          <p:cNvPr id="5" name="Picture 4"/>
          <p:cNvPicPr>
            <a:picLocks noChangeAspect="1"/>
          </p:cNvPicPr>
          <p:nvPr/>
        </p:nvPicPr>
        <p:blipFill>
          <a:blip r:embed="rId6"/>
          <a:stretch>
            <a:fillRect/>
          </a:stretch>
        </p:blipFill>
        <p:spPr>
          <a:xfrm>
            <a:off x="116688" y="4140171"/>
            <a:ext cx="5712447" cy="1889924"/>
          </a:xfrm>
          <a:prstGeom prst="rect">
            <a:avLst/>
          </a:prstGeom>
        </p:spPr>
      </p:pic>
    </p:spTree>
    <p:extLst>
      <p:ext uri="{BB962C8B-B14F-4D97-AF65-F5344CB8AC3E}">
        <p14:creationId xmlns:p14="http://schemas.microsoft.com/office/powerpoint/2010/main" val="3809319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Drugs</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17</a:t>
            </a:fld>
            <a:endParaRPr lang="en-GB"/>
          </a:p>
        </p:txBody>
      </p:sp>
      <p:sp>
        <p:nvSpPr>
          <p:cNvPr id="8" name="TextBox 7"/>
          <p:cNvSpPr txBox="1"/>
          <p:nvPr/>
        </p:nvSpPr>
        <p:spPr>
          <a:xfrm>
            <a:off x="5791978" y="700918"/>
            <a:ext cx="626549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Estimated numbers using any illegal~ drug, 2017</a:t>
            </a:r>
            <a:endParaRPr lang="en-GB" sz="1400" b="1" dirty="0">
              <a:solidFill>
                <a:schemeClr val="bg1"/>
              </a:solidFill>
            </a:endParaRPr>
          </a:p>
        </p:txBody>
      </p:sp>
      <p:sp>
        <p:nvSpPr>
          <p:cNvPr id="16" name="Rectangle 15"/>
          <p:cNvSpPr/>
          <p:nvPr/>
        </p:nvSpPr>
        <p:spPr>
          <a:xfrm>
            <a:off x="5791978" y="2699823"/>
            <a:ext cx="5184433" cy="246221"/>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Crime Survey for England 2017/18, ONS mid-17 population estimates (Table 45)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791978" y="1128996"/>
            <a:ext cx="6265497" cy="1016880"/>
          </a:xfrm>
          <a:prstGeom prst="rect">
            <a:avLst/>
          </a:prstGeom>
        </p:spPr>
      </p:pic>
      <p:sp>
        <p:nvSpPr>
          <p:cNvPr id="13" name="Rectangle 12"/>
          <p:cNvSpPr/>
          <p:nvPr/>
        </p:nvSpPr>
        <p:spPr>
          <a:xfrm>
            <a:off x="5791978" y="2238864"/>
            <a:ext cx="3587842" cy="400110"/>
          </a:xfrm>
          <a:prstGeom prst="rect">
            <a:avLst/>
          </a:prstGeom>
        </p:spPr>
        <p:txBody>
          <a:bodyPr wrap="none">
            <a:spAutoFit/>
          </a:bodyPr>
          <a:lstStyle/>
          <a:p>
            <a:pPr>
              <a:lnSpc>
                <a:spcPts val="1200"/>
              </a:lnSpc>
              <a:spcAft>
                <a:spcPts val="0"/>
              </a:spcAft>
            </a:pP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~any drug controlled under the Misuse of Drugs Act 971</a:t>
            </a:r>
          </a:p>
          <a:p>
            <a:pPr>
              <a:lnSpc>
                <a:spcPts val="1200"/>
              </a:lnSpc>
              <a:spcAft>
                <a:spcPts val="0"/>
              </a:spcAft>
            </a:pPr>
            <a:r>
              <a:rPr lang="en-GB" sz="11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*Value aggregated from all known lower geography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p:cNvSpPr txBox="1"/>
          <p:nvPr/>
        </p:nvSpPr>
        <p:spPr>
          <a:xfrm>
            <a:off x="7661876" y="3039032"/>
            <a:ext cx="439559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Drug-related~ mortality, 2013-17</a:t>
            </a:r>
            <a:endParaRPr lang="en-GB" sz="1400" b="1" dirty="0">
              <a:solidFill>
                <a:schemeClr val="bg1"/>
              </a:solidFill>
            </a:endParaRPr>
          </a:p>
        </p:txBody>
      </p:sp>
      <p:pic>
        <p:nvPicPr>
          <p:cNvPr id="6" name="Picture 5"/>
          <p:cNvPicPr>
            <a:picLocks noChangeAspect="1"/>
          </p:cNvPicPr>
          <p:nvPr/>
        </p:nvPicPr>
        <p:blipFill>
          <a:blip r:embed="rId4"/>
          <a:stretch>
            <a:fillRect/>
          </a:stretch>
        </p:blipFill>
        <p:spPr>
          <a:xfrm>
            <a:off x="7661877" y="3472054"/>
            <a:ext cx="4395597" cy="2176461"/>
          </a:xfrm>
          <a:prstGeom prst="rect">
            <a:avLst/>
          </a:prstGeom>
        </p:spPr>
      </p:pic>
      <p:sp>
        <p:nvSpPr>
          <p:cNvPr id="20" name="Rectangle 19"/>
          <p:cNvSpPr/>
          <p:nvPr/>
        </p:nvSpPr>
        <p:spPr>
          <a:xfrm>
            <a:off x="7670858" y="5674479"/>
            <a:ext cx="3417923" cy="400110"/>
          </a:xfrm>
          <a:prstGeom prst="rect">
            <a:avLst/>
          </a:prstGeom>
        </p:spPr>
        <p:txBody>
          <a:bodyPr wrap="none">
            <a:spAutoFit/>
          </a:bodyPr>
          <a:lstStyle/>
          <a:p>
            <a:pPr>
              <a:lnSpc>
                <a:spcPts val="1200"/>
              </a:lnSpc>
              <a:spcAft>
                <a:spcPts val="0"/>
              </a:spcAft>
            </a:pP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DASR = Directly Age-standardised rate</a:t>
            </a:r>
          </a:p>
          <a:p>
            <a:pPr>
              <a:lnSpc>
                <a:spcPts val="1200"/>
              </a:lnSpc>
              <a:spcAft>
                <a:spcPts val="0"/>
              </a:spcAft>
            </a:pP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~any drug controlled under the Misuse of Drugs Act 971</a:t>
            </a:r>
          </a:p>
        </p:txBody>
      </p:sp>
      <p:pic>
        <p:nvPicPr>
          <p:cNvPr id="7" name="Picture 6"/>
          <p:cNvPicPr>
            <a:picLocks noChangeAspect="1"/>
          </p:cNvPicPr>
          <p:nvPr/>
        </p:nvPicPr>
        <p:blipFill>
          <a:blip r:embed="rId5"/>
          <a:stretch>
            <a:fillRect/>
          </a:stretch>
        </p:blipFill>
        <p:spPr>
          <a:xfrm>
            <a:off x="3897643" y="5648515"/>
            <a:ext cx="3513092" cy="504326"/>
          </a:xfrm>
          <a:prstGeom prst="rect">
            <a:avLst/>
          </a:prstGeom>
        </p:spPr>
      </p:pic>
      <p:sp>
        <p:nvSpPr>
          <p:cNvPr id="9" name="Rectangle 8"/>
          <p:cNvSpPr/>
          <p:nvPr/>
        </p:nvSpPr>
        <p:spPr>
          <a:xfrm>
            <a:off x="3897643" y="4933148"/>
            <a:ext cx="3500700" cy="553998"/>
          </a:xfrm>
          <a:prstGeom prst="rect">
            <a:avLst/>
          </a:prstGeom>
        </p:spPr>
        <p:txBody>
          <a:bodyPr wrap="square">
            <a:spAutoFit/>
          </a:bodyPr>
          <a:lstStyle/>
          <a:p>
            <a:pPr>
              <a:lnSpc>
                <a:spcPts val="1200"/>
              </a:lnSpc>
              <a:spcAft>
                <a:spcPts val="0"/>
              </a:spcAft>
            </a:pP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Note: Cambridgeshire districts are benchmarked against Cambridgeshire average, Cambridgeshire against C&amp;P average, and Peterborough against C&amp;P average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7597278" y="6126335"/>
            <a:ext cx="4524791" cy="400110"/>
          </a:xfrm>
          <a:prstGeom prst="rect">
            <a:avLst/>
          </a:prstGeom>
        </p:spPr>
        <p:txBody>
          <a:bodyPr wrap="squar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NHS Digital Primary Care Mortality Database (ONS) death registrations, ONS mid-year population estimates (Table 46)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361586" y="901275"/>
            <a:ext cx="4162568" cy="3385542"/>
          </a:xfrm>
          <a:prstGeom prst="rect">
            <a:avLst/>
          </a:prstGeom>
          <a:noFill/>
        </p:spPr>
        <p:txBody>
          <a:bodyPr wrap="square" rtlCol="0">
            <a:spAutoFit/>
          </a:bodyPr>
          <a:lstStyle/>
          <a:p>
            <a:pPr marL="285750" lvl="0" indent="-285750">
              <a:buFont typeface="Wingdings" panose="05000000000000000000" pitchFamily="2" charset="2"/>
              <a:buChar char="ð"/>
            </a:pPr>
            <a:r>
              <a:rPr lang="en-GB" sz="1400" dirty="0">
                <a:solidFill>
                  <a:srgbClr val="002F5D"/>
                </a:solidFill>
              </a:rPr>
              <a:t>There are an estimated </a:t>
            </a:r>
            <a:r>
              <a:rPr lang="en-GB" sz="1400" b="1" dirty="0">
                <a:solidFill>
                  <a:srgbClr val="002F5D"/>
                </a:solidFill>
              </a:rPr>
              <a:t>33,500 people </a:t>
            </a:r>
            <a:r>
              <a:rPr lang="en-GB" sz="1400" dirty="0">
                <a:solidFill>
                  <a:srgbClr val="002F5D"/>
                </a:solidFill>
              </a:rPr>
              <a:t>who have </a:t>
            </a:r>
            <a:r>
              <a:rPr lang="en-GB" sz="1400" b="1" dirty="0">
                <a:solidFill>
                  <a:srgbClr val="002F5D"/>
                </a:solidFill>
              </a:rPr>
              <a:t>used drugs </a:t>
            </a:r>
            <a:r>
              <a:rPr lang="en-GB" sz="1400" dirty="0">
                <a:solidFill>
                  <a:srgbClr val="002F5D"/>
                </a:solidFill>
              </a:rPr>
              <a:t>at least once in the last year in </a:t>
            </a:r>
            <a:r>
              <a:rPr lang="en-GB" sz="1400" b="1" dirty="0">
                <a:solidFill>
                  <a:srgbClr val="002F5D"/>
                </a:solidFill>
              </a:rPr>
              <a:t>Cambridgeshire</a:t>
            </a:r>
            <a:r>
              <a:rPr lang="en-GB" sz="1400" dirty="0">
                <a:solidFill>
                  <a:srgbClr val="002F5D"/>
                </a:solidFill>
              </a:rPr>
              <a:t>, around 7,800 of which use more than once a month</a:t>
            </a:r>
            <a:r>
              <a:rPr lang="en-GB" sz="1400" dirty="0" smtClean="0">
                <a:solidFill>
                  <a:srgbClr val="002F5D"/>
                </a:solidFill>
              </a:rPr>
              <a:t>.</a:t>
            </a:r>
          </a:p>
          <a:p>
            <a:pPr lvl="0"/>
            <a:endParaRPr lang="en-GB" sz="1400" dirty="0" smtClean="0">
              <a:solidFill>
                <a:srgbClr val="002F5D"/>
              </a:solidFill>
            </a:endParaRPr>
          </a:p>
          <a:p>
            <a:pPr marL="285750" lvl="0" indent="-285750">
              <a:buFont typeface="Wingdings" panose="05000000000000000000" pitchFamily="2" charset="2"/>
              <a:buChar char="ð"/>
            </a:pPr>
            <a:r>
              <a:rPr lang="en-GB" sz="1400" b="1" dirty="0">
                <a:solidFill>
                  <a:srgbClr val="002F5D"/>
                </a:solidFill>
              </a:rPr>
              <a:t>Around 40 people die each year due to drug misuse in Cambridgeshire and Peterborough combined</a:t>
            </a:r>
            <a:r>
              <a:rPr lang="en-GB" sz="1400" b="1" dirty="0" smtClean="0">
                <a:solidFill>
                  <a:srgbClr val="002F5D"/>
                </a:solidFill>
              </a:rPr>
              <a:t>.</a:t>
            </a:r>
          </a:p>
          <a:p>
            <a:pPr marL="285750" lvl="0" indent="-285750">
              <a:buFont typeface="Wingdings" panose="05000000000000000000" pitchFamily="2" charset="2"/>
              <a:buChar char="ð"/>
            </a:pPr>
            <a:endParaRPr lang="en-GB" sz="1400" b="1" dirty="0">
              <a:solidFill>
                <a:srgbClr val="002F5D"/>
              </a:solidFill>
            </a:endParaRPr>
          </a:p>
          <a:p>
            <a:pPr marL="285750" lvl="0" indent="-285750">
              <a:buFont typeface="Wingdings" panose="05000000000000000000" pitchFamily="2" charset="2"/>
              <a:buChar char="ð"/>
            </a:pPr>
            <a:r>
              <a:rPr lang="en-GB" sz="1400" dirty="0">
                <a:solidFill>
                  <a:srgbClr val="002F5D"/>
                </a:solidFill>
              </a:rPr>
              <a:t>None of the area-based </a:t>
            </a:r>
            <a:r>
              <a:rPr lang="en-GB" sz="1400" dirty="0" smtClean="0">
                <a:solidFill>
                  <a:srgbClr val="002F5D"/>
                </a:solidFill>
              </a:rPr>
              <a:t>rates for drug-related mortality differ </a:t>
            </a:r>
            <a:r>
              <a:rPr lang="en-GB" sz="1400" dirty="0">
                <a:solidFill>
                  <a:srgbClr val="002F5D"/>
                </a:solidFill>
              </a:rPr>
              <a:t>in terms of statistical significance compared to the Cambridgeshire/Cambridgeshire and  Peterborough average.</a:t>
            </a:r>
          </a:p>
          <a:p>
            <a:pPr lvl="0"/>
            <a:endParaRPr lang="en-GB" sz="1400" dirty="0">
              <a:solidFill>
                <a:srgbClr val="002F5D"/>
              </a:solidFill>
            </a:endParaRPr>
          </a:p>
          <a:p>
            <a:pPr lvl="0"/>
            <a:endParaRPr lang="en-GB" dirty="0"/>
          </a:p>
        </p:txBody>
      </p:sp>
    </p:spTree>
    <p:extLst>
      <p:ext uri="{BB962C8B-B14F-4D97-AF65-F5344CB8AC3E}">
        <p14:creationId xmlns:p14="http://schemas.microsoft.com/office/powerpoint/2010/main" val="26390218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18</a:t>
            </a:fld>
            <a:endParaRPr lang="en-GB"/>
          </a:p>
        </p:txBody>
      </p:sp>
      <p:sp>
        <p:nvSpPr>
          <p:cNvPr id="8" name="TextBox 7"/>
          <p:cNvSpPr txBox="1"/>
          <p:nvPr/>
        </p:nvSpPr>
        <p:spPr>
          <a:xfrm>
            <a:off x="8373093" y="583361"/>
            <a:ext cx="363485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Chlamydia detection rate </a:t>
            </a:r>
            <a:r>
              <a:rPr lang="en-GB" sz="1000" b="1" dirty="0" smtClean="0">
                <a:solidFill>
                  <a:schemeClr val="bg1"/>
                </a:solidFill>
              </a:rPr>
              <a:t>per 100,000 aged 15-24, 2017</a:t>
            </a:r>
            <a:endParaRPr lang="en-GB" sz="1000" b="1" dirty="0">
              <a:solidFill>
                <a:schemeClr val="bg1"/>
              </a:solidFill>
            </a:endParaRPr>
          </a:p>
        </p:txBody>
      </p:sp>
      <p:pic>
        <p:nvPicPr>
          <p:cNvPr id="5" name="Picture 4"/>
          <p:cNvPicPr>
            <a:picLocks noChangeAspect="1"/>
          </p:cNvPicPr>
          <p:nvPr/>
        </p:nvPicPr>
        <p:blipFill>
          <a:blip r:embed="rId3"/>
          <a:stretch>
            <a:fillRect/>
          </a:stretch>
        </p:blipFill>
        <p:spPr>
          <a:xfrm>
            <a:off x="8373092" y="1001768"/>
            <a:ext cx="3634853" cy="1596996"/>
          </a:xfrm>
          <a:prstGeom prst="rect">
            <a:avLst/>
          </a:prstGeom>
        </p:spPr>
      </p:pic>
      <p:pic>
        <p:nvPicPr>
          <p:cNvPr id="6" name="Picture 5"/>
          <p:cNvPicPr>
            <a:picLocks noChangeAspect="1"/>
          </p:cNvPicPr>
          <p:nvPr/>
        </p:nvPicPr>
        <p:blipFill>
          <a:blip r:embed="rId4"/>
          <a:stretch>
            <a:fillRect/>
          </a:stretch>
        </p:blipFill>
        <p:spPr>
          <a:xfrm>
            <a:off x="8557146" y="2740729"/>
            <a:ext cx="2674192" cy="392215"/>
          </a:xfrm>
          <a:prstGeom prst="rect">
            <a:avLst/>
          </a:prstGeom>
        </p:spPr>
      </p:pic>
      <p:sp>
        <p:nvSpPr>
          <p:cNvPr id="7" name="Rectangle 6"/>
          <p:cNvSpPr/>
          <p:nvPr/>
        </p:nvSpPr>
        <p:spPr>
          <a:xfrm>
            <a:off x="8425219" y="3184507"/>
            <a:ext cx="3766781"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Public Health Outcomes Framework indicator 3.02 (National Chlamydia Screening Programme</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(Table 47)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41864" y="573919"/>
            <a:ext cx="4779248" cy="3539430"/>
          </a:xfrm>
          <a:prstGeom prst="rect">
            <a:avLst/>
          </a:prstGeom>
        </p:spPr>
        <p:txBody>
          <a:bodyPr wrap="square">
            <a:spAutoFit/>
          </a:bodyPr>
          <a:lstStyle/>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Chlamydia screening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of 15-24yr olds is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statistically significantly worse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than the national benchmark for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Huntingdonshire</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and the proportion screened has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declined in recent years</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p>
          <a:p>
            <a:pPr marL="285750" indent="-285750">
              <a:buFont typeface="Wingdings" panose="05000000000000000000" pitchFamily="2" charset="2"/>
              <a:buChar char="ð"/>
            </a:pPr>
            <a:endParaRPr lang="en-GB" sz="1400" dirty="0" smtClean="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Chlamydia detection rates are low and decreasing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in Huntingdonshire. Higher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chlamydia detection rates are currently considered favourable as they are thought to reflect better control activity.  However, low detection rates may also indicate low prevalence of infection in the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population.</a:t>
            </a:r>
          </a:p>
          <a:p>
            <a:pPr marL="285750" indent="-285750">
              <a:buFont typeface="Wingdings" panose="05000000000000000000" pitchFamily="2" charset="2"/>
              <a:buChar char="ð"/>
            </a:pPr>
            <a:endParaRPr lang="en-GB" sz="1400" dirty="0" smtClean="0">
              <a:solidFill>
                <a:srgbClr val="FF0000"/>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People diagnosed late with HIV have increased risk of </a:t>
            </a:r>
            <a:r>
              <a:rPr lang="en-GB" sz="1400" dirty="0" smtClean="0">
                <a:solidFill>
                  <a:srgbClr val="002F5D"/>
                </a:solidFill>
              </a:rPr>
              <a:t>mortality among those with HIV infection. </a:t>
            </a:r>
            <a:r>
              <a:rPr lang="en-GB" sz="1400" b="1" dirty="0" smtClean="0">
                <a:solidFill>
                  <a:srgbClr val="002F5D"/>
                </a:solidFill>
              </a:rPr>
              <a:t>HIV late diagnosis</a:t>
            </a:r>
            <a:r>
              <a:rPr lang="en-GB" sz="1400" dirty="0" smtClean="0">
                <a:solidFill>
                  <a:srgbClr val="002F5D"/>
                </a:solidFill>
              </a:rPr>
              <a:t> in </a:t>
            </a:r>
            <a:r>
              <a:rPr lang="en-GB" sz="1400" b="1" dirty="0" smtClean="0">
                <a:solidFill>
                  <a:srgbClr val="002F5D"/>
                </a:solidFill>
              </a:rPr>
              <a:t>Huntingdonshire </a:t>
            </a:r>
            <a:r>
              <a:rPr lang="en-GB" sz="1400" dirty="0" smtClean="0">
                <a:solidFill>
                  <a:srgbClr val="002F5D"/>
                </a:solidFill>
              </a:rPr>
              <a:t>is </a:t>
            </a:r>
            <a:r>
              <a:rPr lang="en-GB" sz="1400" b="1" dirty="0" smtClean="0">
                <a:solidFill>
                  <a:srgbClr val="002F5D"/>
                </a:solidFill>
              </a:rPr>
              <a:t>statistically significantly worse</a:t>
            </a:r>
            <a:r>
              <a:rPr lang="en-GB" sz="1400" dirty="0" smtClean="0">
                <a:solidFill>
                  <a:srgbClr val="002F5D"/>
                </a:solidFill>
              </a:rPr>
              <a:t> than the national benchmark.</a:t>
            </a:r>
            <a:endPar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7046401" y="4303614"/>
            <a:ext cx="4959926" cy="1481732"/>
          </a:xfrm>
          <a:prstGeom prst="rect">
            <a:avLst/>
          </a:prstGeom>
          <a:noFill/>
          <a:ln>
            <a:noFill/>
          </a:ln>
        </p:spPr>
      </p:pic>
      <p:sp>
        <p:nvSpPr>
          <p:cNvPr id="13" name="TextBox 12"/>
          <p:cNvSpPr txBox="1"/>
          <p:nvPr/>
        </p:nvSpPr>
        <p:spPr>
          <a:xfrm>
            <a:off x="7046401" y="3896727"/>
            <a:ext cx="496154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New STI diagnoses (</a:t>
            </a:r>
            <a:r>
              <a:rPr lang="en-GB" sz="1400" b="1" dirty="0" err="1" smtClean="0">
                <a:solidFill>
                  <a:schemeClr val="bg1"/>
                </a:solidFill>
              </a:rPr>
              <a:t>exc</a:t>
            </a:r>
            <a:r>
              <a:rPr lang="en-GB" sz="1400" b="1" dirty="0" smtClean="0">
                <a:solidFill>
                  <a:schemeClr val="bg1"/>
                </a:solidFill>
              </a:rPr>
              <a:t> chlamydia) </a:t>
            </a:r>
            <a:r>
              <a:rPr lang="en-GB" sz="1200" b="1" dirty="0" smtClean="0">
                <a:solidFill>
                  <a:schemeClr val="bg1"/>
                </a:solidFill>
              </a:rPr>
              <a:t>in those aged 15-24yrs, 2017</a:t>
            </a:r>
            <a:endParaRPr lang="en-GB" sz="1200" b="1" dirty="0">
              <a:solidFill>
                <a:schemeClr val="bg1"/>
              </a:solidFill>
            </a:endParaRPr>
          </a:p>
        </p:txBody>
      </p:sp>
      <p:pic>
        <p:nvPicPr>
          <p:cNvPr id="15" name="Picture 14"/>
          <p:cNvPicPr>
            <a:picLocks noChangeAspect="1"/>
          </p:cNvPicPr>
          <p:nvPr/>
        </p:nvPicPr>
        <p:blipFill>
          <a:blip r:embed="rId6"/>
          <a:stretch>
            <a:fillRect/>
          </a:stretch>
        </p:blipFill>
        <p:spPr>
          <a:xfrm>
            <a:off x="7002962" y="6250642"/>
            <a:ext cx="2751744" cy="400944"/>
          </a:xfrm>
          <a:prstGeom prst="rect">
            <a:avLst/>
          </a:prstGeom>
        </p:spPr>
      </p:pic>
      <p:sp>
        <p:nvSpPr>
          <p:cNvPr id="16" name="Rectangle 15"/>
          <p:cNvSpPr/>
          <p:nvPr/>
        </p:nvSpPr>
        <p:spPr>
          <a:xfrm>
            <a:off x="7002962" y="5795933"/>
            <a:ext cx="4550418" cy="400110"/>
          </a:xfrm>
          <a:prstGeom prst="rect">
            <a:avLst/>
          </a:prstGeom>
        </p:spPr>
        <p:txBody>
          <a:bodyPr wrap="square">
            <a:spAutoFit/>
          </a:bodyPr>
          <a:lstStyle/>
          <a:p>
            <a:pPr>
              <a:lnSpc>
                <a:spcPts val="1200"/>
              </a:lnSpc>
              <a:spcAft>
                <a:spcPts val="0"/>
              </a:spcAft>
            </a:pPr>
            <a:r>
              <a:rPr lang="en-GB" sz="1000" dirty="0" smtClean="0">
                <a:solidFill>
                  <a:srgbClr val="002F5D"/>
                </a:solidFill>
              </a:rPr>
              <a:t>STI - sexually </a:t>
            </a:r>
            <a:r>
              <a:rPr lang="en-GB" sz="1000" dirty="0">
                <a:solidFill>
                  <a:srgbClr val="002F5D"/>
                </a:solidFill>
              </a:rPr>
              <a:t>transmitted infection </a:t>
            </a:r>
            <a:endParaRPr lang="en-GB" sz="1000" dirty="0" smtClean="0">
              <a:solidFill>
                <a:srgbClr val="002F5D"/>
              </a:solidFill>
            </a:endParaRPr>
          </a:p>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Sexual and Reproductive Health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Profiles (Table 48)</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itle 1"/>
          <p:cNvSpPr txBox="1">
            <a:spLocks/>
          </p:cNvSpPr>
          <p:nvPr/>
        </p:nvSpPr>
        <p:spPr>
          <a:xfrm>
            <a:off x="-1" y="-11826"/>
            <a:ext cx="12192000" cy="48311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Sexual health</a:t>
            </a:r>
            <a:endParaRPr lang="en-GB" sz="3200" b="1" dirty="0">
              <a:solidFill>
                <a:schemeClr val="bg1"/>
              </a:solidFill>
            </a:endParaRPr>
          </a:p>
        </p:txBody>
      </p:sp>
      <p:sp>
        <p:nvSpPr>
          <p:cNvPr id="17" name="TextBox 16"/>
          <p:cNvSpPr txBox="1"/>
          <p:nvPr/>
        </p:nvSpPr>
        <p:spPr>
          <a:xfrm>
            <a:off x="5173057" y="586994"/>
            <a:ext cx="300021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Chlamydia screening %</a:t>
            </a:r>
            <a:r>
              <a:rPr lang="en-GB" sz="1200" b="1" dirty="0" smtClean="0">
                <a:solidFill>
                  <a:schemeClr val="bg1"/>
                </a:solidFill>
              </a:rPr>
              <a:t> screened, 2017</a:t>
            </a:r>
            <a:endParaRPr lang="en-GB" sz="1200" b="1" dirty="0">
              <a:solidFill>
                <a:schemeClr val="bg1"/>
              </a:solidFill>
            </a:endParaRPr>
          </a:p>
        </p:txBody>
      </p:sp>
      <p:sp>
        <p:nvSpPr>
          <p:cNvPr id="18" name="TextBox 17"/>
          <p:cNvSpPr txBox="1"/>
          <p:nvPr/>
        </p:nvSpPr>
        <p:spPr>
          <a:xfrm>
            <a:off x="4231744" y="3887865"/>
            <a:ext cx="271378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Late HIV diagnosis</a:t>
            </a:r>
            <a:r>
              <a:rPr lang="en-GB" sz="1200" b="1" dirty="0" smtClean="0">
                <a:solidFill>
                  <a:schemeClr val="bg1"/>
                </a:solidFill>
              </a:rPr>
              <a:t>, 2015-17</a:t>
            </a:r>
            <a:endParaRPr lang="en-GB" sz="1200" b="1" dirty="0">
              <a:solidFill>
                <a:schemeClr val="bg1"/>
              </a:solidFill>
            </a:endParaRPr>
          </a:p>
        </p:txBody>
      </p:sp>
      <p:sp>
        <p:nvSpPr>
          <p:cNvPr id="20" name="Rectangle 19"/>
          <p:cNvSpPr/>
          <p:nvPr/>
        </p:nvSpPr>
        <p:spPr>
          <a:xfrm flipH="1">
            <a:off x="4139752" y="5785346"/>
            <a:ext cx="1763391"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Public Health England </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(Table not in JSNA CDS)</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p:cNvPicPr>
            <a:picLocks noChangeAspect="1"/>
          </p:cNvPicPr>
          <p:nvPr/>
        </p:nvPicPr>
        <p:blipFill>
          <a:blip r:embed="rId7"/>
          <a:stretch>
            <a:fillRect/>
          </a:stretch>
        </p:blipFill>
        <p:spPr>
          <a:xfrm>
            <a:off x="4429622" y="6250642"/>
            <a:ext cx="1388367" cy="251776"/>
          </a:xfrm>
          <a:prstGeom prst="rect">
            <a:avLst/>
          </a:prstGeom>
        </p:spPr>
      </p:pic>
      <p:sp>
        <p:nvSpPr>
          <p:cNvPr id="22" name="Rectangle 21"/>
          <p:cNvSpPr/>
          <p:nvPr/>
        </p:nvSpPr>
        <p:spPr>
          <a:xfrm>
            <a:off x="4378965" y="6430169"/>
            <a:ext cx="1820178" cy="246221"/>
          </a:xfrm>
          <a:prstGeom prst="rect">
            <a:avLst/>
          </a:prstGeom>
        </p:spPr>
        <p:txBody>
          <a:bodyPr wrap="square">
            <a:spAutoFit/>
          </a:bodyPr>
          <a:lstStyle/>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Compared to Benchmark</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8"/>
          <a:stretch>
            <a:fillRect/>
          </a:stretch>
        </p:blipFill>
        <p:spPr>
          <a:xfrm>
            <a:off x="5173056" y="999141"/>
            <a:ext cx="3000213" cy="1599623"/>
          </a:xfrm>
          <a:prstGeom prst="rect">
            <a:avLst/>
          </a:prstGeom>
        </p:spPr>
      </p:pic>
      <p:sp>
        <p:nvSpPr>
          <p:cNvPr id="24" name="Rectangle 23"/>
          <p:cNvSpPr/>
          <p:nvPr/>
        </p:nvSpPr>
        <p:spPr>
          <a:xfrm>
            <a:off x="5123806" y="2686393"/>
            <a:ext cx="3044496"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Public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Health Profiles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p:cNvPicPr>
            <a:picLocks noChangeAspect="1"/>
          </p:cNvPicPr>
          <p:nvPr/>
        </p:nvPicPr>
        <p:blipFill>
          <a:blip r:embed="rId9"/>
          <a:stretch>
            <a:fillRect/>
          </a:stretch>
        </p:blipFill>
        <p:spPr>
          <a:xfrm>
            <a:off x="4231744" y="4314459"/>
            <a:ext cx="2713795" cy="1481619"/>
          </a:xfrm>
          <a:prstGeom prst="rect">
            <a:avLst/>
          </a:prstGeom>
        </p:spPr>
      </p:pic>
      <p:sp>
        <p:nvSpPr>
          <p:cNvPr id="28" name="TextBox 27"/>
          <p:cNvSpPr txBox="1"/>
          <p:nvPr/>
        </p:nvSpPr>
        <p:spPr>
          <a:xfrm>
            <a:off x="133419" y="4157761"/>
            <a:ext cx="3794123" cy="2523768"/>
          </a:xfrm>
          <a:prstGeom prst="rect">
            <a:avLst/>
          </a:prstGeom>
          <a:noFill/>
        </p:spPr>
        <p:txBody>
          <a:bodyPr wrap="square" rtlCol="0">
            <a:spAutoFit/>
          </a:bodyPr>
          <a:lstStyle/>
          <a:p>
            <a:pPr marL="285750" indent="-285750">
              <a:buFont typeface="Wingdings" panose="05000000000000000000" pitchFamily="2" charset="2"/>
              <a:buChar char="ð"/>
            </a:pPr>
            <a:r>
              <a:rPr lang="en-GB" sz="1400" dirty="0">
                <a:solidFill>
                  <a:srgbClr val="002F5D"/>
                </a:solidFill>
              </a:rPr>
              <a:t>The </a:t>
            </a:r>
            <a:r>
              <a:rPr lang="en-GB" sz="1400" b="1" dirty="0">
                <a:solidFill>
                  <a:srgbClr val="002F5D"/>
                </a:solidFill>
              </a:rPr>
              <a:t>STI testing rate </a:t>
            </a:r>
            <a:r>
              <a:rPr lang="en-GB" sz="1400" b="1" dirty="0" smtClean="0">
                <a:solidFill>
                  <a:srgbClr val="002F5D"/>
                </a:solidFill>
              </a:rPr>
              <a:t>in </a:t>
            </a:r>
            <a:r>
              <a:rPr lang="en-GB" sz="1400" b="1" dirty="0" smtClean="0">
                <a:solidFill>
                  <a:srgbClr val="002F5D"/>
                </a:solidFill>
              </a:rPr>
              <a:t>Huntingdonshire </a:t>
            </a:r>
            <a:r>
              <a:rPr lang="en-GB" sz="1400" dirty="0" smtClean="0">
                <a:solidFill>
                  <a:srgbClr val="002F5D"/>
                </a:solidFill>
              </a:rPr>
              <a:t>is </a:t>
            </a:r>
            <a:r>
              <a:rPr lang="en-GB" sz="1400" dirty="0">
                <a:solidFill>
                  <a:srgbClr val="002F5D"/>
                </a:solidFill>
              </a:rPr>
              <a:t>statistically significantly </a:t>
            </a:r>
            <a:r>
              <a:rPr lang="en-GB" sz="1400" b="1" dirty="0" smtClean="0">
                <a:solidFill>
                  <a:srgbClr val="002F5D"/>
                </a:solidFill>
              </a:rPr>
              <a:t>worse than the national average</a:t>
            </a:r>
            <a:r>
              <a:rPr lang="en-GB" sz="1400" dirty="0" smtClean="0">
                <a:solidFill>
                  <a:srgbClr val="002F5D"/>
                </a:solidFill>
              </a:rPr>
              <a:t>. </a:t>
            </a:r>
            <a:r>
              <a:rPr lang="en-GB" sz="1400" dirty="0" smtClean="0">
                <a:solidFill>
                  <a:srgbClr val="002F5D"/>
                </a:solidFill>
              </a:rPr>
              <a:t>Though the STI positivity rate is statistically similar to the national average, the recent trend is a decline.</a:t>
            </a:r>
            <a:endParaRPr lang="en-GB" sz="1400" dirty="0" smtClean="0">
              <a:solidFill>
                <a:srgbClr val="002F5D"/>
              </a:solidFill>
            </a:endParaRP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b="1" dirty="0" smtClean="0">
                <a:solidFill>
                  <a:srgbClr val="002F5D"/>
                </a:solidFill>
              </a:rPr>
              <a:t>Huntingdonshire</a:t>
            </a:r>
            <a:r>
              <a:rPr lang="en-GB" sz="1400" dirty="0" smtClean="0">
                <a:solidFill>
                  <a:srgbClr val="002F5D"/>
                </a:solidFill>
              </a:rPr>
              <a:t> has a recent increase in STI testing rate but a recent decline </a:t>
            </a:r>
            <a:r>
              <a:rPr lang="en-GB" sz="1400" dirty="0">
                <a:solidFill>
                  <a:srgbClr val="002F5D"/>
                </a:solidFill>
              </a:rPr>
              <a:t>in positivity </a:t>
            </a:r>
            <a:r>
              <a:rPr lang="en-GB" sz="1400" dirty="0" smtClean="0">
                <a:solidFill>
                  <a:srgbClr val="002F5D"/>
                </a:solidFill>
              </a:rPr>
              <a:t>rates. This decline </a:t>
            </a:r>
            <a:r>
              <a:rPr lang="en-GB" sz="1400" dirty="0">
                <a:solidFill>
                  <a:srgbClr val="002F5D"/>
                </a:solidFill>
              </a:rPr>
              <a:t>may indicate inappropriate targeting or a general decrease in </a:t>
            </a:r>
            <a:r>
              <a:rPr lang="en-GB" sz="1400" dirty="0" smtClean="0">
                <a:solidFill>
                  <a:srgbClr val="002F5D"/>
                </a:solidFill>
              </a:rPr>
              <a:t>prevalence of </a:t>
            </a:r>
            <a:r>
              <a:rPr lang="en-GB" sz="1400" dirty="0">
                <a:solidFill>
                  <a:srgbClr val="002F5D"/>
                </a:solidFill>
              </a:rPr>
              <a:t>infection in the population</a:t>
            </a:r>
            <a:r>
              <a:rPr lang="en-GB" dirty="0">
                <a:solidFill>
                  <a:srgbClr val="002F5D"/>
                </a:solidFill>
              </a:rPr>
              <a:t>. </a:t>
            </a:r>
          </a:p>
        </p:txBody>
      </p:sp>
      <p:pic>
        <p:nvPicPr>
          <p:cNvPr id="2" name="Picture 1"/>
          <p:cNvPicPr>
            <a:picLocks noChangeAspect="1"/>
          </p:cNvPicPr>
          <p:nvPr/>
        </p:nvPicPr>
        <p:blipFill>
          <a:blip r:embed="rId10"/>
          <a:stretch>
            <a:fillRect/>
          </a:stretch>
        </p:blipFill>
        <p:spPr>
          <a:xfrm>
            <a:off x="9894242" y="6265170"/>
            <a:ext cx="1072989" cy="371888"/>
          </a:xfrm>
          <a:prstGeom prst="rect">
            <a:avLst/>
          </a:prstGeom>
        </p:spPr>
      </p:pic>
      <p:pic>
        <p:nvPicPr>
          <p:cNvPr id="29" name="Picture 28"/>
          <p:cNvPicPr>
            <a:picLocks noChangeAspect="1"/>
          </p:cNvPicPr>
          <p:nvPr/>
        </p:nvPicPr>
        <p:blipFill>
          <a:blip r:embed="rId6"/>
          <a:stretch>
            <a:fillRect/>
          </a:stretch>
        </p:blipFill>
        <p:spPr>
          <a:xfrm>
            <a:off x="5095378" y="3373599"/>
            <a:ext cx="2751744" cy="400944"/>
          </a:xfrm>
          <a:prstGeom prst="rect">
            <a:avLst/>
          </a:prstGeom>
        </p:spPr>
      </p:pic>
      <p:pic>
        <p:nvPicPr>
          <p:cNvPr id="30" name="Picture 29"/>
          <p:cNvPicPr>
            <a:picLocks noChangeAspect="1"/>
          </p:cNvPicPr>
          <p:nvPr/>
        </p:nvPicPr>
        <p:blipFill>
          <a:blip r:embed="rId11"/>
          <a:stretch>
            <a:fillRect/>
          </a:stretch>
        </p:blipFill>
        <p:spPr>
          <a:xfrm>
            <a:off x="5123805" y="2942626"/>
            <a:ext cx="1075081" cy="369353"/>
          </a:xfrm>
          <a:prstGeom prst="rect">
            <a:avLst/>
          </a:prstGeom>
        </p:spPr>
      </p:pic>
    </p:spTree>
    <p:extLst>
      <p:ext uri="{BB962C8B-B14F-4D97-AF65-F5344CB8AC3E}">
        <p14:creationId xmlns:p14="http://schemas.microsoft.com/office/powerpoint/2010/main" val="1931080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Falls and hip fractures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19</a:t>
            </a:fld>
            <a:endParaRPr lang="en-GB" dirty="0"/>
          </a:p>
        </p:txBody>
      </p:sp>
      <p:sp>
        <p:nvSpPr>
          <p:cNvPr id="8" name="TextBox 7"/>
          <p:cNvSpPr txBox="1"/>
          <p:nvPr/>
        </p:nvSpPr>
        <p:spPr>
          <a:xfrm>
            <a:off x="6369174" y="684809"/>
            <a:ext cx="5611400" cy="523220"/>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Falls in over 65s: Emergency hospital admissions (for age/sex groups where one or more districts have worse rates than England), 2017/18</a:t>
            </a:r>
            <a:endParaRPr lang="en-GB" sz="1400" b="1" dirty="0">
              <a:solidFill>
                <a:schemeClr val="bg1"/>
              </a:solidFill>
            </a:endParaRPr>
          </a:p>
        </p:txBody>
      </p:sp>
      <p:sp>
        <p:nvSpPr>
          <p:cNvPr id="9" name="Content Placeholder 2"/>
          <p:cNvSpPr>
            <a:spLocks noGrp="1"/>
          </p:cNvSpPr>
          <p:nvPr>
            <p:ph idx="1"/>
          </p:nvPr>
        </p:nvSpPr>
        <p:spPr>
          <a:xfrm>
            <a:off x="483356" y="1021171"/>
            <a:ext cx="4443485" cy="4465770"/>
          </a:xfrm>
        </p:spPr>
        <p:txBody>
          <a:bodyPr>
            <a:normAutofit/>
          </a:bodyPr>
          <a:lstStyle/>
          <a:p>
            <a:pPr marL="284400" indent="-284400">
              <a:lnSpc>
                <a:spcPct val="100000"/>
              </a:lnSpc>
              <a:spcBef>
                <a:spcPts val="0"/>
              </a:spcBef>
              <a:buFont typeface="Wingdings" panose="05000000000000000000" pitchFamily="2" charset="2"/>
              <a:buChar char="ð"/>
            </a:pPr>
            <a:r>
              <a:rPr lang="en-GB" sz="1400" dirty="0">
                <a:solidFill>
                  <a:srgbClr val="002F5D"/>
                </a:solidFill>
              </a:rPr>
              <a:t>For </a:t>
            </a:r>
            <a:r>
              <a:rPr lang="en-GB" sz="1400" dirty="0" smtClean="0">
                <a:solidFill>
                  <a:srgbClr val="002F5D"/>
                </a:solidFill>
              </a:rPr>
              <a:t>the age/sex </a:t>
            </a:r>
            <a:r>
              <a:rPr lang="en-GB" sz="1400" dirty="0">
                <a:solidFill>
                  <a:srgbClr val="002F5D"/>
                </a:solidFill>
              </a:rPr>
              <a:t>groups where the Cambridge district is identified as statistically significantly worse than the England average, </a:t>
            </a:r>
            <a:r>
              <a:rPr lang="en-GB" sz="1400" b="1" dirty="0" smtClean="0">
                <a:solidFill>
                  <a:srgbClr val="002F5D"/>
                </a:solidFill>
              </a:rPr>
              <a:t>Huntingdonshire</a:t>
            </a:r>
            <a:r>
              <a:rPr lang="en-GB" sz="1400" dirty="0" smtClean="0">
                <a:solidFill>
                  <a:srgbClr val="002F5D"/>
                </a:solidFill>
              </a:rPr>
              <a:t> has </a:t>
            </a:r>
            <a:r>
              <a:rPr lang="en-GB" sz="1400" dirty="0">
                <a:solidFill>
                  <a:srgbClr val="002F5D"/>
                </a:solidFill>
              </a:rPr>
              <a:t>a rate of </a:t>
            </a:r>
            <a:r>
              <a:rPr lang="en-GB" sz="1400" b="1" dirty="0">
                <a:solidFill>
                  <a:srgbClr val="002F5D"/>
                </a:solidFill>
              </a:rPr>
              <a:t>emergency</a:t>
            </a:r>
            <a:r>
              <a:rPr lang="en-GB" sz="1400" dirty="0">
                <a:solidFill>
                  <a:srgbClr val="002F5D"/>
                </a:solidFill>
              </a:rPr>
              <a:t> </a:t>
            </a:r>
            <a:r>
              <a:rPr lang="en-GB" sz="1400" b="1" dirty="0">
                <a:solidFill>
                  <a:srgbClr val="002F5D"/>
                </a:solidFill>
              </a:rPr>
              <a:t>hospital admissions for falls </a:t>
            </a:r>
            <a:r>
              <a:rPr lang="en-GB" sz="1400" dirty="0">
                <a:solidFill>
                  <a:srgbClr val="002F5D"/>
                </a:solidFill>
              </a:rPr>
              <a:t>that is statistically </a:t>
            </a:r>
            <a:r>
              <a:rPr lang="en-GB" sz="1400" b="1" dirty="0">
                <a:solidFill>
                  <a:srgbClr val="002F5D"/>
                </a:solidFill>
              </a:rPr>
              <a:t>similar </a:t>
            </a:r>
            <a:r>
              <a:rPr lang="en-GB" sz="1400" dirty="0">
                <a:solidFill>
                  <a:srgbClr val="002F5D"/>
                </a:solidFill>
              </a:rPr>
              <a:t>to the England </a:t>
            </a:r>
            <a:r>
              <a:rPr lang="en-GB" sz="1400" dirty="0" smtClean="0">
                <a:solidFill>
                  <a:srgbClr val="002F5D"/>
                </a:solidFill>
              </a:rPr>
              <a:t>average</a:t>
            </a:r>
          </a:p>
          <a:p>
            <a:pPr marL="284400" indent="-284400">
              <a:lnSpc>
                <a:spcPct val="100000"/>
              </a:lnSpc>
              <a:spcBef>
                <a:spcPts val="0"/>
              </a:spcBef>
              <a:buFont typeface="Wingdings" panose="05000000000000000000" pitchFamily="2" charset="2"/>
              <a:buChar char="ð"/>
            </a:pPr>
            <a:endParaRPr lang="en-GB" sz="1400" dirty="0">
              <a:solidFill>
                <a:srgbClr val="FF0000"/>
              </a:solidFill>
            </a:endParaRPr>
          </a:p>
          <a:p>
            <a:pPr marL="284400" indent="-284400">
              <a:lnSpc>
                <a:spcPct val="100000"/>
              </a:lnSpc>
              <a:spcBef>
                <a:spcPts val="0"/>
              </a:spcBef>
              <a:buFont typeface="Wingdings" panose="05000000000000000000" pitchFamily="2" charset="2"/>
              <a:buChar char="ð"/>
            </a:pPr>
            <a:r>
              <a:rPr lang="en-GB" sz="1400" dirty="0">
                <a:solidFill>
                  <a:srgbClr val="002F5D"/>
                </a:solidFill>
              </a:rPr>
              <a:t>Across Cambridgeshire and Peterborough the </a:t>
            </a:r>
            <a:r>
              <a:rPr lang="en-GB" sz="1400" b="1" dirty="0">
                <a:solidFill>
                  <a:srgbClr val="002F5D"/>
                </a:solidFill>
              </a:rPr>
              <a:t>rates of hip fractures </a:t>
            </a:r>
            <a:r>
              <a:rPr lang="en-GB" sz="1400" dirty="0">
                <a:solidFill>
                  <a:srgbClr val="002F5D"/>
                </a:solidFill>
              </a:rPr>
              <a:t>in people aged 65 and over tend to show </a:t>
            </a:r>
            <a:r>
              <a:rPr lang="en-GB" sz="1400" b="1" dirty="0">
                <a:solidFill>
                  <a:srgbClr val="002F5D"/>
                </a:solidFill>
              </a:rPr>
              <a:t>no statistical difference </a:t>
            </a:r>
            <a:r>
              <a:rPr lang="en-GB" sz="1400" dirty="0">
                <a:solidFill>
                  <a:srgbClr val="002F5D"/>
                </a:solidFill>
              </a:rPr>
              <a:t>to the England </a:t>
            </a:r>
            <a:r>
              <a:rPr lang="en-GB" sz="1400" dirty="0" smtClean="0">
                <a:solidFill>
                  <a:srgbClr val="002F5D"/>
                </a:solidFill>
              </a:rPr>
              <a:t>average; this is the case in </a:t>
            </a:r>
            <a:r>
              <a:rPr lang="en-GB" sz="1400" b="1" dirty="0" smtClean="0">
                <a:solidFill>
                  <a:srgbClr val="002F5D"/>
                </a:solidFill>
              </a:rPr>
              <a:t>Huntingdonshire</a:t>
            </a:r>
            <a:r>
              <a:rPr lang="en-GB" sz="1400" dirty="0" smtClean="0">
                <a:solidFill>
                  <a:srgbClr val="002F5D"/>
                </a:solidFill>
              </a:rPr>
              <a:t>. </a:t>
            </a:r>
          </a:p>
          <a:p>
            <a:pPr marL="284400" indent="-284400">
              <a:lnSpc>
                <a:spcPct val="100000"/>
              </a:lnSpc>
              <a:spcBef>
                <a:spcPts val="0"/>
              </a:spcBef>
              <a:buFont typeface="Wingdings" panose="05000000000000000000" pitchFamily="2" charset="2"/>
              <a:buChar char="ð"/>
            </a:pPr>
            <a:endParaRPr lang="en-GB" sz="1400" dirty="0">
              <a:solidFill>
                <a:srgbClr val="002F5D"/>
              </a:solidFill>
            </a:endParaRP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Looking </a:t>
            </a:r>
            <a:r>
              <a:rPr lang="en-GB" sz="1400" dirty="0">
                <a:solidFill>
                  <a:srgbClr val="002F5D"/>
                </a:solidFill>
              </a:rPr>
              <a:t>back to 2011/12 this pattern is similar with Cambridgeshire and most districts generally having rates that do not differ statistically from the England </a:t>
            </a:r>
            <a:r>
              <a:rPr lang="en-GB" sz="1400" dirty="0" smtClean="0">
                <a:solidFill>
                  <a:srgbClr val="002F5D"/>
                </a:solidFill>
              </a:rPr>
              <a:t>average </a:t>
            </a:r>
            <a:r>
              <a:rPr lang="en-GB" sz="1400" dirty="0">
                <a:solidFill>
                  <a:srgbClr val="002F5D"/>
                </a:solidFill>
              </a:rPr>
              <a:t>(data not </a:t>
            </a:r>
            <a:r>
              <a:rPr lang="en-GB" sz="1400" dirty="0" smtClean="0">
                <a:solidFill>
                  <a:srgbClr val="002F5D"/>
                </a:solidFill>
              </a:rPr>
              <a:t>shown). </a:t>
            </a:r>
            <a:r>
              <a:rPr lang="en-GB" sz="1400" dirty="0">
                <a:solidFill>
                  <a:srgbClr val="002F5D"/>
                </a:solidFill>
              </a:rPr>
              <a:t>However, the numbers of hip fractures are relatively small and this makes it harder to detect statistical differences.</a:t>
            </a:r>
          </a:p>
          <a:p>
            <a:pPr marL="284400" indent="-284400">
              <a:lnSpc>
                <a:spcPct val="100000"/>
              </a:lnSpc>
              <a:spcBef>
                <a:spcPts val="0"/>
              </a:spcBef>
              <a:buFont typeface="Wingdings" panose="05000000000000000000" pitchFamily="2" charset="2"/>
              <a:buChar char="ð"/>
            </a:pPr>
            <a:endParaRPr lang="en-GB" sz="1400" dirty="0">
              <a:solidFill>
                <a:srgbClr val="002F5D"/>
              </a:solidFill>
            </a:endParaRPr>
          </a:p>
        </p:txBody>
      </p:sp>
      <p:sp>
        <p:nvSpPr>
          <p:cNvPr id="10" name="Rectangle 3"/>
          <p:cNvSpPr>
            <a:spLocks noChangeArrowheads="1"/>
          </p:cNvSpPr>
          <p:nvPr/>
        </p:nvSpPr>
        <p:spPr bwMode="auto">
          <a:xfrm>
            <a:off x="6426636" y="3309269"/>
            <a:ext cx="534785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100" b="1" dirty="0">
                <a:solidFill>
                  <a:srgbClr val="002F5D"/>
                </a:solidFill>
              </a:rPr>
              <a:t>Source</a:t>
            </a:r>
            <a:r>
              <a:rPr lang="en-GB" sz="1100" dirty="0">
                <a:solidFill>
                  <a:srgbClr val="002F5D"/>
                </a:solidFill>
              </a:rPr>
              <a:t>: Public Health England, Public Health Outcomes </a:t>
            </a:r>
            <a:r>
              <a:rPr lang="en-GB" sz="1100" dirty="0" smtClean="0">
                <a:solidFill>
                  <a:srgbClr val="002F5D"/>
                </a:solidFill>
              </a:rPr>
              <a:t>Framework (Table 50b)</a:t>
            </a:r>
            <a:endParaRPr lang="en-GB" sz="1100" dirty="0">
              <a:solidFill>
                <a:srgbClr val="002F5D"/>
              </a:solidFill>
            </a:endParaRPr>
          </a:p>
        </p:txBody>
      </p:sp>
      <p:sp>
        <p:nvSpPr>
          <p:cNvPr id="16" name="TextBox 15"/>
          <p:cNvSpPr txBox="1"/>
          <p:nvPr/>
        </p:nvSpPr>
        <p:spPr>
          <a:xfrm>
            <a:off x="6426636" y="3842476"/>
            <a:ext cx="5553937" cy="523220"/>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Hip fractures in over 65s: emergency hospital admissions for fractured neck of femur, 2017/18</a:t>
            </a:r>
            <a:endParaRPr lang="en-GB" sz="1400" b="1" dirty="0">
              <a:solidFill>
                <a:schemeClr val="bg1"/>
              </a:solidFill>
            </a:endParaRPr>
          </a:p>
        </p:txBody>
      </p:sp>
      <p:pic>
        <p:nvPicPr>
          <p:cNvPr id="3" name="Picture 2"/>
          <p:cNvPicPr>
            <a:picLocks noChangeAspect="1"/>
          </p:cNvPicPr>
          <p:nvPr/>
        </p:nvPicPr>
        <p:blipFill>
          <a:blip r:embed="rId2"/>
          <a:stretch>
            <a:fillRect/>
          </a:stretch>
        </p:blipFill>
        <p:spPr>
          <a:xfrm>
            <a:off x="6414740" y="1302677"/>
            <a:ext cx="5565834" cy="1748924"/>
          </a:xfrm>
          <a:prstGeom prst="rect">
            <a:avLst/>
          </a:prstGeom>
        </p:spPr>
      </p:pic>
      <p:pic>
        <p:nvPicPr>
          <p:cNvPr id="6" name="Picture 5"/>
          <p:cNvPicPr>
            <a:picLocks noChangeAspect="1"/>
          </p:cNvPicPr>
          <p:nvPr/>
        </p:nvPicPr>
        <p:blipFill>
          <a:blip r:embed="rId3"/>
          <a:stretch>
            <a:fillRect/>
          </a:stretch>
        </p:blipFill>
        <p:spPr>
          <a:xfrm>
            <a:off x="3016712" y="5777383"/>
            <a:ext cx="2882878" cy="420051"/>
          </a:xfrm>
          <a:prstGeom prst="rect">
            <a:avLst/>
          </a:prstGeom>
        </p:spPr>
      </p:pic>
      <p:pic>
        <p:nvPicPr>
          <p:cNvPr id="12" name="Picture 11"/>
          <p:cNvPicPr>
            <a:picLocks noChangeAspect="1"/>
          </p:cNvPicPr>
          <p:nvPr/>
        </p:nvPicPr>
        <p:blipFill>
          <a:blip r:embed="rId4"/>
          <a:stretch>
            <a:fillRect/>
          </a:stretch>
        </p:blipFill>
        <p:spPr>
          <a:xfrm>
            <a:off x="6426636" y="4483292"/>
            <a:ext cx="5553937" cy="1164437"/>
          </a:xfrm>
          <a:prstGeom prst="rect">
            <a:avLst/>
          </a:prstGeom>
        </p:spPr>
      </p:pic>
      <p:sp>
        <p:nvSpPr>
          <p:cNvPr id="13" name="Rectangle 12"/>
          <p:cNvSpPr/>
          <p:nvPr/>
        </p:nvSpPr>
        <p:spPr>
          <a:xfrm>
            <a:off x="6369174" y="5723489"/>
            <a:ext cx="2834430" cy="246221"/>
          </a:xfrm>
          <a:prstGeom prst="rect">
            <a:avLst/>
          </a:prstGeom>
        </p:spPr>
        <p:txBody>
          <a:bodyPr wrap="none">
            <a:spAutoFit/>
          </a:bodyPr>
          <a:lstStyle/>
          <a:p>
            <a:pPr>
              <a:lnSpc>
                <a:spcPts val="1200"/>
              </a:lnSpc>
              <a:spcAft>
                <a:spcPts val="0"/>
              </a:spcAft>
            </a:pP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age </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standardised rate per 100,000 population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3"/>
          <p:cNvSpPr>
            <a:spLocks noChangeArrowheads="1"/>
          </p:cNvSpPr>
          <p:nvPr/>
        </p:nvSpPr>
        <p:spPr bwMode="auto">
          <a:xfrm>
            <a:off x="6369174" y="5929313"/>
            <a:ext cx="534785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100" b="1" dirty="0">
                <a:solidFill>
                  <a:srgbClr val="002F5D"/>
                </a:solidFill>
              </a:rPr>
              <a:t>Source</a:t>
            </a:r>
            <a:r>
              <a:rPr lang="en-GB" sz="1100" dirty="0">
                <a:solidFill>
                  <a:srgbClr val="002F5D"/>
                </a:solidFill>
              </a:rPr>
              <a:t>: Public Health England, Public Health Outcomes </a:t>
            </a:r>
            <a:r>
              <a:rPr lang="en-GB" sz="1100" dirty="0" smtClean="0">
                <a:solidFill>
                  <a:srgbClr val="002F5D"/>
                </a:solidFill>
              </a:rPr>
              <a:t>Framework (Table 51b)</a:t>
            </a:r>
            <a:endParaRPr lang="en-GB" sz="1100" dirty="0">
              <a:solidFill>
                <a:srgbClr val="002F5D"/>
              </a:solidFill>
            </a:endParaRPr>
          </a:p>
        </p:txBody>
      </p:sp>
      <p:sp>
        <p:nvSpPr>
          <p:cNvPr id="15" name="Rectangle 14"/>
          <p:cNvSpPr/>
          <p:nvPr/>
        </p:nvSpPr>
        <p:spPr>
          <a:xfrm>
            <a:off x="6426636" y="3116140"/>
            <a:ext cx="2935419" cy="268663"/>
          </a:xfrm>
          <a:prstGeom prst="rect">
            <a:avLst/>
          </a:prstGeom>
        </p:spPr>
        <p:txBody>
          <a:bodyPr wrap="none">
            <a:spAutoFit/>
          </a:bodyPr>
          <a:lstStyle/>
          <a:p>
            <a:pPr>
              <a:lnSpc>
                <a:spcPts val="1200"/>
              </a:lnSpc>
              <a:spcAft>
                <a:spcPts val="0"/>
              </a:spcAft>
            </a:pPr>
            <a:r>
              <a:rPr lang="en-GB" sz="1100" baseline="30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1</a:t>
            </a:r>
            <a:r>
              <a:rPr lang="en-GB"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age standardised rate per 100,000 population </a:t>
            </a:r>
            <a:endParaRPr lang="en-GB" sz="11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4590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7081"/>
          </a:xfrm>
          <a:solidFill>
            <a:schemeClr val="accent1"/>
          </a:solidFill>
        </p:spPr>
        <p:txBody>
          <a:bodyPr>
            <a:normAutofit fontScale="90000"/>
          </a:bodyPr>
          <a:lstStyle/>
          <a:p>
            <a:r>
              <a:rPr lang="en-GB" sz="3600" b="1" dirty="0" smtClean="0">
                <a:solidFill>
                  <a:schemeClr val="bg1"/>
                </a:solidFill>
              </a:rPr>
              <a:t>Introduction</a:t>
            </a:r>
            <a:endParaRPr lang="en-GB" sz="3600" b="1" dirty="0">
              <a:solidFill>
                <a:schemeClr val="bg1"/>
              </a:solidFill>
            </a:endParaRPr>
          </a:p>
        </p:txBody>
      </p:sp>
      <p:sp>
        <p:nvSpPr>
          <p:cNvPr id="5" name="Slide Number Placeholder 4"/>
          <p:cNvSpPr>
            <a:spLocks noGrp="1"/>
          </p:cNvSpPr>
          <p:nvPr>
            <p:ph type="sldNum" sz="quarter" idx="12"/>
          </p:nvPr>
        </p:nvSpPr>
        <p:spPr/>
        <p:txBody>
          <a:bodyPr/>
          <a:lstStyle/>
          <a:p>
            <a:fld id="{09D76AF3-3A2C-4E90-952B-44A1ADBEEDA6}" type="slidenum">
              <a:rPr lang="en-GB" smtClean="0"/>
              <a:t>2</a:t>
            </a:fld>
            <a:endParaRPr lang="en-GB"/>
          </a:p>
        </p:txBody>
      </p:sp>
      <p:sp>
        <p:nvSpPr>
          <p:cNvPr id="3" name="TextBox 2"/>
          <p:cNvSpPr txBox="1"/>
          <p:nvPr/>
        </p:nvSpPr>
        <p:spPr>
          <a:xfrm>
            <a:off x="925033" y="610578"/>
            <a:ext cx="112669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The Joint Strategic Needs Assessment Core Dataset</a:t>
            </a:r>
            <a:endParaRPr lang="en-GB" sz="1400" b="1" dirty="0">
              <a:solidFill>
                <a:schemeClr val="bg1"/>
              </a:solidFill>
            </a:endParaRPr>
          </a:p>
        </p:txBody>
      </p:sp>
      <p:sp>
        <p:nvSpPr>
          <p:cNvPr id="6" name="Content Placeholder 5"/>
          <p:cNvSpPr>
            <a:spLocks noGrp="1"/>
          </p:cNvSpPr>
          <p:nvPr>
            <p:ph idx="1"/>
          </p:nvPr>
        </p:nvSpPr>
        <p:spPr>
          <a:xfrm>
            <a:off x="925032" y="2901848"/>
            <a:ext cx="10428768" cy="1582019"/>
          </a:xfrm>
        </p:spPr>
        <p:txBody>
          <a:bodyPr>
            <a:noAutofit/>
          </a:bodyPr>
          <a:lstStyle/>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The full </a:t>
            </a:r>
            <a:r>
              <a:rPr lang="en-GB" sz="1400" dirty="0">
                <a:solidFill>
                  <a:srgbClr val="002F5D"/>
                </a:solidFill>
              </a:rPr>
              <a:t>Cambridgeshire and Peterborough J</a:t>
            </a:r>
            <a:r>
              <a:rPr lang="en-GB" sz="1400" dirty="0">
                <a:solidFill>
                  <a:srgbClr val="002F5D"/>
                </a:solidFill>
                <a:cs typeface="Times New Roman" panose="02020603050405020304" pitchFamily="18" charset="0"/>
              </a:rPr>
              <a:t>SNA Core dataset </a:t>
            </a:r>
            <a:r>
              <a:rPr lang="en-GB" sz="1400" dirty="0" smtClean="0">
                <a:solidFill>
                  <a:srgbClr val="002F5D"/>
                </a:solidFill>
                <a:cs typeface="Times New Roman" panose="02020603050405020304" pitchFamily="18" charset="0"/>
              </a:rPr>
              <a:t> is available online at </a:t>
            </a:r>
            <a:r>
              <a:rPr lang="en-GB" sz="1400" u="sng" dirty="0" smtClean="0">
                <a:solidFill>
                  <a:srgbClr val="002F5D"/>
                </a:solidFill>
                <a:hlinkClick r:id="rId2"/>
              </a:rPr>
              <a:t>http</a:t>
            </a:r>
            <a:r>
              <a:rPr lang="en-GB" sz="1400" u="sng" dirty="0">
                <a:solidFill>
                  <a:srgbClr val="002F5D"/>
                </a:solidFill>
                <a:hlinkClick r:id="rId2"/>
              </a:rPr>
              <a:t>://cambridgeshireinsight.org.uk/jsna</a:t>
            </a:r>
            <a:r>
              <a:rPr lang="en-GB" sz="1400" dirty="0">
                <a:solidFill>
                  <a:srgbClr val="002F5D"/>
                </a:solidFill>
              </a:rPr>
              <a:t> and </a:t>
            </a:r>
            <a:r>
              <a:rPr lang="en-GB" sz="1400" u="sng" dirty="0">
                <a:solidFill>
                  <a:srgbClr val="002F5D"/>
                </a:solidFill>
                <a:hlinkClick r:id="rId3"/>
              </a:rPr>
              <a:t>www.peterborough.gov.uk/healthcare/public-health/JSNA</a:t>
            </a:r>
            <a:r>
              <a:rPr lang="en-GB" sz="1400" dirty="0" smtClean="0">
                <a:solidFill>
                  <a:srgbClr val="002F5D"/>
                </a:solidFill>
              </a:rPr>
              <a:t>.</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This district summary provides some key extracts and information from the </a:t>
            </a:r>
            <a:r>
              <a:rPr lang="en-GB" sz="1400" b="1" dirty="0">
                <a:solidFill>
                  <a:srgbClr val="002F5D"/>
                </a:solidFill>
              </a:rPr>
              <a:t>Cambridgeshire and Peterborough J</a:t>
            </a:r>
            <a:r>
              <a:rPr lang="en-GB" sz="1400" b="1" dirty="0">
                <a:solidFill>
                  <a:srgbClr val="002F5D"/>
                </a:solidFill>
                <a:cs typeface="Times New Roman" panose="02020603050405020304" pitchFamily="18" charset="0"/>
              </a:rPr>
              <a:t>SNA Core </a:t>
            </a:r>
            <a:r>
              <a:rPr lang="en-GB" sz="1400" b="1" dirty="0" smtClean="0">
                <a:solidFill>
                  <a:srgbClr val="002F5D"/>
                </a:solidFill>
                <a:cs typeface="Times New Roman" panose="02020603050405020304" pitchFamily="18" charset="0"/>
              </a:rPr>
              <a:t>dataset</a:t>
            </a:r>
            <a:r>
              <a:rPr lang="en-GB" sz="1400" dirty="0" smtClean="0">
                <a:solidFill>
                  <a:srgbClr val="002F5D"/>
                </a:solidFill>
                <a:cs typeface="Times New Roman" panose="02020603050405020304" pitchFamily="18" charset="0"/>
              </a:rPr>
              <a:t>,</a:t>
            </a:r>
            <a:r>
              <a:rPr lang="en-GB" sz="1400" b="1" dirty="0" smtClean="0">
                <a:solidFill>
                  <a:srgbClr val="002F5D"/>
                </a:solidFill>
                <a:cs typeface="Times New Roman" panose="02020603050405020304" pitchFamily="18" charset="0"/>
              </a:rPr>
              <a:t> particularly focusing on </a:t>
            </a:r>
            <a:r>
              <a:rPr lang="en-GB" sz="1400" dirty="0" smtClean="0">
                <a:solidFill>
                  <a:srgbClr val="002F5D"/>
                </a:solidFill>
                <a:cs typeface="Times New Roman" panose="02020603050405020304" pitchFamily="18" charset="0"/>
              </a:rPr>
              <a:t>issues for the </a:t>
            </a:r>
            <a:r>
              <a:rPr lang="en-GB" sz="1400" b="1" dirty="0" smtClean="0">
                <a:solidFill>
                  <a:srgbClr val="002F5D"/>
                </a:solidFill>
                <a:cs typeface="Times New Roman" panose="02020603050405020304" pitchFamily="18" charset="0"/>
              </a:rPr>
              <a:t>Huntingdonshire </a:t>
            </a:r>
            <a:r>
              <a:rPr lang="en-GB" sz="1400" dirty="0" smtClean="0">
                <a:solidFill>
                  <a:srgbClr val="002F5D"/>
                </a:solidFill>
                <a:cs typeface="Times New Roman" panose="02020603050405020304" pitchFamily="18" charset="0"/>
              </a:rPr>
              <a:t>district.</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cs typeface="Times New Roman" panose="02020603050405020304" pitchFamily="18" charset="0"/>
              </a:rPr>
              <a:t>There are district summaries available for the other Cambridgeshire districts.</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Throughout this district summary references are made under each figure/table highlighting its respective location in the JSNA CDS. </a:t>
            </a:r>
            <a:endParaRPr lang="en-GB" sz="1400" dirty="0">
              <a:solidFill>
                <a:srgbClr val="002F5D"/>
              </a:solidFill>
            </a:endParaRPr>
          </a:p>
        </p:txBody>
      </p:sp>
      <p:sp>
        <p:nvSpPr>
          <p:cNvPr id="7" name="TextBox 6"/>
          <p:cNvSpPr txBox="1"/>
          <p:nvPr/>
        </p:nvSpPr>
        <p:spPr>
          <a:xfrm>
            <a:off x="925032" y="2470606"/>
            <a:ext cx="112669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This document - district summary for Cambridge</a:t>
            </a:r>
            <a:endParaRPr lang="en-GB" sz="1400" b="1" dirty="0">
              <a:solidFill>
                <a:schemeClr val="bg1"/>
              </a:solidFill>
            </a:endParaRPr>
          </a:p>
        </p:txBody>
      </p:sp>
      <p:sp>
        <p:nvSpPr>
          <p:cNvPr id="9" name="TextBox 8"/>
          <p:cNvSpPr txBox="1"/>
          <p:nvPr/>
        </p:nvSpPr>
        <p:spPr>
          <a:xfrm>
            <a:off x="903197" y="4557473"/>
            <a:ext cx="112669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Statistical significance</a:t>
            </a:r>
            <a:endParaRPr lang="en-GB" sz="1400" b="1" dirty="0">
              <a:solidFill>
                <a:schemeClr val="bg1"/>
              </a:solidFill>
            </a:endParaRPr>
          </a:p>
        </p:txBody>
      </p:sp>
      <p:sp>
        <p:nvSpPr>
          <p:cNvPr id="10" name="Content Placeholder 5"/>
          <p:cNvSpPr txBox="1">
            <a:spLocks/>
          </p:cNvSpPr>
          <p:nvPr/>
        </p:nvSpPr>
        <p:spPr>
          <a:xfrm>
            <a:off x="903197" y="4938856"/>
            <a:ext cx="10450603" cy="15285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4400" indent="-284400">
              <a:lnSpc>
                <a:spcPct val="100000"/>
              </a:lnSpc>
              <a:spcBef>
                <a:spcPts val="0"/>
              </a:spcBef>
              <a:buFont typeface="Wingdings" panose="05000000000000000000" pitchFamily="2" charset="2"/>
              <a:buChar char="ð"/>
            </a:pPr>
            <a:r>
              <a:rPr lang="en-GB" sz="1400" dirty="0" smtClean="0">
                <a:solidFill>
                  <a:srgbClr val="002F5D"/>
                </a:solidFill>
              </a:rPr>
              <a:t>Throughout this district summary comparisons made between district/county and England/benchmark have been made through the assessment of </a:t>
            </a:r>
            <a:r>
              <a:rPr lang="en-GB" sz="1400" b="1" dirty="0" smtClean="0">
                <a:solidFill>
                  <a:srgbClr val="002F5D"/>
                </a:solidFill>
              </a:rPr>
              <a:t>statistical significance</a:t>
            </a:r>
            <a:r>
              <a:rPr lang="en-GB" sz="1400" dirty="0" smtClean="0">
                <a:solidFill>
                  <a:srgbClr val="002F5D"/>
                </a:solidFill>
              </a:rPr>
              <a:t>. For each indicator value, 95% confidence interval are calculated to provide a measure of uncertainty around the calculated value. </a:t>
            </a: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If the confidence interval for the district/county value excludes the value for the benchmark (which is typically England), the difference between the district/county value and the benchmark is said to be ‘statistically significant’. The colour scheme (or </a:t>
            </a:r>
            <a:r>
              <a:rPr lang="en-GB" sz="1400" b="1" dirty="0" smtClean="0">
                <a:solidFill>
                  <a:srgbClr val="002F5D"/>
                </a:solidFill>
              </a:rPr>
              <a:t>‘red-amber-green’ RAG rating</a:t>
            </a:r>
            <a:r>
              <a:rPr lang="en-GB" sz="1400" dirty="0" smtClean="0">
                <a:solidFill>
                  <a:srgbClr val="002F5D"/>
                </a:solidFill>
              </a:rPr>
              <a:t>) representing the statistical significance, and relevant benchmark, is located under each table.</a:t>
            </a:r>
            <a:endParaRPr lang="en-GB" sz="1400" dirty="0">
              <a:solidFill>
                <a:srgbClr val="002F5D"/>
              </a:solidFill>
            </a:endParaRPr>
          </a:p>
        </p:txBody>
      </p:sp>
      <p:sp>
        <p:nvSpPr>
          <p:cNvPr id="4" name="Rectangle 3"/>
          <p:cNvSpPr/>
          <p:nvPr/>
        </p:nvSpPr>
        <p:spPr>
          <a:xfrm>
            <a:off x="925032" y="962146"/>
            <a:ext cx="10428768" cy="1169551"/>
          </a:xfrm>
          <a:prstGeom prst="rect">
            <a:avLst/>
          </a:prstGeom>
        </p:spPr>
        <p:txBody>
          <a:bodyPr wrap="square">
            <a:spAutoFit/>
          </a:bodyPr>
          <a:lstStyle/>
          <a:p>
            <a:pPr marL="285750" indent="-285750">
              <a:buFont typeface="Wingdings" panose="05000000000000000000" pitchFamily="2" charset="2"/>
              <a:buChar char="ð"/>
            </a:pPr>
            <a:r>
              <a:rPr lang="en-GB" sz="1400" dirty="0">
                <a:solidFill>
                  <a:srgbClr val="002F5D"/>
                </a:solidFill>
                <a:ea typeface="Times New Roman" panose="02020603050405020304" pitchFamily="18" charset="0"/>
                <a:cs typeface="Times New Roman" panose="02020603050405020304" pitchFamily="18" charset="0"/>
              </a:rPr>
              <a:t>The purpose of Cambridgeshire and Peterborough </a:t>
            </a:r>
            <a:r>
              <a:rPr lang="en-GB" sz="1400" b="1" dirty="0">
                <a:solidFill>
                  <a:srgbClr val="002F5D"/>
                </a:solidFill>
                <a:ea typeface="Times New Roman" panose="02020603050405020304" pitchFamily="18" charset="0"/>
                <a:cs typeface="Times New Roman" panose="02020603050405020304" pitchFamily="18" charset="0"/>
              </a:rPr>
              <a:t>Joint Strategic Needs Assessments </a:t>
            </a:r>
            <a:r>
              <a:rPr lang="en-GB" sz="1400" dirty="0">
                <a:solidFill>
                  <a:srgbClr val="002F5D"/>
                </a:solidFill>
                <a:ea typeface="Times New Roman" panose="02020603050405020304" pitchFamily="18" charset="0"/>
                <a:cs typeface="Times New Roman" panose="02020603050405020304" pitchFamily="18" charset="0"/>
              </a:rPr>
              <a:t>(JSNA) is </a:t>
            </a:r>
            <a:r>
              <a:rPr lang="en-GB" sz="1400" b="1" dirty="0">
                <a:solidFill>
                  <a:srgbClr val="002F5D"/>
                </a:solidFill>
                <a:ea typeface="Times New Roman" panose="02020603050405020304" pitchFamily="18" charset="0"/>
                <a:cs typeface="Times New Roman" panose="02020603050405020304" pitchFamily="18" charset="0"/>
              </a:rPr>
              <a:t>to identify local needs and views </a:t>
            </a:r>
            <a:r>
              <a:rPr lang="en-GB" sz="1400" dirty="0">
                <a:solidFill>
                  <a:srgbClr val="002F5D"/>
                </a:solidFill>
                <a:ea typeface="Times New Roman" panose="02020603050405020304" pitchFamily="18" charset="0"/>
                <a:cs typeface="Times New Roman" panose="02020603050405020304" pitchFamily="18" charset="0"/>
              </a:rPr>
              <a:t>to </a:t>
            </a:r>
            <a:r>
              <a:rPr lang="en-GB" sz="1400" b="1" dirty="0">
                <a:solidFill>
                  <a:srgbClr val="002F5D"/>
                </a:solidFill>
                <a:ea typeface="Times New Roman" panose="02020603050405020304" pitchFamily="18" charset="0"/>
                <a:cs typeface="Times New Roman" panose="02020603050405020304" pitchFamily="18" charset="0"/>
              </a:rPr>
              <a:t>support local strategy </a:t>
            </a:r>
            <a:r>
              <a:rPr lang="en-GB" sz="1400" dirty="0">
                <a:solidFill>
                  <a:srgbClr val="002F5D"/>
                </a:solidFill>
                <a:ea typeface="Times New Roman" panose="02020603050405020304" pitchFamily="18" charset="0"/>
                <a:cs typeface="Times New Roman" panose="02020603050405020304" pitchFamily="18" charset="0"/>
              </a:rPr>
              <a:t>development and </a:t>
            </a:r>
            <a:r>
              <a:rPr lang="en-GB" sz="1400" b="1" dirty="0">
                <a:solidFill>
                  <a:srgbClr val="002F5D"/>
                </a:solidFill>
                <a:ea typeface="Times New Roman" panose="02020603050405020304" pitchFamily="18" charset="0"/>
                <a:cs typeface="Times New Roman" panose="02020603050405020304" pitchFamily="18" charset="0"/>
              </a:rPr>
              <a:t>service planning</a:t>
            </a:r>
            <a:r>
              <a:rPr lang="en-GB" sz="1400" dirty="0">
                <a:solidFill>
                  <a:srgbClr val="002F5D"/>
                </a:solidFill>
                <a:ea typeface="Times New Roman" panose="02020603050405020304" pitchFamily="18" charset="0"/>
                <a:cs typeface="Times New Roman" panose="02020603050405020304" pitchFamily="18" charset="0"/>
              </a:rPr>
              <a:t>. In order to understand whether we are achieving good health and care outcomes locally, it is useful to benchmark outcomes in the area against local and national averages and look at trends over time</a:t>
            </a:r>
            <a:r>
              <a:rPr lang="en-GB" sz="1400" dirty="0" smtClean="0">
                <a:solidFill>
                  <a:srgbClr val="002F5D"/>
                </a:solidFill>
                <a:ea typeface="Times New Roman" panose="02020603050405020304" pitchFamily="18" charset="0"/>
                <a:cs typeface="Times New Roman" panose="02020603050405020304" pitchFamily="18" charset="0"/>
              </a:rPr>
              <a:t>.</a:t>
            </a:r>
          </a:p>
          <a:p>
            <a:pPr marL="285750" indent="-285750">
              <a:buFont typeface="Wingdings" panose="05000000000000000000" pitchFamily="2" charset="2"/>
              <a:buChar char="ð"/>
            </a:pPr>
            <a:r>
              <a:rPr lang="en-GB" sz="1400" dirty="0" smtClean="0">
                <a:solidFill>
                  <a:srgbClr val="002F5D"/>
                </a:solidFill>
                <a:cs typeface="Times New Roman" panose="02020603050405020304" pitchFamily="18" charset="0"/>
              </a:rPr>
              <a:t>The </a:t>
            </a:r>
            <a:r>
              <a:rPr lang="en-GB" sz="1400" b="1" dirty="0" smtClean="0">
                <a:solidFill>
                  <a:srgbClr val="002F5D"/>
                </a:solidFill>
              </a:rPr>
              <a:t>Cambridgeshire </a:t>
            </a:r>
            <a:r>
              <a:rPr lang="en-GB" sz="1400" b="1" dirty="0">
                <a:solidFill>
                  <a:srgbClr val="002F5D"/>
                </a:solidFill>
              </a:rPr>
              <a:t>and Peterborough </a:t>
            </a:r>
            <a:r>
              <a:rPr lang="en-GB" sz="1400" b="1" dirty="0" smtClean="0">
                <a:solidFill>
                  <a:srgbClr val="002F5D"/>
                </a:solidFill>
              </a:rPr>
              <a:t>J</a:t>
            </a:r>
            <a:r>
              <a:rPr lang="en-GB" sz="1400" b="1" dirty="0" smtClean="0">
                <a:solidFill>
                  <a:srgbClr val="002F5D"/>
                </a:solidFill>
                <a:cs typeface="Times New Roman" panose="02020603050405020304" pitchFamily="18" charset="0"/>
              </a:rPr>
              <a:t>SNA Core dataset </a:t>
            </a:r>
            <a:r>
              <a:rPr lang="en-GB" sz="1400" dirty="0" smtClean="0">
                <a:solidFill>
                  <a:srgbClr val="002F5D"/>
                </a:solidFill>
                <a:cs typeface="Times New Roman" panose="02020603050405020304" pitchFamily="18" charset="0"/>
              </a:rPr>
              <a:t>includes key information around the most important health indicators affecting the residents of Cambridgeshire and Peterborough. </a:t>
            </a:r>
            <a:endParaRPr lang="en-GB" sz="1400" dirty="0">
              <a:solidFill>
                <a:srgbClr val="002F5D"/>
              </a:solidFill>
            </a:endParaRPr>
          </a:p>
        </p:txBody>
      </p:sp>
    </p:spTree>
    <p:extLst>
      <p:ext uri="{BB962C8B-B14F-4D97-AF65-F5344CB8AC3E}">
        <p14:creationId xmlns:p14="http://schemas.microsoft.com/office/powerpoint/2010/main" val="2317894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20</a:t>
            </a:fld>
            <a:endParaRPr lang="en-GB"/>
          </a:p>
        </p:txBody>
      </p:sp>
      <p:sp>
        <p:nvSpPr>
          <p:cNvPr id="8" name="TextBox 7"/>
          <p:cNvSpPr txBox="1"/>
          <p:nvPr/>
        </p:nvSpPr>
        <p:spPr>
          <a:xfrm>
            <a:off x="6771879" y="625815"/>
            <a:ext cx="525092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Childhood screening, vaccination and immunisation coverage</a:t>
            </a:r>
            <a:endParaRPr lang="en-GB" sz="1400" b="1" dirty="0">
              <a:solidFill>
                <a:schemeClr val="bg1"/>
              </a:solidFill>
            </a:endParaRPr>
          </a:p>
        </p:txBody>
      </p:sp>
      <p:sp>
        <p:nvSpPr>
          <p:cNvPr id="3" name="Content Placeholder 2"/>
          <p:cNvSpPr>
            <a:spLocks noGrp="1"/>
          </p:cNvSpPr>
          <p:nvPr>
            <p:ph idx="1"/>
          </p:nvPr>
        </p:nvSpPr>
        <p:spPr>
          <a:xfrm>
            <a:off x="389108" y="810480"/>
            <a:ext cx="6011692" cy="2807121"/>
          </a:xfrm>
        </p:spPr>
        <p:txBody>
          <a:bodyPr>
            <a:noAutofit/>
          </a:bodyPr>
          <a:lstStyle/>
          <a:p>
            <a:pPr>
              <a:lnSpc>
                <a:spcPct val="100000"/>
              </a:lnSpc>
              <a:spcBef>
                <a:spcPts val="0"/>
              </a:spcBef>
              <a:buFont typeface="Wingdings" panose="05000000000000000000" pitchFamily="2" charset="2"/>
              <a:buChar char="ð"/>
            </a:pPr>
            <a:r>
              <a:rPr lang="en-GB" sz="1400" dirty="0" smtClean="0">
                <a:solidFill>
                  <a:srgbClr val="002F5D"/>
                </a:solidFill>
              </a:rPr>
              <a:t>Childhood screening, vaccination and immunisation coverage </a:t>
            </a:r>
            <a:r>
              <a:rPr lang="en-GB" sz="1400" b="1" dirty="0" smtClean="0">
                <a:solidFill>
                  <a:srgbClr val="002F5D"/>
                </a:solidFill>
              </a:rPr>
              <a:t>data are not available at the Huntingdonshire district level</a:t>
            </a:r>
            <a:r>
              <a:rPr lang="en-GB" sz="1400" dirty="0" smtClean="0">
                <a:solidFill>
                  <a:srgbClr val="002F5D"/>
                </a:solidFill>
              </a:rPr>
              <a:t>.</a:t>
            </a:r>
          </a:p>
          <a:p>
            <a:pPr>
              <a:lnSpc>
                <a:spcPct val="100000"/>
              </a:lnSpc>
              <a:spcBef>
                <a:spcPts val="0"/>
              </a:spcBef>
              <a:buFont typeface="Wingdings" panose="05000000000000000000" pitchFamily="2" charset="2"/>
              <a:buChar char="ð"/>
            </a:pPr>
            <a:r>
              <a:rPr lang="en-GB" sz="1400" dirty="0" smtClean="0">
                <a:solidFill>
                  <a:srgbClr val="002F5D"/>
                </a:solidFill>
              </a:rPr>
              <a:t>For Cambridgeshire, levels of </a:t>
            </a:r>
            <a:r>
              <a:rPr lang="en-GB" sz="1400" b="1" dirty="0" err="1" smtClean="0">
                <a:solidFill>
                  <a:srgbClr val="002F5D"/>
                </a:solidFill>
              </a:rPr>
              <a:t>newborn</a:t>
            </a:r>
            <a:r>
              <a:rPr lang="en-GB" sz="1400" b="1" dirty="0" smtClean="0">
                <a:solidFill>
                  <a:srgbClr val="002F5D"/>
                </a:solidFill>
              </a:rPr>
              <a:t> hearing screening </a:t>
            </a:r>
            <a:r>
              <a:rPr lang="en-GB" sz="1400" dirty="0" smtClean="0">
                <a:solidFill>
                  <a:srgbClr val="002F5D"/>
                </a:solidFill>
              </a:rPr>
              <a:t>are </a:t>
            </a:r>
            <a:r>
              <a:rPr lang="en-GB" sz="1400" b="1" dirty="0" smtClean="0">
                <a:solidFill>
                  <a:srgbClr val="002F5D"/>
                </a:solidFill>
              </a:rPr>
              <a:t>better</a:t>
            </a:r>
            <a:r>
              <a:rPr lang="en-GB" sz="1400" dirty="0" smtClean="0">
                <a:solidFill>
                  <a:srgbClr val="002F5D"/>
                </a:solidFill>
              </a:rPr>
              <a:t> than the England average.</a:t>
            </a:r>
          </a:p>
          <a:p>
            <a:pPr>
              <a:lnSpc>
                <a:spcPct val="100000"/>
              </a:lnSpc>
              <a:spcBef>
                <a:spcPts val="0"/>
              </a:spcBef>
              <a:buFont typeface="Wingdings" panose="05000000000000000000" pitchFamily="2" charset="2"/>
              <a:buChar char="ð"/>
            </a:pPr>
            <a:r>
              <a:rPr lang="en-GB" sz="1400" dirty="0" smtClean="0">
                <a:solidFill>
                  <a:srgbClr val="002F5D"/>
                </a:solidFill>
              </a:rPr>
              <a:t>At a county level, generally </a:t>
            </a:r>
            <a:r>
              <a:rPr lang="en-GB" sz="1400" b="1" dirty="0" smtClean="0">
                <a:solidFill>
                  <a:srgbClr val="002F5D"/>
                </a:solidFill>
              </a:rPr>
              <a:t>Cambridgeshire has vaccination coverage levels that are similar to the target goals</a:t>
            </a:r>
            <a:r>
              <a:rPr lang="en-GB" sz="1400" dirty="0" smtClean="0">
                <a:solidFill>
                  <a:srgbClr val="002F5D"/>
                </a:solidFill>
              </a:rPr>
              <a:t>. There are some indicators where vaccination coverage is better than the benchmark goal.</a:t>
            </a:r>
            <a:endParaRPr lang="en-GB" sz="1400" dirty="0">
              <a:solidFill>
                <a:srgbClr val="002F5D"/>
              </a:solidFill>
            </a:endParaRPr>
          </a:p>
          <a:p>
            <a:pPr lvl="0">
              <a:lnSpc>
                <a:spcPct val="100000"/>
              </a:lnSpc>
              <a:spcBef>
                <a:spcPts val="0"/>
              </a:spcBef>
              <a:buFont typeface="Wingdings" panose="05000000000000000000" pitchFamily="2" charset="2"/>
              <a:buChar char="ð"/>
            </a:pPr>
            <a:r>
              <a:rPr lang="en-GB" sz="1400" dirty="0">
                <a:solidFill>
                  <a:srgbClr val="002F5D"/>
                </a:solidFill>
              </a:rPr>
              <a:t>For </a:t>
            </a:r>
            <a:r>
              <a:rPr lang="en-GB" sz="1400" dirty="0" smtClean="0">
                <a:solidFill>
                  <a:srgbClr val="002F5D"/>
                </a:solidFill>
              </a:rPr>
              <a:t>Cambridgeshire, and Peterborough, </a:t>
            </a:r>
            <a:r>
              <a:rPr lang="en-GB" sz="1400" b="1" dirty="0" smtClean="0">
                <a:solidFill>
                  <a:srgbClr val="002F5D"/>
                </a:solidFill>
              </a:rPr>
              <a:t>vaccination </a:t>
            </a:r>
            <a:r>
              <a:rPr lang="en-GB" sz="1400" b="1" dirty="0">
                <a:solidFill>
                  <a:srgbClr val="002F5D"/>
                </a:solidFill>
              </a:rPr>
              <a:t>coverage rates for MMR for 2 doses (5 years old) are statistically significantly worse </a:t>
            </a:r>
            <a:r>
              <a:rPr lang="en-GB" sz="1400" dirty="0">
                <a:solidFill>
                  <a:srgbClr val="002F5D"/>
                </a:solidFill>
              </a:rPr>
              <a:t>than the benchmark goals, as is England</a:t>
            </a:r>
            <a:r>
              <a:rPr lang="en-GB" sz="1400" dirty="0" smtClean="0">
                <a:solidFill>
                  <a:srgbClr val="002F5D"/>
                </a:solidFill>
              </a:rPr>
              <a:t>.</a:t>
            </a:r>
          </a:p>
          <a:p>
            <a:pPr lvl="0">
              <a:lnSpc>
                <a:spcPct val="100000"/>
              </a:lnSpc>
              <a:spcBef>
                <a:spcPts val="0"/>
              </a:spcBef>
              <a:buFont typeface="Wingdings" panose="05000000000000000000" pitchFamily="2" charset="2"/>
              <a:buChar char="ð"/>
            </a:pPr>
            <a:endParaRPr lang="en-GB" sz="1400" dirty="0">
              <a:solidFill>
                <a:srgbClr val="002F5D"/>
              </a:solidFill>
            </a:endParaRPr>
          </a:p>
          <a:p>
            <a:pPr lvl="0">
              <a:lnSpc>
                <a:spcPct val="100000"/>
              </a:lnSpc>
              <a:spcBef>
                <a:spcPts val="0"/>
              </a:spcBef>
              <a:buFont typeface="Wingdings" panose="05000000000000000000" pitchFamily="2" charset="2"/>
              <a:buChar char="ð"/>
            </a:pPr>
            <a:r>
              <a:rPr lang="en-GB" sz="1400" b="1" dirty="0">
                <a:solidFill>
                  <a:srgbClr val="002F5D"/>
                </a:solidFill>
              </a:rPr>
              <a:t>Flu vaccination coverage </a:t>
            </a:r>
            <a:r>
              <a:rPr lang="en-GB" sz="1400" dirty="0">
                <a:solidFill>
                  <a:srgbClr val="002F5D"/>
                </a:solidFill>
              </a:rPr>
              <a:t>for older people and at risk individuals are statistically significantly </a:t>
            </a:r>
            <a:r>
              <a:rPr lang="en-GB" sz="1400" b="1" dirty="0">
                <a:solidFill>
                  <a:srgbClr val="002F5D"/>
                </a:solidFill>
              </a:rPr>
              <a:t>below target goals </a:t>
            </a:r>
            <a:r>
              <a:rPr lang="en-GB" sz="1400" dirty="0">
                <a:solidFill>
                  <a:srgbClr val="002F5D"/>
                </a:solidFill>
              </a:rPr>
              <a:t>for England and Cambridgeshire and Peterborough, both independently and as a whole. </a:t>
            </a:r>
          </a:p>
          <a:p>
            <a:pPr>
              <a:lnSpc>
                <a:spcPct val="100000"/>
              </a:lnSpc>
              <a:spcBef>
                <a:spcPts val="0"/>
              </a:spcBef>
              <a:buFont typeface="Wingdings" panose="05000000000000000000" pitchFamily="2" charset="2"/>
              <a:buChar char="ð"/>
            </a:pPr>
            <a:endParaRPr lang="en-GB" sz="1400" dirty="0">
              <a:solidFill>
                <a:srgbClr val="002F5D"/>
              </a:solidFill>
            </a:endParaRPr>
          </a:p>
          <a:p>
            <a:pPr>
              <a:lnSpc>
                <a:spcPct val="100000"/>
              </a:lnSpc>
              <a:spcBef>
                <a:spcPts val="0"/>
              </a:spcBef>
              <a:buFont typeface="Wingdings" panose="05000000000000000000" pitchFamily="2" charset="2"/>
              <a:buChar char="ð"/>
            </a:pPr>
            <a:r>
              <a:rPr lang="en-GB" sz="1400" dirty="0" smtClean="0">
                <a:solidFill>
                  <a:srgbClr val="002F5D"/>
                </a:solidFill>
              </a:rPr>
              <a:t>In </a:t>
            </a:r>
            <a:r>
              <a:rPr lang="en-GB" sz="1400" b="1" dirty="0" smtClean="0">
                <a:solidFill>
                  <a:srgbClr val="002F5D"/>
                </a:solidFill>
              </a:rPr>
              <a:t>Huntingdonshire</a:t>
            </a:r>
            <a:r>
              <a:rPr lang="en-GB" sz="1400" dirty="0" smtClean="0">
                <a:solidFill>
                  <a:srgbClr val="002F5D"/>
                </a:solidFill>
              </a:rPr>
              <a:t>, the </a:t>
            </a:r>
            <a:r>
              <a:rPr lang="en-GB" sz="1400" b="1" dirty="0" smtClean="0">
                <a:solidFill>
                  <a:srgbClr val="002F5D"/>
                </a:solidFill>
              </a:rPr>
              <a:t>rates </a:t>
            </a:r>
            <a:r>
              <a:rPr lang="en-GB" sz="1400" b="1" dirty="0">
                <a:solidFill>
                  <a:srgbClr val="002F5D"/>
                </a:solidFill>
              </a:rPr>
              <a:t>for breast, cervical and bowel cancer </a:t>
            </a:r>
            <a:r>
              <a:rPr lang="en-GB" sz="1400" b="1" dirty="0" smtClean="0">
                <a:solidFill>
                  <a:srgbClr val="002F5D"/>
                </a:solidFill>
              </a:rPr>
              <a:t>screening </a:t>
            </a:r>
            <a:r>
              <a:rPr lang="en-GB" sz="1400" dirty="0" smtClean="0">
                <a:solidFill>
                  <a:srgbClr val="002F5D"/>
                </a:solidFill>
              </a:rPr>
              <a:t>are </a:t>
            </a:r>
            <a:r>
              <a:rPr lang="en-GB" sz="1400" dirty="0">
                <a:solidFill>
                  <a:srgbClr val="002F5D"/>
                </a:solidFill>
              </a:rPr>
              <a:t>statistically significantly </a:t>
            </a:r>
            <a:r>
              <a:rPr lang="en-GB" sz="1400" b="1" dirty="0" smtClean="0">
                <a:solidFill>
                  <a:srgbClr val="002F5D"/>
                </a:solidFill>
              </a:rPr>
              <a:t>better </a:t>
            </a:r>
            <a:r>
              <a:rPr lang="en-GB" sz="1400" dirty="0" smtClean="0">
                <a:solidFill>
                  <a:srgbClr val="002F5D"/>
                </a:solidFill>
              </a:rPr>
              <a:t>than </a:t>
            </a:r>
            <a:r>
              <a:rPr lang="en-GB" sz="1400" dirty="0">
                <a:solidFill>
                  <a:srgbClr val="002F5D"/>
                </a:solidFill>
              </a:rPr>
              <a:t>the </a:t>
            </a:r>
            <a:r>
              <a:rPr lang="en-GB" sz="1400" dirty="0" smtClean="0">
                <a:solidFill>
                  <a:srgbClr val="002F5D"/>
                </a:solidFill>
              </a:rPr>
              <a:t>England average</a:t>
            </a:r>
            <a:r>
              <a:rPr lang="en-GB" sz="1400" dirty="0">
                <a:solidFill>
                  <a:srgbClr val="002F5D"/>
                </a:solidFill>
              </a:rPr>
              <a:t>. </a:t>
            </a:r>
            <a:endParaRPr lang="en-GB" sz="1400" dirty="0" smtClean="0">
              <a:solidFill>
                <a:srgbClr val="002F5D"/>
              </a:solidFill>
            </a:endParaRPr>
          </a:p>
          <a:p>
            <a:pPr>
              <a:lnSpc>
                <a:spcPct val="100000"/>
              </a:lnSpc>
              <a:spcBef>
                <a:spcPts val="0"/>
              </a:spcBef>
              <a:buFont typeface="Wingdings" panose="05000000000000000000" pitchFamily="2" charset="2"/>
              <a:buChar char="ð"/>
            </a:pPr>
            <a:r>
              <a:rPr lang="en-GB" sz="1400" b="1" dirty="0" smtClean="0">
                <a:solidFill>
                  <a:srgbClr val="002F5D"/>
                </a:solidFill>
              </a:rPr>
              <a:t>Abdominal </a:t>
            </a:r>
            <a:r>
              <a:rPr lang="en-GB" sz="1400" b="1" dirty="0">
                <a:solidFill>
                  <a:srgbClr val="002F5D"/>
                </a:solidFill>
              </a:rPr>
              <a:t>aortic aneurysm </a:t>
            </a:r>
            <a:r>
              <a:rPr lang="en-GB" sz="1400" b="1" dirty="0" smtClean="0">
                <a:solidFill>
                  <a:srgbClr val="002F5D"/>
                </a:solidFill>
              </a:rPr>
              <a:t>screening rates are </a:t>
            </a:r>
            <a:r>
              <a:rPr lang="en-GB" sz="1400" dirty="0">
                <a:solidFill>
                  <a:srgbClr val="002F5D"/>
                </a:solidFill>
              </a:rPr>
              <a:t>statistically </a:t>
            </a:r>
            <a:r>
              <a:rPr lang="en-GB" sz="1400" dirty="0" smtClean="0">
                <a:solidFill>
                  <a:srgbClr val="002F5D"/>
                </a:solidFill>
              </a:rPr>
              <a:t>similar to the </a:t>
            </a:r>
            <a:r>
              <a:rPr lang="en-GB" sz="1400" dirty="0">
                <a:solidFill>
                  <a:srgbClr val="002F5D"/>
                </a:solidFill>
              </a:rPr>
              <a:t>England </a:t>
            </a:r>
            <a:r>
              <a:rPr lang="en-GB" sz="1400" dirty="0" smtClean="0">
                <a:solidFill>
                  <a:srgbClr val="002F5D"/>
                </a:solidFill>
              </a:rPr>
              <a:t>average in </a:t>
            </a:r>
            <a:r>
              <a:rPr lang="en-GB" sz="1400" b="1" dirty="0" smtClean="0">
                <a:solidFill>
                  <a:srgbClr val="002F5D"/>
                </a:solidFill>
              </a:rPr>
              <a:t>Huntingdonshire</a:t>
            </a:r>
            <a:r>
              <a:rPr lang="en-GB" sz="1400" dirty="0" smtClean="0">
                <a:solidFill>
                  <a:srgbClr val="002F5D"/>
                </a:solidFill>
              </a:rPr>
              <a:t>.</a:t>
            </a:r>
          </a:p>
          <a:p>
            <a:pPr>
              <a:lnSpc>
                <a:spcPct val="100000"/>
              </a:lnSpc>
              <a:spcBef>
                <a:spcPts val="0"/>
              </a:spcBef>
              <a:buFont typeface="Wingdings" panose="05000000000000000000" pitchFamily="2" charset="2"/>
              <a:buChar char="ð"/>
            </a:pPr>
            <a:r>
              <a:rPr lang="en-GB" sz="1400" b="1" dirty="0" smtClean="0">
                <a:solidFill>
                  <a:srgbClr val="002F5D"/>
                </a:solidFill>
              </a:rPr>
              <a:t>Cervical cancer screening </a:t>
            </a:r>
            <a:r>
              <a:rPr lang="en-GB" sz="1400" dirty="0" smtClean="0">
                <a:solidFill>
                  <a:srgbClr val="002F5D"/>
                </a:solidFill>
              </a:rPr>
              <a:t>has a </a:t>
            </a:r>
            <a:r>
              <a:rPr lang="en-GB" sz="1400" b="1" dirty="0" smtClean="0">
                <a:solidFill>
                  <a:srgbClr val="002F5D"/>
                </a:solidFill>
              </a:rPr>
              <a:t>downward trend </a:t>
            </a:r>
            <a:r>
              <a:rPr lang="en-GB" sz="1400" dirty="0" smtClean="0">
                <a:solidFill>
                  <a:srgbClr val="002F5D"/>
                </a:solidFill>
              </a:rPr>
              <a:t>nationally and locally.</a:t>
            </a:r>
            <a:endParaRPr lang="en-GB" sz="1400" dirty="0">
              <a:solidFill>
                <a:srgbClr val="002F5D"/>
              </a:solidFill>
            </a:endParaRPr>
          </a:p>
        </p:txBody>
      </p:sp>
      <p:pic>
        <p:nvPicPr>
          <p:cNvPr id="6" name="Picture 5"/>
          <p:cNvPicPr>
            <a:picLocks noChangeAspect="1"/>
          </p:cNvPicPr>
          <p:nvPr/>
        </p:nvPicPr>
        <p:blipFill>
          <a:blip r:embed="rId3"/>
          <a:stretch>
            <a:fillRect/>
          </a:stretch>
        </p:blipFill>
        <p:spPr>
          <a:xfrm>
            <a:off x="6433482" y="5000422"/>
            <a:ext cx="5589318" cy="923591"/>
          </a:xfrm>
          <a:prstGeom prst="rect">
            <a:avLst/>
          </a:prstGeom>
        </p:spPr>
      </p:pic>
      <p:pic>
        <p:nvPicPr>
          <p:cNvPr id="7" name="Picture 6"/>
          <p:cNvPicPr>
            <a:picLocks noChangeAspect="1"/>
          </p:cNvPicPr>
          <p:nvPr/>
        </p:nvPicPr>
        <p:blipFill>
          <a:blip r:embed="rId4"/>
          <a:stretch>
            <a:fillRect/>
          </a:stretch>
        </p:blipFill>
        <p:spPr>
          <a:xfrm>
            <a:off x="7325333" y="3734244"/>
            <a:ext cx="4703241" cy="744836"/>
          </a:xfrm>
          <a:prstGeom prst="rect">
            <a:avLst/>
          </a:prstGeom>
        </p:spPr>
      </p:pic>
      <p:pic>
        <p:nvPicPr>
          <p:cNvPr id="10" name="Picture 9"/>
          <p:cNvPicPr>
            <a:picLocks noChangeAspect="1"/>
          </p:cNvPicPr>
          <p:nvPr/>
        </p:nvPicPr>
        <p:blipFill>
          <a:blip r:embed="rId5"/>
          <a:stretch>
            <a:fillRect/>
          </a:stretch>
        </p:blipFill>
        <p:spPr>
          <a:xfrm>
            <a:off x="6771879" y="1030922"/>
            <a:ext cx="5250921" cy="2162448"/>
          </a:xfrm>
          <a:prstGeom prst="rect">
            <a:avLst/>
          </a:prstGeom>
        </p:spPr>
      </p:pic>
      <p:sp>
        <p:nvSpPr>
          <p:cNvPr id="11" name="Title 1"/>
          <p:cNvSpPr txBox="1">
            <a:spLocks/>
          </p:cNvSpPr>
          <p:nvPr/>
        </p:nvSpPr>
        <p:spPr>
          <a:xfrm>
            <a:off x="0" y="0"/>
            <a:ext cx="12192000" cy="48311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Screening</a:t>
            </a:r>
            <a:endParaRPr lang="en-GB" sz="3200" b="1" dirty="0">
              <a:solidFill>
                <a:schemeClr val="bg1"/>
              </a:solidFill>
            </a:endParaRPr>
          </a:p>
        </p:txBody>
      </p:sp>
      <p:sp>
        <p:nvSpPr>
          <p:cNvPr id="13" name="TextBox 12"/>
          <p:cNvSpPr txBox="1"/>
          <p:nvPr/>
        </p:nvSpPr>
        <p:spPr>
          <a:xfrm>
            <a:off x="7325333" y="3335255"/>
            <a:ext cx="469746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Flu vaccination coverage </a:t>
            </a:r>
            <a:endParaRPr lang="en-GB" sz="1400" b="1" dirty="0">
              <a:solidFill>
                <a:schemeClr val="bg1"/>
              </a:solidFill>
            </a:endParaRPr>
          </a:p>
        </p:txBody>
      </p:sp>
      <p:sp>
        <p:nvSpPr>
          <p:cNvPr id="14" name="TextBox 13"/>
          <p:cNvSpPr txBox="1"/>
          <p:nvPr/>
        </p:nvSpPr>
        <p:spPr>
          <a:xfrm>
            <a:off x="6421566" y="4603640"/>
            <a:ext cx="558931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Screening coverage </a:t>
            </a:r>
            <a:r>
              <a:rPr lang="en-GB" sz="1200" b="1" dirty="0" smtClean="0">
                <a:solidFill>
                  <a:schemeClr val="bg1"/>
                </a:solidFill>
              </a:rPr>
              <a:t>cancer and abdominal aortic aneurysm</a:t>
            </a:r>
            <a:endParaRPr lang="en-GB" sz="1200" b="1" dirty="0">
              <a:solidFill>
                <a:schemeClr val="bg1"/>
              </a:solidFill>
            </a:endParaRPr>
          </a:p>
        </p:txBody>
      </p:sp>
      <p:sp>
        <p:nvSpPr>
          <p:cNvPr id="16" name="Rectangle 15"/>
          <p:cNvSpPr/>
          <p:nvPr/>
        </p:nvSpPr>
        <p:spPr>
          <a:xfrm>
            <a:off x="6400800" y="6028483"/>
            <a:ext cx="4667002" cy="246221"/>
          </a:xfrm>
          <a:prstGeom prst="rect">
            <a:avLst/>
          </a:prstGeom>
        </p:spPr>
        <p:txBody>
          <a:bodyPr wrap="square">
            <a:spAutoFit/>
          </a:bodyPr>
          <a:lstStyle/>
          <a:p>
            <a:r>
              <a:rPr lang="en-GB" sz="1000" b="1" dirty="0">
                <a:solidFill>
                  <a:srgbClr val="002B61"/>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000" dirty="0">
                <a:solidFill>
                  <a:srgbClr val="002B61"/>
                </a:solidFill>
                <a:latin typeface="Calibri" panose="020F0502020204030204" pitchFamily="34" charset="0"/>
                <a:ea typeface="Times New Roman" panose="02020603050405020304" pitchFamily="18" charset="0"/>
                <a:cs typeface="Times New Roman" panose="02020603050405020304" pitchFamily="18" charset="0"/>
              </a:rPr>
              <a:t>: Public Health England, Public Health Outcomes </a:t>
            </a:r>
            <a:r>
              <a:rPr lang="en-GB" sz="1000" dirty="0" smtClean="0">
                <a:solidFill>
                  <a:srgbClr val="002B61"/>
                </a:solidFill>
                <a:latin typeface="Calibri" panose="020F0502020204030204" pitchFamily="34" charset="0"/>
                <a:ea typeface="Times New Roman" panose="02020603050405020304" pitchFamily="18" charset="0"/>
                <a:cs typeface="Times New Roman" panose="02020603050405020304" pitchFamily="18" charset="0"/>
              </a:rPr>
              <a:t>Framework (Tables 52, 53, 54)</a:t>
            </a:r>
            <a:endParaRPr lang="en-GB" sz="1000" dirty="0"/>
          </a:p>
        </p:txBody>
      </p:sp>
      <p:pic>
        <p:nvPicPr>
          <p:cNvPr id="17" name="Picture 16"/>
          <p:cNvPicPr/>
          <p:nvPr/>
        </p:nvPicPr>
        <p:blipFill>
          <a:blip r:embed="rId6">
            <a:extLst>
              <a:ext uri="{28A0092B-C50C-407E-A947-70E740481C1C}">
                <a14:useLocalDpi xmlns:a14="http://schemas.microsoft.com/office/drawing/2010/main" val="0"/>
              </a:ext>
            </a:extLst>
          </a:blip>
          <a:srcRect/>
          <a:stretch>
            <a:fillRect/>
          </a:stretch>
        </p:blipFill>
        <p:spPr bwMode="auto">
          <a:xfrm>
            <a:off x="389108" y="5570113"/>
            <a:ext cx="6120130" cy="1054735"/>
          </a:xfrm>
          <a:prstGeom prst="rect">
            <a:avLst/>
          </a:prstGeom>
          <a:noFill/>
          <a:ln>
            <a:noFill/>
          </a:ln>
        </p:spPr>
      </p:pic>
    </p:spTree>
    <p:extLst>
      <p:ext uri="{BB962C8B-B14F-4D97-AF65-F5344CB8AC3E}">
        <p14:creationId xmlns:p14="http://schemas.microsoft.com/office/powerpoint/2010/main" val="1652347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56939"/>
          </a:xfrm>
          <a:solidFill>
            <a:schemeClr val="accent1"/>
          </a:solidFill>
        </p:spPr>
        <p:txBody>
          <a:bodyPr>
            <a:noAutofit/>
          </a:bodyPr>
          <a:lstStyle/>
          <a:p>
            <a:r>
              <a:rPr lang="en-GB" sz="3200" b="1" dirty="0" smtClean="0">
                <a:solidFill>
                  <a:schemeClr val="bg1"/>
                </a:solidFill>
              </a:rPr>
              <a:t>Illness in the population – disease and condition prevalence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21</a:t>
            </a:fld>
            <a:endParaRPr lang="en-GB"/>
          </a:p>
        </p:txBody>
      </p:sp>
      <p:sp>
        <p:nvSpPr>
          <p:cNvPr id="8" name="TextBox 7"/>
          <p:cNvSpPr txBox="1"/>
          <p:nvPr/>
        </p:nvSpPr>
        <p:spPr>
          <a:xfrm>
            <a:off x="6746437" y="596410"/>
            <a:ext cx="528056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Cardiovascular </a:t>
            </a:r>
            <a:r>
              <a:rPr lang="en-GB" sz="1200" b="1" dirty="0" smtClean="0">
                <a:solidFill>
                  <a:schemeClr val="bg1"/>
                </a:solidFill>
              </a:rPr>
              <a:t>2017/18</a:t>
            </a:r>
            <a:endParaRPr lang="en-GB" sz="1200" b="1" dirty="0">
              <a:solidFill>
                <a:schemeClr val="bg1"/>
              </a:solidFill>
            </a:endParaRPr>
          </a:p>
        </p:txBody>
      </p:sp>
      <p:pic>
        <p:nvPicPr>
          <p:cNvPr id="5" name="Picture 4"/>
          <p:cNvPicPr>
            <a:picLocks noChangeAspect="1"/>
          </p:cNvPicPr>
          <p:nvPr/>
        </p:nvPicPr>
        <p:blipFill>
          <a:blip r:embed="rId2"/>
          <a:stretch>
            <a:fillRect/>
          </a:stretch>
        </p:blipFill>
        <p:spPr>
          <a:xfrm>
            <a:off x="6737155" y="1009086"/>
            <a:ext cx="5289641" cy="1715792"/>
          </a:xfrm>
          <a:prstGeom prst="rect">
            <a:avLst/>
          </a:prstGeom>
        </p:spPr>
      </p:pic>
      <p:sp>
        <p:nvSpPr>
          <p:cNvPr id="7" name="Rectangle 6"/>
          <p:cNvSpPr/>
          <p:nvPr/>
        </p:nvSpPr>
        <p:spPr>
          <a:xfrm>
            <a:off x="6096000" y="5887028"/>
            <a:ext cx="6706737" cy="246221"/>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NHS Digital, Quality and Outcomes Framework, CCC Public Health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Intelligence (Tables 55, 60, 63 ,and 66)</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2902687" y="1007012"/>
            <a:ext cx="3669467" cy="1719940"/>
          </a:xfrm>
          <a:prstGeom prst="rect">
            <a:avLst/>
          </a:prstGeom>
        </p:spPr>
      </p:pic>
      <p:pic>
        <p:nvPicPr>
          <p:cNvPr id="11" name="Picture 10"/>
          <p:cNvPicPr/>
          <p:nvPr/>
        </p:nvPicPr>
        <p:blipFill>
          <a:blip r:embed="rId4">
            <a:extLst>
              <a:ext uri="{28A0092B-C50C-407E-A947-70E740481C1C}">
                <a14:useLocalDpi xmlns:a14="http://schemas.microsoft.com/office/drawing/2010/main" val="0"/>
              </a:ext>
            </a:extLst>
          </a:blip>
          <a:srcRect/>
          <a:stretch>
            <a:fillRect/>
          </a:stretch>
        </p:blipFill>
        <p:spPr bwMode="auto">
          <a:xfrm>
            <a:off x="2910710" y="3342287"/>
            <a:ext cx="3704959" cy="1846296"/>
          </a:xfrm>
          <a:prstGeom prst="rect">
            <a:avLst/>
          </a:prstGeom>
          <a:noFill/>
          <a:ln>
            <a:noFill/>
          </a:ln>
        </p:spPr>
      </p:pic>
      <p:pic>
        <p:nvPicPr>
          <p:cNvPr id="12" name="Picture 11"/>
          <p:cNvPicPr>
            <a:picLocks noChangeAspect="1"/>
          </p:cNvPicPr>
          <p:nvPr/>
        </p:nvPicPr>
        <p:blipFill>
          <a:blip r:embed="rId5"/>
          <a:stretch>
            <a:fillRect/>
          </a:stretch>
        </p:blipFill>
        <p:spPr>
          <a:xfrm>
            <a:off x="6737155" y="3329385"/>
            <a:ext cx="5289641" cy="1838730"/>
          </a:xfrm>
          <a:prstGeom prst="rect">
            <a:avLst/>
          </a:prstGeom>
        </p:spPr>
      </p:pic>
      <p:sp>
        <p:nvSpPr>
          <p:cNvPr id="15" name="TextBox 14"/>
          <p:cNvSpPr txBox="1"/>
          <p:nvPr/>
        </p:nvSpPr>
        <p:spPr>
          <a:xfrm>
            <a:off x="2901427" y="2923181"/>
            <a:ext cx="370495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Long-term conditions </a:t>
            </a:r>
            <a:r>
              <a:rPr lang="en-GB" sz="1200" b="1" dirty="0" smtClean="0">
                <a:solidFill>
                  <a:schemeClr val="bg1"/>
                </a:solidFill>
              </a:rPr>
              <a:t>2017/18</a:t>
            </a:r>
            <a:endParaRPr lang="en-GB" sz="1200" b="1" dirty="0">
              <a:solidFill>
                <a:schemeClr val="bg1"/>
              </a:solidFill>
            </a:endParaRPr>
          </a:p>
        </p:txBody>
      </p:sp>
      <p:sp>
        <p:nvSpPr>
          <p:cNvPr id="16" name="TextBox 15"/>
          <p:cNvSpPr txBox="1"/>
          <p:nvPr/>
        </p:nvSpPr>
        <p:spPr>
          <a:xfrm>
            <a:off x="6737155" y="2925761"/>
            <a:ext cx="528984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Mental health conditions </a:t>
            </a:r>
            <a:r>
              <a:rPr lang="en-GB" sz="1200" b="1" dirty="0" smtClean="0">
                <a:solidFill>
                  <a:schemeClr val="bg1"/>
                </a:solidFill>
              </a:rPr>
              <a:t>2017/18</a:t>
            </a:r>
            <a:endParaRPr lang="en-GB" sz="1200" b="1" dirty="0">
              <a:solidFill>
                <a:schemeClr val="bg1"/>
              </a:solidFill>
            </a:endParaRPr>
          </a:p>
        </p:txBody>
      </p:sp>
      <p:sp>
        <p:nvSpPr>
          <p:cNvPr id="17" name="TextBox 16"/>
          <p:cNvSpPr txBox="1"/>
          <p:nvPr/>
        </p:nvSpPr>
        <p:spPr>
          <a:xfrm>
            <a:off x="2910710" y="612585"/>
            <a:ext cx="36614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Respiratory </a:t>
            </a:r>
            <a:r>
              <a:rPr lang="en-GB" sz="1200" b="1" dirty="0" smtClean="0">
                <a:solidFill>
                  <a:schemeClr val="bg1"/>
                </a:solidFill>
              </a:rPr>
              <a:t>2017/18</a:t>
            </a:r>
            <a:endParaRPr lang="en-GB" sz="1200" b="1" dirty="0">
              <a:solidFill>
                <a:schemeClr val="bg1"/>
              </a:solidFill>
            </a:endParaRPr>
          </a:p>
        </p:txBody>
      </p:sp>
      <p:sp>
        <p:nvSpPr>
          <p:cNvPr id="3" name="TextBox 2"/>
          <p:cNvSpPr txBox="1"/>
          <p:nvPr/>
        </p:nvSpPr>
        <p:spPr>
          <a:xfrm>
            <a:off x="318977" y="750299"/>
            <a:ext cx="2582450" cy="5047536"/>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For </a:t>
            </a:r>
            <a:r>
              <a:rPr lang="en-GB" sz="1400" b="1" dirty="0" smtClean="0">
                <a:solidFill>
                  <a:srgbClr val="002F5D"/>
                </a:solidFill>
              </a:rPr>
              <a:t>stroke</a:t>
            </a:r>
            <a:r>
              <a:rPr lang="en-GB" sz="1400" dirty="0" smtClean="0">
                <a:solidFill>
                  <a:srgbClr val="002F5D"/>
                </a:solidFill>
              </a:rPr>
              <a:t> and </a:t>
            </a:r>
            <a:r>
              <a:rPr lang="en-GB" sz="1400" b="1" dirty="0" smtClean="0">
                <a:solidFill>
                  <a:srgbClr val="002F5D"/>
                </a:solidFill>
              </a:rPr>
              <a:t>diabetes</a:t>
            </a:r>
            <a:r>
              <a:rPr lang="en-GB" sz="1400" dirty="0" smtClean="0">
                <a:solidFill>
                  <a:srgbClr val="002F5D"/>
                </a:solidFill>
              </a:rPr>
              <a:t> the prevalence in </a:t>
            </a:r>
            <a:r>
              <a:rPr lang="en-GB" sz="1400" b="1" dirty="0" smtClean="0">
                <a:solidFill>
                  <a:srgbClr val="002F5D"/>
                </a:solidFill>
              </a:rPr>
              <a:t>Huntingdonshire </a:t>
            </a:r>
            <a:r>
              <a:rPr lang="en-GB" sz="1400" dirty="0" smtClean="0">
                <a:solidFill>
                  <a:srgbClr val="002F5D"/>
                </a:solidFill>
              </a:rPr>
              <a:t>is statistically significantly </a:t>
            </a:r>
            <a:r>
              <a:rPr lang="en-GB" sz="1400" b="1" dirty="0" smtClean="0">
                <a:solidFill>
                  <a:srgbClr val="002F5D"/>
                </a:solidFill>
              </a:rPr>
              <a:t>lower </a:t>
            </a:r>
            <a:r>
              <a:rPr lang="en-GB" sz="1400" dirty="0" smtClean="0">
                <a:solidFill>
                  <a:srgbClr val="002F5D"/>
                </a:solidFill>
              </a:rPr>
              <a:t>than found nationally. </a:t>
            </a:r>
          </a:p>
          <a:p>
            <a:pPr marL="285750" indent="-285750">
              <a:buFont typeface="Wingdings" panose="05000000000000000000" pitchFamily="2" charset="2"/>
              <a:buChar char="ð"/>
            </a:pPr>
            <a:r>
              <a:rPr lang="en-GB" sz="1400" dirty="0">
                <a:solidFill>
                  <a:srgbClr val="002F5D"/>
                </a:solidFill>
              </a:rPr>
              <a:t>For </a:t>
            </a:r>
            <a:r>
              <a:rPr lang="en-GB" sz="1400" b="1" dirty="0">
                <a:solidFill>
                  <a:srgbClr val="002F5D"/>
                </a:solidFill>
              </a:rPr>
              <a:t>asthma</a:t>
            </a:r>
            <a:r>
              <a:rPr lang="en-GB" sz="1400" dirty="0" smtClean="0">
                <a:solidFill>
                  <a:srgbClr val="002F5D"/>
                </a:solidFill>
              </a:rPr>
              <a:t>, </a:t>
            </a:r>
            <a:r>
              <a:rPr lang="en-GB" sz="1400" b="1" dirty="0">
                <a:solidFill>
                  <a:srgbClr val="002F5D"/>
                </a:solidFill>
              </a:rPr>
              <a:t>high blood pressure</a:t>
            </a:r>
            <a:r>
              <a:rPr lang="en-GB" sz="1400" dirty="0">
                <a:solidFill>
                  <a:srgbClr val="002F5D"/>
                </a:solidFill>
              </a:rPr>
              <a:t>, </a:t>
            </a:r>
            <a:r>
              <a:rPr lang="en-GB" sz="1400" dirty="0" smtClean="0">
                <a:solidFill>
                  <a:srgbClr val="002F5D"/>
                </a:solidFill>
              </a:rPr>
              <a:t>and </a:t>
            </a:r>
            <a:r>
              <a:rPr lang="en-GB" sz="1400" b="1" dirty="0" smtClean="0">
                <a:solidFill>
                  <a:srgbClr val="002F5D"/>
                </a:solidFill>
              </a:rPr>
              <a:t>cancer</a:t>
            </a:r>
            <a:r>
              <a:rPr lang="en-GB" sz="1400" dirty="0" smtClean="0">
                <a:solidFill>
                  <a:srgbClr val="002F5D"/>
                </a:solidFill>
              </a:rPr>
              <a:t>, the </a:t>
            </a:r>
            <a:r>
              <a:rPr lang="en-GB" sz="1400" b="1" dirty="0">
                <a:solidFill>
                  <a:srgbClr val="002F5D"/>
                </a:solidFill>
              </a:rPr>
              <a:t>prevalence in Huntingdonshire</a:t>
            </a:r>
            <a:r>
              <a:rPr lang="en-GB" sz="1400" b="1" dirty="0" smtClean="0">
                <a:solidFill>
                  <a:srgbClr val="002F5D"/>
                </a:solidFill>
              </a:rPr>
              <a:t> </a:t>
            </a:r>
            <a:r>
              <a:rPr lang="en-GB" sz="1400" b="1" dirty="0">
                <a:solidFill>
                  <a:srgbClr val="002F5D"/>
                </a:solidFill>
              </a:rPr>
              <a:t>is </a:t>
            </a:r>
            <a:r>
              <a:rPr lang="en-GB" sz="1400" b="1" dirty="0" smtClean="0">
                <a:solidFill>
                  <a:srgbClr val="002F5D"/>
                </a:solidFill>
              </a:rPr>
              <a:t>higher </a:t>
            </a:r>
            <a:r>
              <a:rPr lang="en-GB" sz="1400" dirty="0">
                <a:solidFill>
                  <a:srgbClr val="002F5D"/>
                </a:solidFill>
              </a:rPr>
              <a:t>than the England averages. </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In terms of mental health conditions in Huntingdonshire, rates of </a:t>
            </a:r>
            <a:r>
              <a:rPr lang="en-GB" sz="1400" b="1" dirty="0">
                <a:solidFill>
                  <a:srgbClr val="002F5D"/>
                </a:solidFill>
              </a:rPr>
              <a:t>Schizophrenia, bipolar affective disorder, and other </a:t>
            </a:r>
            <a:r>
              <a:rPr lang="en-GB" sz="1400" b="1" dirty="0" smtClean="0">
                <a:solidFill>
                  <a:srgbClr val="002F5D"/>
                </a:solidFill>
              </a:rPr>
              <a:t>psychoses, and depression</a:t>
            </a:r>
            <a:r>
              <a:rPr lang="en-GB" sz="1400" dirty="0" smtClean="0">
                <a:solidFill>
                  <a:srgbClr val="002F5D"/>
                </a:solidFill>
              </a:rPr>
              <a:t>,</a:t>
            </a:r>
            <a:r>
              <a:rPr lang="en-GB" sz="1400" b="1" dirty="0" smtClean="0">
                <a:solidFill>
                  <a:srgbClr val="002F5D"/>
                </a:solidFill>
              </a:rPr>
              <a:t> </a:t>
            </a:r>
            <a:r>
              <a:rPr lang="en-GB" sz="1400" dirty="0" smtClean="0">
                <a:solidFill>
                  <a:srgbClr val="002F5D"/>
                </a:solidFill>
              </a:rPr>
              <a:t>are at levels </a:t>
            </a:r>
            <a:r>
              <a:rPr lang="en-GB" sz="1400" b="1" dirty="0" smtClean="0">
                <a:solidFill>
                  <a:srgbClr val="002F5D"/>
                </a:solidFill>
              </a:rPr>
              <a:t>statistically significantly lower </a:t>
            </a:r>
            <a:r>
              <a:rPr lang="en-GB" sz="1400" dirty="0" smtClean="0">
                <a:solidFill>
                  <a:srgbClr val="002F5D"/>
                </a:solidFill>
              </a:rPr>
              <a:t>than England averages. Rates of </a:t>
            </a:r>
            <a:r>
              <a:rPr lang="en-GB" sz="1400" b="1" dirty="0" smtClean="0">
                <a:solidFill>
                  <a:srgbClr val="002F5D"/>
                </a:solidFill>
              </a:rPr>
              <a:t>dementia</a:t>
            </a:r>
            <a:r>
              <a:rPr lang="en-GB" sz="1400" dirty="0" smtClean="0">
                <a:solidFill>
                  <a:srgbClr val="002F5D"/>
                </a:solidFill>
              </a:rPr>
              <a:t> and </a:t>
            </a:r>
            <a:r>
              <a:rPr lang="en-GB" sz="1400" b="1" dirty="0" smtClean="0">
                <a:solidFill>
                  <a:srgbClr val="002F5D"/>
                </a:solidFill>
              </a:rPr>
              <a:t>learning disabilities</a:t>
            </a:r>
            <a:r>
              <a:rPr lang="en-GB" sz="1400" dirty="0" smtClean="0">
                <a:solidFill>
                  <a:srgbClr val="002F5D"/>
                </a:solidFill>
              </a:rPr>
              <a:t> are statistically </a:t>
            </a:r>
            <a:r>
              <a:rPr lang="en-GB" sz="1400" b="1" dirty="0" smtClean="0">
                <a:solidFill>
                  <a:srgbClr val="002F5D"/>
                </a:solidFill>
              </a:rPr>
              <a:t>similar</a:t>
            </a:r>
            <a:r>
              <a:rPr lang="en-GB" sz="1400" dirty="0" smtClean="0">
                <a:solidFill>
                  <a:srgbClr val="002F5D"/>
                </a:solidFill>
              </a:rPr>
              <a:t> to national averages</a:t>
            </a:r>
            <a:r>
              <a:rPr lang="en-GB" sz="1400" dirty="0" smtClean="0">
                <a:solidFill>
                  <a:srgbClr val="FF0000"/>
                </a:solidFill>
              </a:rPr>
              <a:t>.</a:t>
            </a:r>
            <a:endParaRPr lang="en-GB" sz="1400" dirty="0">
              <a:solidFill>
                <a:srgbClr val="FF0000"/>
              </a:solidFill>
            </a:endParaRPr>
          </a:p>
        </p:txBody>
      </p:sp>
      <p:sp>
        <p:nvSpPr>
          <p:cNvPr id="18" name="Rectangle 17"/>
          <p:cNvSpPr/>
          <p:nvPr/>
        </p:nvSpPr>
        <p:spPr>
          <a:xfrm>
            <a:off x="2901427" y="5255114"/>
            <a:ext cx="3670727" cy="369332"/>
          </a:xfrm>
          <a:prstGeom prst="rect">
            <a:avLst/>
          </a:prstGeom>
        </p:spPr>
        <p:txBody>
          <a:bodyPr wrap="square">
            <a:spAutoFit/>
          </a:bodyPr>
          <a:lstStyle/>
          <a:p>
            <a:r>
              <a:rPr lang="en-GB" sz="900" b="1" dirty="0" smtClean="0">
                <a:solidFill>
                  <a:srgbClr val="002F5D"/>
                </a:solidFill>
                <a:ea typeface="Calibri" panose="020F0502020204030204" pitchFamily="34" charset="0"/>
                <a:cs typeface="Arial" panose="020B0604020202020204" pitchFamily="34" charset="0"/>
              </a:rPr>
              <a:t>*</a:t>
            </a:r>
            <a:r>
              <a:rPr lang="en-GB" sz="900" dirty="0" smtClean="0">
                <a:solidFill>
                  <a:srgbClr val="002F5D"/>
                </a:solidFill>
              </a:rPr>
              <a:t> </a:t>
            </a:r>
            <a:r>
              <a:rPr lang="en-GB" sz="900" dirty="0">
                <a:solidFill>
                  <a:srgbClr val="002F5D"/>
                </a:solidFill>
              </a:rPr>
              <a:t>Patients diagnosed with cancer (excluding non-</a:t>
            </a:r>
            <a:r>
              <a:rPr lang="en-GB" sz="900" dirty="0" err="1">
                <a:solidFill>
                  <a:srgbClr val="002F5D"/>
                </a:solidFill>
              </a:rPr>
              <a:t>melanotic</a:t>
            </a:r>
            <a:r>
              <a:rPr lang="en-GB" sz="900" dirty="0">
                <a:solidFill>
                  <a:srgbClr val="002F5D"/>
                </a:solidFill>
              </a:rPr>
              <a:t> skin cancer) on or after 01/04/2003</a:t>
            </a:r>
          </a:p>
        </p:txBody>
      </p:sp>
      <p:sp>
        <p:nvSpPr>
          <p:cNvPr id="19" name="Rectangle 18"/>
          <p:cNvSpPr/>
          <p:nvPr/>
        </p:nvSpPr>
        <p:spPr>
          <a:xfrm>
            <a:off x="6615669" y="5275800"/>
            <a:ext cx="4135790" cy="230832"/>
          </a:xfrm>
          <a:prstGeom prst="rect">
            <a:avLst/>
          </a:prstGeom>
        </p:spPr>
        <p:txBody>
          <a:bodyPr wrap="square">
            <a:spAutoFit/>
          </a:bodyPr>
          <a:lstStyle/>
          <a:p>
            <a:r>
              <a:rPr lang="en-GB" sz="900" b="1" dirty="0" smtClean="0">
                <a:solidFill>
                  <a:srgbClr val="002F5D"/>
                </a:solidFill>
                <a:ea typeface="Calibri" panose="020F0502020204030204" pitchFamily="34" charset="0"/>
                <a:cs typeface="Arial" panose="020B0604020202020204" pitchFamily="34" charset="0"/>
              </a:rPr>
              <a:t>*</a:t>
            </a:r>
            <a:r>
              <a:rPr lang="en-GB" sz="900" dirty="0" smtClean="0">
                <a:solidFill>
                  <a:srgbClr val="002F5D"/>
                </a:solidFill>
              </a:rPr>
              <a:t> </a:t>
            </a:r>
            <a:r>
              <a:rPr lang="en-GB" sz="900" dirty="0">
                <a:solidFill>
                  <a:srgbClr val="002F5D"/>
                </a:solidFill>
              </a:rPr>
              <a:t>Patients with a record of unresolved depression since April 2006</a:t>
            </a:r>
          </a:p>
        </p:txBody>
      </p:sp>
      <p:pic>
        <p:nvPicPr>
          <p:cNvPr id="20" name="Picture 19"/>
          <p:cNvPicPr>
            <a:picLocks noChangeAspect="1"/>
          </p:cNvPicPr>
          <p:nvPr/>
        </p:nvPicPr>
        <p:blipFill>
          <a:blip r:embed="rId6"/>
          <a:stretch>
            <a:fillRect/>
          </a:stretch>
        </p:blipFill>
        <p:spPr>
          <a:xfrm>
            <a:off x="318977" y="6010138"/>
            <a:ext cx="2883658" cy="390178"/>
          </a:xfrm>
          <a:prstGeom prst="rect">
            <a:avLst/>
          </a:prstGeom>
        </p:spPr>
      </p:pic>
    </p:spTree>
    <p:extLst>
      <p:ext uri="{BB962C8B-B14F-4D97-AF65-F5344CB8AC3E}">
        <p14:creationId xmlns:p14="http://schemas.microsoft.com/office/powerpoint/2010/main" val="3745658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56939"/>
          </a:xfrm>
          <a:solidFill>
            <a:schemeClr val="accent1"/>
          </a:solidFill>
        </p:spPr>
        <p:txBody>
          <a:bodyPr>
            <a:noAutofit/>
          </a:bodyPr>
          <a:lstStyle/>
          <a:p>
            <a:r>
              <a:rPr lang="en-GB" sz="3200" b="1" dirty="0" smtClean="0">
                <a:solidFill>
                  <a:schemeClr val="bg1"/>
                </a:solidFill>
              </a:rPr>
              <a:t>Self-harm and suicide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22</a:t>
            </a:fld>
            <a:endParaRPr lang="en-GB"/>
          </a:p>
        </p:txBody>
      </p:sp>
      <p:sp>
        <p:nvSpPr>
          <p:cNvPr id="8" name="TextBox 7"/>
          <p:cNvSpPr txBox="1"/>
          <p:nvPr/>
        </p:nvSpPr>
        <p:spPr>
          <a:xfrm>
            <a:off x="6346209" y="596410"/>
            <a:ext cx="5680790"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Emergency hospital admission episodes for intentional self-harm, 2017/18</a:t>
            </a:r>
            <a:endParaRPr lang="en-GB" sz="1200" b="1" dirty="0">
              <a:solidFill>
                <a:schemeClr val="bg1"/>
              </a:solidFill>
            </a:endParaRPr>
          </a:p>
        </p:txBody>
      </p:sp>
      <p:sp>
        <p:nvSpPr>
          <p:cNvPr id="7" name="Rectangle 6"/>
          <p:cNvSpPr/>
          <p:nvPr/>
        </p:nvSpPr>
        <p:spPr>
          <a:xfrm>
            <a:off x="6308678" y="3483500"/>
            <a:ext cx="5108812" cy="254465"/>
          </a:xfrm>
          <a:prstGeom prst="rect">
            <a:avLst/>
          </a:prstGeom>
        </p:spPr>
        <p:txBody>
          <a:bodyPr wrap="square">
            <a:spAutoFit/>
          </a:bodyPr>
          <a:lstStyle/>
          <a:p>
            <a:pPr>
              <a:lnSpc>
                <a:spcPts val="1200"/>
              </a:lnSpc>
            </a:pPr>
            <a:r>
              <a:rPr lang="en-GB" sz="1000" b="1" dirty="0">
                <a:solidFill>
                  <a:srgbClr val="002F5D"/>
                </a:solidFill>
              </a:rPr>
              <a:t>Source:</a:t>
            </a:r>
            <a:r>
              <a:rPr lang="en-GB" sz="1000" dirty="0">
                <a:solidFill>
                  <a:srgbClr val="002F5D"/>
                </a:solidFill>
              </a:rPr>
              <a:t> Public Health England Public Health Outcomes Framework indicator </a:t>
            </a:r>
            <a:r>
              <a:rPr lang="en-GB" sz="1000" dirty="0" smtClean="0">
                <a:solidFill>
                  <a:srgbClr val="002F5D"/>
                </a:solidFill>
              </a:rPr>
              <a:t>2.10ii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(Table 71)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9080747" y="3878537"/>
            <a:ext cx="294625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Suicide* (persons), 2015-17</a:t>
            </a:r>
            <a:endParaRPr lang="en-GB" sz="1200" b="1" dirty="0">
              <a:solidFill>
                <a:schemeClr val="bg1"/>
              </a:solidFill>
            </a:endParaRPr>
          </a:p>
        </p:txBody>
      </p:sp>
      <p:sp>
        <p:nvSpPr>
          <p:cNvPr id="3" name="TextBox 2"/>
          <p:cNvSpPr txBox="1"/>
          <p:nvPr/>
        </p:nvSpPr>
        <p:spPr>
          <a:xfrm>
            <a:off x="318976" y="750299"/>
            <a:ext cx="5267907" cy="5693866"/>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a:solidFill>
                  <a:srgbClr val="002F5D"/>
                </a:solidFill>
              </a:rPr>
              <a:t>Self-harm</a:t>
            </a:r>
            <a:r>
              <a:rPr lang="en-GB" sz="1400" dirty="0">
                <a:solidFill>
                  <a:srgbClr val="002F5D"/>
                </a:solidFill>
              </a:rPr>
              <a:t> appears to be a particular </a:t>
            </a:r>
            <a:r>
              <a:rPr lang="en-GB" sz="1400" b="1" dirty="0">
                <a:solidFill>
                  <a:srgbClr val="002F5D"/>
                </a:solidFill>
              </a:rPr>
              <a:t>issue across Cambridgeshire and Peterborough combined, independently, and across most of the Cambridgeshire </a:t>
            </a:r>
            <a:r>
              <a:rPr lang="en-GB" sz="1400" b="1" dirty="0" smtClean="0">
                <a:solidFill>
                  <a:srgbClr val="002F5D"/>
                </a:solidFill>
              </a:rPr>
              <a:t>districts.</a:t>
            </a:r>
            <a:r>
              <a:rPr lang="en-GB" sz="1400" dirty="0" smtClean="0">
                <a:solidFill>
                  <a:srgbClr val="002F5D"/>
                </a:solidFill>
              </a:rPr>
              <a:t> </a:t>
            </a:r>
            <a:r>
              <a:rPr lang="en-GB" sz="1400" dirty="0">
                <a:solidFill>
                  <a:srgbClr val="002F5D"/>
                </a:solidFill>
              </a:rPr>
              <a:t>There are</a:t>
            </a:r>
            <a:r>
              <a:rPr lang="en-GB" sz="1400" b="1" dirty="0">
                <a:solidFill>
                  <a:srgbClr val="002F5D"/>
                </a:solidFill>
              </a:rPr>
              <a:t> sustained high rates</a:t>
            </a:r>
            <a:r>
              <a:rPr lang="en-GB" sz="1400" dirty="0">
                <a:solidFill>
                  <a:srgbClr val="002F5D"/>
                </a:solidFill>
              </a:rPr>
              <a:t> of </a:t>
            </a:r>
            <a:r>
              <a:rPr lang="en-GB" sz="1400" b="1" dirty="0">
                <a:solidFill>
                  <a:srgbClr val="002F5D"/>
                </a:solidFill>
              </a:rPr>
              <a:t>emergency hospital admissions</a:t>
            </a:r>
            <a:r>
              <a:rPr lang="en-GB" sz="1400" dirty="0">
                <a:solidFill>
                  <a:srgbClr val="002F5D"/>
                </a:solidFill>
              </a:rPr>
              <a:t> and levels above the national average in all districts other than </a:t>
            </a:r>
            <a:r>
              <a:rPr lang="en-GB" sz="1400" b="1" dirty="0">
                <a:solidFill>
                  <a:srgbClr val="002F5D"/>
                </a:solidFill>
              </a:rPr>
              <a:t>Huntingdonshire</a:t>
            </a:r>
            <a:r>
              <a:rPr lang="en-GB" sz="1400" dirty="0">
                <a:solidFill>
                  <a:srgbClr val="002F5D"/>
                </a:solidFill>
              </a:rPr>
              <a:t>. Rates are higher in females than males</a:t>
            </a:r>
            <a:r>
              <a:rPr lang="en-GB" sz="1400" dirty="0" smtClean="0">
                <a:solidFill>
                  <a:srgbClr val="002F5D"/>
                </a:solidFill>
              </a:rPr>
              <a:t>.</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The directly age-standardised rate of admissions episodes for self-harm in </a:t>
            </a:r>
            <a:r>
              <a:rPr lang="en-GB" sz="1400" b="1" dirty="0" smtClean="0">
                <a:solidFill>
                  <a:srgbClr val="002F5D"/>
                </a:solidFill>
              </a:rPr>
              <a:t>Huntingdonshire </a:t>
            </a:r>
            <a:r>
              <a:rPr lang="en-GB" sz="1400" dirty="0" smtClean="0">
                <a:solidFill>
                  <a:srgbClr val="002F5D"/>
                </a:solidFill>
              </a:rPr>
              <a:t>is </a:t>
            </a:r>
            <a:r>
              <a:rPr lang="en-GB" sz="1400" b="1" dirty="0" smtClean="0">
                <a:solidFill>
                  <a:srgbClr val="002F5D"/>
                </a:solidFill>
              </a:rPr>
              <a:t>173.7 per 100,000</a:t>
            </a:r>
            <a:r>
              <a:rPr lang="en-GB" sz="1400" dirty="0" smtClean="0">
                <a:solidFill>
                  <a:srgbClr val="002F5D"/>
                </a:solidFill>
              </a:rPr>
              <a:t> persons. For females, this increases to a rate of 221.4 </a:t>
            </a:r>
            <a:r>
              <a:rPr lang="en-GB" sz="1400" dirty="0">
                <a:solidFill>
                  <a:srgbClr val="002F5D"/>
                </a:solidFill>
              </a:rPr>
              <a:t>per </a:t>
            </a:r>
            <a:r>
              <a:rPr lang="en-GB" sz="1400" dirty="0" smtClean="0">
                <a:solidFill>
                  <a:srgbClr val="002F5D"/>
                </a:solidFill>
              </a:rPr>
              <a:t>100,000.</a:t>
            </a:r>
          </a:p>
          <a:p>
            <a:pPr marL="285750" indent="-285750">
              <a:buFont typeface="Wingdings" panose="05000000000000000000" pitchFamily="2" charset="2"/>
              <a:buChar char="ð"/>
            </a:pPr>
            <a:endParaRPr lang="en-GB" sz="1400" dirty="0">
              <a:solidFill>
                <a:srgbClr val="FF0000"/>
              </a:solidFill>
            </a:endParaRPr>
          </a:p>
          <a:p>
            <a:pPr marL="285750" lvl="0" indent="-285750">
              <a:buFont typeface="Wingdings" panose="05000000000000000000" pitchFamily="2" charset="2"/>
              <a:buChar char="ð"/>
            </a:pPr>
            <a:r>
              <a:rPr lang="en-GB" sz="1400" dirty="0">
                <a:solidFill>
                  <a:srgbClr val="002F5D"/>
                </a:solidFill>
              </a:rPr>
              <a:t>The rates </a:t>
            </a:r>
            <a:r>
              <a:rPr lang="en-GB" sz="1400" dirty="0" smtClean="0">
                <a:solidFill>
                  <a:srgbClr val="002F5D"/>
                </a:solidFill>
              </a:rPr>
              <a:t>of </a:t>
            </a:r>
            <a:r>
              <a:rPr lang="en-GB" sz="1400" b="1" dirty="0" smtClean="0">
                <a:solidFill>
                  <a:srgbClr val="002F5D"/>
                </a:solidFill>
              </a:rPr>
              <a:t>suicides </a:t>
            </a:r>
            <a:r>
              <a:rPr lang="en-GB" sz="1400" b="1" dirty="0">
                <a:solidFill>
                  <a:srgbClr val="002F5D"/>
                </a:solidFill>
              </a:rPr>
              <a:t>for Cambridgeshire and Peterborough</a:t>
            </a:r>
            <a:r>
              <a:rPr lang="en-GB" sz="1400" dirty="0">
                <a:solidFill>
                  <a:srgbClr val="002F5D"/>
                </a:solidFill>
              </a:rPr>
              <a:t> as a whole, as well as Peterborough, do not differ significantly from the rate for England. </a:t>
            </a:r>
            <a:r>
              <a:rPr lang="en-GB" sz="1400" b="1" dirty="0" smtClean="0">
                <a:solidFill>
                  <a:srgbClr val="002F5D"/>
                </a:solidFill>
              </a:rPr>
              <a:t>Cambridgeshire’s </a:t>
            </a:r>
            <a:r>
              <a:rPr lang="en-GB" sz="1400" b="1" dirty="0">
                <a:solidFill>
                  <a:srgbClr val="002F5D"/>
                </a:solidFill>
              </a:rPr>
              <a:t>suicide rate </a:t>
            </a:r>
            <a:r>
              <a:rPr lang="en-GB" sz="1400" dirty="0">
                <a:solidFill>
                  <a:srgbClr val="002F5D"/>
                </a:solidFill>
              </a:rPr>
              <a:t>is statistically significantly </a:t>
            </a:r>
            <a:r>
              <a:rPr lang="en-GB" sz="1400" b="1" dirty="0">
                <a:solidFill>
                  <a:srgbClr val="002F5D"/>
                </a:solidFill>
              </a:rPr>
              <a:t>lower </a:t>
            </a:r>
            <a:r>
              <a:rPr lang="en-GB" sz="1400" dirty="0">
                <a:solidFill>
                  <a:srgbClr val="002F5D"/>
                </a:solidFill>
              </a:rPr>
              <a:t>than the national rate.</a:t>
            </a:r>
          </a:p>
          <a:p>
            <a:pPr marL="285750" lvl="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Suicide rates </a:t>
            </a:r>
            <a:r>
              <a:rPr lang="en-GB" sz="1400" dirty="0">
                <a:solidFill>
                  <a:srgbClr val="002F5D"/>
                </a:solidFill>
              </a:rPr>
              <a:t>in males are higher than in females (data not shown).</a:t>
            </a:r>
          </a:p>
          <a:p>
            <a:pPr marL="285750" lvl="0" indent="-285750">
              <a:buFont typeface="Wingdings" panose="05000000000000000000" pitchFamily="2" charset="2"/>
              <a:buChar char="ð"/>
            </a:pPr>
            <a:endParaRPr lang="en-GB" sz="1400" dirty="0" smtClean="0">
              <a:solidFill>
                <a:srgbClr val="002F5D"/>
              </a:solidFill>
            </a:endParaRPr>
          </a:p>
          <a:p>
            <a:pPr marL="285750" lvl="0" indent="-285750">
              <a:buFont typeface="Wingdings" panose="05000000000000000000" pitchFamily="2" charset="2"/>
              <a:buChar char="ð"/>
            </a:pPr>
            <a:r>
              <a:rPr lang="en-GB" sz="1400" dirty="0" smtClean="0">
                <a:solidFill>
                  <a:srgbClr val="002F5D"/>
                </a:solidFill>
              </a:rPr>
              <a:t>In 2015/17 there were </a:t>
            </a:r>
            <a:r>
              <a:rPr lang="en-GB" sz="1400" b="1" dirty="0" smtClean="0">
                <a:solidFill>
                  <a:srgbClr val="002F5D"/>
                </a:solidFill>
              </a:rPr>
              <a:t>27 recorded suicides in Huntingdonshire</a:t>
            </a:r>
            <a:r>
              <a:rPr lang="en-GB" sz="1400" dirty="0" smtClean="0">
                <a:solidFill>
                  <a:srgbClr val="002F5D"/>
                </a:solidFill>
              </a:rPr>
              <a:t>.  The rate of suicides for Huntingdonshire is statistically significantly </a:t>
            </a:r>
            <a:r>
              <a:rPr lang="en-GB" sz="1400" b="1" dirty="0" smtClean="0">
                <a:solidFill>
                  <a:srgbClr val="002F5D"/>
                </a:solidFill>
              </a:rPr>
              <a:t>lower</a:t>
            </a:r>
            <a:r>
              <a:rPr lang="en-GB" sz="1400" dirty="0" smtClean="0">
                <a:solidFill>
                  <a:srgbClr val="002F5D"/>
                </a:solidFill>
              </a:rPr>
              <a:t> than the rate </a:t>
            </a:r>
            <a:r>
              <a:rPr lang="en-GB" sz="1400" dirty="0">
                <a:solidFill>
                  <a:srgbClr val="002F5D"/>
                </a:solidFill>
              </a:rPr>
              <a:t>for </a:t>
            </a:r>
            <a:r>
              <a:rPr lang="en-GB" sz="1400" dirty="0" smtClean="0">
                <a:solidFill>
                  <a:srgbClr val="002F5D"/>
                </a:solidFill>
              </a:rPr>
              <a:t>England.</a:t>
            </a:r>
          </a:p>
          <a:p>
            <a:pPr marL="285750" lvl="0" indent="-285750">
              <a:buFont typeface="Wingdings" panose="05000000000000000000" pitchFamily="2" charset="2"/>
              <a:buChar char="ð"/>
            </a:pPr>
            <a:endParaRPr lang="en-GB" sz="1400" dirty="0">
              <a:solidFill>
                <a:srgbClr val="FF0000"/>
              </a:solidFill>
            </a:endParaRP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endParaRPr lang="en-GB" sz="1400" dirty="0">
              <a:solidFill>
                <a:srgbClr val="002F5D"/>
              </a:solidFill>
            </a:endParaRPr>
          </a:p>
        </p:txBody>
      </p:sp>
      <p:sp>
        <p:nvSpPr>
          <p:cNvPr id="18" name="Rectangle 17"/>
          <p:cNvSpPr/>
          <p:nvPr/>
        </p:nvSpPr>
        <p:spPr>
          <a:xfrm>
            <a:off x="6308678" y="3290717"/>
            <a:ext cx="1957176" cy="230832"/>
          </a:xfrm>
          <a:prstGeom prst="rect">
            <a:avLst/>
          </a:prstGeom>
        </p:spPr>
        <p:txBody>
          <a:bodyPr wrap="square">
            <a:spAutoFit/>
          </a:bodyPr>
          <a:lstStyle/>
          <a:p>
            <a:r>
              <a:rPr lang="en-GB" sz="900" dirty="0">
                <a:solidFill>
                  <a:srgbClr val="002F5D"/>
                </a:solidFill>
              </a:rPr>
              <a:t>DASR – Directly age-standardised rate</a:t>
            </a:r>
          </a:p>
        </p:txBody>
      </p:sp>
      <p:pic>
        <p:nvPicPr>
          <p:cNvPr id="20" name="Picture 19"/>
          <p:cNvPicPr>
            <a:picLocks noChangeAspect="1"/>
          </p:cNvPicPr>
          <p:nvPr/>
        </p:nvPicPr>
        <p:blipFill>
          <a:blip r:embed="rId3"/>
          <a:stretch>
            <a:fillRect/>
          </a:stretch>
        </p:blipFill>
        <p:spPr>
          <a:xfrm>
            <a:off x="6047026" y="3855144"/>
            <a:ext cx="2883658" cy="390178"/>
          </a:xfrm>
          <a:prstGeom prst="rect">
            <a:avLst/>
          </a:prstGeom>
        </p:spPr>
      </p:pic>
      <p:pic>
        <p:nvPicPr>
          <p:cNvPr id="6" name="Picture 5"/>
          <p:cNvPicPr>
            <a:picLocks noChangeAspect="1"/>
          </p:cNvPicPr>
          <p:nvPr/>
        </p:nvPicPr>
        <p:blipFill>
          <a:blip r:embed="rId4"/>
          <a:stretch>
            <a:fillRect/>
          </a:stretch>
        </p:blipFill>
        <p:spPr>
          <a:xfrm>
            <a:off x="6346210" y="1011909"/>
            <a:ext cx="5680788" cy="2268921"/>
          </a:xfrm>
          <a:prstGeom prst="rect">
            <a:avLst/>
          </a:prstGeom>
        </p:spPr>
      </p:pic>
      <p:pic>
        <p:nvPicPr>
          <p:cNvPr id="9" name="Picture 8"/>
          <p:cNvPicPr>
            <a:picLocks noChangeAspect="1"/>
          </p:cNvPicPr>
          <p:nvPr/>
        </p:nvPicPr>
        <p:blipFill>
          <a:blip r:embed="rId5"/>
          <a:stretch>
            <a:fillRect/>
          </a:stretch>
        </p:blipFill>
        <p:spPr>
          <a:xfrm>
            <a:off x="9080746" y="4297213"/>
            <a:ext cx="2946251" cy="1803309"/>
          </a:xfrm>
          <a:prstGeom prst="rect">
            <a:avLst/>
          </a:prstGeom>
        </p:spPr>
      </p:pic>
      <p:sp>
        <p:nvSpPr>
          <p:cNvPr id="13" name="Rectangle 12"/>
          <p:cNvSpPr/>
          <p:nvPr/>
        </p:nvSpPr>
        <p:spPr>
          <a:xfrm>
            <a:off x="6127776" y="5691585"/>
            <a:ext cx="2482824" cy="707886"/>
          </a:xfrm>
          <a:prstGeom prst="rect">
            <a:avLst/>
          </a:prstGeom>
        </p:spPr>
        <p:txBody>
          <a:bodyPr wrap="square">
            <a:spAutoFit/>
          </a:bodyPr>
          <a:lstStyle/>
          <a:p>
            <a:pPr>
              <a:lnSpc>
                <a:spcPts val="1200"/>
              </a:lnSpc>
              <a:spcAft>
                <a:spcPts val="0"/>
              </a:spcAft>
            </a:pPr>
            <a:r>
              <a:rPr lang="en-GB" sz="11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Public Health England Public Health Outcomes Framework indicator </a:t>
            </a: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4.10 (Table 72)</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6"/>
          <a:stretch>
            <a:fillRect/>
          </a:stretch>
        </p:blipFill>
        <p:spPr>
          <a:xfrm>
            <a:off x="6096000" y="5133120"/>
            <a:ext cx="2953643" cy="399141"/>
          </a:xfrm>
          <a:prstGeom prst="rect">
            <a:avLst/>
          </a:prstGeom>
        </p:spPr>
      </p:pic>
      <p:sp>
        <p:nvSpPr>
          <p:cNvPr id="21" name="Rectangle 20"/>
          <p:cNvSpPr/>
          <p:nvPr/>
        </p:nvSpPr>
        <p:spPr>
          <a:xfrm>
            <a:off x="8965675" y="6116360"/>
            <a:ext cx="3061321" cy="246221"/>
          </a:xfrm>
          <a:prstGeom prst="rect">
            <a:avLst/>
          </a:prstGeom>
        </p:spPr>
        <p:txBody>
          <a:bodyPr wrap="square">
            <a:spAutoFit/>
          </a:bodyPr>
          <a:lstStyle/>
          <a:p>
            <a:pPr>
              <a:lnSpc>
                <a:spcPts val="1200"/>
              </a:lnSpc>
              <a:spcAft>
                <a:spcPts val="0"/>
              </a:spcAft>
            </a:pP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*suicide and injury of undetermined intent</a:t>
            </a: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99401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56939"/>
          </a:xfrm>
          <a:solidFill>
            <a:schemeClr val="accent1"/>
          </a:solidFill>
        </p:spPr>
        <p:txBody>
          <a:bodyPr>
            <a:noAutofit/>
          </a:bodyPr>
          <a:lstStyle/>
          <a:p>
            <a:r>
              <a:rPr lang="en-GB" sz="3200" b="1" dirty="0" smtClean="0">
                <a:solidFill>
                  <a:schemeClr val="bg1"/>
                </a:solidFill>
              </a:rPr>
              <a:t>Mental health in children and young people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23</a:t>
            </a:fld>
            <a:endParaRPr lang="en-GB"/>
          </a:p>
        </p:txBody>
      </p:sp>
      <p:sp>
        <p:nvSpPr>
          <p:cNvPr id="8" name="TextBox 7"/>
          <p:cNvSpPr txBox="1"/>
          <p:nvPr/>
        </p:nvSpPr>
        <p:spPr>
          <a:xfrm>
            <a:off x="3162644" y="596410"/>
            <a:ext cx="886435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Any mental health disorder and specific disorders prevalence by age and sex, 2017</a:t>
            </a:r>
            <a:endParaRPr lang="en-GB" sz="1200" b="1" dirty="0">
              <a:solidFill>
                <a:schemeClr val="bg1"/>
              </a:solidFill>
            </a:endParaRPr>
          </a:p>
        </p:txBody>
      </p:sp>
      <p:sp>
        <p:nvSpPr>
          <p:cNvPr id="7" name="Rectangle 6"/>
          <p:cNvSpPr/>
          <p:nvPr/>
        </p:nvSpPr>
        <p:spPr>
          <a:xfrm>
            <a:off x="3098954" y="2686627"/>
            <a:ext cx="8254846" cy="246221"/>
          </a:xfrm>
          <a:prstGeom prst="rect">
            <a:avLst/>
          </a:prstGeom>
        </p:spPr>
        <p:txBody>
          <a:bodyPr wrap="square">
            <a:spAutoFit/>
          </a:bodyPr>
          <a:lstStyle/>
          <a:p>
            <a:pPr>
              <a:lnSpc>
                <a:spcPts val="1200"/>
              </a:lnSpc>
            </a:pPr>
            <a:r>
              <a:rPr lang="en-GB" sz="1000" b="1" dirty="0">
                <a:solidFill>
                  <a:srgbClr val="002F5D"/>
                </a:solidFill>
              </a:rPr>
              <a:t>Source:</a:t>
            </a:r>
            <a:r>
              <a:rPr lang="en-GB" sz="1000" dirty="0">
                <a:solidFill>
                  <a:srgbClr val="002F5D"/>
                </a:solidFill>
              </a:rPr>
              <a:t> Mental Health of Children and Young People Survey, NHS Digital Copyright © 2018 Health and Social Care Information Centre</a:t>
            </a:r>
            <a:r>
              <a:rPr lang="en-GB" sz="1000" dirty="0" smtClean="0">
                <a:solidFill>
                  <a:srgbClr val="002F5D"/>
                </a:solidFill>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(Table 73)</a:t>
            </a:r>
            <a:endParaRPr lang="en-GB" sz="10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3162644" y="3164164"/>
            <a:ext cx="886435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Estimated number of children and young people (aged 5-19yrs) with a mental health disorder</a:t>
            </a:r>
            <a:endParaRPr lang="en-GB" sz="1200" b="1" dirty="0">
              <a:solidFill>
                <a:schemeClr val="bg1"/>
              </a:solidFill>
            </a:endParaRPr>
          </a:p>
        </p:txBody>
      </p:sp>
      <p:sp>
        <p:nvSpPr>
          <p:cNvPr id="3" name="TextBox 2"/>
          <p:cNvSpPr txBox="1"/>
          <p:nvPr/>
        </p:nvSpPr>
        <p:spPr>
          <a:xfrm>
            <a:off x="90436" y="520786"/>
            <a:ext cx="2881330" cy="6340197"/>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a:solidFill>
                  <a:srgbClr val="002F5D"/>
                </a:solidFill>
              </a:rPr>
              <a:t>Mental Health of Children and Young People </a:t>
            </a:r>
            <a:r>
              <a:rPr lang="en-GB" sz="1400" b="1" dirty="0" smtClean="0">
                <a:solidFill>
                  <a:srgbClr val="002F5D"/>
                </a:solidFill>
              </a:rPr>
              <a:t>(c&amp;yp) in </a:t>
            </a:r>
            <a:r>
              <a:rPr lang="en-GB" sz="1400" b="1" dirty="0">
                <a:solidFill>
                  <a:srgbClr val="002F5D"/>
                </a:solidFill>
              </a:rPr>
              <a:t>England</a:t>
            </a:r>
            <a:r>
              <a:rPr lang="en-GB" sz="1400" dirty="0">
                <a:solidFill>
                  <a:srgbClr val="002F5D"/>
                </a:solidFill>
              </a:rPr>
              <a:t>, 2017, published by NHS Digital, collected information from 9,117 </a:t>
            </a:r>
            <a:r>
              <a:rPr lang="en-GB" sz="1400" dirty="0" smtClean="0">
                <a:solidFill>
                  <a:srgbClr val="002F5D"/>
                </a:solidFill>
              </a:rPr>
              <a:t>c&amp;yp. This table (right) shows </a:t>
            </a:r>
            <a:r>
              <a:rPr lang="en-GB" sz="1400" dirty="0">
                <a:solidFill>
                  <a:srgbClr val="002F5D"/>
                </a:solidFill>
              </a:rPr>
              <a:t>the findings on the prevalence of mental disorder by </a:t>
            </a:r>
            <a:r>
              <a:rPr lang="en-GB" sz="1400" dirty="0" smtClean="0">
                <a:solidFill>
                  <a:srgbClr val="002F5D"/>
                </a:solidFill>
              </a:rPr>
              <a:t>broad categories. Prevalence is applied to population estimates to produce local estimates of those experiencing mental health disorders (table below). </a:t>
            </a:r>
          </a:p>
          <a:p>
            <a:endParaRPr lang="en-GB" sz="1400" dirty="0" smtClean="0">
              <a:solidFill>
                <a:srgbClr val="FF0000"/>
              </a:solidFill>
            </a:endParaRPr>
          </a:p>
          <a:p>
            <a:pPr marL="285750" lvl="0" indent="-285750">
              <a:buFont typeface="Wingdings" panose="05000000000000000000" pitchFamily="2" charset="2"/>
              <a:buChar char="ð"/>
            </a:pPr>
            <a:r>
              <a:rPr lang="en-GB" sz="1400" dirty="0">
                <a:solidFill>
                  <a:srgbClr val="002F5D"/>
                </a:solidFill>
              </a:rPr>
              <a:t>One in eight (12.8%) 5 to 19 year olds had </a:t>
            </a:r>
            <a:r>
              <a:rPr lang="en-GB" sz="1400" b="1" dirty="0" smtClean="0">
                <a:solidFill>
                  <a:srgbClr val="002F5D"/>
                </a:solidFill>
              </a:rPr>
              <a:t>at </a:t>
            </a:r>
            <a:r>
              <a:rPr lang="en-GB" sz="1400" b="1" dirty="0">
                <a:solidFill>
                  <a:srgbClr val="002F5D"/>
                </a:solidFill>
              </a:rPr>
              <a:t>least one mental disorder </a:t>
            </a:r>
            <a:r>
              <a:rPr lang="en-GB" sz="1400" dirty="0">
                <a:solidFill>
                  <a:srgbClr val="002F5D"/>
                </a:solidFill>
              </a:rPr>
              <a:t>when </a:t>
            </a:r>
            <a:r>
              <a:rPr lang="en-GB" sz="1400" dirty="0" smtClean="0">
                <a:solidFill>
                  <a:srgbClr val="002F5D"/>
                </a:solidFill>
              </a:rPr>
              <a:t>assessed (equivalent to approx. 3,810</a:t>
            </a:r>
            <a:r>
              <a:rPr lang="en-GB" sz="1400" b="1" dirty="0" smtClean="0">
                <a:solidFill>
                  <a:srgbClr val="002F5D"/>
                </a:solidFill>
              </a:rPr>
              <a:t> c&amp;yp in Huntingdonshire</a:t>
            </a:r>
            <a:r>
              <a:rPr lang="en-GB" sz="1400" dirty="0" smtClean="0">
                <a:solidFill>
                  <a:srgbClr val="002F5D"/>
                </a:solidFill>
              </a:rPr>
              <a:t>).  </a:t>
            </a:r>
          </a:p>
          <a:p>
            <a:pPr marL="285750" lvl="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b="1" dirty="0">
                <a:solidFill>
                  <a:srgbClr val="002F5D"/>
                </a:solidFill>
              </a:rPr>
              <a:t>Emotional disorders </a:t>
            </a:r>
            <a:r>
              <a:rPr lang="en-GB" sz="1400" dirty="0">
                <a:solidFill>
                  <a:srgbClr val="002F5D"/>
                </a:solidFill>
              </a:rPr>
              <a:t>were the most prevalent of the disorders </a:t>
            </a:r>
            <a:r>
              <a:rPr lang="en-GB" sz="1400" dirty="0" smtClean="0">
                <a:solidFill>
                  <a:srgbClr val="002F5D"/>
                </a:solidFill>
              </a:rPr>
              <a:t>(</a:t>
            </a:r>
            <a:r>
              <a:rPr lang="en-GB" sz="1400" dirty="0">
                <a:solidFill>
                  <a:srgbClr val="002F5D"/>
                </a:solidFill>
              </a:rPr>
              <a:t>8.1</a:t>
            </a:r>
            <a:r>
              <a:rPr lang="en-GB" sz="1400" dirty="0" smtClean="0">
                <a:solidFill>
                  <a:srgbClr val="002F5D"/>
                </a:solidFill>
              </a:rPr>
              <a:t>%) (equivalent to approx. </a:t>
            </a:r>
            <a:r>
              <a:rPr lang="en-GB" sz="1400" b="1" dirty="0" smtClean="0">
                <a:solidFill>
                  <a:srgbClr val="002F5D"/>
                </a:solidFill>
              </a:rPr>
              <a:t>2,410 </a:t>
            </a:r>
            <a:r>
              <a:rPr lang="en-GB" sz="1400" b="1" dirty="0">
                <a:solidFill>
                  <a:srgbClr val="002F5D"/>
                </a:solidFill>
              </a:rPr>
              <a:t>c&amp;yp in Huntingdonshire)</a:t>
            </a:r>
            <a:r>
              <a:rPr lang="en-GB" sz="1400" dirty="0" smtClean="0">
                <a:solidFill>
                  <a:srgbClr val="002F5D"/>
                </a:solidFill>
              </a:rPr>
              <a:t>.</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a:solidFill>
                  <a:srgbClr val="002F5D"/>
                </a:solidFill>
              </a:rPr>
              <a:t>Different disorders were prominent at different stages of childhood.</a:t>
            </a:r>
          </a:p>
          <a:p>
            <a:pPr marL="285750" lvl="0" indent="-285750">
              <a:buFont typeface="Wingdings" panose="05000000000000000000" pitchFamily="2" charset="2"/>
              <a:buChar char="ð"/>
            </a:pPr>
            <a:endParaRPr lang="en-GB" sz="1400" dirty="0">
              <a:solidFill>
                <a:srgbClr val="002F5D"/>
              </a:solidFill>
            </a:endParaRPr>
          </a:p>
        </p:txBody>
      </p:sp>
      <p:sp>
        <p:nvSpPr>
          <p:cNvPr id="13" name="Rectangle 12"/>
          <p:cNvSpPr/>
          <p:nvPr/>
        </p:nvSpPr>
        <p:spPr>
          <a:xfrm>
            <a:off x="3162644" y="5893719"/>
            <a:ext cx="8864353" cy="553998"/>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a:solidFill>
                  <a:srgbClr val="002F5D"/>
                </a:solidFill>
              </a:rPr>
              <a:t>Mental Health of Children and Young People Survey, NHS Digital</a:t>
            </a:r>
            <a:r>
              <a:rPr lang="en-GB" sz="1000" b="1" dirty="0">
                <a:solidFill>
                  <a:srgbClr val="002F5D"/>
                </a:solidFill>
              </a:rPr>
              <a:t> </a:t>
            </a:r>
            <a:r>
              <a:rPr lang="en-GB" sz="1000" dirty="0">
                <a:solidFill>
                  <a:srgbClr val="002F5D"/>
                </a:solidFill>
              </a:rPr>
              <a:t>Copyright © 2018 Health and Social Care Information Centre applied to ONS Mid-2017 Local Authority District and County population estimates</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 (Table 74)</a:t>
            </a:r>
            <a:endPar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162644" y="988086"/>
            <a:ext cx="8864352" cy="1450974"/>
          </a:xfrm>
          <a:prstGeom prst="rect">
            <a:avLst/>
          </a:prstGeom>
        </p:spPr>
      </p:pic>
      <p:pic>
        <p:nvPicPr>
          <p:cNvPr id="6" name="Picture 5"/>
          <p:cNvPicPr>
            <a:picLocks noChangeAspect="1"/>
          </p:cNvPicPr>
          <p:nvPr/>
        </p:nvPicPr>
        <p:blipFill>
          <a:blip r:embed="rId4"/>
          <a:stretch>
            <a:fillRect/>
          </a:stretch>
        </p:blipFill>
        <p:spPr>
          <a:xfrm>
            <a:off x="3162644" y="3597648"/>
            <a:ext cx="8864352" cy="2170364"/>
          </a:xfrm>
          <a:prstGeom prst="rect">
            <a:avLst/>
          </a:prstGeom>
        </p:spPr>
      </p:pic>
      <p:sp>
        <p:nvSpPr>
          <p:cNvPr id="14" name="Rectangle 13"/>
          <p:cNvSpPr/>
          <p:nvPr/>
        </p:nvSpPr>
        <p:spPr>
          <a:xfrm>
            <a:off x="3098954" y="2455311"/>
            <a:ext cx="8254846" cy="246221"/>
          </a:xfrm>
          <a:prstGeom prst="rect">
            <a:avLst/>
          </a:prstGeom>
        </p:spPr>
        <p:txBody>
          <a:bodyPr wrap="square">
            <a:spAutoFit/>
          </a:bodyPr>
          <a:lstStyle/>
          <a:p>
            <a:r>
              <a:rPr lang="en-GB" sz="1000" b="1" dirty="0">
                <a:solidFill>
                  <a:srgbClr val="002F5D"/>
                </a:solidFill>
              </a:rPr>
              <a:t>Note:</a:t>
            </a:r>
            <a:r>
              <a:rPr lang="en-GB" sz="1000" dirty="0">
                <a:solidFill>
                  <a:srgbClr val="002F5D"/>
                </a:solidFill>
              </a:rPr>
              <a:t> *Other less common disorders, includes PDD, ASD, eating disorders and Tics/other less common </a:t>
            </a:r>
            <a:r>
              <a:rPr lang="en-GB" sz="1000" dirty="0" smtClean="0">
                <a:solidFill>
                  <a:srgbClr val="002F5D"/>
                </a:solidFill>
              </a:rPr>
              <a:t>disorders. ‘-‘ </a:t>
            </a:r>
            <a:r>
              <a:rPr lang="en-GB" sz="1000" dirty="0">
                <a:solidFill>
                  <a:srgbClr val="002F5D"/>
                </a:solidFill>
              </a:rPr>
              <a:t>= no observations (zero value)</a:t>
            </a:r>
          </a:p>
        </p:txBody>
      </p:sp>
    </p:spTree>
    <p:extLst>
      <p:ext uri="{BB962C8B-B14F-4D97-AF65-F5344CB8AC3E}">
        <p14:creationId xmlns:p14="http://schemas.microsoft.com/office/powerpoint/2010/main" val="24327574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Hospital admissions – </a:t>
            </a:r>
            <a:r>
              <a:rPr lang="en-GB" sz="3200" b="1" i="1" dirty="0" smtClean="0">
                <a:solidFill>
                  <a:schemeClr val="bg1"/>
                </a:solidFill>
              </a:rPr>
              <a:t>all</a:t>
            </a:r>
            <a:r>
              <a:rPr lang="en-GB" sz="3200" b="1" dirty="0" smtClean="0">
                <a:solidFill>
                  <a:schemeClr val="bg1"/>
                </a:solidFill>
              </a:rPr>
              <a:t> inpatient admissions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24</a:t>
            </a:fld>
            <a:endParaRPr lang="en-GB" dirty="0"/>
          </a:p>
        </p:txBody>
      </p:sp>
      <p:sp>
        <p:nvSpPr>
          <p:cNvPr id="8" name="TextBox 7"/>
          <p:cNvSpPr txBox="1"/>
          <p:nvPr/>
        </p:nvSpPr>
        <p:spPr>
          <a:xfrm>
            <a:off x="5617914" y="670834"/>
            <a:ext cx="642468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All hospital inpatient admission episodes by area of residence, 2017/18</a:t>
            </a:r>
            <a:endParaRPr lang="en-GB" sz="1400" b="1" dirty="0">
              <a:solidFill>
                <a:schemeClr val="bg1"/>
              </a:solidFill>
            </a:endParaRPr>
          </a:p>
        </p:txBody>
      </p:sp>
      <p:pic>
        <p:nvPicPr>
          <p:cNvPr id="6" name="Picture 5"/>
          <p:cNvPicPr>
            <a:picLocks noChangeAspect="1"/>
          </p:cNvPicPr>
          <p:nvPr/>
        </p:nvPicPr>
        <p:blipFill>
          <a:blip r:embed="rId2"/>
          <a:stretch>
            <a:fillRect/>
          </a:stretch>
        </p:blipFill>
        <p:spPr>
          <a:xfrm>
            <a:off x="7476372" y="1060309"/>
            <a:ext cx="4566225" cy="1852610"/>
          </a:xfrm>
          <a:prstGeom prst="rect">
            <a:avLst/>
          </a:prstGeom>
        </p:spPr>
      </p:pic>
      <p:sp>
        <p:nvSpPr>
          <p:cNvPr id="9" name="Content Placeholder 2"/>
          <p:cNvSpPr>
            <a:spLocks noGrp="1"/>
          </p:cNvSpPr>
          <p:nvPr>
            <p:ph idx="1"/>
          </p:nvPr>
        </p:nvSpPr>
        <p:spPr>
          <a:xfrm>
            <a:off x="483357" y="1021170"/>
            <a:ext cx="3433550" cy="5547795"/>
          </a:xfrm>
        </p:spPr>
        <p:txBody>
          <a:bodyPr>
            <a:normAutofit/>
          </a:bodyPr>
          <a:lstStyle/>
          <a:p>
            <a:pPr marL="284400" indent="-284400">
              <a:lnSpc>
                <a:spcPct val="100000"/>
              </a:lnSpc>
              <a:buFont typeface="Wingdings" panose="05000000000000000000" pitchFamily="2" charset="2"/>
              <a:buChar char="ð"/>
            </a:pPr>
            <a:r>
              <a:rPr lang="en-GB" sz="1400" dirty="0" smtClean="0">
                <a:solidFill>
                  <a:srgbClr val="002F5D"/>
                </a:solidFill>
              </a:rPr>
              <a:t>There were a total of </a:t>
            </a:r>
            <a:r>
              <a:rPr lang="en-GB" sz="1400" b="1" dirty="0" smtClean="0">
                <a:solidFill>
                  <a:srgbClr val="002F5D"/>
                </a:solidFill>
              </a:rPr>
              <a:t>50,089 inpatient admission episodes for </a:t>
            </a:r>
            <a:r>
              <a:rPr lang="en-GB" sz="1400" b="1" dirty="0">
                <a:solidFill>
                  <a:srgbClr val="002F5D"/>
                </a:solidFill>
              </a:rPr>
              <a:t>Huntingdonshire </a:t>
            </a:r>
            <a:r>
              <a:rPr lang="en-GB" sz="1400" dirty="0" smtClean="0">
                <a:solidFill>
                  <a:srgbClr val="002F5D"/>
                </a:solidFill>
              </a:rPr>
              <a:t>in 2017/18 (30% of Cambridgeshire’s total).</a:t>
            </a:r>
          </a:p>
          <a:p>
            <a:pPr marL="284400" indent="-284400">
              <a:lnSpc>
                <a:spcPct val="100000"/>
              </a:lnSpc>
              <a:buFont typeface="Wingdings" panose="05000000000000000000" pitchFamily="2" charset="2"/>
              <a:buChar char="ð"/>
            </a:pPr>
            <a:r>
              <a:rPr lang="en-GB" sz="1400" b="1" dirty="0">
                <a:solidFill>
                  <a:srgbClr val="002F5D"/>
                </a:solidFill>
              </a:rPr>
              <a:t>Numbers</a:t>
            </a:r>
            <a:r>
              <a:rPr lang="en-GB" sz="1400" dirty="0">
                <a:solidFill>
                  <a:srgbClr val="002F5D"/>
                </a:solidFill>
              </a:rPr>
              <a:t> of inpatient hospital admission episodes have </a:t>
            </a:r>
            <a:r>
              <a:rPr lang="en-GB" sz="1400" b="1" dirty="0" smtClean="0">
                <a:solidFill>
                  <a:srgbClr val="002F5D"/>
                </a:solidFill>
              </a:rPr>
              <a:t>slightly decreased </a:t>
            </a:r>
            <a:r>
              <a:rPr lang="en-GB" sz="1400" dirty="0" smtClean="0">
                <a:solidFill>
                  <a:srgbClr val="002F5D"/>
                </a:solidFill>
              </a:rPr>
              <a:t>among Under 75 residents </a:t>
            </a:r>
            <a:r>
              <a:rPr lang="en-GB" sz="1400" dirty="0">
                <a:solidFill>
                  <a:srgbClr val="002F5D"/>
                </a:solidFill>
              </a:rPr>
              <a:t>of </a:t>
            </a:r>
            <a:r>
              <a:rPr lang="en-GB" sz="1400" b="1" dirty="0">
                <a:solidFill>
                  <a:srgbClr val="002F5D"/>
                </a:solidFill>
              </a:rPr>
              <a:t>H</a:t>
            </a:r>
            <a:r>
              <a:rPr lang="en-GB" sz="1400" b="1" dirty="0" smtClean="0">
                <a:solidFill>
                  <a:srgbClr val="002F5D"/>
                </a:solidFill>
              </a:rPr>
              <a:t>untingdonshire </a:t>
            </a:r>
            <a:r>
              <a:rPr lang="en-GB" sz="1400" dirty="0" smtClean="0">
                <a:solidFill>
                  <a:srgbClr val="002F5D"/>
                </a:solidFill>
              </a:rPr>
              <a:t> since the previous year (data not shown). </a:t>
            </a:r>
          </a:p>
          <a:p>
            <a:pPr marL="284400" indent="-284400">
              <a:lnSpc>
                <a:spcPct val="100000"/>
              </a:lnSpc>
              <a:buFont typeface="Wingdings" panose="05000000000000000000" pitchFamily="2" charset="2"/>
              <a:buChar char="ð"/>
            </a:pPr>
            <a:r>
              <a:rPr lang="en-GB" sz="1400" dirty="0">
                <a:solidFill>
                  <a:srgbClr val="002F5D"/>
                </a:solidFill>
              </a:rPr>
              <a:t>The </a:t>
            </a:r>
            <a:r>
              <a:rPr lang="en-GB" sz="1400" b="1" dirty="0">
                <a:solidFill>
                  <a:srgbClr val="002F5D"/>
                </a:solidFill>
              </a:rPr>
              <a:t>rate</a:t>
            </a:r>
            <a:r>
              <a:rPr lang="en-GB" sz="1400" dirty="0">
                <a:solidFill>
                  <a:srgbClr val="002F5D"/>
                </a:solidFill>
              </a:rPr>
              <a:t> of inpatient admission episodes is </a:t>
            </a:r>
            <a:r>
              <a:rPr lang="en-GB" sz="1400" b="1" dirty="0">
                <a:solidFill>
                  <a:srgbClr val="002F5D"/>
                </a:solidFill>
              </a:rPr>
              <a:t>statistically significantly </a:t>
            </a:r>
            <a:r>
              <a:rPr lang="en-GB" sz="1400" b="1" dirty="0" smtClean="0">
                <a:solidFill>
                  <a:srgbClr val="002F5D"/>
                </a:solidFill>
              </a:rPr>
              <a:t>worse than </a:t>
            </a:r>
            <a:r>
              <a:rPr lang="en-GB" sz="1400" dirty="0" smtClean="0">
                <a:solidFill>
                  <a:srgbClr val="002F5D"/>
                </a:solidFill>
              </a:rPr>
              <a:t>the </a:t>
            </a:r>
            <a:r>
              <a:rPr lang="en-GB" sz="1400" dirty="0">
                <a:solidFill>
                  <a:srgbClr val="002F5D"/>
                </a:solidFill>
              </a:rPr>
              <a:t>Cambridgeshire average in </a:t>
            </a:r>
            <a:r>
              <a:rPr lang="en-GB" sz="1400" b="1" dirty="0">
                <a:solidFill>
                  <a:srgbClr val="002F5D"/>
                </a:solidFill>
              </a:rPr>
              <a:t>Huntingdonshire </a:t>
            </a:r>
            <a:r>
              <a:rPr lang="en-GB" sz="1400" dirty="0" smtClean="0">
                <a:solidFill>
                  <a:srgbClr val="002F5D"/>
                </a:solidFill>
              </a:rPr>
              <a:t>in </a:t>
            </a:r>
            <a:r>
              <a:rPr lang="en-GB" sz="1400" dirty="0">
                <a:solidFill>
                  <a:srgbClr val="002F5D"/>
                </a:solidFill>
              </a:rPr>
              <a:t>all ages combined, under 75s and 75s and over. This has been consistent in recent years.</a:t>
            </a:r>
          </a:p>
          <a:p>
            <a:pPr marL="284400" indent="-284400">
              <a:lnSpc>
                <a:spcPct val="100000"/>
              </a:lnSpc>
              <a:buFont typeface="Wingdings" panose="05000000000000000000" pitchFamily="2" charset="2"/>
              <a:buChar char="ð"/>
            </a:pPr>
            <a:r>
              <a:rPr lang="en-GB" sz="1400" dirty="0" smtClean="0">
                <a:solidFill>
                  <a:srgbClr val="002F5D"/>
                </a:solidFill>
              </a:rPr>
              <a:t>Rates </a:t>
            </a:r>
            <a:r>
              <a:rPr lang="en-GB" sz="1400" dirty="0">
                <a:solidFill>
                  <a:srgbClr val="002F5D"/>
                </a:solidFill>
              </a:rPr>
              <a:t>of </a:t>
            </a:r>
            <a:r>
              <a:rPr lang="en-GB" sz="1400" dirty="0" smtClean="0">
                <a:solidFill>
                  <a:srgbClr val="002F5D"/>
                </a:solidFill>
              </a:rPr>
              <a:t>inpatient </a:t>
            </a:r>
            <a:r>
              <a:rPr lang="en-GB" sz="1400" dirty="0">
                <a:solidFill>
                  <a:srgbClr val="002F5D"/>
                </a:solidFill>
              </a:rPr>
              <a:t>admission episodes</a:t>
            </a:r>
            <a:r>
              <a:rPr lang="en-GB" sz="1400" dirty="0" smtClean="0">
                <a:solidFill>
                  <a:srgbClr val="002F5D"/>
                </a:solidFill>
              </a:rPr>
              <a:t> </a:t>
            </a:r>
            <a:r>
              <a:rPr lang="en-GB" sz="1400" dirty="0">
                <a:solidFill>
                  <a:srgbClr val="002F5D"/>
                </a:solidFill>
              </a:rPr>
              <a:t>are </a:t>
            </a:r>
            <a:r>
              <a:rPr lang="en-GB" sz="1400" dirty="0" smtClean="0">
                <a:solidFill>
                  <a:srgbClr val="002F5D"/>
                </a:solidFill>
              </a:rPr>
              <a:t>more than </a:t>
            </a:r>
            <a:r>
              <a:rPr lang="en-GB" sz="1400" dirty="0">
                <a:solidFill>
                  <a:srgbClr val="002F5D"/>
                </a:solidFill>
              </a:rPr>
              <a:t>three times </a:t>
            </a:r>
            <a:r>
              <a:rPr lang="en-GB" sz="1400" b="1" dirty="0">
                <a:solidFill>
                  <a:srgbClr val="002F5D"/>
                </a:solidFill>
              </a:rPr>
              <a:t>higher in people aged 75 and over </a:t>
            </a:r>
            <a:r>
              <a:rPr lang="en-GB" sz="1400" dirty="0">
                <a:solidFill>
                  <a:srgbClr val="002F5D"/>
                </a:solidFill>
              </a:rPr>
              <a:t>than in under </a:t>
            </a:r>
            <a:r>
              <a:rPr lang="en-GB" sz="1400" dirty="0" smtClean="0">
                <a:solidFill>
                  <a:srgbClr val="002F5D"/>
                </a:solidFill>
              </a:rPr>
              <a:t>75s for </a:t>
            </a:r>
            <a:r>
              <a:rPr lang="en-GB" sz="1400" b="1" dirty="0" smtClean="0">
                <a:solidFill>
                  <a:srgbClr val="002F5D"/>
                </a:solidFill>
              </a:rPr>
              <a:t>Huntingdonshire</a:t>
            </a:r>
            <a:r>
              <a:rPr lang="en-GB" sz="1400" dirty="0" smtClean="0">
                <a:solidFill>
                  <a:srgbClr val="002F5D"/>
                </a:solidFill>
              </a:rPr>
              <a:t>. A </a:t>
            </a:r>
            <a:r>
              <a:rPr lang="en-GB" sz="1400" dirty="0">
                <a:solidFill>
                  <a:srgbClr val="002F5D"/>
                </a:solidFill>
              </a:rPr>
              <a:t>similar ratio is also recorded for the other C&amp;P CCG areas. </a:t>
            </a:r>
          </a:p>
        </p:txBody>
      </p:sp>
      <p:sp>
        <p:nvSpPr>
          <p:cNvPr id="7" name="Rectangle 2"/>
          <p:cNvSpPr>
            <a:spLocks noChangeArrowheads="1"/>
          </p:cNvSpPr>
          <p:nvPr/>
        </p:nvSpPr>
        <p:spPr bwMode="auto">
          <a:xfrm>
            <a:off x="5617914" y="1054458"/>
            <a:ext cx="181067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 </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Includes all elective, emergency, maternity and other admissions (excluding well babies receiving usual care).</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4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5672504" y="5461566"/>
            <a:ext cx="637009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1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78 and Figure 37)</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12" name="Picture 11"/>
          <p:cNvPicPr>
            <a:picLocks noChangeAspect="1"/>
          </p:cNvPicPr>
          <p:nvPr/>
        </p:nvPicPr>
        <p:blipFill>
          <a:blip r:embed="rId4"/>
          <a:stretch>
            <a:fillRect/>
          </a:stretch>
        </p:blipFill>
        <p:spPr>
          <a:xfrm>
            <a:off x="4247232" y="3608726"/>
            <a:ext cx="3807221" cy="1726416"/>
          </a:xfrm>
          <a:prstGeom prst="rect">
            <a:avLst/>
          </a:prstGeom>
        </p:spPr>
      </p:pic>
      <p:pic>
        <p:nvPicPr>
          <p:cNvPr id="13" name="Picture 12"/>
          <p:cNvPicPr>
            <a:picLocks noChangeAspect="1"/>
          </p:cNvPicPr>
          <p:nvPr/>
        </p:nvPicPr>
        <p:blipFill>
          <a:blip r:embed="rId5"/>
          <a:stretch>
            <a:fillRect/>
          </a:stretch>
        </p:blipFill>
        <p:spPr>
          <a:xfrm>
            <a:off x="8151836" y="3608726"/>
            <a:ext cx="3807221" cy="1696041"/>
          </a:xfrm>
          <a:prstGeom prst="rect">
            <a:avLst/>
          </a:prstGeom>
        </p:spPr>
      </p:pic>
      <p:sp>
        <p:nvSpPr>
          <p:cNvPr id="16" name="TextBox 15"/>
          <p:cNvSpPr txBox="1"/>
          <p:nvPr/>
        </p:nvSpPr>
        <p:spPr>
          <a:xfrm>
            <a:off x="4237995" y="3185699"/>
            <a:ext cx="774257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of hospital inpatient admission episodes by area of residence, 2012/13 to 2017/18</a:t>
            </a:r>
            <a:endParaRPr lang="en-GB" sz="1400" b="1" dirty="0">
              <a:solidFill>
                <a:schemeClr val="bg1"/>
              </a:solidFill>
            </a:endParaRPr>
          </a:p>
        </p:txBody>
      </p:sp>
    </p:spTree>
    <p:extLst>
      <p:ext uri="{BB962C8B-B14F-4D97-AF65-F5344CB8AC3E}">
        <p14:creationId xmlns:p14="http://schemas.microsoft.com/office/powerpoint/2010/main" val="3682560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Hospital admissions – </a:t>
            </a:r>
            <a:r>
              <a:rPr lang="en-GB" sz="3200" b="1" i="1" dirty="0" smtClean="0">
                <a:solidFill>
                  <a:schemeClr val="bg1"/>
                </a:solidFill>
              </a:rPr>
              <a:t>elective</a:t>
            </a:r>
            <a:r>
              <a:rPr lang="en-GB" sz="3200" b="1" dirty="0" smtClean="0">
                <a:solidFill>
                  <a:schemeClr val="bg1"/>
                </a:solidFill>
              </a:rPr>
              <a:t> </a:t>
            </a:r>
            <a:r>
              <a:rPr lang="en-GB" sz="3200" b="1" i="1" dirty="0" smtClean="0">
                <a:solidFill>
                  <a:schemeClr val="bg1"/>
                </a:solidFill>
              </a:rPr>
              <a:t>(planned) </a:t>
            </a:r>
            <a:r>
              <a:rPr lang="en-GB" sz="3200" b="1" dirty="0" smtClean="0">
                <a:solidFill>
                  <a:schemeClr val="bg1"/>
                </a:solidFill>
              </a:rPr>
              <a:t>inpatient admissions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25</a:t>
            </a:fld>
            <a:endParaRPr lang="en-GB" dirty="0"/>
          </a:p>
        </p:txBody>
      </p:sp>
      <p:sp>
        <p:nvSpPr>
          <p:cNvPr id="8" name="TextBox 7"/>
          <p:cNvSpPr txBox="1"/>
          <p:nvPr/>
        </p:nvSpPr>
        <p:spPr>
          <a:xfrm>
            <a:off x="5452396" y="684809"/>
            <a:ext cx="652817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Elective hospital inpatient admission episodes by area of residence, 2017/18</a:t>
            </a:r>
            <a:endParaRPr lang="en-GB" sz="1400" b="1" dirty="0">
              <a:solidFill>
                <a:schemeClr val="bg1"/>
              </a:solidFill>
            </a:endParaRPr>
          </a:p>
        </p:txBody>
      </p:sp>
      <p:sp>
        <p:nvSpPr>
          <p:cNvPr id="9" name="Content Placeholder 2"/>
          <p:cNvSpPr>
            <a:spLocks noGrp="1"/>
          </p:cNvSpPr>
          <p:nvPr>
            <p:ph idx="1"/>
          </p:nvPr>
        </p:nvSpPr>
        <p:spPr>
          <a:xfrm>
            <a:off x="483357" y="1021171"/>
            <a:ext cx="3433550" cy="5411160"/>
          </a:xfrm>
        </p:spPr>
        <p:txBody>
          <a:bodyPr>
            <a:normAutofit/>
          </a:bodyPr>
          <a:lstStyle/>
          <a:p>
            <a:pPr marL="284400" indent="-284400">
              <a:lnSpc>
                <a:spcPct val="100000"/>
              </a:lnSpc>
              <a:buFont typeface="Wingdings" panose="05000000000000000000" pitchFamily="2" charset="2"/>
              <a:buChar char="ð"/>
            </a:pPr>
            <a:r>
              <a:rPr lang="en-GB" sz="1400" dirty="0">
                <a:solidFill>
                  <a:srgbClr val="002F5D"/>
                </a:solidFill>
              </a:rPr>
              <a:t>There were a total of </a:t>
            </a:r>
            <a:r>
              <a:rPr lang="en-GB" sz="1400" b="1" dirty="0" smtClean="0">
                <a:solidFill>
                  <a:srgbClr val="002F5D"/>
                </a:solidFill>
              </a:rPr>
              <a:t>29,312 elective inpatient </a:t>
            </a:r>
            <a:r>
              <a:rPr lang="en-GB" sz="1400" b="1" dirty="0">
                <a:solidFill>
                  <a:srgbClr val="002F5D"/>
                </a:solidFill>
              </a:rPr>
              <a:t>admission episodes for Cambridge </a:t>
            </a:r>
            <a:r>
              <a:rPr lang="en-GB" sz="1400" dirty="0">
                <a:solidFill>
                  <a:srgbClr val="002F5D"/>
                </a:solidFill>
              </a:rPr>
              <a:t>in 2017/18 </a:t>
            </a:r>
            <a:r>
              <a:rPr lang="en-GB" sz="1400" dirty="0" smtClean="0">
                <a:solidFill>
                  <a:srgbClr val="002F5D"/>
                </a:solidFill>
              </a:rPr>
              <a:t>(31% </a:t>
            </a:r>
            <a:r>
              <a:rPr lang="en-GB" sz="1400" dirty="0">
                <a:solidFill>
                  <a:srgbClr val="002F5D"/>
                </a:solidFill>
              </a:rPr>
              <a:t>of Cambridgeshire’s total</a:t>
            </a:r>
            <a:r>
              <a:rPr lang="en-GB" sz="1400" dirty="0" smtClean="0">
                <a:solidFill>
                  <a:srgbClr val="002F5D"/>
                </a:solidFill>
              </a:rPr>
              <a:t>).</a:t>
            </a:r>
          </a:p>
          <a:p>
            <a:pPr marL="284400" indent="-284400">
              <a:lnSpc>
                <a:spcPct val="100000"/>
              </a:lnSpc>
              <a:buFont typeface="Wingdings" panose="05000000000000000000" pitchFamily="2" charset="2"/>
              <a:buChar char="ð"/>
            </a:pPr>
            <a:r>
              <a:rPr lang="en-GB" sz="1400" b="1" dirty="0">
                <a:solidFill>
                  <a:srgbClr val="002F5D"/>
                </a:solidFill>
              </a:rPr>
              <a:t>Numbers</a:t>
            </a:r>
            <a:r>
              <a:rPr lang="en-GB" sz="1400" dirty="0">
                <a:solidFill>
                  <a:srgbClr val="002F5D"/>
                </a:solidFill>
              </a:rPr>
              <a:t> of </a:t>
            </a:r>
            <a:r>
              <a:rPr lang="en-GB" sz="1400" dirty="0" smtClean="0">
                <a:solidFill>
                  <a:srgbClr val="002F5D"/>
                </a:solidFill>
              </a:rPr>
              <a:t>elective inpatient </a:t>
            </a:r>
            <a:r>
              <a:rPr lang="en-GB" sz="1400" dirty="0">
                <a:solidFill>
                  <a:srgbClr val="002F5D"/>
                </a:solidFill>
              </a:rPr>
              <a:t>hospital admission episodes have </a:t>
            </a:r>
            <a:r>
              <a:rPr lang="en-GB" sz="1400" b="1" dirty="0" smtClean="0">
                <a:solidFill>
                  <a:srgbClr val="002F5D"/>
                </a:solidFill>
              </a:rPr>
              <a:t>decreased </a:t>
            </a:r>
            <a:r>
              <a:rPr lang="en-GB" sz="1400" dirty="0">
                <a:solidFill>
                  <a:srgbClr val="002F5D"/>
                </a:solidFill>
              </a:rPr>
              <a:t>among residents of </a:t>
            </a:r>
            <a:r>
              <a:rPr lang="en-GB" sz="1400" b="1" dirty="0" smtClean="0">
                <a:solidFill>
                  <a:srgbClr val="002F5D"/>
                </a:solidFill>
              </a:rPr>
              <a:t>Huntingdonshire</a:t>
            </a:r>
            <a:r>
              <a:rPr lang="en-GB" sz="1400" dirty="0" smtClean="0">
                <a:solidFill>
                  <a:srgbClr val="002F5D"/>
                </a:solidFill>
              </a:rPr>
              <a:t> since </a:t>
            </a:r>
            <a:r>
              <a:rPr lang="en-GB" sz="1400" dirty="0">
                <a:solidFill>
                  <a:srgbClr val="002F5D"/>
                </a:solidFill>
              </a:rPr>
              <a:t>the previous year (data not shown). </a:t>
            </a:r>
          </a:p>
          <a:p>
            <a:pPr marL="284400" indent="-284400">
              <a:lnSpc>
                <a:spcPct val="100000"/>
              </a:lnSpc>
              <a:buFont typeface="Wingdings" panose="05000000000000000000" pitchFamily="2" charset="2"/>
              <a:buChar char="ð"/>
            </a:pPr>
            <a:r>
              <a:rPr lang="en-GB" sz="1400" dirty="0" smtClean="0">
                <a:solidFill>
                  <a:srgbClr val="002F5D"/>
                </a:solidFill>
              </a:rPr>
              <a:t>The </a:t>
            </a:r>
            <a:r>
              <a:rPr lang="en-GB" sz="1400" b="1" dirty="0">
                <a:solidFill>
                  <a:srgbClr val="002F5D"/>
                </a:solidFill>
              </a:rPr>
              <a:t>rate</a:t>
            </a:r>
            <a:r>
              <a:rPr lang="en-GB" sz="1400" dirty="0">
                <a:solidFill>
                  <a:srgbClr val="002F5D"/>
                </a:solidFill>
              </a:rPr>
              <a:t> of </a:t>
            </a:r>
            <a:r>
              <a:rPr lang="en-GB" sz="1400" dirty="0" smtClean="0">
                <a:solidFill>
                  <a:srgbClr val="002F5D"/>
                </a:solidFill>
              </a:rPr>
              <a:t>elective inpatient </a:t>
            </a:r>
            <a:r>
              <a:rPr lang="en-GB" sz="1400" dirty="0">
                <a:solidFill>
                  <a:srgbClr val="002F5D"/>
                </a:solidFill>
              </a:rPr>
              <a:t>admission episodes is </a:t>
            </a:r>
            <a:r>
              <a:rPr lang="en-GB" sz="1400" b="1" dirty="0">
                <a:solidFill>
                  <a:srgbClr val="002F5D"/>
                </a:solidFill>
              </a:rPr>
              <a:t>statistically significantly </a:t>
            </a:r>
            <a:r>
              <a:rPr lang="en-GB" sz="1400" b="1" dirty="0" smtClean="0">
                <a:solidFill>
                  <a:srgbClr val="002F5D"/>
                </a:solidFill>
              </a:rPr>
              <a:t>worse </a:t>
            </a:r>
            <a:r>
              <a:rPr lang="en-GB" sz="1400" dirty="0" smtClean="0">
                <a:solidFill>
                  <a:srgbClr val="002F5D"/>
                </a:solidFill>
              </a:rPr>
              <a:t>than </a:t>
            </a:r>
            <a:r>
              <a:rPr lang="en-GB" sz="1400" dirty="0">
                <a:solidFill>
                  <a:srgbClr val="002F5D"/>
                </a:solidFill>
              </a:rPr>
              <a:t>the Cambridgeshire average in </a:t>
            </a:r>
            <a:r>
              <a:rPr lang="en-GB" sz="1400" b="1" dirty="0" smtClean="0">
                <a:solidFill>
                  <a:srgbClr val="002F5D"/>
                </a:solidFill>
              </a:rPr>
              <a:t>Huntingdonshire</a:t>
            </a:r>
            <a:r>
              <a:rPr lang="en-GB" sz="1400" dirty="0" smtClean="0">
                <a:solidFill>
                  <a:srgbClr val="002F5D"/>
                </a:solidFill>
              </a:rPr>
              <a:t> </a:t>
            </a:r>
            <a:r>
              <a:rPr lang="en-GB" sz="1400" dirty="0">
                <a:solidFill>
                  <a:srgbClr val="002F5D"/>
                </a:solidFill>
              </a:rPr>
              <a:t>in all ages combined, under 75s and 75s and over. This has been consistent in recent years.</a:t>
            </a:r>
          </a:p>
          <a:p>
            <a:pPr marL="284400" indent="-284400">
              <a:lnSpc>
                <a:spcPct val="100000"/>
              </a:lnSpc>
              <a:buFont typeface="Wingdings" panose="05000000000000000000" pitchFamily="2" charset="2"/>
              <a:buChar char="ð"/>
            </a:pPr>
            <a:r>
              <a:rPr lang="en-GB" sz="1400" dirty="0" smtClean="0">
                <a:solidFill>
                  <a:srgbClr val="002F5D"/>
                </a:solidFill>
              </a:rPr>
              <a:t>Rates </a:t>
            </a:r>
            <a:r>
              <a:rPr lang="en-GB" sz="1400" dirty="0">
                <a:solidFill>
                  <a:srgbClr val="002F5D"/>
                </a:solidFill>
              </a:rPr>
              <a:t>of </a:t>
            </a:r>
            <a:r>
              <a:rPr lang="en-GB" sz="1400" dirty="0" smtClean="0">
                <a:solidFill>
                  <a:srgbClr val="002F5D"/>
                </a:solidFill>
              </a:rPr>
              <a:t>elective inpatient admission episodes are more than 2.5 </a:t>
            </a:r>
            <a:r>
              <a:rPr lang="en-GB" sz="1400" dirty="0">
                <a:solidFill>
                  <a:srgbClr val="002F5D"/>
                </a:solidFill>
              </a:rPr>
              <a:t>times </a:t>
            </a:r>
            <a:r>
              <a:rPr lang="en-GB" sz="1400" b="1" dirty="0">
                <a:solidFill>
                  <a:srgbClr val="002F5D"/>
                </a:solidFill>
              </a:rPr>
              <a:t>higher in people aged 75 and over </a:t>
            </a:r>
            <a:r>
              <a:rPr lang="en-GB" sz="1400" dirty="0">
                <a:solidFill>
                  <a:srgbClr val="002F5D"/>
                </a:solidFill>
              </a:rPr>
              <a:t>than in under 75s for </a:t>
            </a:r>
            <a:r>
              <a:rPr lang="en-GB" sz="1400" dirty="0" smtClean="0">
                <a:solidFill>
                  <a:srgbClr val="002F5D"/>
                </a:solidFill>
              </a:rPr>
              <a:t>Huntingdonshire. Elective </a:t>
            </a:r>
            <a:r>
              <a:rPr lang="en-GB" sz="1400" dirty="0">
                <a:solidFill>
                  <a:srgbClr val="002F5D"/>
                </a:solidFill>
              </a:rPr>
              <a:t>admissions for this age group are substantially higher for all areas shown. </a:t>
            </a:r>
          </a:p>
        </p:txBody>
      </p:sp>
      <p:sp>
        <p:nvSpPr>
          <p:cNvPr id="7" name="Rectangle 2"/>
          <p:cNvSpPr>
            <a:spLocks noChangeArrowheads="1"/>
          </p:cNvSpPr>
          <p:nvPr/>
        </p:nvSpPr>
        <p:spPr bwMode="auto">
          <a:xfrm>
            <a:off x="5452396" y="1127416"/>
            <a:ext cx="18106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a:t>
            </a:r>
            <a:endParaRPr kumimoji="0" lang="en-GB" altLang="en-US"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4028054" y="5563860"/>
            <a:ext cx="6370093"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1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79 and Figure 39)</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6" name="TextBox 15"/>
          <p:cNvSpPr txBox="1"/>
          <p:nvPr/>
        </p:nvSpPr>
        <p:spPr>
          <a:xfrm>
            <a:off x="4028054" y="3201897"/>
            <a:ext cx="7952520"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of elective hospital inpatient admission episodes by area of residence, 2012/13 to 2017/18</a:t>
            </a:r>
            <a:endParaRPr lang="en-GB" sz="1400" b="1" dirty="0">
              <a:solidFill>
                <a:schemeClr val="bg1"/>
              </a:solidFill>
            </a:endParaRPr>
          </a:p>
        </p:txBody>
      </p:sp>
      <p:pic>
        <p:nvPicPr>
          <p:cNvPr id="5" name="Picture 4"/>
          <p:cNvPicPr>
            <a:picLocks noChangeAspect="1"/>
          </p:cNvPicPr>
          <p:nvPr/>
        </p:nvPicPr>
        <p:blipFill>
          <a:blip r:embed="rId3"/>
          <a:stretch>
            <a:fillRect/>
          </a:stretch>
        </p:blipFill>
        <p:spPr>
          <a:xfrm>
            <a:off x="7414274" y="1091097"/>
            <a:ext cx="4566300" cy="1870072"/>
          </a:xfrm>
          <a:prstGeom prst="rect">
            <a:avLst/>
          </a:prstGeom>
        </p:spPr>
      </p:pic>
      <p:pic>
        <p:nvPicPr>
          <p:cNvPr id="11" name="Picture 10"/>
          <p:cNvPicPr>
            <a:picLocks noChangeAspect="1"/>
          </p:cNvPicPr>
          <p:nvPr/>
        </p:nvPicPr>
        <p:blipFill>
          <a:blip r:embed="rId4"/>
          <a:stretch>
            <a:fillRect/>
          </a:stretch>
        </p:blipFill>
        <p:spPr>
          <a:xfrm>
            <a:off x="4028054" y="3644504"/>
            <a:ext cx="3900744" cy="1755962"/>
          </a:xfrm>
          <a:prstGeom prst="rect">
            <a:avLst/>
          </a:prstGeom>
        </p:spPr>
      </p:pic>
      <p:pic>
        <p:nvPicPr>
          <p:cNvPr id="14" name="Picture 13"/>
          <p:cNvPicPr>
            <a:picLocks noChangeAspect="1"/>
          </p:cNvPicPr>
          <p:nvPr/>
        </p:nvPicPr>
        <p:blipFill>
          <a:blip r:embed="rId5"/>
          <a:stretch>
            <a:fillRect/>
          </a:stretch>
        </p:blipFill>
        <p:spPr>
          <a:xfrm>
            <a:off x="8079827" y="3653187"/>
            <a:ext cx="3900747" cy="1755963"/>
          </a:xfrm>
          <a:prstGeom prst="rect">
            <a:avLst/>
          </a:prstGeom>
        </p:spPr>
      </p:pic>
    </p:spTree>
    <p:extLst>
      <p:ext uri="{BB962C8B-B14F-4D97-AF65-F5344CB8AC3E}">
        <p14:creationId xmlns:p14="http://schemas.microsoft.com/office/powerpoint/2010/main" val="677231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Hospital admissions – </a:t>
            </a:r>
            <a:r>
              <a:rPr lang="en-GB" sz="3200" b="1" i="1" dirty="0" smtClean="0">
                <a:solidFill>
                  <a:schemeClr val="bg1"/>
                </a:solidFill>
              </a:rPr>
              <a:t>emergency</a:t>
            </a:r>
            <a:r>
              <a:rPr lang="en-GB" sz="3200" b="1" dirty="0" smtClean="0">
                <a:solidFill>
                  <a:schemeClr val="bg1"/>
                </a:solidFill>
              </a:rPr>
              <a:t> inpatient admissions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26</a:t>
            </a:fld>
            <a:endParaRPr lang="en-GB" dirty="0"/>
          </a:p>
        </p:txBody>
      </p:sp>
      <p:sp>
        <p:nvSpPr>
          <p:cNvPr id="8" name="TextBox 7"/>
          <p:cNvSpPr txBox="1"/>
          <p:nvPr/>
        </p:nvSpPr>
        <p:spPr>
          <a:xfrm>
            <a:off x="4971717" y="679525"/>
            <a:ext cx="7008857"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Emergency hospital inpatient admission episodes by area of residence, 2017/18</a:t>
            </a:r>
            <a:endParaRPr lang="en-GB" sz="1400" b="1" dirty="0">
              <a:solidFill>
                <a:schemeClr val="bg1"/>
              </a:solidFill>
            </a:endParaRPr>
          </a:p>
        </p:txBody>
      </p:sp>
      <p:sp>
        <p:nvSpPr>
          <p:cNvPr id="9" name="Content Placeholder 2"/>
          <p:cNvSpPr>
            <a:spLocks noGrp="1"/>
          </p:cNvSpPr>
          <p:nvPr>
            <p:ph idx="1"/>
          </p:nvPr>
        </p:nvSpPr>
        <p:spPr>
          <a:xfrm>
            <a:off x="483357" y="1021171"/>
            <a:ext cx="3433550" cy="5700304"/>
          </a:xfrm>
        </p:spPr>
        <p:txBody>
          <a:bodyPr>
            <a:normAutofit/>
          </a:bodyPr>
          <a:lstStyle/>
          <a:p>
            <a:pPr marL="284400" indent="-284400">
              <a:lnSpc>
                <a:spcPct val="100000"/>
              </a:lnSpc>
              <a:buFont typeface="Wingdings" panose="05000000000000000000" pitchFamily="2" charset="2"/>
              <a:buChar char="ð"/>
            </a:pPr>
            <a:r>
              <a:rPr lang="en-GB" sz="1400" dirty="0">
                <a:solidFill>
                  <a:srgbClr val="002F5D"/>
                </a:solidFill>
              </a:rPr>
              <a:t>There were a total of </a:t>
            </a:r>
            <a:r>
              <a:rPr lang="en-GB" sz="1400" dirty="0" smtClean="0">
                <a:solidFill>
                  <a:srgbClr val="002F5D"/>
                </a:solidFill>
              </a:rPr>
              <a:t>17,732 </a:t>
            </a:r>
            <a:r>
              <a:rPr lang="en-GB" sz="1400" b="1" dirty="0" smtClean="0">
                <a:solidFill>
                  <a:srgbClr val="002F5D"/>
                </a:solidFill>
              </a:rPr>
              <a:t>emergency</a:t>
            </a:r>
            <a:r>
              <a:rPr lang="en-GB" sz="1400" dirty="0" smtClean="0">
                <a:solidFill>
                  <a:srgbClr val="002F5D"/>
                </a:solidFill>
              </a:rPr>
              <a:t> </a:t>
            </a:r>
            <a:r>
              <a:rPr lang="en-GB" sz="1400" b="1" dirty="0" smtClean="0">
                <a:solidFill>
                  <a:srgbClr val="002F5D"/>
                </a:solidFill>
              </a:rPr>
              <a:t>inpatient </a:t>
            </a:r>
            <a:r>
              <a:rPr lang="en-GB" sz="1400" b="1" dirty="0">
                <a:solidFill>
                  <a:srgbClr val="002F5D"/>
                </a:solidFill>
              </a:rPr>
              <a:t>admission episodes for </a:t>
            </a:r>
            <a:r>
              <a:rPr lang="en-GB" sz="1400" b="1" dirty="0" smtClean="0">
                <a:solidFill>
                  <a:srgbClr val="002F5D"/>
                </a:solidFill>
              </a:rPr>
              <a:t>Huntingdonshire </a:t>
            </a:r>
            <a:r>
              <a:rPr lang="en-GB" sz="1400" dirty="0" smtClean="0">
                <a:solidFill>
                  <a:srgbClr val="002F5D"/>
                </a:solidFill>
              </a:rPr>
              <a:t>in </a:t>
            </a:r>
            <a:r>
              <a:rPr lang="en-GB" sz="1400" dirty="0">
                <a:solidFill>
                  <a:srgbClr val="002F5D"/>
                </a:solidFill>
              </a:rPr>
              <a:t>2017/18 </a:t>
            </a:r>
            <a:r>
              <a:rPr lang="en-GB" sz="1400" dirty="0" smtClean="0">
                <a:solidFill>
                  <a:srgbClr val="002F5D"/>
                </a:solidFill>
              </a:rPr>
              <a:t>(28% </a:t>
            </a:r>
            <a:r>
              <a:rPr lang="en-GB" sz="1400" dirty="0">
                <a:solidFill>
                  <a:srgbClr val="002F5D"/>
                </a:solidFill>
              </a:rPr>
              <a:t>of Cambridgeshire’s total).</a:t>
            </a:r>
          </a:p>
          <a:p>
            <a:pPr marL="284400" indent="-284400">
              <a:lnSpc>
                <a:spcPct val="100000"/>
              </a:lnSpc>
              <a:buFont typeface="Wingdings" panose="05000000000000000000" pitchFamily="2" charset="2"/>
              <a:buChar char="ð"/>
            </a:pPr>
            <a:r>
              <a:rPr lang="en-GB" sz="1400" b="1" dirty="0">
                <a:solidFill>
                  <a:srgbClr val="002F5D"/>
                </a:solidFill>
              </a:rPr>
              <a:t>Numbers</a:t>
            </a:r>
            <a:r>
              <a:rPr lang="en-GB" sz="1400" dirty="0">
                <a:solidFill>
                  <a:srgbClr val="002F5D"/>
                </a:solidFill>
              </a:rPr>
              <a:t> of </a:t>
            </a:r>
            <a:r>
              <a:rPr lang="en-GB" sz="1400" dirty="0" smtClean="0">
                <a:solidFill>
                  <a:srgbClr val="002F5D"/>
                </a:solidFill>
              </a:rPr>
              <a:t>emergency inpatient </a:t>
            </a:r>
            <a:r>
              <a:rPr lang="en-GB" sz="1400" dirty="0">
                <a:solidFill>
                  <a:srgbClr val="002F5D"/>
                </a:solidFill>
              </a:rPr>
              <a:t>hospital admission episodes have </a:t>
            </a:r>
            <a:r>
              <a:rPr lang="en-GB" sz="1400" b="1" dirty="0" smtClean="0">
                <a:solidFill>
                  <a:srgbClr val="002F5D"/>
                </a:solidFill>
              </a:rPr>
              <a:t>increased </a:t>
            </a:r>
            <a:r>
              <a:rPr lang="en-GB" sz="1400" dirty="0">
                <a:solidFill>
                  <a:srgbClr val="002F5D"/>
                </a:solidFill>
              </a:rPr>
              <a:t>among residents of </a:t>
            </a:r>
            <a:r>
              <a:rPr lang="en-GB" sz="1400" b="1" dirty="0" smtClean="0">
                <a:solidFill>
                  <a:srgbClr val="002F5D"/>
                </a:solidFill>
              </a:rPr>
              <a:t>Huntingdonshire</a:t>
            </a:r>
            <a:r>
              <a:rPr lang="en-GB" sz="1400" dirty="0" smtClean="0">
                <a:solidFill>
                  <a:srgbClr val="002F5D"/>
                </a:solidFill>
              </a:rPr>
              <a:t> </a:t>
            </a:r>
            <a:r>
              <a:rPr lang="en-GB" sz="1400" dirty="0">
                <a:solidFill>
                  <a:srgbClr val="002F5D"/>
                </a:solidFill>
              </a:rPr>
              <a:t>since the previous </a:t>
            </a:r>
            <a:r>
              <a:rPr lang="en-GB" sz="1400" dirty="0" smtClean="0">
                <a:solidFill>
                  <a:srgbClr val="002F5D"/>
                </a:solidFill>
              </a:rPr>
              <a:t>year, particularly among the under 75 age group </a:t>
            </a:r>
            <a:r>
              <a:rPr lang="en-GB" sz="1400" dirty="0">
                <a:solidFill>
                  <a:srgbClr val="002F5D"/>
                </a:solidFill>
              </a:rPr>
              <a:t>(data not shown). </a:t>
            </a:r>
          </a:p>
          <a:p>
            <a:pPr marL="284400" lvl="0" indent="-284400">
              <a:lnSpc>
                <a:spcPct val="100000"/>
              </a:lnSpc>
              <a:buFont typeface="Wingdings" panose="05000000000000000000" pitchFamily="2" charset="2"/>
              <a:buChar char="ð"/>
            </a:pPr>
            <a:r>
              <a:rPr lang="en-GB" sz="1400" dirty="0">
                <a:solidFill>
                  <a:srgbClr val="002F5D"/>
                </a:solidFill>
              </a:rPr>
              <a:t>The </a:t>
            </a:r>
            <a:r>
              <a:rPr lang="en-GB" sz="1400" b="1" dirty="0">
                <a:solidFill>
                  <a:srgbClr val="002F5D"/>
                </a:solidFill>
              </a:rPr>
              <a:t>rate</a:t>
            </a:r>
            <a:r>
              <a:rPr lang="en-GB" sz="1400" dirty="0">
                <a:solidFill>
                  <a:srgbClr val="002F5D"/>
                </a:solidFill>
              </a:rPr>
              <a:t> of </a:t>
            </a:r>
            <a:r>
              <a:rPr lang="en-GB" sz="1400" dirty="0" smtClean="0">
                <a:solidFill>
                  <a:srgbClr val="002F5D"/>
                </a:solidFill>
              </a:rPr>
              <a:t>emergency inpatient </a:t>
            </a:r>
            <a:r>
              <a:rPr lang="en-GB" sz="1400" dirty="0">
                <a:solidFill>
                  <a:srgbClr val="002F5D"/>
                </a:solidFill>
              </a:rPr>
              <a:t>admission episodes is </a:t>
            </a:r>
            <a:r>
              <a:rPr lang="en-GB" sz="1400" b="1" dirty="0" smtClean="0">
                <a:solidFill>
                  <a:srgbClr val="002F5D"/>
                </a:solidFill>
              </a:rPr>
              <a:t>statistically significantly worse </a:t>
            </a:r>
            <a:r>
              <a:rPr lang="en-GB" sz="1400" dirty="0" smtClean="0">
                <a:solidFill>
                  <a:srgbClr val="002F5D"/>
                </a:solidFill>
              </a:rPr>
              <a:t>than the </a:t>
            </a:r>
            <a:r>
              <a:rPr lang="en-GB" sz="1400" dirty="0">
                <a:solidFill>
                  <a:srgbClr val="002F5D"/>
                </a:solidFill>
              </a:rPr>
              <a:t>Cambridgeshire average in </a:t>
            </a:r>
            <a:r>
              <a:rPr lang="en-GB" sz="1400" b="1" dirty="0" smtClean="0">
                <a:solidFill>
                  <a:srgbClr val="002F5D"/>
                </a:solidFill>
              </a:rPr>
              <a:t>Huntingdonshire</a:t>
            </a:r>
            <a:r>
              <a:rPr lang="en-GB" sz="1400" dirty="0" smtClean="0">
                <a:solidFill>
                  <a:srgbClr val="002F5D"/>
                </a:solidFill>
              </a:rPr>
              <a:t> in </a:t>
            </a:r>
            <a:r>
              <a:rPr lang="en-GB" sz="1400" dirty="0">
                <a:solidFill>
                  <a:srgbClr val="002F5D"/>
                </a:solidFill>
              </a:rPr>
              <a:t>all ages </a:t>
            </a:r>
            <a:r>
              <a:rPr lang="en-GB" sz="1400" dirty="0" smtClean="0">
                <a:solidFill>
                  <a:srgbClr val="002F5D"/>
                </a:solidFill>
              </a:rPr>
              <a:t>combined and under 75s. Rates for </a:t>
            </a:r>
            <a:r>
              <a:rPr lang="en-GB" sz="1400" b="1" dirty="0" smtClean="0">
                <a:solidFill>
                  <a:srgbClr val="002F5D"/>
                </a:solidFill>
              </a:rPr>
              <a:t>75 and overs </a:t>
            </a:r>
            <a:r>
              <a:rPr lang="en-GB" sz="1400" dirty="0" smtClean="0">
                <a:solidFill>
                  <a:srgbClr val="002F5D"/>
                </a:solidFill>
              </a:rPr>
              <a:t>are statistically </a:t>
            </a:r>
            <a:r>
              <a:rPr lang="en-GB" sz="1400" b="1" dirty="0" smtClean="0">
                <a:solidFill>
                  <a:srgbClr val="002F5D"/>
                </a:solidFill>
              </a:rPr>
              <a:t>similar</a:t>
            </a:r>
            <a:r>
              <a:rPr lang="en-GB" sz="1400" dirty="0" smtClean="0">
                <a:solidFill>
                  <a:srgbClr val="002F5D"/>
                </a:solidFill>
              </a:rPr>
              <a:t> to the Cambridgeshire average.</a:t>
            </a:r>
            <a:endParaRPr lang="en-GB" sz="1400" dirty="0">
              <a:solidFill>
                <a:srgbClr val="002F5D"/>
              </a:solidFill>
            </a:endParaRPr>
          </a:p>
          <a:p>
            <a:pPr marL="284400" indent="-284400">
              <a:lnSpc>
                <a:spcPct val="100000"/>
              </a:lnSpc>
              <a:buFont typeface="Wingdings" panose="05000000000000000000" pitchFamily="2" charset="2"/>
              <a:buChar char="ð"/>
            </a:pPr>
            <a:r>
              <a:rPr lang="en-GB" sz="1400" dirty="0">
                <a:solidFill>
                  <a:srgbClr val="002F5D"/>
                </a:solidFill>
              </a:rPr>
              <a:t>Rates of </a:t>
            </a:r>
            <a:r>
              <a:rPr lang="en-GB" sz="1400" dirty="0" smtClean="0">
                <a:solidFill>
                  <a:srgbClr val="002F5D"/>
                </a:solidFill>
              </a:rPr>
              <a:t>emergency </a:t>
            </a:r>
            <a:r>
              <a:rPr lang="en-GB" sz="1400" dirty="0">
                <a:solidFill>
                  <a:srgbClr val="002F5D"/>
                </a:solidFill>
              </a:rPr>
              <a:t>inpatient admission episodes are </a:t>
            </a:r>
            <a:r>
              <a:rPr lang="en-GB" sz="1400" dirty="0" smtClean="0">
                <a:solidFill>
                  <a:srgbClr val="002F5D"/>
                </a:solidFill>
              </a:rPr>
              <a:t>almost five times </a:t>
            </a:r>
            <a:r>
              <a:rPr lang="en-GB" sz="1400" b="1" dirty="0">
                <a:solidFill>
                  <a:srgbClr val="002F5D"/>
                </a:solidFill>
              </a:rPr>
              <a:t>higher in people aged 75 and over </a:t>
            </a:r>
            <a:r>
              <a:rPr lang="en-GB" sz="1400" dirty="0">
                <a:solidFill>
                  <a:srgbClr val="002F5D"/>
                </a:solidFill>
              </a:rPr>
              <a:t>than in under 75s for </a:t>
            </a:r>
            <a:r>
              <a:rPr lang="en-GB" sz="1400" dirty="0" smtClean="0">
                <a:solidFill>
                  <a:srgbClr val="002F5D"/>
                </a:solidFill>
              </a:rPr>
              <a:t>Huntingdonshire. Emergency admissions </a:t>
            </a:r>
            <a:r>
              <a:rPr lang="en-GB" sz="1400" dirty="0">
                <a:solidFill>
                  <a:srgbClr val="002F5D"/>
                </a:solidFill>
              </a:rPr>
              <a:t>for this age group </a:t>
            </a:r>
            <a:r>
              <a:rPr lang="en-GB" sz="1400" dirty="0" smtClean="0">
                <a:solidFill>
                  <a:srgbClr val="002F5D"/>
                </a:solidFill>
              </a:rPr>
              <a:t>are substantially higher for all areas shown.</a:t>
            </a:r>
            <a:endParaRPr lang="en-GB" sz="1400" dirty="0">
              <a:solidFill>
                <a:srgbClr val="002F5D"/>
              </a:solidFill>
            </a:endParaRPr>
          </a:p>
          <a:p>
            <a:endParaRPr lang="en-GB" dirty="0">
              <a:solidFill>
                <a:srgbClr val="FF0000"/>
              </a:solidFill>
            </a:endParaRPr>
          </a:p>
        </p:txBody>
      </p:sp>
      <p:sp>
        <p:nvSpPr>
          <p:cNvPr id="7" name="Rectangle 2"/>
          <p:cNvSpPr>
            <a:spLocks noChangeArrowheads="1"/>
          </p:cNvSpPr>
          <p:nvPr/>
        </p:nvSpPr>
        <p:spPr bwMode="auto">
          <a:xfrm>
            <a:off x="4971717" y="1193342"/>
            <a:ext cx="1810671"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a:t>
            </a:r>
            <a:r>
              <a:rPr lang="en-GB" altLang="en-US" sz="900" dirty="0" smtClean="0"/>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chemeClr val="tx1"/>
              </a:solidFill>
              <a:effectLst/>
              <a:latin typeface="Arial" panose="020B0604020202020204" pitchFamily="34" charset="0"/>
            </a:endParaRPr>
          </a:p>
        </p:txBody>
      </p:sp>
      <p:pic>
        <p:nvPicPr>
          <p:cNvPr id="1025" name="Picture 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4196148" y="5525729"/>
            <a:ext cx="63700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0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80 and Figure 41)</a:t>
            </a:r>
            <a:endParaRPr kumimoji="0" lang="en-GB" altLang="en-US" sz="1000" b="0" i="0" u="none" strike="noStrike" cap="none" normalizeH="0" baseline="0" dirty="0" smtClean="0">
              <a:ln>
                <a:noFill/>
              </a:ln>
              <a:solidFill>
                <a:schemeClr val="tx1"/>
              </a:solidFill>
              <a:effectLst/>
              <a:latin typeface="Arial" panose="020B0604020202020204" pitchFamily="34" charset="0"/>
            </a:endParaRPr>
          </a:p>
        </p:txBody>
      </p:sp>
      <p:sp>
        <p:nvSpPr>
          <p:cNvPr id="16" name="TextBox 15"/>
          <p:cNvSpPr txBox="1"/>
          <p:nvPr/>
        </p:nvSpPr>
        <p:spPr>
          <a:xfrm>
            <a:off x="4196148" y="3199141"/>
            <a:ext cx="778442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DASR of emergency hospital inpatient admission episodes by area of residence, 2012/13 to 2017/18</a:t>
            </a:r>
            <a:endParaRPr lang="en-GB" sz="1400" b="1" dirty="0">
              <a:solidFill>
                <a:schemeClr val="bg1"/>
              </a:solidFill>
            </a:endParaRPr>
          </a:p>
        </p:txBody>
      </p:sp>
      <p:pic>
        <p:nvPicPr>
          <p:cNvPr id="6" name="Picture 5"/>
          <p:cNvPicPr>
            <a:picLocks noChangeAspect="1"/>
          </p:cNvPicPr>
          <p:nvPr/>
        </p:nvPicPr>
        <p:blipFill>
          <a:blip r:embed="rId3"/>
          <a:stretch>
            <a:fillRect/>
          </a:stretch>
        </p:blipFill>
        <p:spPr>
          <a:xfrm>
            <a:off x="4196148" y="3636463"/>
            <a:ext cx="3810138" cy="1698584"/>
          </a:xfrm>
          <a:prstGeom prst="rect">
            <a:avLst/>
          </a:prstGeom>
        </p:spPr>
      </p:pic>
      <p:pic>
        <p:nvPicPr>
          <p:cNvPr id="12" name="Picture 11"/>
          <p:cNvPicPr>
            <a:picLocks noChangeAspect="1"/>
          </p:cNvPicPr>
          <p:nvPr/>
        </p:nvPicPr>
        <p:blipFill>
          <a:blip r:embed="rId4"/>
          <a:stretch>
            <a:fillRect/>
          </a:stretch>
        </p:blipFill>
        <p:spPr>
          <a:xfrm>
            <a:off x="8114062" y="3636463"/>
            <a:ext cx="3866512" cy="1698584"/>
          </a:xfrm>
          <a:prstGeom prst="rect">
            <a:avLst/>
          </a:prstGeom>
        </p:spPr>
      </p:pic>
      <p:pic>
        <p:nvPicPr>
          <p:cNvPr id="11" name="Picture 10"/>
          <p:cNvPicPr>
            <a:picLocks noChangeAspect="1"/>
          </p:cNvPicPr>
          <p:nvPr/>
        </p:nvPicPr>
        <p:blipFill>
          <a:blip r:embed="rId5"/>
          <a:stretch>
            <a:fillRect/>
          </a:stretch>
        </p:blipFill>
        <p:spPr>
          <a:xfrm>
            <a:off x="6775569" y="1157151"/>
            <a:ext cx="5205005" cy="1806188"/>
          </a:xfrm>
          <a:prstGeom prst="rect">
            <a:avLst/>
          </a:prstGeom>
        </p:spPr>
      </p:pic>
    </p:spTree>
    <p:extLst>
      <p:ext uri="{BB962C8B-B14F-4D97-AF65-F5344CB8AC3E}">
        <p14:creationId xmlns:p14="http://schemas.microsoft.com/office/powerpoint/2010/main" val="17506359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72"/>
            <a:ext cx="12192000" cy="553151"/>
          </a:xfrm>
          <a:solidFill>
            <a:schemeClr val="accent1"/>
          </a:solidFill>
        </p:spPr>
        <p:txBody>
          <a:bodyPr>
            <a:normAutofit/>
          </a:bodyPr>
          <a:lstStyle/>
          <a:p>
            <a:r>
              <a:rPr lang="en-GB" sz="3200" b="1" dirty="0" smtClean="0">
                <a:solidFill>
                  <a:schemeClr val="bg1"/>
                </a:solidFill>
              </a:rPr>
              <a:t>Accident and Emergency (A&amp;E) attendances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27</a:t>
            </a:fld>
            <a:endParaRPr lang="en-GB" dirty="0"/>
          </a:p>
        </p:txBody>
      </p:sp>
      <p:sp>
        <p:nvSpPr>
          <p:cNvPr id="9" name="Content Placeholder 2"/>
          <p:cNvSpPr>
            <a:spLocks noGrp="1"/>
          </p:cNvSpPr>
          <p:nvPr>
            <p:ph idx="1"/>
          </p:nvPr>
        </p:nvSpPr>
        <p:spPr>
          <a:xfrm>
            <a:off x="118753" y="677954"/>
            <a:ext cx="3942079" cy="6043522"/>
          </a:xfrm>
        </p:spPr>
        <p:txBody>
          <a:bodyPr>
            <a:noAutofit/>
          </a:bodyPr>
          <a:lstStyle/>
          <a:p>
            <a:pPr marL="284400" indent="-284400">
              <a:lnSpc>
                <a:spcPct val="100000"/>
              </a:lnSpc>
              <a:buFont typeface="Wingdings" panose="05000000000000000000" pitchFamily="2" charset="2"/>
              <a:buChar char="ð"/>
            </a:pPr>
            <a:r>
              <a:rPr lang="en-GB" sz="1400" dirty="0">
                <a:solidFill>
                  <a:srgbClr val="002F5D"/>
                </a:solidFill>
              </a:rPr>
              <a:t>There were </a:t>
            </a:r>
            <a:r>
              <a:rPr lang="en-GB" sz="1400" dirty="0" smtClean="0">
                <a:solidFill>
                  <a:srgbClr val="002F5D"/>
                </a:solidFill>
              </a:rPr>
              <a:t>46,944 </a:t>
            </a:r>
            <a:r>
              <a:rPr lang="en-GB" sz="1400" b="1" dirty="0" smtClean="0">
                <a:solidFill>
                  <a:srgbClr val="002F5D"/>
                </a:solidFill>
              </a:rPr>
              <a:t>A&amp;E attendances for Huntingdonshire residents </a:t>
            </a:r>
            <a:r>
              <a:rPr lang="en-GB" sz="1400" dirty="0">
                <a:solidFill>
                  <a:srgbClr val="002F5D"/>
                </a:solidFill>
              </a:rPr>
              <a:t>in 2017/18 </a:t>
            </a:r>
            <a:r>
              <a:rPr lang="en-GB" sz="1400" dirty="0" smtClean="0">
                <a:solidFill>
                  <a:srgbClr val="002F5D"/>
                </a:solidFill>
              </a:rPr>
              <a:t>(23% </a:t>
            </a:r>
            <a:r>
              <a:rPr lang="en-GB" sz="1400" dirty="0">
                <a:solidFill>
                  <a:srgbClr val="002F5D"/>
                </a:solidFill>
              </a:rPr>
              <a:t>of Cambridgeshire’s total</a:t>
            </a:r>
            <a:r>
              <a:rPr lang="en-GB" sz="1400" dirty="0" smtClean="0">
                <a:solidFill>
                  <a:srgbClr val="002F5D"/>
                </a:solidFill>
              </a:rPr>
              <a:t>).</a:t>
            </a:r>
          </a:p>
          <a:p>
            <a:pPr marL="284400" indent="-284400">
              <a:lnSpc>
                <a:spcPct val="100000"/>
              </a:lnSpc>
              <a:buFont typeface="Wingdings" panose="05000000000000000000" pitchFamily="2" charset="2"/>
              <a:buChar char="ð"/>
            </a:pPr>
            <a:r>
              <a:rPr lang="en-GB" sz="1400" b="1" dirty="0" smtClean="0">
                <a:solidFill>
                  <a:srgbClr val="002F5D"/>
                </a:solidFill>
              </a:rPr>
              <a:t>Numbers</a:t>
            </a:r>
            <a:r>
              <a:rPr lang="en-GB" sz="1400" dirty="0" smtClean="0">
                <a:solidFill>
                  <a:srgbClr val="002F5D"/>
                </a:solidFill>
              </a:rPr>
              <a:t> </a:t>
            </a:r>
            <a:r>
              <a:rPr lang="en-GB" sz="1400" dirty="0">
                <a:solidFill>
                  <a:srgbClr val="002F5D"/>
                </a:solidFill>
              </a:rPr>
              <a:t>of </a:t>
            </a:r>
            <a:r>
              <a:rPr lang="en-GB" sz="1400" dirty="0" smtClean="0">
                <a:solidFill>
                  <a:srgbClr val="002F5D"/>
                </a:solidFill>
              </a:rPr>
              <a:t>A&amp;E attendances have </a:t>
            </a:r>
            <a:r>
              <a:rPr lang="en-GB" sz="1400" b="1" dirty="0" smtClean="0">
                <a:solidFill>
                  <a:srgbClr val="002F5D"/>
                </a:solidFill>
              </a:rPr>
              <a:t>slightly increased </a:t>
            </a:r>
            <a:r>
              <a:rPr lang="en-GB" sz="1400" dirty="0">
                <a:solidFill>
                  <a:srgbClr val="002F5D"/>
                </a:solidFill>
              </a:rPr>
              <a:t>among residents of </a:t>
            </a:r>
            <a:r>
              <a:rPr lang="en-GB" sz="1400" b="1" dirty="0" smtClean="0">
                <a:solidFill>
                  <a:srgbClr val="002F5D"/>
                </a:solidFill>
              </a:rPr>
              <a:t>Huntingdonshire</a:t>
            </a:r>
            <a:r>
              <a:rPr lang="en-GB" sz="1400" dirty="0" smtClean="0">
                <a:solidFill>
                  <a:srgbClr val="002F5D"/>
                </a:solidFill>
              </a:rPr>
              <a:t> </a:t>
            </a:r>
            <a:r>
              <a:rPr lang="en-GB" sz="1400" dirty="0">
                <a:solidFill>
                  <a:srgbClr val="002F5D"/>
                </a:solidFill>
              </a:rPr>
              <a:t>since </a:t>
            </a:r>
            <a:r>
              <a:rPr lang="en-GB" sz="1400" dirty="0" smtClean="0">
                <a:solidFill>
                  <a:srgbClr val="002F5D"/>
                </a:solidFill>
              </a:rPr>
              <a:t>2016/17</a:t>
            </a:r>
            <a:r>
              <a:rPr lang="en-GB" sz="1400" dirty="0">
                <a:solidFill>
                  <a:srgbClr val="002F5D"/>
                </a:solidFill>
              </a:rPr>
              <a:t> </a:t>
            </a:r>
            <a:r>
              <a:rPr lang="en-GB" sz="1400" dirty="0" smtClean="0">
                <a:solidFill>
                  <a:srgbClr val="002F5D"/>
                </a:solidFill>
              </a:rPr>
              <a:t>(data not </a:t>
            </a:r>
            <a:r>
              <a:rPr lang="en-GB" sz="1400" dirty="0">
                <a:solidFill>
                  <a:srgbClr val="002F5D"/>
                </a:solidFill>
              </a:rPr>
              <a:t>shown). </a:t>
            </a:r>
            <a:endParaRPr lang="en-GB" sz="1400" dirty="0" smtClean="0">
              <a:solidFill>
                <a:srgbClr val="002F5D"/>
              </a:solidFill>
            </a:endParaRPr>
          </a:p>
          <a:p>
            <a:pPr marL="284400" indent="-284400">
              <a:lnSpc>
                <a:spcPct val="100000"/>
              </a:lnSpc>
              <a:buFont typeface="Wingdings" panose="05000000000000000000" pitchFamily="2" charset="2"/>
              <a:buChar char="ð"/>
            </a:pPr>
            <a:r>
              <a:rPr lang="en-GB" sz="1400" dirty="0" smtClean="0">
                <a:solidFill>
                  <a:srgbClr val="002F5D"/>
                </a:solidFill>
              </a:rPr>
              <a:t>In Huntingdonshire, the </a:t>
            </a:r>
            <a:r>
              <a:rPr lang="en-GB" sz="1400" b="1" dirty="0">
                <a:solidFill>
                  <a:srgbClr val="002F5D"/>
                </a:solidFill>
              </a:rPr>
              <a:t>rate</a:t>
            </a:r>
            <a:r>
              <a:rPr lang="en-GB" sz="1400" dirty="0">
                <a:solidFill>
                  <a:srgbClr val="002F5D"/>
                </a:solidFill>
              </a:rPr>
              <a:t> of </a:t>
            </a:r>
            <a:r>
              <a:rPr lang="en-GB" sz="1400" dirty="0" smtClean="0">
                <a:solidFill>
                  <a:srgbClr val="002F5D"/>
                </a:solidFill>
              </a:rPr>
              <a:t>A&amp;E attendances is </a:t>
            </a:r>
            <a:r>
              <a:rPr lang="en-GB" sz="1400" b="1" dirty="0">
                <a:solidFill>
                  <a:srgbClr val="002F5D"/>
                </a:solidFill>
              </a:rPr>
              <a:t>statistically </a:t>
            </a:r>
            <a:r>
              <a:rPr lang="en-GB" sz="1400" b="1" dirty="0" smtClean="0">
                <a:solidFill>
                  <a:srgbClr val="002F5D"/>
                </a:solidFill>
              </a:rPr>
              <a:t>significantly better </a:t>
            </a:r>
            <a:r>
              <a:rPr lang="en-GB" sz="1400" dirty="0" smtClean="0">
                <a:solidFill>
                  <a:srgbClr val="002F5D"/>
                </a:solidFill>
              </a:rPr>
              <a:t>than the </a:t>
            </a:r>
            <a:r>
              <a:rPr lang="en-GB" sz="1400" dirty="0">
                <a:solidFill>
                  <a:srgbClr val="002F5D"/>
                </a:solidFill>
              </a:rPr>
              <a:t>Cambridgeshire average </a:t>
            </a:r>
            <a:r>
              <a:rPr lang="en-GB" sz="1400" b="1" dirty="0" smtClean="0">
                <a:solidFill>
                  <a:srgbClr val="002F5D"/>
                </a:solidFill>
              </a:rPr>
              <a:t>for all A&amp;E departments and minor </a:t>
            </a:r>
            <a:r>
              <a:rPr lang="en-GB" sz="1400" b="1" dirty="0">
                <a:solidFill>
                  <a:srgbClr val="002F5D"/>
                </a:solidFill>
              </a:rPr>
              <a:t>injuries </a:t>
            </a:r>
            <a:r>
              <a:rPr lang="en-GB" sz="1400" b="1" dirty="0" smtClean="0">
                <a:solidFill>
                  <a:srgbClr val="002F5D"/>
                </a:solidFill>
              </a:rPr>
              <a:t>units, </a:t>
            </a:r>
            <a:r>
              <a:rPr lang="en-GB" sz="1400" dirty="0" smtClean="0">
                <a:solidFill>
                  <a:srgbClr val="002F5D"/>
                </a:solidFill>
              </a:rPr>
              <a:t>but </a:t>
            </a:r>
            <a:r>
              <a:rPr lang="en-GB" sz="1400" dirty="0">
                <a:solidFill>
                  <a:srgbClr val="002F5D"/>
                </a:solidFill>
              </a:rPr>
              <a:t>statistically</a:t>
            </a:r>
            <a:r>
              <a:rPr lang="en-GB" sz="1400" b="1" dirty="0">
                <a:solidFill>
                  <a:srgbClr val="002F5D"/>
                </a:solidFill>
              </a:rPr>
              <a:t> </a:t>
            </a:r>
            <a:r>
              <a:rPr lang="en-GB" sz="1400" b="1" dirty="0" smtClean="0">
                <a:solidFill>
                  <a:srgbClr val="002F5D"/>
                </a:solidFill>
              </a:rPr>
              <a:t>similar </a:t>
            </a:r>
            <a:r>
              <a:rPr lang="en-GB" sz="1400" dirty="0" smtClean="0">
                <a:solidFill>
                  <a:srgbClr val="002F5D"/>
                </a:solidFill>
              </a:rPr>
              <a:t>to</a:t>
            </a:r>
            <a:r>
              <a:rPr lang="en-GB" sz="1400" b="1" dirty="0" smtClean="0">
                <a:solidFill>
                  <a:srgbClr val="002F5D"/>
                </a:solidFill>
              </a:rPr>
              <a:t> </a:t>
            </a:r>
            <a:r>
              <a:rPr lang="en-GB" sz="1400" dirty="0" smtClean="0">
                <a:solidFill>
                  <a:srgbClr val="002F5D"/>
                </a:solidFill>
              </a:rPr>
              <a:t>the </a:t>
            </a:r>
            <a:r>
              <a:rPr lang="en-GB" sz="1400" dirty="0">
                <a:solidFill>
                  <a:srgbClr val="002F5D"/>
                </a:solidFill>
              </a:rPr>
              <a:t>Cambridgeshire average </a:t>
            </a:r>
            <a:r>
              <a:rPr lang="en-GB" sz="1400" dirty="0" smtClean="0">
                <a:solidFill>
                  <a:srgbClr val="002F5D"/>
                </a:solidFill>
              </a:rPr>
              <a:t>for </a:t>
            </a:r>
            <a:r>
              <a:rPr lang="en-GB" sz="1400" b="1" dirty="0" smtClean="0">
                <a:solidFill>
                  <a:srgbClr val="002F5D"/>
                </a:solidFill>
              </a:rPr>
              <a:t>24-hr </a:t>
            </a:r>
            <a:r>
              <a:rPr lang="en-GB" sz="1400" b="1" dirty="0">
                <a:solidFill>
                  <a:srgbClr val="002F5D"/>
                </a:solidFill>
              </a:rPr>
              <a:t>consultant-led A&amp;E</a:t>
            </a:r>
            <a:r>
              <a:rPr lang="en-GB" sz="1400" dirty="0">
                <a:solidFill>
                  <a:srgbClr val="002F5D"/>
                </a:solidFill>
              </a:rPr>
              <a:t> </a:t>
            </a:r>
            <a:r>
              <a:rPr lang="en-GB" sz="1400" dirty="0" smtClean="0">
                <a:solidFill>
                  <a:srgbClr val="002F5D"/>
                </a:solidFill>
              </a:rPr>
              <a:t>provision. This may </a:t>
            </a:r>
            <a:r>
              <a:rPr lang="en-GB" sz="1400" dirty="0">
                <a:solidFill>
                  <a:srgbClr val="002F5D"/>
                </a:solidFill>
              </a:rPr>
              <a:t>be in part due to the proximity of </a:t>
            </a:r>
            <a:r>
              <a:rPr lang="en-GB" sz="1400" dirty="0" smtClean="0">
                <a:solidFill>
                  <a:srgbClr val="002F5D"/>
                </a:solidFill>
              </a:rPr>
              <a:t>local services.</a:t>
            </a:r>
            <a:endParaRPr lang="en-GB" sz="1400" dirty="0">
              <a:solidFill>
                <a:srgbClr val="002F5D"/>
              </a:solidFill>
            </a:endParaRPr>
          </a:p>
          <a:p>
            <a:pPr marL="0" lvl="0" indent="0">
              <a:lnSpc>
                <a:spcPct val="120000"/>
              </a:lnSpc>
              <a:buNone/>
            </a:pPr>
            <a:r>
              <a:rPr lang="en-GB" sz="1300" b="1" dirty="0">
                <a:solidFill>
                  <a:srgbClr val="002F5D"/>
                </a:solidFill>
              </a:rPr>
              <a:t>For Cambridgeshire and Peterborough combined;</a:t>
            </a:r>
          </a:p>
          <a:p>
            <a:pPr marL="284400" lvl="0" indent="-284400">
              <a:lnSpc>
                <a:spcPct val="100000"/>
              </a:lnSpc>
              <a:buFont typeface="Wingdings" panose="05000000000000000000" pitchFamily="2" charset="2"/>
              <a:buChar char="ð"/>
            </a:pPr>
            <a:r>
              <a:rPr lang="en-GB" sz="1200" b="1" dirty="0">
                <a:solidFill>
                  <a:srgbClr val="002F5D"/>
                </a:solidFill>
              </a:rPr>
              <a:t>Rates of attendance at 24-hour A&amp;E </a:t>
            </a:r>
            <a:r>
              <a:rPr lang="en-GB" sz="1200" dirty="0">
                <a:solidFill>
                  <a:srgbClr val="002F5D"/>
                </a:solidFill>
              </a:rPr>
              <a:t>are </a:t>
            </a:r>
            <a:r>
              <a:rPr lang="en-GB" sz="1200" b="1" dirty="0">
                <a:solidFill>
                  <a:srgbClr val="002F5D"/>
                </a:solidFill>
              </a:rPr>
              <a:t>statistically significantly higher </a:t>
            </a:r>
            <a:r>
              <a:rPr lang="en-GB" sz="1200" dirty="0">
                <a:solidFill>
                  <a:srgbClr val="002F5D"/>
                </a:solidFill>
              </a:rPr>
              <a:t>than the all-age average in </a:t>
            </a:r>
            <a:r>
              <a:rPr lang="en-GB" sz="1200" b="1" dirty="0">
                <a:solidFill>
                  <a:srgbClr val="002F5D"/>
                </a:solidFill>
              </a:rPr>
              <a:t>young children </a:t>
            </a:r>
            <a:r>
              <a:rPr lang="en-GB" sz="1200" dirty="0">
                <a:solidFill>
                  <a:srgbClr val="002F5D"/>
                </a:solidFill>
              </a:rPr>
              <a:t>(0 and 1-4 years), </a:t>
            </a:r>
            <a:r>
              <a:rPr lang="en-GB" sz="1200" b="1" dirty="0">
                <a:solidFill>
                  <a:srgbClr val="002F5D"/>
                </a:solidFill>
              </a:rPr>
              <a:t>young adults </a:t>
            </a:r>
            <a:r>
              <a:rPr lang="en-GB" sz="1200" dirty="0">
                <a:solidFill>
                  <a:srgbClr val="002F5D"/>
                </a:solidFill>
              </a:rPr>
              <a:t>(15-29yrs), and in older </a:t>
            </a:r>
            <a:r>
              <a:rPr lang="en-GB" sz="1200" b="1" dirty="0">
                <a:solidFill>
                  <a:srgbClr val="002F5D"/>
                </a:solidFill>
              </a:rPr>
              <a:t>people aged 70 and over </a:t>
            </a:r>
            <a:r>
              <a:rPr lang="en-GB" sz="1200" dirty="0">
                <a:solidFill>
                  <a:srgbClr val="002F5D"/>
                </a:solidFill>
              </a:rPr>
              <a:t>(data not shown).</a:t>
            </a:r>
          </a:p>
          <a:p>
            <a:pPr marL="284400" lvl="0" indent="-284400">
              <a:lnSpc>
                <a:spcPct val="100000"/>
              </a:lnSpc>
              <a:buFont typeface="Wingdings" panose="05000000000000000000" pitchFamily="2" charset="2"/>
              <a:buChar char="ð"/>
            </a:pPr>
            <a:r>
              <a:rPr lang="en-GB" sz="1200" b="1" dirty="0">
                <a:solidFill>
                  <a:srgbClr val="002F5D"/>
                </a:solidFill>
              </a:rPr>
              <a:t>Rates of attendance at minor injuries </a:t>
            </a:r>
            <a:r>
              <a:rPr lang="en-GB" sz="1200" dirty="0">
                <a:solidFill>
                  <a:srgbClr val="002F5D"/>
                </a:solidFill>
              </a:rPr>
              <a:t>units are </a:t>
            </a:r>
            <a:r>
              <a:rPr lang="en-GB" sz="1200" b="1" dirty="0">
                <a:solidFill>
                  <a:srgbClr val="002F5D"/>
                </a:solidFill>
              </a:rPr>
              <a:t>statistically significantly higher </a:t>
            </a:r>
            <a:r>
              <a:rPr lang="en-GB" sz="1200" dirty="0">
                <a:solidFill>
                  <a:srgbClr val="002F5D"/>
                </a:solidFill>
              </a:rPr>
              <a:t>than the all-age average in </a:t>
            </a:r>
            <a:r>
              <a:rPr lang="en-GB" sz="1200" b="1" dirty="0">
                <a:solidFill>
                  <a:srgbClr val="002F5D"/>
                </a:solidFill>
              </a:rPr>
              <a:t>children</a:t>
            </a:r>
            <a:r>
              <a:rPr lang="en-GB" sz="1200" dirty="0">
                <a:solidFill>
                  <a:srgbClr val="002F5D"/>
                </a:solidFill>
              </a:rPr>
              <a:t> </a:t>
            </a:r>
            <a:r>
              <a:rPr lang="en-GB" sz="1200" b="1" dirty="0">
                <a:solidFill>
                  <a:srgbClr val="002F5D"/>
                </a:solidFill>
              </a:rPr>
              <a:t>and</a:t>
            </a:r>
            <a:r>
              <a:rPr lang="en-GB" sz="1200" dirty="0">
                <a:solidFill>
                  <a:srgbClr val="002F5D"/>
                </a:solidFill>
              </a:rPr>
              <a:t> </a:t>
            </a:r>
            <a:r>
              <a:rPr lang="en-GB" sz="1200" b="1" dirty="0">
                <a:solidFill>
                  <a:srgbClr val="002F5D"/>
                </a:solidFill>
              </a:rPr>
              <a:t>young adults</a:t>
            </a:r>
            <a:r>
              <a:rPr lang="en-GB" sz="1200" dirty="0">
                <a:solidFill>
                  <a:srgbClr val="002F5D"/>
                </a:solidFill>
              </a:rPr>
              <a:t>, ages 0-34 (data not shown).</a:t>
            </a:r>
          </a:p>
        </p:txBody>
      </p:sp>
      <p:sp>
        <p:nvSpPr>
          <p:cNvPr id="7" name="Rectangle 2"/>
          <p:cNvSpPr>
            <a:spLocks noChangeArrowheads="1"/>
          </p:cNvSpPr>
          <p:nvPr/>
        </p:nvSpPr>
        <p:spPr bwMode="auto">
          <a:xfrm>
            <a:off x="4088785" y="686176"/>
            <a:ext cx="1770875" cy="2446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For the</a:t>
            </a:r>
            <a:r>
              <a:rPr kumimoji="0" lang="en-GB" altLang="en-US" sz="900" b="1" i="0" u="none" strike="noStrike" cap="none" normalizeH="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table and two graphs shown:</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DASR - directly age-standardised rate.</a:t>
            </a:r>
            <a:endParaRPr kumimoji="0" lang="en-GB" altLang="en-US" sz="900" b="0" i="0" u="none" strike="noStrike" cap="none" normalizeH="0" baseline="0" dirty="0" smtClean="0">
              <a:ln>
                <a:noFill/>
              </a:ln>
              <a:solidFill>
                <a:srgbClr val="002F5D"/>
              </a:solidFill>
              <a:effectLst/>
            </a:endParaRPr>
          </a:p>
          <a:p>
            <a:r>
              <a:rPr lang="en-GB" sz="900" dirty="0">
                <a:solidFill>
                  <a:srgbClr val="002F5D"/>
                </a:solidFill>
              </a:rPr>
              <a:t>‘All departments’ includes 24-hour consultant led departments, consultant-led single specialty services, doctor- or nurse-led minor injuries units, walk-in centres and where type is unknown.</a:t>
            </a:r>
          </a:p>
          <a:p>
            <a:pPr marR="0" lvl="0" algn="l" defTabSz="914400" rtl="0" eaLnBrk="0" fontAlgn="base" latinLnBrk="0" hangingPunct="0">
              <a:lnSpc>
                <a:spcPct val="100000"/>
              </a:lnSpc>
              <a:spcBef>
                <a:spcPct val="0"/>
              </a:spcBef>
              <a:spcAft>
                <a:spcPct val="0"/>
              </a:spcAft>
              <a:buClrTx/>
              <a:buSzTx/>
              <a:tabLst/>
            </a:pPr>
            <a:r>
              <a:rPr kumimoji="0" lang="en-GB" altLang="en-US" sz="9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Cambridgeshire districts are benchmarked against Cambridgeshire average value, Cambridgeshire against C&amp;P average value, and Peterborough against C&amp;P average value.</a:t>
            </a:r>
            <a:endParaRPr kumimoji="0" lang="en-GB" altLang="en-US" sz="900" b="0" i="0" u="none" strike="noStrike" cap="none" normalizeH="0" baseline="0" dirty="0" smtClean="0">
              <a:ln>
                <a:noFill/>
              </a:ln>
              <a:solidFill>
                <a:srgbClr val="002F5D"/>
              </a:solidFill>
              <a:effectLst/>
              <a:latin typeface="Arial" panose="020B0604020202020204" pitchFamily="34" charset="0"/>
            </a:endParaRPr>
          </a:p>
        </p:txBody>
      </p:sp>
      <p:pic>
        <p:nvPicPr>
          <p:cNvPr id="1025" name="Picture 4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199" y="5962633"/>
            <a:ext cx="4143375" cy="381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4166523" y="5431275"/>
            <a:ext cx="637009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Sources:</a:t>
            </a:r>
            <a:r>
              <a:rPr kumimoji="0" lang="en-GB" altLang="en-US" sz="1000" b="0" i="0" u="none" strike="noStrike" cap="none" normalizeH="0" baseline="0" dirty="0" smtClean="0">
                <a:ln>
                  <a:noFill/>
                </a:ln>
                <a:solidFill>
                  <a:srgbClr val="002F5D"/>
                </a:solidFill>
                <a:effectLst/>
                <a:latin typeface="Calibri" panose="020F0502020204030204" pitchFamily="34" charset="0"/>
                <a:ea typeface="Calibri" panose="020F0502020204030204" pitchFamily="34" charset="0"/>
                <a:cs typeface="Arial" panose="020B0604020202020204" pitchFamily="34" charset="0"/>
              </a:rPr>
              <a:t> NHS Digital Hospital Episode Statistics, ONS mid-year population estimates (Table 81 and Figure 44)</a:t>
            </a:r>
            <a:endParaRPr kumimoji="0" lang="en-GB" altLang="en-US" sz="10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3"/>
          <a:stretch>
            <a:fillRect/>
          </a:stretch>
        </p:blipFill>
        <p:spPr>
          <a:xfrm>
            <a:off x="5859660" y="1134138"/>
            <a:ext cx="6120914" cy="1792379"/>
          </a:xfrm>
          <a:prstGeom prst="rect">
            <a:avLst/>
          </a:prstGeom>
        </p:spPr>
      </p:pic>
      <p:pic>
        <p:nvPicPr>
          <p:cNvPr id="11" name="Picture 10"/>
          <p:cNvPicPr>
            <a:picLocks noChangeAspect="1"/>
          </p:cNvPicPr>
          <p:nvPr/>
        </p:nvPicPr>
        <p:blipFill>
          <a:blip r:embed="rId4"/>
          <a:stretch>
            <a:fillRect/>
          </a:stretch>
        </p:blipFill>
        <p:spPr>
          <a:xfrm>
            <a:off x="4166523" y="3663923"/>
            <a:ext cx="3854181" cy="1607414"/>
          </a:xfrm>
          <a:prstGeom prst="rect">
            <a:avLst/>
          </a:prstGeom>
        </p:spPr>
      </p:pic>
      <p:pic>
        <p:nvPicPr>
          <p:cNvPr id="13" name="Picture 12"/>
          <p:cNvPicPr>
            <a:picLocks noChangeAspect="1"/>
          </p:cNvPicPr>
          <p:nvPr/>
        </p:nvPicPr>
        <p:blipFill>
          <a:blip r:embed="rId5"/>
          <a:stretch>
            <a:fillRect/>
          </a:stretch>
        </p:blipFill>
        <p:spPr>
          <a:xfrm>
            <a:off x="8130674" y="3663923"/>
            <a:ext cx="3849900" cy="1607414"/>
          </a:xfrm>
          <a:prstGeom prst="rect">
            <a:avLst/>
          </a:prstGeom>
        </p:spPr>
      </p:pic>
      <p:sp>
        <p:nvSpPr>
          <p:cNvPr id="14" name="TextBox 13"/>
          <p:cNvSpPr txBox="1"/>
          <p:nvPr/>
        </p:nvSpPr>
        <p:spPr>
          <a:xfrm>
            <a:off x="5859660" y="734301"/>
            <a:ext cx="6120914" cy="307777"/>
          </a:xfrm>
          <a:prstGeom prst="rect">
            <a:avLst/>
          </a:prstGeom>
          <a:solidFill>
            <a:schemeClr val="accent5">
              <a:lumMod val="20000"/>
              <a:lumOff val="80000"/>
            </a:schemeClr>
          </a:solidFill>
        </p:spPr>
        <p:txBody>
          <a:bodyPr wrap="square" rtlCol="0">
            <a:spAutoFit/>
          </a:bodyPr>
          <a:lstStyle/>
          <a:p>
            <a:r>
              <a:rPr lang="en-GB" sz="1400" b="1" dirty="0">
                <a:solidFill>
                  <a:schemeClr val="bg1"/>
                </a:solidFill>
              </a:rPr>
              <a:t>A&amp;E attendances by area of residence and department type, 2017/18</a:t>
            </a:r>
          </a:p>
        </p:txBody>
      </p:sp>
      <p:sp>
        <p:nvSpPr>
          <p:cNvPr id="15" name="TextBox 14"/>
          <p:cNvSpPr txBox="1"/>
          <p:nvPr/>
        </p:nvSpPr>
        <p:spPr>
          <a:xfrm>
            <a:off x="4166523" y="3269198"/>
            <a:ext cx="7814052" cy="307777"/>
          </a:xfrm>
          <a:prstGeom prst="rect">
            <a:avLst/>
          </a:prstGeom>
          <a:solidFill>
            <a:schemeClr val="accent5">
              <a:lumMod val="20000"/>
              <a:lumOff val="80000"/>
            </a:schemeClr>
          </a:solidFill>
        </p:spPr>
        <p:txBody>
          <a:bodyPr wrap="square" rtlCol="0">
            <a:spAutoFit/>
          </a:bodyPr>
          <a:lstStyle/>
          <a:p>
            <a:r>
              <a:rPr lang="en-GB" sz="1400" b="1" dirty="0">
                <a:solidFill>
                  <a:schemeClr val="bg1"/>
                </a:solidFill>
              </a:rPr>
              <a:t>DASR of accident and emergency attendances by area of residence, 2012/13 to 07/18</a:t>
            </a:r>
          </a:p>
        </p:txBody>
      </p:sp>
    </p:spTree>
    <p:extLst>
      <p:ext uri="{BB962C8B-B14F-4D97-AF65-F5344CB8AC3E}">
        <p14:creationId xmlns:p14="http://schemas.microsoft.com/office/powerpoint/2010/main" val="31647492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396"/>
          </a:xfrm>
          <a:solidFill>
            <a:schemeClr val="accent1"/>
          </a:solidFill>
        </p:spPr>
        <p:txBody>
          <a:bodyPr>
            <a:noAutofit/>
          </a:bodyPr>
          <a:lstStyle/>
          <a:p>
            <a:r>
              <a:rPr lang="en-GB" sz="3200" b="1" dirty="0" smtClean="0">
                <a:solidFill>
                  <a:schemeClr val="bg1"/>
                </a:solidFill>
              </a:rPr>
              <a:t>Social care - </a:t>
            </a:r>
            <a:r>
              <a:rPr lang="en-GB" sz="3200" b="1" i="1" dirty="0" smtClean="0">
                <a:solidFill>
                  <a:schemeClr val="bg1"/>
                </a:solidFill>
              </a:rPr>
              <a:t>adults</a:t>
            </a:r>
            <a:endParaRPr lang="en-GB" sz="3200" b="1" i="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28</a:t>
            </a:fld>
            <a:endParaRPr lang="en-GB" dirty="0"/>
          </a:p>
        </p:txBody>
      </p:sp>
      <p:sp>
        <p:nvSpPr>
          <p:cNvPr id="8" name="TextBox 7"/>
          <p:cNvSpPr txBox="1"/>
          <p:nvPr/>
        </p:nvSpPr>
        <p:spPr>
          <a:xfrm>
            <a:off x="7228213" y="670060"/>
            <a:ext cx="478179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Number of people receiving long term support 2017/18</a:t>
            </a:r>
            <a:endParaRPr lang="en-GB" sz="1400" b="1" dirty="0">
              <a:solidFill>
                <a:schemeClr val="bg1"/>
              </a:solidFill>
            </a:endParaRPr>
          </a:p>
        </p:txBody>
      </p:sp>
      <p:sp>
        <p:nvSpPr>
          <p:cNvPr id="10" name="Rectangle 9"/>
          <p:cNvSpPr/>
          <p:nvPr/>
        </p:nvSpPr>
        <p:spPr>
          <a:xfrm>
            <a:off x="8359283" y="4961025"/>
            <a:ext cx="2883633" cy="707886"/>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Calibri" panose="020F0502020204030204" pitchFamily="34" charset="0"/>
              </a:rPr>
              <a:t>Note: *Cambridgeshire district percentages relate to Cambridgeshire total and Cambridgeshire and Peterborough percentages relate to Cambridgeshire and Peterborough Combined Authority total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8213866" y="2953807"/>
            <a:ext cx="37961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Number of carers supported 2017/18</a:t>
            </a:r>
            <a:endParaRPr lang="en-GB" sz="1400" b="1" dirty="0">
              <a:solidFill>
                <a:schemeClr val="bg1"/>
              </a:solidFill>
            </a:endParaRPr>
          </a:p>
        </p:txBody>
      </p:sp>
      <p:sp>
        <p:nvSpPr>
          <p:cNvPr id="18" name="Rectangle 17"/>
          <p:cNvSpPr/>
          <p:nvPr/>
        </p:nvSpPr>
        <p:spPr>
          <a:xfrm>
            <a:off x="8359283" y="5812575"/>
            <a:ext cx="3650728" cy="246221"/>
          </a:xfrm>
          <a:prstGeom prst="rect">
            <a:avLst/>
          </a:prstGeom>
        </p:spPr>
        <p:txBody>
          <a:bodyPr wrap="squar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Calibri" panose="020F0502020204030204" pitchFamily="34" charset="0"/>
              </a:rPr>
              <a:t>Source</a:t>
            </a: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  NHS digital and ONS (see notes). (Tables 89 and 90)</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3"/>
          <a:stretch>
            <a:fillRect/>
          </a:stretch>
        </p:blipFill>
        <p:spPr>
          <a:xfrm>
            <a:off x="7228213" y="1029212"/>
            <a:ext cx="4781798" cy="1797319"/>
          </a:xfrm>
          <a:prstGeom prst="rect">
            <a:avLst/>
          </a:prstGeom>
        </p:spPr>
      </p:pic>
      <p:pic>
        <p:nvPicPr>
          <p:cNvPr id="20" name="Picture 19"/>
          <p:cNvPicPr>
            <a:picLocks noChangeAspect="1"/>
          </p:cNvPicPr>
          <p:nvPr/>
        </p:nvPicPr>
        <p:blipFill>
          <a:blip r:embed="rId4"/>
          <a:stretch>
            <a:fillRect/>
          </a:stretch>
        </p:blipFill>
        <p:spPr>
          <a:xfrm>
            <a:off x="8231740" y="3388860"/>
            <a:ext cx="3778271" cy="1422334"/>
          </a:xfrm>
          <a:prstGeom prst="rect">
            <a:avLst/>
          </a:prstGeom>
        </p:spPr>
      </p:pic>
      <p:sp>
        <p:nvSpPr>
          <p:cNvPr id="11" name="Content Placeholder 2"/>
          <p:cNvSpPr>
            <a:spLocks noGrp="1"/>
          </p:cNvSpPr>
          <p:nvPr>
            <p:ph idx="1"/>
          </p:nvPr>
        </p:nvSpPr>
        <p:spPr>
          <a:xfrm>
            <a:off x="440827" y="1208918"/>
            <a:ext cx="5521830" cy="5507220"/>
          </a:xfrm>
        </p:spPr>
        <p:txBody>
          <a:bodyPr>
            <a:normAutofit/>
          </a:bodyPr>
          <a:lstStyle/>
          <a:p>
            <a:pPr marL="284400" indent="-284400">
              <a:lnSpc>
                <a:spcPct val="100000"/>
              </a:lnSpc>
              <a:buFont typeface="Wingdings" panose="05000000000000000000" pitchFamily="2" charset="2"/>
              <a:buChar char="ð"/>
            </a:pPr>
            <a:r>
              <a:rPr lang="en-GB" sz="1600" dirty="0" smtClean="0">
                <a:solidFill>
                  <a:srgbClr val="002F5D"/>
                </a:solidFill>
              </a:rPr>
              <a:t>In </a:t>
            </a:r>
            <a:r>
              <a:rPr lang="en-GB" sz="1600" b="1" dirty="0" smtClean="0">
                <a:solidFill>
                  <a:srgbClr val="002F5D"/>
                </a:solidFill>
              </a:rPr>
              <a:t>Huntingdonshire</a:t>
            </a:r>
            <a:r>
              <a:rPr lang="en-GB" sz="1600" dirty="0" smtClean="0">
                <a:solidFill>
                  <a:srgbClr val="002F5D"/>
                </a:solidFill>
              </a:rPr>
              <a:t>, </a:t>
            </a:r>
            <a:r>
              <a:rPr lang="en-GB" sz="1600" b="1" dirty="0" smtClean="0">
                <a:solidFill>
                  <a:srgbClr val="002F5D"/>
                </a:solidFill>
              </a:rPr>
              <a:t>1,930 people</a:t>
            </a:r>
            <a:r>
              <a:rPr lang="en-GB" sz="1600" dirty="0" smtClean="0">
                <a:solidFill>
                  <a:srgbClr val="002F5D"/>
                </a:solidFill>
              </a:rPr>
              <a:t> aged 18+ were </a:t>
            </a:r>
            <a:r>
              <a:rPr lang="en-GB" sz="1600" b="1" dirty="0">
                <a:solidFill>
                  <a:srgbClr val="002F5D"/>
                </a:solidFill>
              </a:rPr>
              <a:t>receiving long term </a:t>
            </a:r>
            <a:r>
              <a:rPr lang="en-GB" sz="1600" b="1" dirty="0" smtClean="0">
                <a:solidFill>
                  <a:srgbClr val="002F5D"/>
                </a:solidFill>
              </a:rPr>
              <a:t>support </a:t>
            </a:r>
            <a:r>
              <a:rPr lang="en-GB" sz="1600" dirty="0" smtClean="0">
                <a:solidFill>
                  <a:srgbClr val="002F5D"/>
                </a:solidFill>
              </a:rPr>
              <a:t>from adult social care services in 2017/18.  </a:t>
            </a:r>
          </a:p>
          <a:p>
            <a:pPr marL="284400" indent="-284400">
              <a:lnSpc>
                <a:spcPct val="100000"/>
              </a:lnSpc>
              <a:buFont typeface="Wingdings" panose="05000000000000000000" pitchFamily="2" charset="2"/>
              <a:buChar char="ð"/>
            </a:pPr>
            <a:r>
              <a:rPr lang="en-GB" sz="1600" dirty="0" smtClean="0">
                <a:solidFill>
                  <a:srgbClr val="002F5D"/>
                </a:solidFill>
              </a:rPr>
              <a:t>The </a:t>
            </a:r>
            <a:r>
              <a:rPr lang="en-GB" sz="1600" dirty="0">
                <a:solidFill>
                  <a:srgbClr val="002F5D"/>
                </a:solidFill>
              </a:rPr>
              <a:t>majority of people receiving long term support are aged 65</a:t>
            </a:r>
            <a:r>
              <a:rPr lang="en-GB" sz="1600" dirty="0" smtClean="0">
                <a:solidFill>
                  <a:srgbClr val="002F5D"/>
                </a:solidFill>
              </a:rPr>
              <a:t>+ (1,355 of the 1,930). This trend is also shown across the Cambridgeshire and Peterborough authorities.</a:t>
            </a:r>
          </a:p>
          <a:p>
            <a:pPr marL="284400" indent="-284400">
              <a:lnSpc>
                <a:spcPct val="100000"/>
              </a:lnSpc>
              <a:buFont typeface="Wingdings" panose="05000000000000000000" pitchFamily="2" charset="2"/>
              <a:buChar char="ð"/>
            </a:pPr>
            <a:r>
              <a:rPr lang="en-GB" sz="1600" dirty="0" smtClean="0">
                <a:solidFill>
                  <a:srgbClr val="002F5D"/>
                </a:solidFill>
              </a:rPr>
              <a:t>The </a:t>
            </a:r>
            <a:r>
              <a:rPr lang="en-GB" sz="1600" b="1" dirty="0" smtClean="0">
                <a:solidFill>
                  <a:srgbClr val="002F5D"/>
                </a:solidFill>
              </a:rPr>
              <a:t>number of people receiving </a:t>
            </a:r>
            <a:r>
              <a:rPr lang="en-GB" sz="1600" b="1" dirty="0">
                <a:solidFill>
                  <a:srgbClr val="002F5D"/>
                </a:solidFill>
              </a:rPr>
              <a:t>long term support per </a:t>
            </a:r>
            <a:r>
              <a:rPr lang="en-GB" sz="1600" b="1" dirty="0" smtClean="0">
                <a:solidFill>
                  <a:srgbClr val="002F5D"/>
                </a:solidFill>
              </a:rPr>
              <a:t>100,000</a:t>
            </a:r>
            <a:r>
              <a:rPr lang="en-GB" sz="1600" dirty="0" smtClean="0">
                <a:solidFill>
                  <a:srgbClr val="002F5D"/>
                </a:solidFill>
              </a:rPr>
              <a:t> </a:t>
            </a:r>
            <a:r>
              <a:rPr lang="en-GB" sz="1600" dirty="0">
                <a:solidFill>
                  <a:srgbClr val="002F5D"/>
                </a:solidFill>
              </a:rPr>
              <a:t>population aged 18+ is </a:t>
            </a:r>
            <a:r>
              <a:rPr lang="en-GB" sz="1600" b="1" dirty="0" smtClean="0">
                <a:solidFill>
                  <a:srgbClr val="002F5D"/>
                </a:solidFill>
              </a:rPr>
              <a:t>higher in Huntingdonshire </a:t>
            </a:r>
            <a:r>
              <a:rPr lang="en-GB" sz="1600" dirty="0" smtClean="0">
                <a:solidFill>
                  <a:srgbClr val="002F5D"/>
                </a:solidFill>
              </a:rPr>
              <a:t> compared to other local areas. All district areas within Cambridgeshire have a </a:t>
            </a:r>
            <a:r>
              <a:rPr lang="en-GB" sz="1600" b="1" dirty="0" smtClean="0">
                <a:solidFill>
                  <a:srgbClr val="002F5D"/>
                </a:solidFill>
              </a:rPr>
              <a:t>rate lower than England </a:t>
            </a:r>
            <a:r>
              <a:rPr lang="en-GB" sz="1600" dirty="0" smtClean="0">
                <a:solidFill>
                  <a:srgbClr val="002F5D"/>
                </a:solidFill>
              </a:rPr>
              <a:t>(1,960 per 100,000 – data not shown). </a:t>
            </a:r>
          </a:p>
          <a:p>
            <a:pPr marL="284400" indent="-284400">
              <a:lnSpc>
                <a:spcPct val="100000"/>
              </a:lnSpc>
              <a:buFont typeface="Wingdings" panose="05000000000000000000" pitchFamily="2" charset="2"/>
              <a:buChar char="ð"/>
            </a:pPr>
            <a:r>
              <a:rPr lang="en-GB" sz="1600" dirty="0" smtClean="0">
                <a:solidFill>
                  <a:srgbClr val="002F5D"/>
                </a:solidFill>
              </a:rPr>
              <a:t>In </a:t>
            </a:r>
            <a:r>
              <a:rPr lang="en-GB" sz="1600" b="1" dirty="0" smtClean="0">
                <a:solidFill>
                  <a:srgbClr val="002F5D"/>
                </a:solidFill>
              </a:rPr>
              <a:t>Huntingdonshire</a:t>
            </a:r>
            <a:r>
              <a:rPr lang="en-GB" sz="1600" dirty="0" smtClean="0">
                <a:solidFill>
                  <a:srgbClr val="002F5D"/>
                </a:solidFill>
              </a:rPr>
              <a:t>, </a:t>
            </a:r>
            <a:r>
              <a:rPr lang="en-GB" sz="1600" b="1" dirty="0" smtClean="0">
                <a:solidFill>
                  <a:srgbClr val="002F5D"/>
                </a:solidFill>
              </a:rPr>
              <a:t>960 carers were supported </a:t>
            </a:r>
            <a:r>
              <a:rPr lang="en-GB" sz="1600" dirty="0" smtClean="0">
                <a:solidFill>
                  <a:srgbClr val="002F5D"/>
                </a:solidFill>
              </a:rPr>
              <a:t>by </a:t>
            </a:r>
            <a:r>
              <a:rPr lang="en-GB" sz="1600" dirty="0">
                <a:solidFill>
                  <a:srgbClr val="002F5D"/>
                </a:solidFill>
              </a:rPr>
              <a:t>adult social care services in </a:t>
            </a:r>
            <a:r>
              <a:rPr lang="en-GB" sz="1600" dirty="0" smtClean="0">
                <a:solidFill>
                  <a:srgbClr val="002F5D"/>
                </a:solidFill>
              </a:rPr>
              <a:t>2017/18. This is a rate of 684 per 100,000 population aged 18+ and is </a:t>
            </a:r>
            <a:r>
              <a:rPr lang="en-GB" sz="1600" b="1" dirty="0" smtClean="0">
                <a:solidFill>
                  <a:srgbClr val="002F5D"/>
                </a:solidFill>
              </a:rPr>
              <a:t>lower </a:t>
            </a:r>
            <a:r>
              <a:rPr lang="en-GB" sz="1600" dirty="0" smtClean="0">
                <a:solidFill>
                  <a:srgbClr val="002F5D"/>
                </a:solidFill>
              </a:rPr>
              <a:t>than the </a:t>
            </a:r>
            <a:r>
              <a:rPr lang="en-GB" sz="1600" b="1" dirty="0" smtClean="0">
                <a:solidFill>
                  <a:srgbClr val="002F5D"/>
                </a:solidFill>
              </a:rPr>
              <a:t>Cambridgeshire average </a:t>
            </a:r>
            <a:r>
              <a:rPr lang="en-GB" sz="1600" dirty="0" smtClean="0">
                <a:solidFill>
                  <a:srgbClr val="002F5D"/>
                </a:solidFill>
              </a:rPr>
              <a:t>(the rate for England is 825 per 100,000 – data not shown).</a:t>
            </a:r>
          </a:p>
          <a:p>
            <a:pPr>
              <a:buFont typeface="Wingdings" panose="05000000000000000000" pitchFamily="2" charset="2"/>
              <a:buChar char="Ø"/>
            </a:pPr>
            <a:endParaRPr lang="en-GB" dirty="0">
              <a:solidFill>
                <a:srgbClr val="FF0000"/>
              </a:solidFill>
            </a:endParaRPr>
          </a:p>
        </p:txBody>
      </p:sp>
    </p:spTree>
    <p:extLst>
      <p:ext uri="{BB962C8B-B14F-4D97-AF65-F5344CB8AC3E}">
        <p14:creationId xmlns:p14="http://schemas.microsoft.com/office/powerpoint/2010/main" val="31842665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26396"/>
          </a:xfrm>
          <a:solidFill>
            <a:schemeClr val="accent1"/>
          </a:solidFill>
        </p:spPr>
        <p:txBody>
          <a:bodyPr>
            <a:noAutofit/>
          </a:bodyPr>
          <a:lstStyle/>
          <a:p>
            <a:r>
              <a:rPr lang="en-GB" sz="3200" b="1" dirty="0" smtClean="0">
                <a:solidFill>
                  <a:schemeClr val="bg1"/>
                </a:solidFill>
              </a:rPr>
              <a:t>Social care - </a:t>
            </a:r>
            <a:r>
              <a:rPr lang="en-GB" sz="3200" b="1" i="1" dirty="0" smtClean="0">
                <a:solidFill>
                  <a:schemeClr val="bg1"/>
                </a:solidFill>
              </a:rPr>
              <a:t>children </a:t>
            </a:r>
            <a:endParaRPr lang="en-GB" sz="3200" b="1" i="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29</a:t>
            </a:fld>
            <a:endParaRPr lang="en-GB"/>
          </a:p>
        </p:txBody>
      </p:sp>
      <p:sp>
        <p:nvSpPr>
          <p:cNvPr id="8" name="TextBox 7"/>
          <p:cNvSpPr txBox="1"/>
          <p:nvPr/>
        </p:nvSpPr>
        <p:spPr>
          <a:xfrm>
            <a:off x="8204654" y="627972"/>
            <a:ext cx="37961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Children's social care referrals received 2017/18</a:t>
            </a:r>
            <a:endParaRPr lang="en-GB" sz="1400" b="1" dirty="0">
              <a:solidFill>
                <a:schemeClr val="bg1"/>
              </a:solidFill>
            </a:endParaRPr>
          </a:p>
        </p:txBody>
      </p:sp>
      <p:pic>
        <p:nvPicPr>
          <p:cNvPr id="9" name="Picture 8"/>
          <p:cNvPicPr>
            <a:picLocks noChangeAspect="1"/>
          </p:cNvPicPr>
          <p:nvPr/>
        </p:nvPicPr>
        <p:blipFill>
          <a:blip r:embed="rId3"/>
          <a:stretch>
            <a:fillRect/>
          </a:stretch>
        </p:blipFill>
        <p:spPr>
          <a:xfrm>
            <a:off x="8186323" y="1002125"/>
            <a:ext cx="3832806" cy="1572433"/>
          </a:xfrm>
          <a:prstGeom prst="rect">
            <a:avLst/>
          </a:prstGeom>
        </p:spPr>
      </p:pic>
      <p:sp>
        <p:nvSpPr>
          <p:cNvPr id="10" name="Rectangle 9"/>
          <p:cNvSpPr/>
          <p:nvPr/>
        </p:nvSpPr>
        <p:spPr>
          <a:xfrm>
            <a:off x="2108861" y="4913452"/>
            <a:ext cx="2058390" cy="1169551"/>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Calibri" panose="020F0502020204030204" pitchFamily="34" charset="0"/>
              </a:rPr>
              <a:t>Note: *Cambridgeshire district percentages relate to Cambridgeshire total and Cambridgeshire and Peterborough percentages relate to Cambridgeshire and Peterborough Combined Authority total</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4"/>
          <a:stretch>
            <a:fillRect/>
          </a:stretch>
        </p:blipFill>
        <p:spPr>
          <a:xfrm>
            <a:off x="8204654" y="3048626"/>
            <a:ext cx="3832806" cy="1399734"/>
          </a:xfrm>
          <a:prstGeom prst="rect">
            <a:avLst/>
          </a:prstGeom>
        </p:spPr>
      </p:pic>
      <p:sp>
        <p:nvSpPr>
          <p:cNvPr id="13" name="TextBox 12"/>
          <p:cNvSpPr txBox="1"/>
          <p:nvPr/>
        </p:nvSpPr>
        <p:spPr>
          <a:xfrm>
            <a:off x="8247490" y="2688845"/>
            <a:ext cx="373497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 in need supported </a:t>
            </a:r>
            <a:r>
              <a:rPr lang="en-GB" sz="1000" b="1" dirty="0" smtClean="0">
                <a:solidFill>
                  <a:schemeClr val="bg1"/>
                </a:solidFill>
              </a:rPr>
              <a:t>(31 March 2018)</a:t>
            </a:r>
            <a:endParaRPr lang="en-GB" sz="1000" b="1" dirty="0">
              <a:solidFill>
                <a:schemeClr val="bg1"/>
              </a:solidFill>
            </a:endParaRPr>
          </a:p>
        </p:txBody>
      </p:sp>
      <p:sp>
        <p:nvSpPr>
          <p:cNvPr id="16" name="TextBox 15"/>
          <p:cNvSpPr txBox="1"/>
          <p:nvPr/>
        </p:nvSpPr>
        <p:spPr>
          <a:xfrm>
            <a:off x="8186323" y="4545452"/>
            <a:ext cx="37961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Looked after children 2017/18</a:t>
            </a:r>
            <a:endParaRPr lang="en-GB" sz="1400" b="1" dirty="0">
              <a:solidFill>
                <a:schemeClr val="bg1"/>
              </a:solidFill>
            </a:endParaRPr>
          </a:p>
        </p:txBody>
      </p:sp>
      <p:sp>
        <p:nvSpPr>
          <p:cNvPr id="17" name="TextBox 16"/>
          <p:cNvSpPr txBox="1"/>
          <p:nvPr/>
        </p:nvSpPr>
        <p:spPr>
          <a:xfrm>
            <a:off x="366098" y="603768"/>
            <a:ext cx="7704014" cy="3970318"/>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In 2017/18 there were </a:t>
            </a:r>
            <a:r>
              <a:rPr lang="en-GB" sz="1400" b="1" dirty="0" smtClean="0">
                <a:solidFill>
                  <a:srgbClr val="002F5D"/>
                </a:solidFill>
              </a:rPr>
              <a:t>1,107 children’s social care referrals </a:t>
            </a:r>
            <a:r>
              <a:rPr lang="en-GB" sz="1400" b="1" dirty="0">
                <a:solidFill>
                  <a:srgbClr val="002F5D"/>
                </a:solidFill>
              </a:rPr>
              <a:t>from </a:t>
            </a:r>
            <a:r>
              <a:rPr lang="en-GB" sz="1400" b="1" dirty="0" smtClean="0">
                <a:solidFill>
                  <a:srgbClr val="002F5D"/>
                </a:solidFill>
              </a:rPr>
              <a:t>Huntingdonshire</a:t>
            </a:r>
            <a:r>
              <a:rPr lang="en-GB" sz="1400" dirty="0" smtClean="0">
                <a:solidFill>
                  <a:srgbClr val="002F5D"/>
                </a:solidFill>
              </a:rPr>
              <a:t>. This is a </a:t>
            </a:r>
            <a:r>
              <a:rPr lang="en-GB" sz="1400" b="1" dirty="0" smtClean="0">
                <a:solidFill>
                  <a:srgbClr val="002F5D"/>
                </a:solidFill>
              </a:rPr>
              <a:t>rate</a:t>
            </a:r>
            <a:r>
              <a:rPr lang="en-GB" sz="1400" dirty="0" smtClean="0">
                <a:solidFill>
                  <a:srgbClr val="002F5D"/>
                </a:solidFill>
              </a:rPr>
              <a:t> of 302.6 per 10,000 population aged 0-17 years and is numerically </a:t>
            </a:r>
            <a:r>
              <a:rPr lang="en-GB" sz="1400" b="1" dirty="0" smtClean="0">
                <a:solidFill>
                  <a:srgbClr val="002F5D"/>
                </a:solidFill>
              </a:rPr>
              <a:t>lower</a:t>
            </a:r>
            <a:r>
              <a:rPr lang="en-GB" sz="1400" dirty="0" smtClean="0">
                <a:solidFill>
                  <a:srgbClr val="002F5D"/>
                </a:solidFill>
              </a:rPr>
              <a:t> than the </a:t>
            </a:r>
            <a:r>
              <a:rPr lang="en-GB" sz="1400" b="1" dirty="0" smtClean="0">
                <a:solidFill>
                  <a:srgbClr val="002F5D"/>
                </a:solidFill>
              </a:rPr>
              <a:t>Cambridgeshire average</a:t>
            </a:r>
            <a:r>
              <a:rPr lang="en-GB" sz="1400" dirty="0" smtClean="0">
                <a:solidFill>
                  <a:srgbClr val="002F5D"/>
                </a:solidFill>
              </a:rPr>
              <a:t>. (Referral rate for England is 552.50 per 10,000 – data not shown). Children’s social care referrals in Huntingdonshire account </a:t>
            </a:r>
            <a:r>
              <a:rPr lang="en-GB" sz="1400" dirty="0">
                <a:solidFill>
                  <a:srgbClr val="002F5D"/>
                </a:solidFill>
              </a:rPr>
              <a:t>for </a:t>
            </a:r>
            <a:r>
              <a:rPr lang="en-GB" sz="1400" b="1" dirty="0" smtClean="0">
                <a:solidFill>
                  <a:srgbClr val="002F5D"/>
                </a:solidFill>
              </a:rPr>
              <a:t>25% </a:t>
            </a:r>
            <a:r>
              <a:rPr lang="en-GB" sz="1400" b="1" dirty="0">
                <a:solidFill>
                  <a:srgbClr val="002F5D"/>
                </a:solidFill>
              </a:rPr>
              <a:t>of the Cambridgeshire </a:t>
            </a:r>
            <a:r>
              <a:rPr lang="en-GB" sz="1400" b="1" dirty="0" smtClean="0">
                <a:solidFill>
                  <a:srgbClr val="002F5D"/>
                </a:solidFill>
              </a:rPr>
              <a:t>total</a:t>
            </a:r>
            <a:r>
              <a:rPr lang="en-GB" sz="1400" dirty="0" smtClean="0">
                <a:solidFill>
                  <a:srgbClr val="002F5D"/>
                </a:solidFill>
              </a:rPr>
              <a:t>.</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The number of </a:t>
            </a:r>
            <a:r>
              <a:rPr lang="en-GB" sz="1400" b="1" dirty="0" smtClean="0">
                <a:solidFill>
                  <a:srgbClr val="002F5D"/>
                </a:solidFill>
              </a:rPr>
              <a:t>children in need in </a:t>
            </a:r>
            <a:r>
              <a:rPr lang="en-GB" sz="1400" b="1" dirty="0">
                <a:solidFill>
                  <a:srgbClr val="002F5D"/>
                </a:solidFill>
              </a:rPr>
              <a:t>Huntingdonshire</a:t>
            </a:r>
            <a:r>
              <a:rPr lang="en-GB" sz="1400" b="1" dirty="0" smtClean="0">
                <a:solidFill>
                  <a:srgbClr val="002F5D"/>
                </a:solidFill>
              </a:rPr>
              <a:t> </a:t>
            </a:r>
            <a:r>
              <a:rPr lang="en-GB" sz="1400" dirty="0" smtClean="0">
                <a:solidFill>
                  <a:srgbClr val="002F5D"/>
                </a:solidFill>
              </a:rPr>
              <a:t>supported on 31 March 2018 was </a:t>
            </a:r>
            <a:r>
              <a:rPr lang="en-GB" sz="1400" b="1" dirty="0" smtClean="0">
                <a:solidFill>
                  <a:srgbClr val="002F5D"/>
                </a:solidFill>
              </a:rPr>
              <a:t>754</a:t>
            </a:r>
            <a:r>
              <a:rPr lang="en-GB" sz="1400" dirty="0" smtClean="0">
                <a:solidFill>
                  <a:srgbClr val="002F5D"/>
                </a:solidFill>
              </a:rPr>
              <a:t>. This is a rate </a:t>
            </a:r>
            <a:r>
              <a:rPr lang="en-GB" sz="1400" dirty="0">
                <a:solidFill>
                  <a:srgbClr val="002F5D"/>
                </a:solidFill>
              </a:rPr>
              <a:t>of </a:t>
            </a:r>
            <a:r>
              <a:rPr lang="en-GB" sz="1400" b="1" dirty="0" smtClean="0">
                <a:solidFill>
                  <a:srgbClr val="002F5D"/>
                </a:solidFill>
              </a:rPr>
              <a:t>206.1 </a:t>
            </a:r>
            <a:r>
              <a:rPr lang="en-GB" sz="1400" b="1" dirty="0">
                <a:solidFill>
                  <a:srgbClr val="002F5D"/>
                </a:solidFill>
              </a:rPr>
              <a:t>per 10,000 population </a:t>
            </a:r>
            <a:r>
              <a:rPr lang="en-GB" sz="1400" dirty="0">
                <a:solidFill>
                  <a:srgbClr val="002F5D"/>
                </a:solidFill>
              </a:rPr>
              <a:t>aged 0-17 years and </a:t>
            </a:r>
            <a:r>
              <a:rPr lang="en-GB" sz="1400" dirty="0" smtClean="0">
                <a:solidFill>
                  <a:srgbClr val="002F5D"/>
                </a:solidFill>
              </a:rPr>
              <a:t>is numerically </a:t>
            </a:r>
            <a:r>
              <a:rPr lang="en-GB" sz="1400" b="1" dirty="0" smtClean="0">
                <a:solidFill>
                  <a:srgbClr val="002F5D"/>
                </a:solidFill>
              </a:rPr>
              <a:t>lower</a:t>
            </a:r>
            <a:r>
              <a:rPr lang="en-GB" sz="1400" dirty="0" smtClean="0">
                <a:solidFill>
                  <a:srgbClr val="002F5D"/>
                </a:solidFill>
              </a:rPr>
              <a:t> </a:t>
            </a:r>
            <a:r>
              <a:rPr lang="en-GB" sz="1400" dirty="0">
                <a:solidFill>
                  <a:srgbClr val="002F5D"/>
                </a:solidFill>
              </a:rPr>
              <a:t>than the </a:t>
            </a:r>
            <a:r>
              <a:rPr lang="en-GB" sz="1400" b="1" dirty="0">
                <a:solidFill>
                  <a:srgbClr val="002F5D"/>
                </a:solidFill>
              </a:rPr>
              <a:t>Cambridgeshire average</a:t>
            </a:r>
            <a:r>
              <a:rPr lang="en-GB" sz="1400" dirty="0" smtClean="0">
                <a:solidFill>
                  <a:srgbClr val="002F5D"/>
                </a:solidFill>
              </a:rPr>
              <a:t>. </a:t>
            </a:r>
            <a:r>
              <a:rPr lang="en-GB" sz="1400" dirty="0">
                <a:solidFill>
                  <a:srgbClr val="002F5D"/>
                </a:solidFill>
              </a:rPr>
              <a:t>(Referral rate for England is 341.0 per 10,000 – data not shown</a:t>
            </a:r>
            <a:r>
              <a:rPr lang="en-GB" sz="1400" dirty="0" smtClean="0">
                <a:solidFill>
                  <a:srgbClr val="002F5D"/>
                </a:solidFill>
              </a:rPr>
              <a:t>). Children in need referrals in Cambridge account </a:t>
            </a:r>
            <a:r>
              <a:rPr lang="en-GB" sz="1400" dirty="0">
                <a:solidFill>
                  <a:srgbClr val="002F5D"/>
                </a:solidFill>
              </a:rPr>
              <a:t>for </a:t>
            </a:r>
            <a:r>
              <a:rPr lang="en-GB" sz="1400" b="1" dirty="0" smtClean="0">
                <a:solidFill>
                  <a:srgbClr val="002F5D"/>
                </a:solidFill>
              </a:rPr>
              <a:t>21% </a:t>
            </a:r>
            <a:r>
              <a:rPr lang="en-GB" sz="1400" b="1" dirty="0">
                <a:solidFill>
                  <a:srgbClr val="002F5D"/>
                </a:solidFill>
              </a:rPr>
              <a:t>of the Cambridgeshire total</a:t>
            </a:r>
            <a:r>
              <a:rPr lang="en-GB" sz="1400" b="1" dirty="0" smtClean="0">
                <a:solidFill>
                  <a:srgbClr val="002F5D"/>
                </a:solidFill>
              </a:rPr>
              <a:t>.</a:t>
            </a:r>
            <a:r>
              <a:rPr lang="en-GB" sz="1400" dirty="0" smtClean="0">
                <a:solidFill>
                  <a:srgbClr val="002F5D"/>
                </a:solidFill>
              </a:rPr>
              <a:t> </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a:solidFill>
                  <a:srgbClr val="002F5D"/>
                </a:solidFill>
              </a:rPr>
              <a:t>The number of </a:t>
            </a:r>
            <a:r>
              <a:rPr lang="en-GB" sz="1400" b="1" dirty="0">
                <a:solidFill>
                  <a:srgbClr val="002F5D"/>
                </a:solidFill>
              </a:rPr>
              <a:t>children </a:t>
            </a:r>
            <a:r>
              <a:rPr lang="en-GB" sz="1400" b="1" dirty="0" smtClean="0">
                <a:solidFill>
                  <a:srgbClr val="002F5D"/>
                </a:solidFill>
              </a:rPr>
              <a:t>with a child protection plan open in Huntingdonshire </a:t>
            </a:r>
            <a:r>
              <a:rPr lang="en-GB" sz="1400" dirty="0" smtClean="0">
                <a:solidFill>
                  <a:srgbClr val="002F5D"/>
                </a:solidFill>
              </a:rPr>
              <a:t>on </a:t>
            </a:r>
            <a:r>
              <a:rPr lang="en-GB" sz="1400" dirty="0">
                <a:solidFill>
                  <a:srgbClr val="002F5D"/>
                </a:solidFill>
              </a:rPr>
              <a:t>31 March 2018 was </a:t>
            </a:r>
            <a:r>
              <a:rPr lang="en-GB" sz="1400" b="1" dirty="0" smtClean="0">
                <a:solidFill>
                  <a:srgbClr val="002F5D"/>
                </a:solidFill>
              </a:rPr>
              <a:t>88</a:t>
            </a:r>
            <a:r>
              <a:rPr lang="en-GB" sz="1400" dirty="0" smtClean="0">
                <a:solidFill>
                  <a:srgbClr val="002F5D"/>
                </a:solidFill>
              </a:rPr>
              <a:t>. </a:t>
            </a:r>
            <a:r>
              <a:rPr lang="en-GB" sz="1400" dirty="0">
                <a:solidFill>
                  <a:srgbClr val="002F5D"/>
                </a:solidFill>
              </a:rPr>
              <a:t>This is a rate of </a:t>
            </a:r>
            <a:r>
              <a:rPr lang="en-GB" sz="1400" dirty="0" smtClean="0">
                <a:solidFill>
                  <a:srgbClr val="002F5D"/>
                </a:solidFill>
              </a:rPr>
              <a:t>24.1 </a:t>
            </a:r>
            <a:r>
              <a:rPr lang="en-GB" sz="1400" dirty="0">
                <a:solidFill>
                  <a:srgbClr val="002F5D"/>
                </a:solidFill>
              </a:rPr>
              <a:t>per 10,000 population aged 0-17 years and </a:t>
            </a:r>
            <a:r>
              <a:rPr lang="en-GB" sz="1400" dirty="0" smtClean="0">
                <a:solidFill>
                  <a:srgbClr val="002F5D"/>
                </a:solidFill>
              </a:rPr>
              <a:t>is the second lowest rate compared to the other Cambridgeshire districts. </a:t>
            </a:r>
            <a:r>
              <a:rPr lang="en-GB" sz="1400" dirty="0">
                <a:solidFill>
                  <a:srgbClr val="002F5D"/>
                </a:solidFill>
              </a:rPr>
              <a:t>Children </a:t>
            </a:r>
            <a:r>
              <a:rPr lang="en-GB" sz="1400" dirty="0" smtClean="0">
                <a:solidFill>
                  <a:srgbClr val="002F5D"/>
                </a:solidFill>
              </a:rPr>
              <a:t>with a protection plan in </a:t>
            </a:r>
            <a:r>
              <a:rPr lang="en-GB" sz="1400" b="1" dirty="0">
                <a:solidFill>
                  <a:srgbClr val="002F5D"/>
                </a:solidFill>
              </a:rPr>
              <a:t>Huntingdonshire </a:t>
            </a:r>
            <a:r>
              <a:rPr lang="en-GB" sz="1400" dirty="0" smtClean="0">
                <a:solidFill>
                  <a:srgbClr val="002F5D"/>
                </a:solidFill>
              </a:rPr>
              <a:t> </a:t>
            </a:r>
            <a:r>
              <a:rPr lang="en-GB" sz="1400" dirty="0">
                <a:solidFill>
                  <a:srgbClr val="002F5D"/>
                </a:solidFill>
              </a:rPr>
              <a:t>account for </a:t>
            </a:r>
            <a:r>
              <a:rPr lang="en-GB" sz="1400" b="1" dirty="0" smtClean="0">
                <a:solidFill>
                  <a:srgbClr val="002F5D"/>
                </a:solidFill>
              </a:rPr>
              <a:t>18% </a:t>
            </a:r>
            <a:r>
              <a:rPr lang="en-GB" sz="1400" b="1" dirty="0">
                <a:solidFill>
                  <a:srgbClr val="002F5D"/>
                </a:solidFill>
              </a:rPr>
              <a:t>of the Cambridgeshire total</a:t>
            </a:r>
            <a:r>
              <a:rPr lang="en-GB" sz="1400" dirty="0">
                <a:solidFill>
                  <a:srgbClr val="002F5D"/>
                </a:solidFill>
              </a:rPr>
              <a:t>. </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In 2017/18 there were </a:t>
            </a:r>
            <a:r>
              <a:rPr lang="en-GB" sz="1400" b="1" dirty="0" smtClean="0">
                <a:solidFill>
                  <a:srgbClr val="002F5D"/>
                </a:solidFill>
              </a:rPr>
              <a:t>165 looked after children in </a:t>
            </a:r>
            <a:r>
              <a:rPr lang="en-GB" sz="1400" b="1" dirty="0">
                <a:solidFill>
                  <a:srgbClr val="002F5D"/>
                </a:solidFill>
              </a:rPr>
              <a:t>Huntingdonshire</a:t>
            </a:r>
            <a:r>
              <a:rPr lang="en-GB" sz="1400" dirty="0" smtClean="0">
                <a:solidFill>
                  <a:srgbClr val="002F5D"/>
                </a:solidFill>
              </a:rPr>
              <a:t>. </a:t>
            </a:r>
            <a:r>
              <a:rPr lang="en-GB" sz="1400" dirty="0">
                <a:solidFill>
                  <a:srgbClr val="002F5D"/>
                </a:solidFill>
              </a:rPr>
              <a:t>This is a rate of </a:t>
            </a:r>
            <a:r>
              <a:rPr lang="en-GB" sz="1400" b="1" dirty="0" smtClean="0">
                <a:solidFill>
                  <a:srgbClr val="002F5D"/>
                </a:solidFill>
              </a:rPr>
              <a:t>45.1 per </a:t>
            </a:r>
            <a:r>
              <a:rPr lang="en-GB" sz="1400" b="1" dirty="0">
                <a:solidFill>
                  <a:srgbClr val="002F5D"/>
                </a:solidFill>
              </a:rPr>
              <a:t>10,000 population</a:t>
            </a:r>
            <a:r>
              <a:rPr lang="en-GB" sz="1400" dirty="0">
                <a:solidFill>
                  <a:srgbClr val="002F5D"/>
                </a:solidFill>
              </a:rPr>
              <a:t> aged 0-17 years and </a:t>
            </a:r>
            <a:r>
              <a:rPr lang="en-GB" sz="1400" dirty="0" smtClean="0">
                <a:solidFill>
                  <a:srgbClr val="002F5D"/>
                </a:solidFill>
              </a:rPr>
              <a:t>is </a:t>
            </a:r>
            <a:r>
              <a:rPr lang="en-GB" sz="1400" dirty="0">
                <a:solidFill>
                  <a:srgbClr val="002F5D"/>
                </a:solidFill>
              </a:rPr>
              <a:t>numerically </a:t>
            </a:r>
            <a:r>
              <a:rPr lang="en-GB" sz="1400" b="1" dirty="0">
                <a:solidFill>
                  <a:srgbClr val="002F5D"/>
                </a:solidFill>
              </a:rPr>
              <a:t>lower</a:t>
            </a:r>
            <a:r>
              <a:rPr lang="en-GB" sz="1400" dirty="0">
                <a:solidFill>
                  <a:srgbClr val="002F5D"/>
                </a:solidFill>
              </a:rPr>
              <a:t> than the </a:t>
            </a:r>
            <a:r>
              <a:rPr lang="en-GB" sz="1400" b="1" dirty="0">
                <a:solidFill>
                  <a:srgbClr val="002F5D"/>
                </a:solidFill>
              </a:rPr>
              <a:t>Cambridgeshire average</a:t>
            </a:r>
            <a:r>
              <a:rPr lang="en-GB" sz="1400" dirty="0" smtClean="0">
                <a:solidFill>
                  <a:srgbClr val="002F5D"/>
                </a:solidFill>
              </a:rPr>
              <a:t>. Looked after children </a:t>
            </a:r>
            <a:r>
              <a:rPr lang="en-GB" sz="1400" dirty="0">
                <a:solidFill>
                  <a:srgbClr val="002F5D"/>
                </a:solidFill>
              </a:rPr>
              <a:t>in </a:t>
            </a:r>
            <a:r>
              <a:rPr lang="en-GB" sz="1400" b="1" dirty="0">
                <a:solidFill>
                  <a:srgbClr val="002F5D"/>
                </a:solidFill>
              </a:rPr>
              <a:t>Huntingdonshire </a:t>
            </a:r>
            <a:r>
              <a:rPr lang="en-GB" sz="1400" dirty="0" smtClean="0">
                <a:solidFill>
                  <a:srgbClr val="002F5D"/>
                </a:solidFill>
              </a:rPr>
              <a:t>account </a:t>
            </a:r>
            <a:r>
              <a:rPr lang="en-GB" sz="1400" b="1" dirty="0" smtClean="0">
                <a:solidFill>
                  <a:srgbClr val="002F5D"/>
                </a:solidFill>
              </a:rPr>
              <a:t>for 23% </a:t>
            </a:r>
            <a:r>
              <a:rPr lang="en-GB" sz="1400" b="1" dirty="0">
                <a:solidFill>
                  <a:srgbClr val="002F5D"/>
                </a:solidFill>
              </a:rPr>
              <a:t>of the Cambridgeshire total</a:t>
            </a:r>
            <a:r>
              <a:rPr lang="en-GB" sz="1400" dirty="0">
                <a:solidFill>
                  <a:srgbClr val="002F5D"/>
                </a:solidFill>
              </a:rPr>
              <a:t>. </a:t>
            </a:r>
            <a:endParaRPr lang="en-GB" dirty="0">
              <a:solidFill>
                <a:srgbClr val="002F5D"/>
              </a:solidFill>
            </a:endParaRPr>
          </a:p>
        </p:txBody>
      </p:sp>
      <p:sp>
        <p:nvSpPr>
          <p:cNvPr id="14" name="Rectangle 13"/>
          <p:cNvSpPr/>
          <p:nvPr/>
        </p:nvSpPr>
        <p:spPr>
          <a:xfrm>
            <a:off x="4167251" y="6371729"/>
            <a:ext cx="8914103" cy="400110"/>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Calibri" panose="020F0502020204030204" pitchFamily="34" charset="0"/>
              </a:rPr>
              <a:t>Source</a:t>
            </a: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 Department for Education and </a:t>
            </a:r>
            <a:r>
              <a:rPr lang="en-GB" sz="1000" dirty="0">
                <a:solidFill>
                  <a:srgbClr val="002F5D"/>
                </a:solidFill>
              </a:rPr>
              <a:t>Cambridgeshire Children’s Social care statutory returns </a:t>
            </a: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 </a:t>
            </a:r>
            <a:r>
              <a:rPr lang="en-GB" sz="1000" dirty="0">
                <a:solidFill>
                  <a:srgbClr val="002F5D"/>
                </a:solidFill>
                <a:latin typeface="Calibri" panose="020F0502020204030204" pitchFamily="34" charset="0"/>
                <a:ea typeface="Calibri" panose="020F0502020204030204" pitchFamily="34" charset="0"/>
                <a:cs typeface="Calibri" panose="020F0502020204030204" pitchFamily="34" charset="0"/>
              </a:rPr>
              <a:t>(see notes) </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Calibri" panose="020F0502020204030204" pitchFamily="34" charset="0"/>
              </a:rPr>
              <a:t>(Tables 83, 84, 86 and 87)</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4218105" y="4545452"/>
            <a:ext cx="379614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Children with a child protection plan </a:t>
            </a:r>
            <a:r>
              <a:rPr lang="en-GB" sz="1000" b="1" dirty="0" smtClean="0">
                <a:solidFill>
                  <a:schemeClr val="bg1"/>
                </a:solidFill>
              </a:rPr>
              <a:t>(31 March 2018)</a:t>
            </a:r>
            <a:endParaRPr lang="en-GB" sz="1000" b="1" dirty="0">
              <a:solidFill>
                <a:schemeClr val="bg1"/>
              </a:solidFill>
            </a:endParaRPr>
          </a:p>
        </p:txBody>
      </p:sp>
      <p:pic>
        <p:nvPicPr>
          <p:cNvPr id="3" name="Picture 2"/>
          <p:cNvPicPr>
            <a:picLocks noChangeAspect="1"/>
          </p:cNvPicPr>
          <p:nvPr/>
        </p:nvPicPr>
        <p:blipFill>
          <a:blip r:embed="rId5"/>
          <a:stretch>
            <a:fillRect/>
          </a:stretch>
        </p:blipFill>
        <p:spPr>
          <a:xfrm>
            <a:off x="4244122" y="4922642"/>
            <a:ext cx="3770128" cy="1355461"/>
          </a:xfrm>
          <a:prstGeom prst="rect">
            <a:avLst/>
          </a:prstGeom>
        </p:spPr>
      </p:pic>
      <p:pic>
        <p:nvPicPr>
          <p:cNvPr id="5" name="Picture 4"/>
          <p:cNvPicPr>
            <a:picLocks noChangeAspect="1"/>
          </p:cNvPicPr>
          <p:nvPr/>
        </p:nvPicPr>
        <p:blipFill>
          <a:blip r:embed="rId6"/>
          <a:stretch>
            <a:fillRect/>
          </a:stretch>
        </p:blipFill>
        <p:spPr>
          <a:xfrm>
            <a:off x="8196524" y="4937219"/>
            <a:ext cx="3785944" cy="1335140"/>
          </a:xfrm>
          <a:prstGeom prst="rect">
            <a:avLst/>
          </a:prstGeom>
        </p:spPr>
      </p:pic>
    </p:spTree>
    <p:extLst>
      <p:ext uri="{BB962C8B-B14F-4D97-AF65-F5344CB8AC3E}">
        <p14:creationId xmlns:p14="http://schemas.microsoft.com/office/powerpoint/2010/main" val="58832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7081"/>
          </a:xfrm>
          <a:solidFill>
            <a:schemeClr val="accent1"/>
          </a:solidFill>
        </p:spPr>
        <p:txBody>
          <a:bodyPr>
            <a:normAutofit fontScale="90000"/>
          </a:bodyPr>
          <a:lstStyle/>
          <a:p>
            <a:r>
              <a:rPr lang="en-GB" sz="3600" b="1" dirty="0" smtClean="0">
                <a:solidFill>
                  <a:schemeClr val="bg1"/>
                </a:solidFill>
              </a:rPr>
              <a:t>District </a:t>
            </a:r>
            <a:r>
              <a:rPr lang="en-GB" sz="3600" b="1" dirty="0">
                <a:solidFill>
                  <a:schemeClr val="bg1"/>
                </a:solidFill>
              </a:rPr>
              <a:t>o</a:t>
            </a:r>
            <a:r>
              <a:rPr lang="en-GB" sz="3600" b="1" dirty="0" smtClean="0">
                <a:solidFill>
                  <a:schemeClr val="bg1"/>
                </a:solidFill>
              </a:rPr>
              <a:t>verview</a:t>
            </a:r>
            <a:endParaRPr lang="en-GB" sz="3600" b="1" dirty="0">
              <a:solidFill>
                <a:schemeClr val="bg1"/>
              </a:solidFill>
            </a:endParaRPr>
          </a:p>
        </p:txBody>
      </p:sp>
      <p:pic>
        <p:nvPicPr>
          <p:cNvPr id="4" name="Content Placeholder 3"/>
          <p:cNvPicPr>
            <a:picLocks noGrp="1" noChangeAspect="1"/>
          </p:cNvPicPr>
          <p:nvPr>
            <p:ph idx="1"/>
          </p:nvPr>
        </p:nvPicPr>
        <p:blipFill>
          <a:blip r:embed="rId2"/>
          <a:stretch>
            <a:fillRect/>
          </a:stretch>
        </p:blipFill>
        <p:spPr>
          <a:xfrm>
            <a:off x="891695" y="1652475"/>
            <a:ext cx="3688821" cy="4351338"/>
          </a:xfrm>
          <a:prstGeom prst="rect">
            <a:avLst/>
          </a:prstGeom>
        </p:spPr>
      </p:pic>
      <p:sp>
        <p:nvSpPr>
          <p:cNvPr id="5" name="Slide Number Placeholder 4"/>
          <p:cNvSpPr>
            <a:spLocks noGrp="1"/>
          </p:cNvSpPr>
          <p:nvPr>
            <p:ph type="sldNum" sz="quarter" idx="12"/>
          </p:nvPr>
        </p:nvSpPr>
        <p:spPr/>
        <p:txBody>
          <a:bodyPr/>
          <a:lstStyle/>
          <a:p>
            <a:fld id="{09D76AF3-3A2C-4E90-952B-44A1ADBEEDA6}" type="slidenum">
              <a:rPr lang="en-GB" smtClean="0"/>
              <a:t>3</a:t>
            </a:fld>
            <a:endParaRPr lang="en-GB"/>
          </a:p>
        </p:txBody>
      </p:sp>
      <p:sp>
        <p:nvSpPr>
          <p:cNvPr id="7" name="TextBox 6"/>
          <p:cNvSpPr txBox="1"/>
          <p:nvPr/>
        </p:nvSpPr>
        <p:spPr>
          <a:xfrm>
            <a:off x="5219700" y="1145693"/>
            <a:ext cx="6603705" cy="4832092"/>
          </a:xfrm>
          <a:prstGeom prst="rect">
            <a:avLst/>
          </a:prstGeom>
          <a:noFill/>
          <a:ln w="25400">
            <a:noFill/>
          </a:ln>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In recent years </a:t>
            </a:r>
            <a:r>
              <a:rPr lang="en-GB" sz="1400" b="1" dirty="0" smtClean="0">
                <a:solidFill>
                  <a:srgbClr val="002F5D"/>
                </a:solidFill>
              </a:rPr>
              <a:t>Huntingdonshire</a:t>
            </a:r>
            <a:r>
              <a:rPr lang="en-GB" sz="1400" dirty="0" smtClean="0">
                <a:solidFill>
                  <a:srgbClr val="002F5D"/>
                </a:solidFill>
              </a:rPr>
              <a:t> has grown at a slower rate than Cambridgeshire overall. However, it is expected to have the </a:t>
            </a:r>
            <a:r>
              <a:rPr lang="en-GB" sz="1400" dirty="0">
                <a:solidFill>
                  <a:srgbClr val="002F5D"/>
                </a:solidFill>
              </a:rPr>
              <a:t>largest absolute increases in population numbers by </a:t>
            </a:r>
            <a:r>
              <a:rPr lang="en-GB" sz="1400" dirty="0" smtClean="0">
                <a:solidFill>
                  <a:srgbClr val="002F5D"/>
                </a:solidFill>
              </a:rPr>
              <a:t>2036 compared to the other Cambridgeshire districts.</a:t>
            </a:r>
          </a:p>
          <a:p>
            <a:pPr marL="285750" indent="-285750">
              <a:buFont typeface="Wingdings" panose="05000000000000000000" pitchFamily="2" charset="2"/>
              <a:buChar char="ð"/>
            </a:pPr>
            <a:r>
              <a:rPr lang="en-GB" sz="1400" dirty="0" smtClean="0">
                <a:solidFill>
                  <a:srgbClr val="002F5D"/>
                </a:solidFill>
              </a:rPr>
              <a:t>Recently, </a:t>
            </a:r>
            <a:r>
              <a:rPr lang="en-GB" sz="1400" b="1" dirty="0" smtClean="0">
                <a:solidFill>
                  <a:srgbClr val="002F5D"/>
                </a:solidFill>
              </a:rPr>
              <a:t>natural </a:t>
            </a:r>
            <a:r>
              <a:rPr lang="en-GB" sz="1400" b="1" dirty="0">
                <a:solidFill>
                  <a:srgbClr val="002F5D"/>
                </a:solidFill>
              </a:rPr>
              <a:t>change and migration </a:t>
            </a:r>
            <a:r>
              <a:rPr lang="en-GB" sz="1400" dirty="0" smtClean="0">
                <a:solidFill>
                  <a:srgbClr val="002F5D"/>
                </a:solidFill>
              </a:rPr>
              <a:t>have made </a:t>
            </a:r>
            <a:r>
              <a:rPr lang="en-GB" sz="1400" dirty="0">
                <a:solidFill>
                  <a:srgbClr val="002F5D"/>
                </a:solidFill>
              </a:rPr>
              <a:t>an approximately equal contribution to population </a:t>
            </a:r>
            <a:r>
              <a:rPr lang="en-GB" sz="1400" dirty="0" smtClean="0">
                <a:solidFill>
                  <a:srgbClr val="002F5D"/>
                </a:solidFill>
              </a:rPr>
              <a:t>change in Huntingdonshire.</a:t>
            </a:r>
          </a:p>
          <a:p>
            <a:pPr marL="285750" indent="-285750">
              <a:buFont typeface="Wingdings" panose="05000000000000000000" pitchFamily="2" charset="2"/>
              <a:buChar char="ð"/>
            </a:pPr>
            <a:r>
              <a:rPr lang="en-GB" sz="1400" dirty="0" smtClean="0">
                <a:solidFill>
                  <a:srgbClr val="002F5D"/>
                </a:solidFill>
              </a:rPr>
              <a:t>94.1% of Huntingdonshire’s population are recorded as from </a:t>
            </a:r>
            <a:r>
              <a:rPr lang="en-GB" sz="1400" i="1" dirty="0" smtClean="0">
                <a:solidFill>
                  <a:srgbClr val="002F5D"/>
                </a:solidFill>
              </a:rPr>
              <a:t>White: British </a:t>
            </a:r>
            <a:r>
              <a:rPr lang="en-GB" sz="1400" dirty="0" smtClean="0">
                <a:solidFill>
                  <a:srgbClr val="002F5D"/>
                </a:solidFill>
              </a:rPr>
              <a:t>or </a:t>
            </a:r>
            <a:r>
              <a:rPr lang="en-GB" sz="1400" i="1" dirty="0" smtClean="0">
                <a:solidFill>
                  <a:srgbClr val="002F5D"/>
                </a:solidFill>
              </a:rPr>
              <a:t>White: Other </a:t>
            </a:r>
            <a:r>
              <a:rPr lang="en-GB" sz="1400" b="1" dirty="0" smtClean="0">
                <a:solidFill>
                  <a:srgbClr val="002F5D"/>
                </a:solidFill>
              </a:rPr>
              <a:t>ethnic groups </a:t>
            </a:r>
            <a:r>
              <a:rPr lang="en-GB" sz="1400" dirty="0" smtClean="0">
                <a:solidFill>
                  <a:srgbClr val="002F5D"/>
                </a:solidFill>
              </a:rPr>
              <a:t>(89.5% and 4.6% respectively). </a:t>
            </a:r>
          </a:p>
          <a:p>
            <a:pPr marL="285750" indent="-285750">
              <a:buFont typeface="Wingdings" panose="05000000000000000000" pitchFamily="2" charset="2"/>
              <a:buChar char="ð"/>
            </a:pPr>
            <a:r>
              <a:rPr lang="en-GB" sz="1400" dirty="0">
                <a:solidFill>
                  <a:srgbClr val="002F5D"/>
                </a:solidFill>
              </a:rPr>
              <a:t>Huntingdonshire</a:t>
            </a:r>
            <a:r>
              <a:rPr lang="en-GB" sz="1400" dirty="0" smtClean="0">
                <a:solidFill>
                  <a:srgbClr val="002F5D"/>
                </a:solidFill>
              </a:rPr>
              <a:t> has fairly </a:t>
            </a:r>
            <a:r>
              <a:rPr lang="en-GB" sz="1400" b="1" dirty="0" smtClean="0">
                <a:solidFill>
                  <a:srgbClr val="002F5D"/>
                </a:solidFill>
              </a:rPr>
              <a:t>low levels of economic migration</a:t>
            </a:r>
            <a:r>
              <a:rPr lang="en-GB" sz="1400" dirty="0">
                <a:solidFill>
                  <a:srgbClr val="002F5D"/>
                </a:solidFill>
              </a:rPr>
              <a:t> </a:t>
            </a:r>
            <a:r>
              <a:rPr lang="en-GB" sz="1400" dirty="0" smtClean="0">
                <a:solidFill>
                  <a:srgbClr val="002F5D"/>
                </a:solidFill>
              </a:rPr>
              <a:t>and is </a:t>
            </a:r>
            <a:r>
              <a:rPr lang="en-GB" sz="1400" b="1" dirty="0" smtClean="0">
                <a:solidFill>
                  <a:srgbClr val="002F5D"/>
                </a:solidFill>
              </a:rPr>
              <a:t>relatively rural</a:t>
            </a:r>
            <a:r>
              <a:rPr lang="en-GB" sz="1400" dirty="0" smtClean="0">
                <a:solidFill>
                  <a:srgbClr val="002F5D"/>
                </a:solidFill>
              </a:rPr>
              <a:t>. </a:t>
            </a:r>
          </a:p>
          <a:p>
            <a:endParaRPr lang="en-GB" sz="1400" dirty="0" smtClean="0">
              <a:solidFill>
                <a:srgbClr val="FF0000"/>
              </a:solidFill>
            </a:endParaRPr>
          </a:p>
          <a:p>
            <a:pPr marL="285750" indent="-285750">
              <a:buFont typeface="Wingdings" panose="05000000000000000000" pitchFamily="2" charset="2"/>
              <a:buChar char="ð"/>
            </a:pPr>
            <a:r>
              <a:rPr lang="en-GB" sz="1400" b="1" dirty="0" smtClean="0">
                <a:solidFill>
                  <a:srgbClr val="002F5D"/>
                </a:solidFill>
              </a:rPr>
              <a:t>Health outcomes in Huntingdonshire are broadly very good </a:t>
            </a:r>
            <a:r>
              <a:rPr lang="en-GB" sz="1400" dirty="0" smtClean="0">
                <a:solidFill>
                  <a:srgbClr val="002F5D"/>
                </a:solidFill>
              </a:rPr>
              <a:t>and often statistically significantly better than national averages.</a:t>
            </a:r>
          </a:p>
          <a:p>
            <a:pPr marL="285750" indent="-285750">
              <a:buFont typeface="Wingdings" panose="05000000000000000000" pitchFamily="2" charset="2"/>
              <a:buChar char="ð"/>
            </a:pPr>
            <a:r>
              <a:rPr lang="en-GB" sz="1400" b="1" dirty="0" smtClean="0">
                <a:solidFill>
                  <a:srgbClr val="002F5D"/>
                </a:solidFill>
              </a:rPr>
              <a:t>Life expectancy </a:t>
            </a:r>
            <a:r>
              <a:rPr lang="en-GB" sz="1400" dirty="0" smtClean="0">
                <a:solidFill>
                  <a:srgbClr val="002F5D"/>
                </a:solidFill>
              </a:rPr>
              <a:t>for males and females is </a:t>
            </a:r>
            <a:r>
              <a:rPr lang="en-GB" sz="1400" b="1" dirty="0" smtClean="0">
                <a:solidFill>
                  <a:srgbClr val="002F5D"/>
                </a:solidFill>
              </a:rPr>
              <a:t>above the national average</a:t>
            </a:r>
            <a:r>
              <a:rPr lang="en-GB" sz="1400" dirty="0" smtClean="0">
                <a:solidFill>
                  <a:srgbClr val="002F5D"/>
                </a:solidFill>
              </a:rPr>
              <a:t>. </a:t>
            </a:r>
          </a:p>
          <a:p>
            <a:pPr marL="285750" indent="-285750">
              <a:buFont typeface="Wingdings" panose="05000000000000000000" pitchFamily="2" charset="2"/>
              <a:buChar char="ð"/>
            </a:pPr>
            <a:r>
              <a:rPr lang="en-GB" sz="1400" dirty="0" smtClean="0">
                <a:solidFill>
                  <a:srgbClr val="002F5D"/>
                </a:solidFill>
              </a:rPr>
              <a:t>Levels of </a:t>
            </a:r>
            <a:r>
              <a:rPr lang="en-GB" sz="1400" b="1" dirty="0" smtClean="0">
                <a:solidFill>
                  <a:srgbClr val="002F5D"/>
                </a:solidFill>
              </a:rPr>
              <a:t>educational attainment </a:t>
            </a:r>
            <a:r>
              <a:rPr lang="en-GB" sz="1400" dirty="0" smtClean="0">
                <a:solidFill>
                  <a:srgbClr val="002F5D"/>
                </a:solidFill>
              </a:rPr>
              <a:t>in Huntingdonshire are </a:t>
            </a:r>
            <a:r>
              <a:rPr lang="en-GB" sz="1400" b="1" dirty="0" smtClean="0">
                <a:solidFill>
                  <a:srgbClr val="002F5D"/>
                </a:solidFill>
              </a:rPr>
              <a:t>similar </a:t>
            </a:r>
            <a:r>
              <a:rPr lang="en-GB" sz="1400" dirty="0" smtClean="0">
                <a:solidFill>
                  <a:srgbClr val="002F5D"/>
                </a:solidFill>
              </a:rPr>
              <a:t>to, and </a:t>
            </a:r>
            <a:r>
              <a:rPr lang="en-GB" sz="1400" b="1" dirty="0" smtClean="0">
                <a:solidFill>
                  <a:srgbClr val="002F5D"/>
                </a:solidFill>
              </a:rPr>
              <a:t>employment levels </a:t>
            </a:r>
            <a:r>
              <a:rPr lang="en-GB" sz="1400" dirty="0" smtClean="0">
                <a:solidFill>
                  <a:srgbClr val="002F5D"/>
                </a:solidFill>
              </a:rPr>
              <a:t>are </a:t>
            </a:r>
            <a:r>
              <a:rPr lang="en-GB" sz="1400" b="1" dirty="0" smtClean="0">
                <a:solidFill>
                  <a:srgbClr val="002F5D"/>
                </a:solidFill>
              </a:rPr>
              <a:t>better than, </a:t>
            </a:r>
            <a:r>
              <a:rPr lang="en-GB" sz="1400" dirty="0" smtClean="0">
                <a:solidFill>
                  <a:srgbClr val="002F5D"/>
                </a:solidFill>
              </a:rPr>
              <a:t>the national average.</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Concerns </a:t>
            </a:r>
            <a:r>
              <a:rPr lang="en-GB" sz="1400" dirty="0">
                <a:solidFill>
                  <a:srgbClr val="002F5D"/>
                </a:solidFill>
              </a:rPr>
              <a:t>in </a:t>
            </a:r>
            <a:r>
              <a:rPr lang="en-GB" sz="1400" b="1" dirty="0">
                <a:solidFill>
                  <a:srgbClr val="002F5D"/>
                </a:solidFill>
              </a:rPr>
              <a:t>Huntingdonshire</a:t>
            </a:r>
            <a:r>
              <a:rPr lang="en-GB" sz="1400" dirty="0">
                <a:solidFill>
                  <a:srgbClr val="002F5D"/>
                </a:solidFill>
              </a:rPr>
              <a:t> include alcohol abuse in young people, excess weight in adults, and the prevalence of </a:t>
            </a:r>
            <a:r>
              <a:rPr lang="en-GB" sz="1400" b="1" dirty="0">
                <a:solidFill>
                  <a:srgbClr val="002F5D"/>
                </a:solidFill>
              </a:rPr>
              <a:t>respiratory disease.</a:t>
            </a:r>
            <a:endParaRPr lang="en-GB" sz="14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The </a:t>
            </a:r>
            <a:r>
              <a:rPr lang="en-GB" sz="1400" b="1" dirty="0">
                <a:solidFill>
                  <a:srgbClr val="002F5D"/>
                </a:solidFill>
              </a:rPr>
              <a:t>rate</a:t>
            </a:r>
            <a:r>
              <a:rPr lang="en-GB" sz="1400" dirty="0">
                <a:solidFill>
                  <a:srgbClr val="002F5D"/>
                </a:solidFill>
              </a:rPr>
              <a:t> of inpatient admission episodes is </a:t>
            </a:r>
            <a:r>
              <a:rPr lang="en-GB" sz="1400" b="1" dirty="0">
                <a:solidFill>
                  <a:srgbClr val="002F5D"/>
                </a:solidFill>
              </a:rPr>
              <a:t>statistically significantly worse than </a:t>
            </a:r>
            <a:r>
              <a:rPr lang="en-GB" sz="1400" dirty="0">
                <a:solidFill>
                  <a:srgbClr val="002F5D"/>
                </a:solidFill>
              </a:rPr>
              <a:t>the Cambridgeshire average in </a:t>
            </a:r>
            <a:r>
              <a:rPr lang="en-GB" sz="1400" b="1" dirty="0">
                <a:solidFill>
                  <a:srgbClr val="002F5D"/>
                </a:solidFill>
              </a:rPr>
              <a:t>Huntingdonshire.</a:t>
            </a: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ð"/>
            </a:pPr>
            <a:r>
              <a:rPr lang="en-GB" sz="1400" dirty="0" smtClean="0">
                <a:solidFill>
                  <a:srgbClr val="002F5D"/>
                </a:solidFill>
              </a:rPr>
              <a:t>Overall, </a:t>
            </a:r>
            <a:r>
              <a:rPr lang="en-GB" sz="1400" b="1" dirty="0" smtClean="0">
                <a:solidFill>
                  <a:srgbClr val="002F5D"/>
                </a:solidFill>
              </a:rPr>
              <a:t>socio-economic deprivation is lower in Huntingdonshire </a:t>
            </a:r>
            <a:r>
              <a:rPr lang="en-GB" sz="1400" dirty="0" smtClean="0">
                <a:solidFill>
                  <a:srgbClr val="002F5D"/>
                </a:solidFill>
              </a:rPr>
              <a:t>than in England, and compared to Cambridgeshire. </a:t>
            </a:r>
          </a:p>
        </p:txBody>
      </p:sp>
      <p:sp>
        <p:nvSpPr>
          <p:cNvPr id="8" name="Oval 7"/>
          <p:cNvSpPr/>
          <p:nvPr/>
        </p:nvSpPr>
        <p:spPr>
          <a:xfrm>
            <a:off x="891695" y="2553195"/>
            <a:ext cx="2053386" cy="261257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219700" y="610578"/>
            <a:ext cx="6972300"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Huntingdonshire</a:t>
            </a:r>
            <a:endParaRPr lang="en-GB" sz="1400" b="1" dirty="0">
              <a:solidFill>
                <a:schemeClr val="bg1"/>
              </a:solidFill>
            </a:endParaRPr>
          </a:p>
        </p:txBody>
      </p:sp>
    </p:spTree>
    <p:extLst>
      <p:ext uri="{BB962C8B-B14F-4D97-AF65-F5344CB8AC3E}">
        <p14:creationId xmlns:p14="http://schemas.microsoft.com/office/powerpoint/2010/main" val="38946978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22514"/>
          </a:xfrm>
          <a:solidFill>
            <a:schemeClr val="accent1"/>
          </a:solidFill>
        </p:spPr>
        <p:txBody>
          <a:bodyPr>
            <a:noAutofit/>
          </a:bodyPr>
          <a:lstStyle/>
          <a:p>
            <a:r>
              <a:rPr lang="en-GB" sz="3200" b="1" dirty="0" smtClean="0">
                <a:solidFill>
                  <a:schemeClr val="bg1"/>
                </a:solidFill>
              </a:rPr>
              <a:t>Life expectancy</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30</a:t>
            </a:fld>
            <a:endParaRPr lang="en-GB"/>
          </a:p>
        </p:txBody>
      </p:sp>
      <p:sp>
        <p:nvSpPr>
          <p:cNvPr id="8" name="TextBox 7"/>
          <p:cNvSpPr txBox="1"/>
          <p:nvPr/>
        </p:nvSpPr>
        <p:spPr>
          <a:xfrm>
            <a:off x="7430002" y="666383"/>
            <a:ext cx="4538713"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Life expectancy and gap in life expectancy (at birth) </a:t>
            </a:r>
            <a:r>
              <a:rPr lang="en-GB" sz="1200" b="1" dirty="0" smtClean="0">
                <a:solidFill>
                  <a:schemeClr val="bg1"/>
                </a:solidFill>
              </a:rPr>
              <a:t>2015-17</a:t>
            </a:r>
            <a:endParaRPr lang="en-GB" sz="1200" b="1" dirty="0">
              <a:solidFill>
                <a:schemeClr val="bg1"/>
              </a:solidFill>
            </a:endParaRPr>
          </a:p>
        </p:txBody>
      </p:sp>
      <p:sp>
        <p:nvSpPr>
          <p:cNvPr id="3" name="Content Placeholder 2"/>
          <p:cNvSpPr>
            <a:spLocks noGrp="1"/>
          </p:cNvSpPr>
          <p:nvPr>
            <p:ph idx="1"/>
          </p:nvPr>
        </p:nvSpPr>
        <p:spPr>
          <a:xfrm>
            <a:off x="650906" y="829746"/>
            <a:ext cx="4846127" cy="4351338"/>
          </a:xfrm>
        </p:spPr>
        <p:txBody>
          <a:bodyPr>
            <a:normAutofit/>
          </a:bodyPr>
          <a:lstStyle/>
          <a:p>
            <a:pPr>
              <a:lnSpc>
                <a:spcPct val="100000"/>
              </a:lnSpc>
              <a:buFont typeface="Wingdings" panose="05000000000000000000" pitchFamily="2" charset="2"/>
              <a:buChar char="ð"/>
            </a:pPr>
            <a:r>
              <a:rPr lang="en-GB" sz="1400" dirty="0" smtClean="0">
                <a:solidFill>
                  <a:srgbClr val="002F5D"/>
                </a:solidFill>
              </a:rPr>
              <a:t>Life </a:t>
            </a:r>
            <a:r>
              <a:rPr lang="en-GB" sz="1400" dirty="0">
                <a:solidFill>
                  <a:srgbClr val="002F5D"/>
                </a:solidFill>
              </a:rPr>
              <a:t>expectancy </a:t>
            </a:r>
            <a:r>
              <a:rPr lang="en-GB" sz="1400" dirty="0" smtClean="0">
                <a:solidFill>
                  <a:srgbClr val="002F5D"/>
                </a:solidFill>
              </a:rPr>
              <a:t>(at birth) is </a:t>
            </a:r>
            <a:r>
              <a:rPr lang="en-GB" sz="1400" b="1" dirty="0" smtClean="0">
                <a:solidFill>
                  <a:srgbClr val="002F5D"/>
                </a:solidFill>
              </a:rPr>
              <a:t>81.3 years for males and 84.6 years for females in Huntingdonshire</a:t>
            </a:r>
            <a:r>
              <a:rPr lang="en-GB" sz="1400" dirty="0" smtClean="0">
                <a:solidFill>
                  <a:srgbClr val="002F5D"/>
                </a:solidFill>
              </a:rPr>
              <a:t>. The life expectancy for </a:t>
            </a:r>
            <a:r>
              <a:rPr lang="en-GB" sz="1400" b="1" dirty="0" smtClean="0">
                <a:solidFill>
                  <a:srgbClr val="002F5D"/>
                </a:solidFill>
              </a:rPr>
              <a:t>males and females is statistically </a:t>
            </a:r>
            <a:r>
              <a:rPr lang="en-GB" sz="1400" b="1" dirty="0">
                <a:solidFill>
                  <a:srgbClr val="002F5D"/>
                </a:solidFill>
              </a:rPr>
              <a:t>significantly higher </a:t>
            </a:r>
            <a:r>
              <a:rPr lang="en-GB" sz="1400" dirty="0">
                <a:solidFill>
                  <a:srgbClr val="002F5D"/>
                </a:solidFill>
              </a:rPr>
              <a:t>than the England </a:t>
            </a:r>
            <a:r>
              <a:rPr lang="en-GB" sz="1400" dirty="0" smtClean="0">
                <a:solidFill>
                  <a:srgbClr val="002F5D"/>
                </a:solidFill>
              </a:rPr>
              <a:t>average. </a:t>
            </a:r>
          </a:p>
          <a:p>
            <a:pPr>
              <a:lnSpc>
                <a:spcPct val="100000"/>
              </a:lnSpc>
              <a:buFont typeface="Wingdings" panose="05000000000000000000" pitchFamily="2" charset="2"/>
              <a:buChar char="ð"/>
            </a:pPr>
            <a:r>
              <a:rPr lang="en-GB" sz="1400" dirty="0">
                <a:solidFill>
                  <a:srgbClr val="002F5D"/>
                </a:solidFill>
              </a:rPr>
              <a:t>The </a:t>
            </a:r>
            <a:r>
              <a:rPr lang="en-GB" sz="1400" b="1" dirty="0">
                <a:solidFill>
                  <a:srgbClr val="002F5D"/>
                </a:solidFill>
              </a:rPr>
              <a:t>gap in life expectancy </a:t>
            </a:r>
            <a:r>
              <a:rPr lang="en-GB" sz="1400" dirty="0">
                <a:solidFill>
                  <a:srgbClr val="002F5D"/>
                </a:solidFill>
              </a:rPr>
              <a:t>between the least and most deprived areas is </a:t>
            </a:r>
            <a:r>
              <a:rPr lang="en-GB" sz="1400" b="1" dirty="0">
                <a:solidFill>
                  <a:srgbClr val="002F5D"/>
                </a:solidFill>
              </a:rPr>
              <a:t>lower than the Cambridgeshire average </a:t>
            </a:r>
            <a:r>
              <a:rPr lang="en-GB" sz="1400" dirty="0">
                <a:solidFill>
                  <a:srgbClr val="002F5D"/>
                </a:solidFill>
              </a:rPr>
              <a:t>for </a:t>
            </a:r>
            <a:r>
              <a:rPr lang="en-GB" sz="1400" b="1" dirty="0">
                <a:solidFill>
                  <a:srgbClr val="002F5D"/>
                </a:solidFill>
              </a:rPr>
              <a:t>men </a:t>
            </a:r>
            <a:r>
              <a:rPr lang="en-GB" sz="1400" b="1" dirty="0" smtClean="0">
                <a:solidFill>
                  <a:srgbClr val="002F5D"/>
                </a:solidFill>
              </a:rPr>
              <a:t>in Huntingdonshire</a:t>
            </a:r>
            <a:r>
              <a:rPr lang="en-GB" sz="1400" dirty="0" smtClean="0">
                <a:solidFill>
                  <a:srgbClr val="002F5D"/>
                </a:solidFill>
              </a:rPr>
              <a:t>.</a:t>
            </a:r>
            <a:endParaRPr lang="en-GB" sz="1400" dirty="0">
              <a:solidFill>
                <a:srgbClr val="002F5D"/>
              </a:solidFill>
            </a:endParaRPr>
          </a:p>
          <a:p>
            <a:pPr>
              <a:lnSpc>
                <a:spcPct val="100000"/>
              </a:lnSpc>
              <a:buFont typeface="Wingdings" panose="05000000000000000000" pitchFamily="2" charset="2"/>
              <a:buChar char="ð"/>
            </a:pPr>
            <a:r>
              <a:rPr lang="en-GB" sz="1400" dirty="0" smtClean="0">
                <a:solidFill>
                  <a:srgbClr val="002F5D"/>
                </a:solidFill>
              </a:rPr>
              <a:t>Healthy life expectancy data is not available at the Huntingdonshire district level. </a:t>
            </a:r>
          </a:p>
          <a:p>
            <a:pPr>
              <a:lnSpc>
                <a:spcPct val="100000"/>
              </a:lnSpc>
              <a:buFont typeface="Wingdings" panose="05000000000000000000" pitchFamily="2" charset="2"/>
              <a:buChar char="ð"/>
            </a:pPr>
            <a:r>
              <a:rPr lang="en-GB" sz="1400" dirty="0">
                <a:solidFill>
                  <a:srgbClr val="002F5D"/>
                </a:solidFill>
              </a:rPr>
              <a:t>The </a:t>
            </a:r>
            <a:r>
              <a:rPr lang="en-GB" sz="1400" b="1" dirty="0">
                <a:solidFill>
                  <a:srgbClr val="002F5D"/>
                </a:solidFill>
              </a:rPr>
              <a:t>number of years lived in good health </a:t>
            </a:r>
            <a:r>
              <a:rPr lang="en-GB" sz="1400" dirty="0">
                <a:solidFill>
                  <a:srgbClr val="002F5D"/>
                </a:solidFill>
              </a:rPr>
              <a:t>(</a:t>
            </a:r>
            <a:r>
              <a:rPr lang="en-GB" sz="1400" dirty="0" smtClean="0">
                <a:solidFill>
                  <a:srgbClr val="002F5D"/>
                </a:solidFill>
              </a:rPr>
              <a:t>healthy </a:t>
            </a:r>
            <a:r>
              <a:rPr lang="en-GB" sz="1400" dirty="0">
                <a:solidFill>
                  <a:srgbClr val="002F5D"/>
                </a:solidFill>
              </a:rPr>
              <a:t>life expectancy at birth) is statistically significantly </a:t>
            </a:r>
            <a:r>
              <a:rPr lang="en-GB" sz="1400" b="1" dirty="0">
                <a:solidFill>
                  <a:srgbClr val="002F5D"/>
                </a:solidFill>
              </a:rPr>
              <a:t>higher</a:t>
            </a:r>
            <a:r>
              <a:rPr lang="en-GB" sz="1400" dirty="0">
                <a:solidFill>
                  <a:srgbClr val="002F5D"/>
                </a:solidFill>
              </a:rPr>
              <a:t> than the England average in </a:t>
            </a:r>
            <a:r>
              <a:rPr lang="en-GB" sz="1400" b="1" dirty="0" smtClean="0">
                <a:solidFill>
                  <a:srgbClr val="002F5D"/>
                </a:solidFill>
              </a:rPr>
              <a:t>females</a:t>
            </a:r>
            <a:r>
              <a:rPr lang="en-GB" sz="1400" dirty="0" smtClean="0">
                <a:solidFill>
                  <a:srgbClr val="002F5D"/>
                </a:solidFill>
              </a:rPr>
              <a:t> </a:t>
            </a:r>
            <a:r>
              <a:rPr lang="en-GB" sz="1400" dirty="0">
                <a:solidFill>
                  <a:srgbClr val="002F5D"/>
                </a:solidFill>
              </a:rPr>
              <a:t>in </a:t>
            </a:r>
            <a:r>
              <a:rPr lang="en-GB" sz="1400" dirty="0" smtClean="0">
                <a:solidFill>
                  <a:srgbClr val="002F5D"/>
                </a:solidFill>
              </a:rPr>
              <a:t>Cambridgeshire.</a:t>
            </a:r>
          </a:p>
          <a:p>
            <a:pPr>
              <a:lnSpc>
                <a:spcPct val="100000"/>
              </a:lnSpc>
              <a:buFont typeface="Wingdings" panose="05000000000000000000" pitchFamily="2" charset="2"/>
              <a:buChar char="ð"/>
            </a:pPr>
            <a:r>
              <a:rPr lang="en-GB" sz="1400" dirty="0">
                <a:solidFill>
                  <a:srgbClr val="002F5D"/>
                </a:solidFill>
              </a:rPr>
              <a:t>The </a:t>
            </a:r>
            <a:r>
              <a:rPr lang="en-GB" sz="1400" b="1" dirty="0">
                <a:solidFill>
                  <a:srgbClr val="002F5D"/>
                </a:solidFill>
              </a:rPr>
              <a:t>number of years lived in good health </a:t>
            </a:r>
            <a:r>
              <a:rPr lang="en-GB" sz="1400" dirty="0">
                <a:solidFill>
                  <a:srgbClr val="002F5D"/>
                </a:solidFill>
              </a:rPr>
              <a:t>(</a:t>
            </a:r>
            <a:r>
              <a:rPr lang="en-GB" sz="1400" dirty="0" smtClean="0">
                <a:solidFill>
                  <a:srgbClr val="002F5D"/>
                </a:solidFill>
              </a:rPr>
              <a:t>healthy </a:t>
            </a:r>
            <a:r>
              <a:rPr lang="en-GB" sz="1400" dirty="0">
                <a:solidFill>
                  <a:srgbClr val="002F5D"/>
                </a:solidFill>
              </a:rPr>
              <a:t>life expectancy at birth) is statistically </a:t>
            </a:r>
            <a:r>
              <a:rPr lang="en-GB" sz="1400" b="1" dirty="0" smtClean="0">
                <a:solidFill>
                  <a:srgbClr val="002F5D"/>
                </a:solidFill>
              </a:rPr>
              <a:t>similar</a:t>
            </a:r>
            <a:r>
              <a:rPr lang="en-GB" sz="1400" dirty="0" smtClean="0">
                <a:solidFill>
                  <a:srgbClr val="002F5D"/>
                </a:solidFill>
              </a:rPr>
              <a:t> to </a:t>
            </a:r>
            <a:r>
              <a:rPr lang="en-GB" sz="1400" dirty="0">
                <a:solidFill>
                  <a:srgbClr val="002F5D"/>
                </a:solidFill>
              </a:rPr>
              <a:t>the England average in </a:t>
            </a:r>
            <a:r>
              <a:rPr lang="en-GB" sz="1400" b="1" dirty="0" smtClean="0">
                <a:solidFill>
                  <a:srgbClr val="002F5D"/>
                </a:solidFill>
              </a:rPr>
              <a:t>males</a:t>
            </a:r>
            <a:r>
              <a:rPr lang="en-GB" sz="1400" dirty="0" smtClean="0">
                <a:solidFill>
                  <a:srgbClr val="002F5D"/>
                </a:solidFill>
              </a:rPr>
              <a:t> </a:t>
            </a:r>
            <a:r>
              <a:rPr lang="en-GB" sz="1400" dirty="0">
                <a:solidFill>
                  <a:srgbClr val="002F5D"/>
                </a:solidFill>
              </a:rPr>
              <a:t>in Cambridgeshire.</a:t>
            </a:r>
          </a:p>
          <a:p>
            <a:pPr>
              <a:lnSpc>
                <a:spcPct val="100000"/>
              </a:lnSpc>
              <a:buFont typeface="Wingdings" panose="05000000000000000000" pitchFamily="2" charset="2"/>
              <a:buChar char="Ø"/>
            </a:pPr>
            <a:endParaRPr lang="en-GB" sz="1400" dirty="0">
              <a:solidFill>
                <a:srgbClr val="002F5D"/>
              </a:solidFill>
            </a:endParaRPr>
          </a:p>
          <a:p>
            <a:pPr>
              <a:lnSpc>
                <a:spcPct val="100000"/>
              </a:lnSpc>
              <a:buFont typeface="Wingdings" panose="05000000000000000000" pitchFamily="2" charset="2"/>
              <a:buChar char="Ø"/>
            </a:pPr>
            <a:endParaRPr lang="en-GB" sz="1400" dirty="0" smtClean="0">
              <a:solidFill>
                <a:srgbClr val="002F5D"/>
              </a:solidFill>
            </a:endParaRPr>
          </a:p>
          <a:p>
            <a:pPr>
              <a:lnSpc>
                <a:spcPct val="100000"/>
              </a:lnSpc>
              <a:buFont typeface="Wingdings" panose="05000000000000000000" pitchFamily="2" charset="2"/>
              <a:buChar char="Ø"/>
            </a:pPr>
            <a:endParaRPr lang="en-GB" sz="1400" b="1" dirty="0">
              <a:solidFill>
                <a:srgbClr val="002F5D"/>
              </a:solidFill>
            </a:endParaRPr>
          </a:p>
          <a:p>
            <a:pPr>
              <a:buFont typeface="Wingdings" panose="05000000000000000000" pitchFamily="2" charset="2"/>
              <a:buChar char="Ø"/>
            </a:pPr>
            <a:endParaRPr lang="en-GB" sz="1400" dirty="0" smtClean="0">
              <a:solidFill>
                <a:srgbClr val="002F5D"/>
              </a:solidFill>
            </a:endParaRPr>
          </a:p>
          <a:p>
            <a:pPr>
              <a:buFont typeface="Wingdings" panose="05000000000000000000" pitchFamily="2" charset="2"/>
              <a:buChar char="Ø"/>
            </a:pPr>
            <a:endParaRPr lang="en-GB" sz="1400" dirty="0" smtClean="0">
              <a:solidFill>
                <a:srgbClr val="002F5D"/>
              </a:solidFill>
            </a:endParaRPr>
          </a:p>
          <a:p>
            <a:pPr>
              <a:buFont typeface="Wingdings" panose="05000000000000000000" pitchFamily="2" charset="2"/>
              <a:buChar char="Ø"/>
            </a:pPr>
            <a:endParaRPr lang="en-GB" sz="1400" dirty="0">
              <a:solidFill>
                <a:srgbClr val="002F5D"/>
              </a:solidFill>
            </a:endParaRPr>
          </a:p>
          <a:p>
            <a:pPr>
              <a:buFont typeface="Wingdings" panose="05000000000000000000" pitchFamily="2" charset="2"/>
              <a:buChar char="Ø"/>
            </a:pPr>
            <a:endParaRPr lang="en-GB" dirty="0"/>
          </a:p>
        </p:txBody>
      </p:sp>
      <p:pic>
        <p:nvPicPr>
          <p:cNvPr id="5" name="Picture 4"/>
          <p:cNvPicPr>
            <a:picLocks noChangeAspect="1"/>
          </p:cNvPicPr>
          <p:nvPr/>
        </p:nvPicPr>
        <p:blipFill>
          <a:blip r:embed="rId3"/>
          <a:stretch>
            <a:fillRect/>
          </a:stretch>
        </p:blipFill>
        <p:spPr>
          <a:xfrm>
            <a:off x="7430002" y="1100085"/>
            <a:ext cx="4538714" cy="1920032"/>
          </a:xfrm>
          <a:prstGeom prst="rect">
            <a:avLst/>
          </a:prstGeom>
        </p:spPr>
      </p:pic>
      <p:sp>
        <p:nvSpPr>
          <p:cNvPr id="6" name="Rectangle 5"/>
          <p:cNvSpPr/>
          <p:nvPr/>
        </p:nvSpPr>
        <p:spPr>
          <a:xfrm>
            <a:off x="7430002" y="3048137"/>
            <a:ext cx="2723408" cy="246221"/>
          </a:xfrm>
          <a:prstGeom prst="rect">
            <a:avLst/>
          </a:prstGeom>
        </p:spPr>
        <p:txBody>
          <a:bodyPr wrap="square">
            <a:spAutoFit/>
          </a:bodyPr>
          <a:lstStyle/>
          <a:p>
            <a:pPr>
              <a:lnSpc>
                <a:spcPts val="1200"/>
              </a:lnSpc>
              <a:spcAft>
                <a:spcPts val="0"/>
              </a:spcAft>
            </a:pP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Slope index of inequality, LE – Life expectancy </a:t>
            </a: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7430002" y="6016735"/>
            <a:ext cx="4121253" cy="463336"/>
          </a:xfrm>
          <a:prstGeom prst="rect">
            <a:avLst/>
          </a:prstGeom>
        </p:spPr>
      </p:pic>
      <p:sp>
        <p:nvSpPr>
          <p:cNvPr id="9" name="Rectangle 8"/>
          <p:cNvSpPr/>
          <p:nvPr/>
        </p:nvSpPr>
        <p:spPr>
          <a:xfrm>
            <a:off x="7416936" y="3301238"/>
            <a:ext cx="4551779"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Public </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Health England Public Health Outcomes Framework indicators 0.1ii and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0.2iii (Table 94)</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p:cNvSpPr txBox="1"/>
          <p:nvPr/>
        </p:nvSpPr>
        <p:spPr>
          <a:xfrm>
            <a:off x="7416936" y="3874629"/>
            <a:ext cx="404809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Healthy life expectancy at birth 2015-17</a:t>
            </a:r>
            <a:endParaRPr lang="en-GB" sz="1400" b="1" dirty="0">
              <a:solidFill>
                <a:schemeClr val="bg1"/>
              </a:solidFill>
            </a:endParaRPr>
          </a:p>
        </p:txBody>
      </p:sp>
      <p:sp>
        <p:nvSpPr>
          <p:cNvPr id="14" name="Rectangle 13"/>
          <p:cNvSpPr/>
          <p:nvPr/>
        </p:nvSpPr>
        <p:spPr>
          <a:xfrm>
            <a:off x="7917074" y="5552619"/>
            <a:ext cx="3594441" cy="246221"/>
          </a:xfrm>
          <a:prstGeom prst="rect">
            <a:avLst/>
          </a:prstGeom>
        </p:spPr>
        <p:txBody>
          <a:bodyPr wrap="square">
            <a:spAutoFit/>
          </a:bodyPr>
          <a:lstStyle/>
          <a:p>
            <a:pPr>
              <a:lnSpc>
                <a:spcPts val="1200"/>
              </a:lnSpc>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(Table 95)</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7430002" y="4297481"/>
            <a:ext cx="4048095" cy="1219306"/>
          </a:xfrm>
          <a:prstGeom prst="rect">
            <a:avLst/>
          </a:prstGeom>
        </p:spPr>
      </p:pic>
    </p:spTree>
    <p:extLst>
      <p:ext uri="{BB962C8B-B14F-4D97-AF65-F5344CB8AC3E}">
        <p14:creationId xmlns:p14="http://schemas.microsoft.com/office/powerpoint/2010/main" val="12814981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22514"/>
          </a:xfrm>
          <a:solidFill>
            <a:schemeClr val="accent1"/>
          </a:solidFill>
        </p:spPr>
        <p:txBody>
          <a:bodyPr>
            <a:noAutofit/>
          </a:bodyPr>
          <a:lstStyle/>
          <a:p>
            <a:r>
              <a:rPr lang="en-GB" sz="3200" b="1" dirty="0" smtClean="0">
                <a:solidFill>
                  <a:schemeClr val="bg1"/>
                </a:solidFill>
              </a:rPr>
              <a:t>Overall health status</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31</a:t>
            </a:fld>
            <a:endParaRPr lang="en-GB"/>
          </a:p>
        </p:txBody>
      </p:sp>
      <p:sp>
        <p:nvSpPr>
          <p:cNvPr id="8" name="TextBox 7"/>
          <p:cNvSpPr txBox="1"/>
          <p:nvPr/>
        </p:nvSpPr>
        <p:spPr>
          <a:xfrm>
            <a:off x="4404553" y="666383"/>
            <a:ext cx="756416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Directly age-standardised percentage of the population reporting good or very good health, 2011</a:t>
            </a:r>
            <a:endParaRPr lang="en-GB" sz="1200" b="1" dirty="0">
              <a:solidFill>
                <a:schemeClr val="bg1"/>
              </a:solidFill>
            </a:endParaRPr>
          </a:p>
        </p:txBody>
      </p:sp>
      <p:sp>
        <p:nvSpPr>
          <p:cNvPr id="3" name="Content Placeholder 2"/>
          <p:cNvSpPr>
            <a:spLocks noGrp="1"/>
          </p:cNvSpPr>
          <p:nvPr>
            <p:ph idx="1"/>
          </p:nvPr>
        </p:nvSpPr>
        <p:spPr>
          <a:xfrm>
            <a:off x="650907" y="829746"/>
            <a:ext cx="3236018" cy="4708406"/>
          </a:xfrm>
        </p:spPr>
        <p:txBody>
          <a:bodyPr>
            <a:normAutofit/>
          </a:bodyPr>
          <a:lstStyle/>
          <a:p>
            <a:pPr>
              <a:lnSpc>
                <a:spcPct val="100000"/>
              </a:lnSpc>
              <a:buFont typeface="Wingdings" panose="05000000000000000000" pitchFamily="2" charset="2"/>
              <a:buChar char="ð"/>
            </a:pPr>
            <a:endParaRPr lang="en-GB" sz="1400" dirty="0">
              <a:solidFill>
                <a:srgbClr val="002F5D"/>
              </a:solidFill>
            </a:endParaRPr>
          </a:p>
          <a:p>
            <a:pPr>
              <a:lnSpc>
                <a:spcPct val="100000"/>
              </a:lnSpc>
              <a:buFont typeface="Wingdings" panose="05000000000000000000" pitchFamily="2" charset="2"/>
              <a:buChar char="ð"/>
            </a:pPr>
            <a:endParaRPr lang="en-GB" sz="1400" dirty="0" smtClean="0">
              <a:solidFill>
                <a:srgbClr val="002F5D"/>
              </a:solidFill>
            </a:endParaRPr>
          </a:p>
          <a:p>
            <a:pPr>
              <a:lnSpc>
                <a:spcPct val="100000"/>
              </a:lnSpc>
              <a:buFont typeface="Wingdings" panose="05000000000000000000" pitchFamily="2" charset="2"/>
              <a:buChar char="ð"/>
            </a:pPr>
            <a:endParaRPr lang="en-GB" sz="1400" b="1" dirty="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a:solidFill>
                <a:srgbClr val="002F5D"/>
              </a:solidFill>
            </a:endParaRPr>
          </a:p>
          <a:p>
            <a:pPr>
              <a:buFont typeface="Wingdings" panose="05000000000000000000" pitchFamily="2" charset="2"/>
              <a:buChar char="ð"/>
            </a:pPr>
            <a:endParaRPr lang="en-GB" dirty="0"/>
          </a:p>
        </p:txBody>
      </p:sp>
      <p:pic>
        <p:nvPicPr>
          <p:cNvPr id="7" name="Picture 6"/>
          <p:cNvPicPr>
            <a:picLocks noChangeAspect="1"/>
          </p:cNvPicPr>
          <p:nvPr/>
        </p:nvPicPr>
        <p:blipFill>
          <a:blip r:embed="rId3"/>
          <a:stretch>
            <a:fillRect/>
          </a:stretch>
        </p:blipFill>
        <p:spPr>
          <a:xfrm>
            <a:off x="5112784" y="4993471"/>
            <a:ext cx="4121253" cy="463336"/>
          </a:xfrm>
          <a:prstGeom prst="rect">
            <a:avLst/>
          </a:prstGeom>
        </p:spPr>
      </p:pic>
      <p:sp>
        <p:nvSpPr>
          <p:cNvPr id="14" name="Rectangle 13"/>
          <p:cNvSpPr/>
          <p:nvPr/>
        </p:nvSpPr>
        <p:spPr>
          <a:xfrm>
            <a:off x="8849788" y="1155634"/>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by ward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4404553" y="1447164"/>
            <a:ext cx="4349241" cy="2449889"/>
          </a:xfrm>
          <a:prstGeom prst="rect">
            <a:avLst/>
          </a:prstGeom>
        </p:spPr>
      </p:pic>
      <p:pic>
        <p:nvPicPr>
          <p:cNvPr id="13" name="Picture 12"/>
          <p:cNvPicPr>
            <a:picLocks noChangeAspect="1"/>
          </p:cNvPicPr>
          <p:nvPr/>
        </p:nvPicPr>
        <p:blipFill>
          <a:blip r:embed="rId5"/>
          <a:stretch>
            <a:fillRect/>
          </a:stretch>
        </p:blipFill>
        <p:spPr>
          <a:xfrm>
            <a:off x="8928655" y="1396125"/>
            <a:ext cx="3040060" cy="4142027"/>
          </a:xfrm>
          <a:prstGeom prst="rect">
            <a:avLst/>
          </a:prstGeom>
        </p:spPr>
      </p:pic>
      <p:sp>
        <p:nvSpPr>
          <p:cNvPr id="15" name="Rectangle 14"/>
          <p:cNvSpPr/>
          <p:nvPr/>
        </p:nvSpPr>
        <p:spPr>
          <a:xfrm>
            <a:off x="6318913" y="5705019"/>
            <a:ext cx="5649801" cy="246221"/>
          </a:xfrm>
          <a:prstGeom prst="rect">
            <a:avLst/>
          </a:prstGeom>
        </p:spPr>
        <p:txBody>
          <a:bodyPr wrap="square">
            <a:spAutoFit/>
          </a:bodyPr>
          <a:lstStyle/>
          <a:p>
            <a:pPr>
              <a:lnSpc>
                <a:spcPts val="1200"/>
              </a:lnSpc>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Census 2011, Cambridgeshire County Council Public Health Intelligence (Figures 67 and 68)</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2439" y="1168195"/>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and Peterborough, by district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362439" y="3941108"/>
            <a:ext cx="3789528" cy="553998"/>
          </a:xfrm>
          <a:prstGeom prst="rect">
            <a:avLst/>
          </a:prstGeom>
        </p:spPr>
        <p:txBody>
          <a:bodyPr wrap="square">
            <a:spAutoFit/>
          </a:bodyPr>
          <a:lstStyle/>
          <a:p>
            <a:pPr>
              <a:lnSpc>
                <a:spcPts val="1200"/>
              </a:lnSpc>
              <a:spcAft>
                <a:spcPts val="0"/>
              </a:spcAft>
            </a:pP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Usual residents in households only (i.e. excluding communal establishments such as hospitals and care homes)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329894" y="820271"/>
            <a:ext cx="3599145" cy="5262979"/>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a:solidFill>
                  <a:srgbClr val="002F5D"/>
                </a:solidFill>
              </a:rPr>
              <a:t>84.2% of household residents in Cambridgeshire reported good or very good health </a:t>
            </a:r>
            <a:r>
              <a:rPr lang="en-GB" sz="1400" dirty="0">
                <a:solidFill>
                  <a:srgbClr val="002F5D"/>
                </a:solidFill>
              </a:rPr>
              <a:t>in the 2011 Census.  The percentage varied by age, from 97.7% in 0-15s to 31.1% in 85s and over, and by sex, with a slightly lower percentage in females than males </a:t>
            </a:r>
            <a:r>
              <a:rPr lang="en-GB" sz="1400" dirty="0" smtClean="0">
                <a:solidFill>
                  <a:srgbClr val="002F5D"/>
                </a:solidFill>
              </a:rPr>
              <a:t>(data </a:t>
            </a:r>
            <a:r>
              <a:rPr lang="en-GB" sz="1400" dirty="0">
                <a:solidFill>
                  <a:srgbClr val="002F5D"/>
                </a:solidFill>
              </a:rPr>
              <a:t>not </a:t>
            </a:r>
            <a:r>
              <a:rPr lang="en-GB" sz="1400" dirty="0" smtClean="0">
                <a:solidFill>
                  <a:srgbClr val="002F5D"/>
                </a:solidFill>
              </a:rPr>
              <a:t>shown</a:t>
            </a:r>
            <a:r>
              <a:rPr lang="en-GB" sz="1400" dirty="0">
                <a:solidFill>
                  <a:srgbClr val="002F5D"/>
                </a:solidFill>
              </a:rPr>
              <a:t>)</a:t>
            </a:r>
            <a:r>
              <a:rPr lang="en-GB" sz="1400" dirty="0" smtClean="0">
                <a:solidFill>
                  <a:srgbClr val="002F5D"/>
                </a:solidFill>
              </a:rPr>
              <a:t>.</a:t>
            </a:r>
          </a:p>
          <a:p>
            <a:endParaRPr lang="en-GB" sz="1400" dirty="0">
              <a:solidFill>
                <a:srgbClr val="FF0000"/>
              </a:solidFill>
            </a:endParaRPr>
          </a:p>
          <a:p>
            <a:pPr marL="285750" indent="-285750">
              <a:buFont typeface="Wingdings" panose="05000000000000000000" pitchFamily="2" charset="2"/>
              <a:buChar char="ð"/>
            </a:pPr>
            <a:r>
              <a:rPr lang="en-GB" sz="1400" dirty="0">
                <a:solidFill>
                  <a:srgbClr val="002F5D"/>
                </a:solidFill>
              </a:rPr>
              <a:t>After adjusting for age (as shown </a:t>
            </a:r>
            <a:r>
              <a:rPr lang="en-GB" sz="1400" dirty="0" smtClean="0">
                <a:solidFill>
                  <a:srgbClr val="002F5D"/>
                </a:solidFill>
              </a:rPr>
              <a:t>here), </a:t>
            </a:r>
            <a:r>
              <a:rPr lang="en-GB" sz="1400" dirty="0">
                <a:solidFill>
                  <a:srgbClr val="002F5D"/>
                </a:solidFill>
              </a:rPr>
              <a:t>the </a:t>
            </a:r>
            <a:r>
              <a:rPr lang="en-GB" sz="1400" b="1" dirty="0">
                <a:solidFill>
                  <a:srgbClr val="002F5D"/>
                </a:solidFill>
              </a:rPr>
              <a:t>percentage reporting good or very good health </a:t>
            </a:r>
            <a:r>
              <a:rPr lang="en-GB" sz="1400" dirty="0">
                <a:solidFill>
                  <a:srgbClr val="002F5D"/>
                </a:solidFill>
              </a:rPr>
              <a:t>was statistically significantly lower than the England average in Peterborough and Fenland but </a:t>
            </a:r>
            <a:r>
              <a:rPr lang="en-GB" sz="1400" b="1" dirty="0">
                <a:solidFill>
                  <a:srgbClr val="002F5D"/>
                </a:solidFill>
              </a:rPr>
              <a:t>statistically significantly higher </a:t>
            </a:r>
            <a:r>
              <a:rPr lang="en-GB" sz="1400" b="1" dirty="0" smtClean="0">
                <a:solidFill>
                  <a:srgbClr val="002F5D"/>
                </a:solidFill>
              </a:rPr>
              <a:t>in Huntingdonshire</a:t>
            </a:r>
            <a:r>
              <a:rPr lang="en-GB" sz="1400" dirty="0" smtClean="0">
                <a:solidFill>
                  <a:srgbClr val="002F5D"/>
                </a:solidFill>
              </a:rPr>
              <a:t>, the other districts, </a:t>
            </a:r>
            <a:r>
              <a:rPr lang="en-GB" sz="1400" dirty="0">
                <a:solidFill>
                  <a:srgbClr val="002F5D"/>
                </a:solidFill>
              </a:rPr>
              <a:t>and for Cambridgeshire as a whole</a:t>
            </a:r>
            <a:r>
              <a:rPr lang="en-GB" sz="1400" dirty="0" smtClean="0">
                <a:solidFill>
                  <a:srgbClr val="002F5D"/>
                </a:solidFill>
              </a:rPr>
              <a:t>.</a:t>
            </a:r>
          </a:p>
          <a:p>
            <a:endParaRPr lang="en-GB" sz="1400" dirty="0">
              <a:solidFill>
                <a:srgbClr val="FF0000"/>
              </a:solidFill>
            </a:endParaRPr>
          </a:p>
          <a:p>
            <a:pPr marL="285750" lvl="0" indent="-285750">
              <a:buFont typeface="Wingdings" panose="05000000000000000000" pitchFamily="2" charset="2"/>
              <a:buChar char="ð"/>
            </a:pPr>
            <a:r>
              <a:rPr lang="en-GB" sz="1400" dirty="0">
                <a:solidFill>
                  <a:srgbClr val="002F5D"/>
                </a:solidFill>
              </a:rPr>
              <a:t>At electoral ward level (2011 wards), the age-standardised </a:t>
            </a:r>
            <a:r>
              <a:rPr lang="en-GB" sz="1400" b="1" dirty="0">
                <a:solidFill>
                  <a:srgbClr val="002F5D"/>
                </a:solidFill>
              </a:rPr>
              <a:t>percentage reporting good or very good health was statistically significantly lower </a:t>
            </a:r>
            <a:r>
              <a:rPr lang="en-GB" sz="1400" dirty="0">
                <a:solidFill>
                  <a:srgbClr val="002F5D"/>
                </a:solidFill>
              </a:rPr>
              <a:t>than the Cambridgeshire average </a:t>
            </a:r>
            <a:r>
              <a:rPr lang="en-GB" sz="1400" dirty="0" smtClean="0">
                <a:solidFill>
                  <a:srgbClr val="002F5D"/>
                </a:solidFill>
              </a:rPr>
              <a:t>in the Huntingdonshire</a:t>
            </a:r>
            <a:r>
              <a:rPr lang="en-GB" sz="1400" b="1" dirty="0" smtClean="0">
                <a:solidFill>
                  <a:srgbClr val="002F5D"/>
                </a:solidFill>
              </a:rPr>
              <a:t> </a:t>
            </a:r>
            <a:r>
              <a:rPr lang="en-GB" sz="1400" dirty="0" smtClean="0">
                <a:solidFill>
                  <a:srgbClr val="002F5D"/>
                </a:solidFill>
              </a:rPr>
              <a:t>ward of </a:t>
            </a:r>
            <a:r>
              <a:rPr lang="en-GB" sz="1400" b="1" dirty="0">
                <a:solidFill>
                  <a:srgbClr val="002F5D"/>
                </a:solidFill>
              </a:rPr>
              <a:t>Huntingdon </a:t>
            </a:r>
            <a:r>
              <a:rPr lang="en-GB" sz="1400" b="1" dirty="0" smtClean="0">
                <a:solidFill>
                  <a:srgbClr val="002F5D"/>
                </a:solidFill>
              </a:rPr>
              <a:t>North. </a:t>
            </a:r>
            <a:endParaRPr lang="en-GB" sz="1400" b="1" dirty="0">
              <a:solidFill>
                <a:srgbClr val="002F5D"/>
              </a:solidFill>
            </a:endParaRPr>
          </a:p>
        </p:txBody>
      </p:sp>
    </p:spTree>
    <p:extLst>
      <p:ext uri="{BB962C8B-B14F-4D97-AF65-F5344CB8AC3E}">
        <p14:creationId xmlns:p14="http://schemas.microsoft.com/office/powerpoint/2010/main" val="1298177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522514"/>
          </a:xfrm>
          <a:solidFill>
            <a:schemeClr val="accent1"/>
          </a:solidFill>
        </p:spPr>
        <p:txBody>
          <a:bodyPr>
            <a:noAutofit/>
          </a:bodyPr>
          <a:lstStyle/>
          <a:p>
            <a:r>
              <a:rPr lang="en-GB" sz="3200" b="1" dirty="0" smtClean="0">
                <a:solidFill>
                  <a:schemeClr val="bg1"/>
                </a:solidFill>
              </a:rPr>
              <a:t>Long-term limiting illness (LTLI)</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32</a:t>
            </a:fld>
            <a:endParaRPr lang="en-GB"/>
          </a:p>
        </p:txBody>
      </p:sp>
      <p:sp>
        <p:nvSpPr>
          <p:cNvPr id="8" name="TextBox 7"/>
          <p:cNvSpPr txBox="1"/>
          <p:nvPr/>
        </p:nvSpPr>
        <p:spPr>
          <a:xfrm>
            <a:off x="4404553" y="666383"/>
            <a:ext cx="756416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Directly age-standardised percentage of the population with an LTLI, 2011</a:t>
            </a:r>
            <a:endParaRPr lang="en-GB" sz="1200" b="1" dirty="0">
              <a:solidFill>
                <a:schemeClr val="bg1"/>
              </a:solidFill>
            </a:endParaRPr>
          </a:p>
        </p:txBody>
      </p:sp>
      <p:sp>
        <p:nvSpPr>
          <p:cNvPr id="3" name="Content Placeholder 2"/>
          <p:cNvSpPr>
            <a:spLocks noGrp="1"/>
          </p:cNvSpPr>
          <p:nvPr>
            <p:ph idx="1"/>
          </p:nvPr>
        </p:nvSpPr>
        <p:spPr>
          <a:xfrm>
            <a:off x="650907" y="829746"/>
            <a:ext cx="3236018" cy="4708406"/>
          </a:xfrm>
        </p:spPr>
        <p:txBody>
          <a:bodyPr>
            <a:normAutofit/>
          </a:bodyPr>
          <a:lstStyle/>
          <a:p>
            <a:pPr>
              <a:lnSpc>
                <a:spcPct val="100000"/>
              </a:lnSpc>
              <a:buFont typeface="Wingdings" panose="05000000000000000000" pitchFamily="2" charset="2"/>
              <a:buChar char="ð"/>
            </a:pPr>
            <a:endParaRPr lang="en-GB" sz="1400" dirty="0">
              <a:solidFill>
                <a:srgbClr val="002F5D"/>
              </a:solidFill>
            </a:endParaRPr>
          </a:p>
          <a:p>
            <a:pPr>
              <a:lnSpc>
                <a:spcPct val="100000"/>
              </a:lnSpc>
              <a:buFont typeface="Wingdings" panose="05000000000000000000" pitchFamily="2" charset="2"/>
              <a:buChar char="ð"/>
            </a:pPr>
            <a:endParaRPr lang="en-GB" sz="1400" dirty="0" smtClean="0">
              <a:solidFill>
                <a:srgbClr val="002F5D"/>
              </a:solidFill>
            </a:endParaRPr>
          </a:p>
          <a:p>
            <a:pPr>
              <a:lnSpc>
                <a:spcPct val="100000"/>
              </a:lnSpc>
              <a:buFont typeface="Wingdings" panose="05000000000000000000" pitchFamily="2" charset="2"/>
              <a:buChar char="ð"/>
            </a:pPr>
            <a:endParaRPr lang="en-GB" sz="1400" b="1" dirty="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smtClean="0">
              <a:solidFill>
                <a:srgbClr val="002F5D"/>
              </a:solidFill>
            </a:endParaRPr>
          </a:p>
          <a:p>
            <a:pPr>
              <a:buFont typeface="Wingdings" panose="05000000000000000000" pitchFamily="2" charset="2"/>
              <a:buChar char="ð"/>
            </a:pPr>
            <a:endParaRPr lang="en-GB" sz="1400" dirty="0">
              <a:solidFill>
                <a:srgbClr val="002F5D"/>
              </a:solidFill>
            </a:endParaRPr>
          </a:p>
          <a:p>
            <a:pPr>
              <a:buFont typeface="Wingdings" panose="05000000000000000000" pitchFamily="2" charset="2"/>
              <a:buChar char="ð"/>
            </a:pPr>
            <a:endParaRPr lang="en-GB" dirty="0"/>
          </a:p>
        </p:txBody>
      </p:sp>
      <p:pic>
        <p:nvPicPr>
          <p:cNvPr id="7" name="Picture 6"/>
          <p:cNvPicPr>
            <a:picLocks noChangeAspect="1"/>
          </p:cNvPicPr>
          <p:nvPr/>
        </p:nvPicPr>
        <p:blipFill>
          <a:blip r:embed="rId3"/>
          <a:stretch>
            <a:fillRect/>
          </a:stretch>
        </p:blipFill>
        <p:spPr>
          <a:xfrm>
            <a:off x="5112784" y="4993471"/>
            <a:ext cx="4121253" cy="463336"/>
          </a:xfrm>
          <a:prstGeom prst="rect">
            <a:avLst/>
          </a:prstGeom>
        </p:spPr>
      </p:pic>
      <p:sp>
        <p:nvSpPr>
          <p:cNvPr id="14" name="Rectangle 13"/>
          <p:cNvSpPr/>
          <p:nvPr/>
        </p:nvSpPr>
        <p:spPr>
          <a:xfrm>
            <a:off x="8849788" y="1155634"/>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by ward</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a:xfrm>
            <a:off x="6318913" y="5705019"/>
            <a:ext cx="5649801" cy="246221"/>
          </a:xfrm>
          <a:prstGeom prst="rect">
            <a:avLst/>
          </a:prstGeom>
        </p:spPr>
        <p:txBody>
          <a:bodyPr wrap="square">
            <a:spAutoFit/>
          </a:bodyPr>
          <a:lstStyle/>
          <a:p>
            <a:pPr>
              <a:lnSpc>
                <a:spcPts val="1200"/>
              </a:lnSpc>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ONS Census 2011, Cambridgeshire County Council Public Health Intelligence (Figures 70 and 71)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2439" y="1168195"/>
            <a:ext cx="3594441" cy="246221"/>
          </a:xfrm>
          <a:prstGeom prst="rect">
            <a:avLst/>
          </a:prstGeom>
        </p:spPr>
        <p:txBody>
          <a:bodyPr wrap="squar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and Peterborough, by district</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4362439" y="3941108"/>
            <a:ext cx="3789528" cy="553998"/>
          </a:xfrm>
          <a:prstGeom prst="rect">
            <a:avLst/>
          </a:prstGeom>
        </p:spPr>
        <p:txBody>
          <a:bodyPr wrap="square">
            <a:spAutoFit/>
          </a:bodyPr>
          <a:lstStyle/>
          <a:p>
            <a:pPr>
              <a:lnSpc>
                <a:spcPts val="1200"/>
              </a:lnSpc>
              <a:spcAft>
                <a:spcPts val="0"/>
              </a:spcAft>
            </a:pP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Usual residents in households only (i.e. excluding communal establishments such as hospitals and care homes)</a:t>
            </a:r>
            <a:endParaRPr lang="en-GB" sz="11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329894" y="820271"/>
            <a:ext cx="3599145" cy="6124754"/>
          </a:xfrm>
          <a:prstGeom prst="rect">
            <a:avLst/>
          </a:prstGeom>
          <a:noFill/>
        </p:spPr>
        <p:txBody>
          <a:bodyPr wrap="square" rtlCol="0">
            <a:spAutoFit/>
          </a:bodyPr>
          <a:lstStyle/>
          <a:p>
            <a:pPr marL="285750" lvl="0" indent="-285750">
              <a:buFont typeface="Wingdings" panose="05000000000000000000" pitchFamily="2" charset="2"/>
              <a:buChar char="ð"/>
            </a:pPr>
            <a:r>
              <a:rPr lang="en-GB" sz="1400" b="1" dirty="0">
                <a:solidFill>
                  <a:srgbClr val="002F5D"/>
                </a:solidFill>
              </a:rPr>
              <a:t>90,420 people (15.1% of household residents in Cambridgeshire) reported a long-term activity-limiting illness </a:t>
            </a:r>
            <a:r>
              <a:rPr lang="en-GB" sz="1400" dirty="0">
                <a:solidFill>
                  <a:srgbClr val="002F5D"/>
                </a:solidFill>
              </a:rPr>
              <a:t>in the 2011 Census</a:t>
            </a:r>
            <a:r>
              <a:rPr lang="en-GB" sz="1400" dirty="0" smtClean="0">
                <a:solidFill>
                  <a:srgbClr val="002F5D"/>
                </a:solidFill>
              </a:rPr>
              <a:t>. </a:t>
            </a:r>
            <a:r>
              <a:rPr lang="en-GB" sz="1400" dirty="0">
                <a:solidFill>
                  <a:srgbClr val="002F5D"/>
                </a:solidFill>
              </a:rPr>
              <a:t>The percentage varied by age, from 3.5% in 0-15s to 82.7% in 85s and over</a:t>
            </a:r>
            <a:r>
              <a:rPr lang="en-GB" sz="1400" dirty="0" smtClean="0">
                <a:solidFill>
                  <a:srgbClr val="002F5D"/>
                </a:solidFill>
              </a:rPr>
              <a:t>. The </a:t>
            </a:r>
            <a:r>
              <a:rPr lang="en-GB" sz="1400" dirty="0">
                <a:solidFill>
                  <a:srgbClr val="002F5D"/>
                </a:solidFill>
              </a:rPr>
              <a:t>percentage also varied by sex, with generally higher percentages in females than males </a:t>
            </a:r>
            <a:r>
              <a:rPr lang="en-GB" sz="1400" dirty="0" smtClean="0">
                <a:solidFill>
                  <a:srgbClr val="002F5D"/>
                </a:solidFill>
              </a:rPr>
              <a:t>(data </a:t>
            </a:r>
            <a:r>
              <a:rPr lang="en-GB" sz="1400" dirty="0">
                <a:solidFill>
                  <a:srgbClr val="002F5D"/>
                </a:solidFill>
              </a:rPr>
              <a:t>not </a:t>
            </a:r>
            <a:r>
              <a:rPr lang="en-GB" sz="1400" dirty="0" smtClean="0">
                <a:solidFill>
                  <a:srgbClr val="002F5D"/>
                </a:solidFill>
              </a:rPr>
              <a:t>shown). </a:t>
            </a:r>
          </a:p>
          <a:p>
            <a:pPr lvl="0"/>
            <a:endParaRPr lang="en-GB" sz="1400" dirty="0">
              <a:solidFill>
                <a:srgbClr val="002F5D"/>
              </a:solidFill>
            </a:endParaRPr>
          </a:p>
          <a:p>
            <a:pPr marL="285750" indent="-285750">
              <a:buFont typeface="Wingdings" panose="05000000000000000000" pitchFamily="2" charset="2"/>
              <a:buChar char="ð"/>
            </a:pPr>
            <a:r>
              <a:rPr lang="en-GB" sz="1400" dirty="0">
                <a:solidFill>
                  <a:srgbClr val="002F5D"/>
                </a:solidFill>
              </a:rPr>
              <a:t>After adjusting for age (as </a:t>
            </a:r>
            <a:r>
              <a:rPr lang="en-GB" sz="1400" dirty="0" smtClean="0">
                <a:solidFill>
                  <a:srgbClr val="002F5D"/>
                </a:solidFill>
              </a:rPr>
              <a:t>shown here), </a:t>
            </a:r>
            <a:r>
              <a:rPr lang="en-GB" sz="1400" dirty="0">
                <a:solidFill>
                  <a:srgbClr val="002F5D"/>
                </a:solidFill>
              </a:rPr>
              <a:t>the </a:t>
            </a:r>
            <a:r>
              <a:rPr lang="en-GB" sz="1400" b="1" dirty="0">
                <a:solidFill>
                  <a:srgbClr val="002F5D"/>
                </a:solidFill>
              </a:rPr>
              <a:t>percentage with a long-term activity-limiting illness </a:t>
            </a:r>
            <a:r>
              <a:rPr lang="en-GB" sz="1400" dirty="0">
                <a:solidFill>
                  <a:srgbClr val="002F5D"/>
                </a:solidFill>
              </a:rPr>
              <a:t>was statistically significantly higher than the England average in Peterborough and Fenland but </a:t>
            </a:r>
            <a:r>
              <a:rPr lang="en-GB" sz="1400" b="1" dirty="0">
                <a:solidFill>
                  <a:srgbClr val="002F5D"/>
                </a:solidFill>
              </a:rPr>
              <a:t>statistically significantly </a:t>
            </a:r>
            <a:r>
              <a:rPr lang="en-GB" sz="1400" b="1" dirty="0" smtClean="0">
                <a:solidFill>
                  <a:srgbClr val="002F5D"/>
                </a:solidFill>
              </a:rPr>
              <a:t>lower </a:t>
            </a:r>
            <a:r>
              <a:rPr lang="en-GB" sz="1400" b="1" dirty="0">
                <a:solidFill>
                  <a:srgbClr val="002F5D"/>
                </a:solidFill>
              </a:rPr>
              <a:t>in </a:t>
            </a:r>
            <a:r>
              <a:rPr lang="en-GB" sz="1400" b="1" dirty="0" smtClean="0">
                <a:solidFill>
                  <a:srgbClr val="002F5D"/>
                </a:solidFill>
              </a:rPr>
              <a:t>Huntingdonshire</a:t>
            </a:r>
            <a:r>
              <a:rPr lang="en-GB" sz="1400" dirty="0" smtClean="0">
                <a:solidFill>
                  <a:srgbClr val="002F5D"/>
                </a:solidFill>
              </a:rPr>
              <a:t>, </a:t>
            </a:r>
            <a:r>
              <a:rPr lang="en-GB" sz="1400" dirty="0">
                <a:solidFill>
                  <a:srgbClr val="002F5D"/>
                </a:solidFill>
              </a:rPr>
              <a:t>the other districts, and for Cambridgeshire as a </a:t>
            </a:r>
            <a:r>
              <a:rPr lang="en-GB" sz="1400" dirty="0" smtClean="0">
                <a:solidFill>
                  <a:srgbClr val="002F5D"/>
                </a:solidFill>
              </a:rPr>
              <a:t>whole.</a:t>
            </a: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dirty="0" smtClean="0">
                <a:solidFill>
                  <a:srgbClr val="002F5D"/>
                </a:solidFill>
              </a:rPr>
              <a:t>At </a:t>
            </a:r>
            <a:r>
              <a:rPr lang="en-GB" sz="1400" dirty="0">
                <a:solidFill>
                  <a:srgbClr val="002F5D"/>
                </a:solidFill>
              </a:rPr>
              <a:t>electoral ward level (2011 </a:t>
            </a:r>
            <a:r>
              <a:rPr lang="en-GB" sz="1400" dirty="0" smtClean="0">
                <a:solidFill>
                  <a:srgbClr val="002F5D"/>
                </a:solidFill>
              </a:rPr>
              <a:t>wards), </a:t>
            </a:r>
            <a:r>
              <a:rPr lang="en-GB" sz="1400" dirty="0">
                <a:solidFill>
                  <a:srgbClr val="002F5D"/>
                </a:solidFill>
              </a:rPr>
              <a:t>the age-standardised </a:t>
            </a:r>
            <a:r>
              <a:rPr lang="en-GB" sz="1400" b="1" dirty="0">
                <a:solidFill>
                  <a:srgbClr val="002F5D"/>
                </a:solidFill>
              </a:rPr>
              <a:t>percentage reporting a long-term activity-limiting illness was statistically significantly higher </a:t>
            </a:r>
            <a:r>
              <a:rPr lang="en-GB" sz="1400" dirty="0">
                <a:solidFill>
                  <a:srgbClr val="002F5D"/>
                </a:solidFill>
              </a:rPr>
              <a:t>than the Cambridgeshire average </a:t>
            </a:r>
            <a:r>
              <a:rPr lang="en-GB" sz="1400" dirty="0" smtClean="0">
                <a:solidFill>
                  <a:srgbClr val="002F5D"/>
                </a:solidFill>
              </a:rPr>
              <a:t>in the Huntingdonshire wards of </a:t>
            </a:r>
            <a:r>
              <a:rPr lang="en-GB" sz="1400" b="1" dirty="0">
                <a:solidFill>
                  <a:srgbClr val="002F5D"/>
                </a:solidFill>
              </a:rPr>
              <a:t>Huntingdon East</a:t>
            </a:r>
            <a:r>
              <a:rPr lang="en-GB" sz="1400" dirty="0">
                <a:solidFill>
                  <a:srgbClr val="002F5D"/>
                </a:solidFill>
              </a:rPr>
              <a:t>, </a:t>
            </a:r>
            <a:r>
              <a:rPr lang="en-GB" sz="1400" b="1" dirty="0">
                <a:solidFill>
                  <a:srgbClr val="002F5D"/>
                </a:solidFill>
              </a:rPr>
              <a:t>Huntingdon North</a:t>
            </a:r>
            <a:r>
              <a:rPr lang="en-GB" sz="1400" dirty="0">
                <a:solidFill>
                  <a:srgbClr val="002F5D"/>
                </a:solidFill>
              </a:rPr>
              <a:t>, </a:t>
            </a:r>
            <a:r>
              <a:rPr lang="en-GB" sz="1400" b="1" dirty="0">
                <a:solidFill>
                  <a:srgbClr val="002F5D"/>
                </a:solidFill>
              </a:rPr>
              <a:t>Ramsey</a:t>
            </a:r>
            <a:r>
              <a:rPr lang="en-GB" sz="1400" dirty="0">
                <a:solidFill>
                  <a:srgbClr val="002F5D"/>
                </a:solidFill>
              </a:rPr>
              <a:t>, </a:t>
            </a:r>
            <a:r>
              <a:rPr lang="en-GB" sz="1400" b="1" dirty="0">
                <a:solidFill>
                  <a:srgbClr val="002F5D"/>
                </a:solidFill>
              </a:rPr>
              <a:t>St </a:t>
            </a:r>
            <a:r>
              <a:rPr lang="en-GB" sz="1400" b="1" dirty="0" err="1">
                <a:solidFill>
                  <a:srgbClr val="002F5D"/>
                </a:solidFill>
              </a:rPr>
              <a:t>Neots</a:t>
            </a:r>
            <a:r>
              <a:rPr lang="en-GB" sz="1400" b="1" dirty="0">
                <a:solidFill>
                  <a:srgbClr val="002F5D"/>
                </a:solidFill>
              </a:rPr>
              <a:t> Eaton </a:t>
            </a:r>
            <a:r>
              <a:rPr lang="en-GB" sz="1400" b="1" dirty="0" err="1">
                <a:solidFill>
                  <a:srgbClr val="002F5D"/>
                </a:solidFill>
              </a:rPr>
              <a:t>Socon</a:t>
            </a:r>
            <a:r>
              <a:rPr lang="en-GB" sz="1400" dirty="0">
                <a:solidFill>
                  <a:srgbClr val="002F5D"/>
                </a:solidFill>
              </a:rPr>
              <a:t>, </a:t>
            </a:r>
            <a:r>
              <a:rPr lang="en-GB" sz="1400" b="1" dirty="0">
                <a:solidFill>
                  <a:srgbClr val="002F5D"/>
                </a:solidFill>
              </a:rPr>
              <a:t>St </a:t>
            </a:r>
            <a:r>
              <a:rPr lang="en-GB" sz="1400" b="1" dirty="0" err="1">
                <a:solidFill>
                  <a:srgbClr val="002F5D"/>
                </a:solidFill>
              </a:rPr>
              <a:t>Neots</a:t>
            </a:r>
            <a:r>
              <a:rPr lang="en-GB" sz="1400" b="1" dirty="0">
                <a:solidFill>
                  <a:srgbClr val="002F5D"/>
                </a:solidFill>
              </a:rPr>
              <a:t> Eynesbury </a:t>
            </a:r>
            <a:r>
              <a:rPr lang="en-GB" sz="1400" dirty="0">
                <a:solidFill>
                  <a:srgbClr val="002F5D"/>
                </a:solidFill>
              </a:rPr>
              <a:t>and </a:t>
            </a:r>
            <a:r>
              <a:rPr lang="en-GB" sz="1400" b="1" dirty="0" err="1">
                <a:solidFill>
                  <a:srgbClr val="002F5D"/>
                </a:solidFill>
              </a:rPr>
              <a:t>Yaxley</a:t>
            </a:r>
            <a:r>
              <a:rPr lang="en-GB" sz="1400" b="1" dirty="0">
                <a:solidFill>
                  <a:srgbClr val="002F5D"/>
                </a:solidFill>
              </a:rPr>
              <a:t> and </a:t>
            </a:r>
            <a:r>
              <a:rPr lang="en-GB" sz="1400" b="1" dirty="0" err="1" smtClean="0">
                <a:solidFill>
                  <a:srgbClr val="002F5D"/>
                </a:solidFill>
              </a:rPr>
              <a:t>Farcet</a:t>
            </a:r>
            <a:r>
              <a:rPr lang="en-GB" sz="1400" dirty="0" smtClean="0">
                <a:solidFill>
                  <a:srgbClr val="002F5D"/>
                </a:solidFill>
              </a:rPr>
              <a:t>.</a:t>
            </a:r>
            <a:endParaRPr lang="en-GB" sz="1400" dirty="0">
              <a:solidFill>
                <a:srgbClr val="002F5D"/>
              </a:solidFill>
            </a:endParaRPr>
          </a:p>
        </p:txBody>
      </p:sp>
      <p:pic>
        <p:nvPicPr>
          <p:cNvPr id="5" name="Picture 4"/>
          <p:cNvPicPr>
            <a:picLocks noChangeAspect="1"/>
          </p:cNvPicPr>
          <p:nvPr/>
        </p:nvPicPr>
        <p:blipFill>
          <a:blip r:embed="rId4"/>
          <a:stretch>
            <a:fillRect/>
          </a:stretch>
        </p:blipFill>
        <p:spPr>
          <a:xfrm>
            <a:off x="4362439" y="1442698"/>
            <a:ext cx="4359147" cy="2455469"/>
          </a:xfrm>
          <a:prstGeom prst="rect">
            <a:avLst/>
          </a:prstGeom>
        </p:spPr>
      </p:pic>
      <p:pic>
        <p:nvPicPr>
          <p:cNvPr id="6" name="Picture 5"/>
          <p:cNvPicPr>
            <a:picLocks noChangeAspect="1"/>
          </p:cNvPicPr>
          <p:nvPr/>
        </p:nvPicPr>
        <p:blipFill>
          <a:blip r:embed="rId5"/>
          <a:stretch>
            <a:fillRect/>
          </a:stretch>
        </p:blipFill>
        <p:spPr>
          <a:xfrm>
            <a:off x="8956471" y="1420395"/>
            <a:ext cx="3006849" cy="4139188"/>
          </a:xfrm>
          <a:prstGeom prst="rect">
            <a:avLst/>
          </a:prstGeom>
        </p:spPr>
      </p:pic>
    </p:spTree>
    <p:extLst>
      <p:ext uri="{BB962C8B-B14F-4D97-AF65-F5344CB8AC3E}">
        <p14:creationId xmlns:p14="http://schemas.microsoft.com/office/powerpoint/2010/main" val="34354767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3649"/>
          </a:xfrm>
          <a:solidFill>
            <a:schemeClr val="accent1"/>
          </a:solidFill>
        </p:spPr>
        <p:txBody>
          <a:bodyPr>
            <a:noAutofit/>
          </a:bodyPr>
          <a:lstStyle/>
          <a:p>
            <a:r>
              <a:rPr lang="en-GB" sz="3200" b="1" dirty="0" smtClean="0">
                <a:solidFill>
                  <a:schemeClr val="bg1"/>
                </a:solidFill>
              </a:rPr>
              <a:t>Mortality</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33</a:t>
            </a:fld>
            <a:endParaRPr lang="en-GB"/>
          </a:p>
        </p:txBody>
      </p:sp>
      <p:sp>
        <p:nvSpPr>
          <p:cNvPr id="8" name="TextBox 7"/>
          <p:cNvSpPr txBox="1"/>
          <p:nvPr/>
        </p:nvSpPr>
        <p:spPr>
          <a:xfrm>
            <a:off x="4966929" y="647234"/>
            <a:ext cx="339912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All-cause mortality 2015-17</a:t>
            </a:r>
            <a:endParaRPr lang="en-GB" sz="1400" b="1" dirty="0">
              <a:solidFill>
                <a:schemeClr val="bg1"/>
              </a:solidFill>
            </a:endParaRPr>
          </a:p>
        </p:txBody>
      </p:sp>
      <p:sp>
        <p:nvSpPr>
          <p:cNvPr id="3" name="Content Placeholder 2"/>
          <p:cNvSpPr>
            <a:spLocks noGrp="1"/>
          </p:cNvSpPr>
          <p:nvPr>
            <p:ph idx="1"/>
          </p:nvPr>
        </p:nvSpPr>
        <p:spPr>
          <a:xfrm>
            <a:off x="220681" y="697111"/>
            <a:ext cx="4565075" cy="4869903"/>
          </a:xfrm>
        </p:spPr>
        <p:txBody>
          <a:bodyPr>
            <a:noAutofit/>
          </a:bodyPr>
          <a:lstStyle/>
          <a:p>
            <a:pPr marL="284400" indent="-284400">
              <a:lnSpc>
                <a:spcPct val="100000"/>
              </a:lnSpc>
              <a:spcBef>
                <a:spcPts val="0"/>
              </a:spcBef>
              <a:buFont typeface="Wingdings" panose="05000000000000000000" pitchFamily="2" charset="2"/>
              <a:buChar char="ð"/>
            </a:pPr>
            <a:r>
              <a:rPr lang="en-GB" sz="1400" dirty="0" smtClean="0">
                <a:solidFill>
                  <a:srgbClr val="002F5D"/>
                </a:solidFill>
              </a:rPr>
              <a:t>In 2015-17 </a:t>
            </a:r>
            <a:r>
              <a:rPr lang="en-GB" sz="1400" b="1" dirty="0" smtClean="0">
                <a:solidFill>
                  <a:srgbClr val="002F5D"/>
                </a:solidFill>
              </a:rPr>
              <a:t>major causes of death </a:t>
            </a:r>
            <a:r>
              <a:rPr lang="en-GB" sz="1400" dirty="0" smtClean="0">
                <a:solidFill>
                  <a:srgbClr val="002F5D"/>
                </a:solidFill>
              </a:rPr>
              <a:t>in Cambridgeshire and Peterborough were </a:t>
            </a:r>
            <a:r>
              <a:rPr lang="en-GB" sz="1400" b="1" dirty="0" smtClean="0">
                <a:solidFill>
                  <a:srgbClr val="002F5D"/>
                </a:solidFill>
              </a:rPr>
              <a:t>Cancer</a:t>
            </a:r>
            <a:r>
              <a:rPr lang="en-GB" sz="1400" dirty="0" smtClean="0">
                <a:solidFill>
                  <a:srgbClr val="002F5D"/>
                </a:solidFill>
              </a:rPr>
              <a:t> (28%), </a:t>
            </a:r>
            <a:r>
              <a:rPr lang="en-GB" sz="1400" b="1" dirty="0" smtClean="0">
                <a:solidFill>
                  <a:srgbClr val="002F5D"/>
                </a:solidFill>
              </a:rPr>
              <a:t>Cardiovascular disease </a:t>
            </a:r>
            <a:r>
              <a:rPr lang="en-GB" sz="1400" dirty="0" smtClean="0">
                <a:solidFill>
                  <a:srgbClr val="002F5D"/>
                </a:solidFill>
              </a:rPr>
              <a:t>(25%), </a:t>
            </a:r>
            <a:r>
              <a:rPr lang="en-GB" sz="1400" b="1" dirty="0">
                <a:solidFill>
                  <a:srgbClr val="002F5D"/>
                </a:solidFill>
              </a:rPr>
              <a:t>R</a:t>
            </a:r>
            <a:r>
              <a:rPr lang="en-GB" sz="1400" b="1" dirty="0" smtClean="0">
                <a:solidFill>
                  <a:srgbClr val="002F5D"/>
                </a:solidFill>
              </a:rPr>
              <a:t>espiratory disease </a:t>
            </a:r>
            <a:r>
              <a:rPr lang="en-GB" sz="1400" dirty="0" smtClean="0">
                <a:solidFill>
                  <a:srgbClr val="002F5D"/>
                </a:solidFill>
              </a:rPr>
              <a:t>(13%), and </a:t>
            </a:r>
            <a:r>
              <a:rPr lang="en-GB" sz="1400" b="1" dirty="0" smtClean="0">
                <a:solidFill>
                  <a:srgbClr val="002F5D"/>
                </a:solidFill>
              </a:rPr>
              <a:t>Dementia and Alzheimer's </a:t>
            </a:r>
            <a:r>
              <a:rPr lang="en-GB" sz="1400" dirty="0" smtClean="0">
                <a:solidFill>
                  <a:srgbClr val="002F5D"/>
                </a:solidFill>
              </a:rPr>
              <a:t>(12%) (further information can be found in Table 111 in full report).</a:t>
            </a:r>
          </a:p>
          <a:p>
            <a:pPr marL="284400" indent="-284400">
              <a:lnSpc>
                <a:spcPct val="100000"/>
              </a:lnSpc>
              <a:spcBef>
                <a:spcPts val="0"/>
              </a:spcBef>
              <a:buFont typeface="Wingdings" panose="05000000000000000000" pitchFamily="2" charset="2"/>
              <a:buChar char="ð"/>
            </a:pPr>
            <a:endParaRPr lang="en-GB" sz="1400" dirty="0" smtClean="0">
              <a:solidFill>
                <a:srgbClr val="002F5D"/>
              </a:solidFill>
            </a:endParaRPr>
          </a:p>
          <a:p>
            <a:pPr marL="284400" indent="-284400">
              <a:lnSpc>
                <a:spcPct val="100000"/>
              </a:lnSpc>
              <a:spcBef>
                <a:spcPts val="0"/>
              </a:spcBef>
              <a:buFont typeface="Wingdings" panose="05000000000000000000" pitchFamily="2" charset="2"/>
              <a:buChar char="ð"/>
            </a:pPr>
            <a:r>
              <a:rPr lang="en-GB" sz="1400" dirty="0" smtClean="0">
                <a:solidFill>
                  <a:srgbClr val="002F5D"/>
                </a:solidFill>
              </a:rPr>
              <a:t>In Huntingdonshire</a:t>
            </a: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t>
            </a:r>
            <a:r>
              <a:rPr lang="en-GB" sz="1200" b="1" dirty="0">
                <a:solidFill>
                  <a:srgbClr val="002F5D"/>
                </a:solidFill>
              </a:rPr>
              <a:t>all-age</a:t>
            </a:r>
            <a:r>
              <a:rPr lang="en-GB" sz="1200" dirty="0">
                <a:solidFill>
                  <a:srgbClr val="002F5D"/>
                </a:solidFill>
              </a:rPr>
              <a:t> </a:t>
            </a:r>
            <a:r>
              <a:rPr lang="en-GB" sz="1200" b="1" dirty="0" smtClean="0">
                <a:solidFill>
                  <a:srgbClr val="002F5D"/>
                </a:solidFill>
              </a:rPr>
              <a:t>all-cause </a:t>
            </a:r>
            <a:r>
              <a:rPr lang="en-GB" sz="1200" b="1" dirty="0">
                <a:solidFill>
                  <a:srgbClr val="002F5D"/>
                </a:solidFill>
              </a:rPr>
              <a:t>mortality </a:t>
            </a:r>
            <a:r>
              <a:rPr lang="en-GB" sz="1200" dirty="0" smtClean="0">
                <a:solidFill>
                  <a:srgbClr val="002F5D"/>
                </a:solidFill>
              </a:rPr>
              <a:t>is statistically significantly </a:t>
            </a:r>
            <a:r>
              <a:rPr lang="en-GB" sz="1200" b="1" dirty="0" smtClean="0">
                <a:solidFill>
                  <a:srgbClr val="002F5D"/>
                </a:solidFill>
              </a:rPr>
              <a:t>better</a:t>
            </a:r>
            <a:r>
              <a:rPr lang="en-GB" sz="1200" dirty="0" smtClean="0">
                <a:solidFill>
                  <a:srgbClr val="002F5D"/>
                </a:solidFill>
              </a:rPr>
              <a:t> than the Cambridgeshire average. The rate for </a:t>
            </a:r>
            <a:r>
              <a:rPr lang="en-GB" sz="1200" b="1" dirty="0" smtClean="0">
                <a:solidFill>
                  <a:srgbClr val="002F5D"/>
                </a:solidFill>
              </a:rPr>
              <a:t>under 75s </a:t>
            </a:r>
            <a:r>
              <a:rPr lang="en-GB" sz="1200" dirty="0" smtClean="0">
                <a:solidFill>
                  <a:srgbClr val="002F5D"/>
                </a:solidFill>
              </a:rPr>
              <a:t>is statistically </a:t>
            </a:r>
            <a:r>
              <a:rPr lang="en-GB" sz="1200" b="1" dirty="0" smtClean="0">
                <a:solidFill>
                  <a:srgbClr val="002F5D"/>
                </a:solidFill>
              </a:rPr>
              <a:t>similar</a:t>
            </a:r>
            <a:r>
              <a:rPr lang="en-GB" sz="1200" dirty="0" smtClean="0">
                <a:solidFill>
                  <a:srgbClr val="002F5D"/>
                </a:solidFill>
              </a:rPr>
              <a:t>.</a:t>
            </a:r>
          </a:p>
          <a:p>
            <a:pPr marL="284400" indent="-284400">
              <a:lnSpc>
                <a:spcPct val="100000"/>
              </a:lnSpc>
              <a:spcBef>
                <a:spcPts val="0"/>
              </a:spcBef>
              <a:buFont typeface="Wingdings" panose="05000000000000000000" pitchFamily="2" charset="2"/>
              <a:buChar char="ð"/>
            </a:pPr>
            <a:endParaRPr lang="en-GB" sz="1200" dirty="0" smtClean="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t>
            </a:r>
            <a:r>
              <a:rPr lang="en-GB" sz="1200" dirty="0" smtClean="0">
                <a:solidFill>
                  <a:srgbClr val="002F5D"/>
                </a:solidFill>
              </a:rPr>
              <a:t>mortality from </a:t>
            </a:r>
            <a:r>
              <a:rPr lang="en-GB" sz="1200" b="1" dirty="0" smtClean="0">
                <a:solidFill>
                  <a:srgbClr val="002F5D"/>
                </a:solidFill>
              </a:rPr>
              <a:t>cardiovascular disease </a:t>
            </a:r>
            <a:r>
              <a:rPr lang="en-GB" sz="1200" dirty="0" smtClean="0">
                <a:solidFill>
                  <a:srgbClr val="002F5D"/>
                </a:solidFill>
              </a:rPr>
              <a:t>are statistically </a:t>
            </a:r>
            <a:r>
              <a:rPr lang="en-GB" sz="1200" b="1" dirty="0" smtClean="0">
                <a:solidFill>
                  <a:srgbClr val="002F5D"/>
                </a:solidFill>
              </a:rPr>
              <a:t>similar</a:t>
            </a:r>
            <a:r>
              <a:rPr lang="en-GB" sz="1200" dirty="0" smtClean="0">
                <a:solidFill>
                  <a:srgbClr val="002F5D"/>
                </a:solidFill>
              </a:rPr>
              <a:t> to the Cambridgeshire average </a:t>
            </a:r>
            <a:r>
              <a:rPr lang="en-GB" sz="1200" b="1" dirty="0" smtClean="0">
                <a:solidFill>
                  <a:srgbClr val="002F5D"/>
                </a:solidFill>
              </a:rPr>
              <a:t>for all-ages</a:t>
            </a:r>
            <a:r>
              <a:rPr lang="en-GB" sz="1200" dirty="0" smtClean="0">
                <a:solidFill>
                  <a:srgbClr val="002F5D"/>
                </a:solidFill>
              </a:rPr>
              <a:t> and </a:t>
            </a:r>
            <a:r>
              <a:rPr lang="en-GB" sz="1200" b="1" dirty="0" smtClean="0">
                <a:solidFill>
                  <a:srgbClr val="002F5D"/>
                </a:solidFill>
              </a:rPr>
              <a:t>under 75s</a:t>
            </a:r>
            <a:r>
              <a:rPr lang="en-GB" sz="1200" dirty="0" smtClean="0">
                <a:solidFill>
                  <a:srgbClr val="002F5D"/>
                </a:solidFill>
              </a:rPr>
              <a:t>.</a:t>
            </a:r>
          </a:p>
          <a:p>
            <a:pPr marL="741600" lvl="1" indent="-284400">
              <a:lnSpc>
                <a:spcPct val="100000"/>
              </a:lnSpc>
              <a:spcBef>
                <a:spcPts val="0"/>
              </a:spcBef>
              <a:buFont typeface="Wingdings" panose="05000000000000000000" pitchFamily="2" charset="2"/>
              <a:buChar char="ð"/>
            </a:pPr>
            <a:endParaRPr lang="en-GB" sz="1200" dirty="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all-age and under 75 </a:t>
            </a:r>
            <a:r>
              <a:rPr lang="en-GB" sz="1200" b="1" dirty="0" smtClean="0">
                <a:solidFill>
                  <a:srgbClr val="002F5D"/>
                </a:solidFill>
              </a:rPr>
              <a:t>cancer</a:t>
            </a:r>
            <a:r>
              <a:rPr lang="en-GB" sz="1200" dirty="0" smtClean="0">
                <a:solidFill>
                  <a:srgbClr val="002F5D"/>
                </a:solidFill>
              </a:rPr>
              <a:t> </a:t>
            </a:r>
            <a:r>
              <a:rPr lang="en-GB" sz="1200" b="1" dirty="0" smtClean="0">
                <a:solidFill>
                  <a:srgbClr val="002F5D"/>
                </a:solidFill>
              </a:rPr>
              <a:t>mortality </a:t>
            </a:r>
            <a:r>
              <a:rPr lang="en-GB" sz="1200" dirty="0">
                <a:solidFill>
                  <a:srgbClr val="002F5D"/>
                </a:solidFill>
              </a:rPr>
              <a:t>are statistically </a:t>
            </a:r>
            <a:r>
              <a:rPr lang="en-GB" sz="1200" b="1" dirty="0">
                <a:solidFill>
                  <a:srgbClr val="002F5D"/>
                </a:solidFill>
              </a:rPr>
              <a:t>similar</a:t>
            </a:r>
            <a:r>
              <a:rPr lang="en-GB" sz="1200" dirty="0">
                <a:solidFill>
                  <a:srgbClr val="002F5D"/>
                </a:solidFill>
              </a:rPr>
              <a:t> to the Cambridgeshire average</a:t>
            </a:r>
            <a:r>
              <a:rPr lang="en-GB" sz="1200" dirty="0" smtClean="0">
                <a:solidFill>
                  <a:srgbClr val="002F5D"/>
                </a:solidFill>
              </a:rPr>
              <a:t>.</a:t>
            </a:r>
          </a:p>
          <a:p>
            <a:pPr marL="284400" indent="-284400">
              <a:lnSpc>
                <a:spcPct val="100000"/>
              </a:lnSpc>
              <a:spcBef>
                <a:spcPts val="0"/>
              </a:spcBef>
              <a:buFont typeface="Wingdings" panose="05000000000000000000" pitchFamily="2" charset="2"/>
              <a:buChar char="ð"/>
            </a:pPr>
            <a:endParaRPr lang="en-GB" sz="1200" dirty="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a:t>
            </a:r>
            <a:r>
              <a:rPr lang="en-GB" sz="1200" dirty="0" smtClean="0">
                <a:solidFill>
                  <a:srgbClr val="002F5D"/>
                </a:solidFill>
              </a:rPr>
              <a:t>mortality from </a:t>
            </a:r>
            <a:r>
              <a:rPr lang="en-GB" sz="1200" b="1" dirty="0" smtClean="0">
                <a:solidFill>
                  <a:srgbClr val="002F5D"/>
                </a:solidFill>
              </a:rPr>
              <a:t>respiratory disease </a:t>
            </a:r>
            <a:r>
              <a:rPr lang="en-GB" sz="1200" dirty="0" smtClean="0">
                <a:solidFill>
                  <a:srgbClr val="002F5D"/>
                </a:solidFill>
              </a:rPr>
              <a:t>are </a:t>
            </a:r>
            <a:r>
              <a:rPr lang="en-GB" sz="1200" dirty="0">
                <a:solidFill>
                  <a:srgbClr val="002F5D"/>
                </a:solidFill>
              </a:rPr>
              <a:t>statistically </a:t>
            </a:r>
            <a:r>
              <a:rPr lang="en-GB" sz="1200" dirty="0" smtClean="0">
                <a:solidFill>
                  <a:srgbClr val="002F5D"/>
                </a:solidFill>
              </a:rPr>
              <a:t>significantly </a:t>
            </a:r>
            <a:r>
              <a:rPr lang="en-GB" sz="1200" b="1" dirty="0" smtClean="0">
                <a:solidFill>
                  <a:srgbClr val="002F5D"/>
                </a:solidFill>
              </a:rPr>
              <a:t>worse</a:t>
            </a:r>
            <a:r>
              <a:rPr lang="en-GB" sz="1200" dirty="0" smtClean="0">
                <a:solidFill>
                  <a:srgbClr val="002F5D"/>
                </a:solidFill>
              </a:rPr>
              <a:t> than the </a:t>
            </a:r>
            <a:r>
              <a:rPr lang="en-GB" sz="1200" dirty="0">
                <a:solidFill>
                  <a:srgbClr val="002F5D"/>
                </a:solidFill>
              </a:rPr>
              <a:t>Cambridgeshire </a:t>
            </a:r>
            <a:r>
              <a:rPr lang="en-GB" sz="1200" dirty="0" smtClean="0">
                <a:solidFill>
                  <a:srgbClr val="002F5D"/>
                </a:solidFill>
              </a:rPr>
              <a:t>average </a:t>
            </a:r>
            <a:r>
              <a:rPr lang="en-GB" sz="1200" b="1" dirty="0" smtClean="0">
                <a:solidFill>
                  <a:srgbClr val="002F5D"/>
                </a:solidFill>
              </a:rPr>
              <a:t>for all-ages</a:t>
            </a:r>
            <a:r>
              <a:rPr lang="en-GB" sz="1200" dirty="0" smtClean="0">
                <a:solidFill>
                  <a:srgbClr val="002F5D"/>
                </a:solidFill>
              </a:rPr>
              <a:t>, </a:t>
            </a:r>
            <a:r>
              <a:rPr lang="en-GB" sz="1200" dirty="0">
                <a:solidFill>
                  <a:srgbClr val="002F5D"/>
                </a:solidFill>
              </a:rPr>
              <a:t>and </a:t>
            </a:r>
            <a:r>
              <a:rPr lang="en-GB" sz="1200" dirty="0" smtClean="0">
                <a:solidFill>
                  <a:srgbClr val="002F5D"/>
                </a:solidFill>
              </a:rPr>
              <a:t>statistically </a:t>
            </a:r>
            <a:r>
              <a:rPr lang="en-GB" sz="1200" b="1" dirty="0" smtClean="0">
                <a:solidFill>
                  <a:srgbClr val="002F5D"/>
                </a:solidFill>
              </a:rPr>
              <a:t>similar</a:t>
            </a:r>
            <a:r>
              <a:rPr lang="en-GB" sz="1200" dirty="0" smtClean="0">
                <a:solidFill>
                  <a:srgbClr val="002F5D"/>
                </a:solidFill>
              </a:rPr>
              <a:t> </a:t>
            </a:r>
            <a:r>
              <a:rPr lang="en-GB" sz="1200" dirty="0">
                <a:solidFill>
                  <a:srgbClr val="002F5D"/>
                </a:solidFill>
              </a:rPr>
              <a:t>to the Cambridgeshire average for </a:t>
            </a:r>
            <a:r>
              <a:rPr lang="en-GB" sz="1200" b="1" dirty="0">
                <a:solidFill>
                  <a:srgbClr val="002F5D"/>
                </a:solidFill>
              </a:rPr>
              <a:t>under 75s</a:t>
            </a:r>
            <a:r>
              <a:rPr lang="en-GB" sz="1200" dirty="0" smtClean="0">
                <a:solidFill>
                  <a:srgbClr val="002F5D"/>
                </a:solidFill>
              </a:rPr>
              <a:t>.</a:t>
            </a:r>
          </a:p>
          <a:p>
            <a:pPr marL="284400" indent="-284400">
              <a:lnSpc>
                <a:spcPct val="100000"/>
              </a:lnSpc>
              <a:spcBef>
                <a:spcPts val="0"/>
              </a:spcBef>
              <a:buFont typeface="Wingdings" panose="05000000000000000000" pitchFamily="2" charset="2"/>
              <a:buChar char="ð"/>
            </a:pPr>
            <a:endParaRPr lang="en-GB" sz="1200" dirty="0">
              <a:solidFill>
                <a:srgbClr val="002F5D"/>
              </a:solidFill>
            </a:endParaRPr>
          </a:p>
          <a:p>
            <a:pPr marL="741600" lvl="1" indent="-284400">
              <a:lnSpc>
                <a:spcPct val="100000"/>
              </a:lnSpc>
              <a:spcBef>
                <a:spcPts val="0"/>
              </a:spcBef>
              <a:buFont typeface="Wingdings" panose="05000000000000000000" pitchFamily="2" charset="2"/>
              <a:buChar char="ð"/>
            </a:pPr>
            <a:r>
              <a:rPr lang="en-GB" sz="1200" dirty="0" smtClean="0">
                <a:solidFill>
                  <a:srgbClr val="002F5D"/>
                </a:solidFill>
              </a:rPr>
              <a:t>the </a:t>
            </a:r>
            <a:r>
              <a:rPr lang="en-GB" sz="1200" dirty="0">
                <a:solidFill>
                  <a:srgbClr val="002F5D"/>
                </a:solidFill>
              </a:rPr>
              <a:t>rates of mortality from </a:t>
            </a:r>
            <a:r>
              <a:rPr lang="en-GB" sz="1200" b="1" dirty="0" smtClean="0">
                <a:solidFill>
                  <a:srgbClr val="002F5D"/>
                </a:solidFill>
              </a:rPr>
              <a:t>dementia and Alzheimer’s  </a:t>
            </a:r>
            <a:r>
              <a:rPr lang="en-GB" sz="1200" dirty="0">
                <a:solidFill>
                  <a:srgbClr val="002F5D"/>
                </a:solidFill>
              </a:rPr>
              <a:t>are statistically </a:t>
            </a:r>
            <a:r>
              <a:rPr lang="en-GB" sz="1200" b="1" dirty="0" smtClean="0">
                <a:solidFill>
                  <a:srgbClr val="002F5D"/>
                </a:solidFill>
              </a:rPr>
              <a:t>similar</a:t>
            </a:r>
            <a:r>
              <a:rPr lang="en-GB" sz="1200" dirty="0" smtClean="0">
                <a:solidFill>
                  <a:srgbClr val="002F5D"/>
                </a:solidFill>
              </a:rPr>
              <a:t> to </a:t>
            </a:r>
            <a:r>
              <a:rPr lang="en-GB" sz="1200" dirty="0">
                <a:solidFill>
                  <a:srgbClr val="002F5D"/>
                </a:solidFill>
              </a:rPr>
              <a:t>the Cambridgeshire average </a:t>
            </a:r>
            <a:r>
              <a:rPr lang="en-GB" sz="1200" b="1" dirty="0">
                <a:solidFill>
                  <a:srgbClr val="002F5D"/>
                </a:solidFill>
              </a:rPr>
              <a:t>for </a:t>
            </a:r>
            <a:r>
              <a:rPr lang="en-GB" sz="1200" b="1" dirty="0" smtClean="0">
                <a:solidFill>
                  <a:srgbClr val="002F5D"/>
                </a:solidFill>
              </a:rPr>
              <a:t>all-ages</a:t>
            </a:r>
            <a:r>
              <a:rPr lang="en-GB" sz="1200" dirty="0" smtClean="0">
                <a:solidFill>
                  <a:srgbClr val="002F5D"/>
                </a:solidFill>
              </a:rPr>
              <a:t> </a:t>
            </a:r>
            <a:r>
              <a:rPr lang="en-GB" sz="1200" dirty="0">
                <a:solidFill>
                  <a:srgbClr val="002F5D"/>
                </a:solidFill>
              </a:rPr>
              <a:t>and </a:t>
            </a:r>
            <a:r>
              <a:rPr lang="en-GB" sz="1200" b="1" dirty="0" smtClean="0">
                <a:solidFill>
                  <a:srgbClr val="002F5D"/>
                </a:solidFill>
              </a:rPr>
              <a:t>under </a:t>
            </a:r>
            <a:r>
              <a:rPr lang="en-GB" sz="1200" b="1" dirty="0">
                <a:solidFill>
                  <a:srgbClr val="002F5D"/>
                </a:solidFill>
              </a:rPr>
              <a:t>75s</a:t>
            </a:r>
            <a:r>
              <a:rPr lang="en-GB" sz="1200" dirty="0" smtClean="0">
                <a:solidFill>
                  <a:srgbClr val="002F5D"/>
                </a:solidFill>
              </a:rPr>
              <a:t>.</a:t>
            </a:r>
            <a:endParaRPr lang="en-GB" sz="1200" dirty="0">
              <a:solidFill>
                <a:srgbClr val="002F5D"/>
              </a:solidFill>
            </a:endParaRPr>
          </a:p>
        </p:txBody>
      </p:sp>
      <p:pic>
        <p:nvPicPr>
          <p:cNvPr id="5" name="Picture 4"/>
          <p:cNvPicPr>
            <a:picLocks noChangeAspect="1"/>
          </p:cNvPicPr>
          <p:nvPr/>
        </p:nvPicPr>
        <p:blipFill>
          <a:blip r:embed="rId3"/>
          <a:stretch>
            <a:fillRect/>
          </a:stretch>
        </p:blipFill>
        <p:spPr>
          <a:xfrm>
            <a:off x="4966929" y="1053689"/>
            <a:ext cx="3399122" cy="1483782"/>
          </a:xfrm>
          <a:prstGeom prst="rect">
            <a:avLst/>
          </a:prstGeom>
        </p:spPr>
      </p:pic>
      <p:sp>
        <p:nvSpPr>
          <p:cNvPr id="6" name="Rectangle 5"/>
          <p:cNvSpPr/>
          <p:nvPr/>
        </p:nvSpPr>
        <p:spPr>
          <a:xfrm>
            <a:off x="8907530" y="5364406"/>
            <a:ext cx="2129109" cy="400110"/>
          </a:xfrm>
          <a:prstGeom prst="rect">
            <a:avLst/>
          </a:prstGeom>
        </p:spPr>
        <p:txBody>
          <a:bodyPr wrap="none">
            <a:spAutoFit/>
          </a:bodyPr>
          <a:lstStyle/>
          <a:p>
            <a:pPr>
              <a:lnSpc>
                <a:spcPts val="1200"/>
              </a:lnSpc>
              <a:spcAft>
                <a:spcPts val="0"/>
              </a:spcAft>
            </a:pPr>
            <a:r>
              <a:rPr lang="en-GB" sz="1000" b="1"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For all tables shown:</a:t>
            </a:r>
          </a:p>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DASR </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Directly age-standardised rate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8907530" y="5676838"/>
            <a:ext cx="3087181" cy="553998"/>
          </a:xfrm>
          <a:prstGeom prst="rect">
            <a:avLst/>
          </a:prstGeom>
        </p:spPr>
        <p:txBody>
          <a:bodyPr wrap="square">
            <a:spAutoFit/>
          </a:bodyPr>
          <a:lstStyle/>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Cambridgeshire </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districts are benchmarked against Cambridgeshire average, Cambridgeshire against C&amp;P average, and Peterborough against C&amp;P average</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907531" y="4815948"/>
            <a:ext cx="3087181" cy="443184"/>
          </a:xfrm>
          <a:prstGeom prst="rect">
            <a:avLst/>
          </a:prstGeom>
        </p:spPr>
      </p:pic>
      <p:pic>
        <p:nvPicPr>
          <p:cNvPr id="10" name="Picture 9"/>
          <p:cNvPicPr>
            <a:picLocks noChangeAspect="1"/>
          </p:cNvPicPr>
          <p:nvPr/>
        </p:nvPicPr>
        <p:blipFill>
          <a:blip r:embed="rId5"/>
          <a:stretch>
            <a:fillRect/>
          </a:stretch>
        </p:blipFill>
        <p:spPr>
          <a:xfrm>
            <a:off x="8574931" y="1040256"/>
            <a:ext cx="3399121" cy="1497215"/>
          </a:xfrm>
          <a:prstGeom prst="rect">
            <a:avLst/>
          </a:prstGeom>
        </p:spPr>
      </p:pic>
      <p:sp>
        <p:nvSpPr>
          <p:cNvPr id="11" name="TextBox 10"/>
          <p:cNvSpPr txBox="1"/>
          <p:nvPr/>
        </p:nvSpPr>
        <p:spPr>
          <a:xfrm>
            <a:off x="8554273" y="653118"/>
            <a:ext cx="3440438"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cardiovascular disease 2015-17</a:t>
            </a:r>
            <a:endParaRPr lang="en-GB" sz="1400" b="1" dirty="0">
              <a:solidFill>
                <a:schemeClr val="bg1"/>
              </a:solidFill>
            </a:endParaRPr>
          </a:p>
        </p:txBody>
      </p:sp>
      <p:sp>
        <p:nvSpPr>
          <p:cNvPr id="12" name="Rectangle 11"/>
          <p:cNvSpPr/>
          <p:nvPr/>
        </p:nvSpPr>
        <p:spPr>
          <a:xfrm>
            <a:off x="115147" y="6156295"/>
            <a:ext cx="4929734" cy="400110"/>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Cambridgeshire County Council Public Health Intelligence (NHS Digital Primary Care Mortality Database, ONS mid-year population estimates</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 (Table 96, 112, 115, 118, and 121)</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6"/>
          <a:stretch>
            <a:fillRect/>
          </a:stretch>
        </p:blipFill>
        <p:spPr>
          <a:xfrm>
            <a:off x="4994637" y="3132063"/>
            <a:ext cx="3371414" cy="1493624"/>
          </a:xfrm>
          <a:prstGeom prst="rect">
            <a:avLst/>
          </a:prstGeom>
        </p:spPr>
      </p:pic>
      <p:sp>
        <p:nvSpPr>
          <p:cNvPr id="14" name="TextBox 13"/>
          <p:cNvSpPr txBox="1"/>
          <p:nvPr/>
        </p:nvSpPr>
        <p:spPr>
          <a:xfrm>
            <a:off x="4980783" y="4815948"/>
            <a:ext cx="337141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dementia and Alzheimer’s 2015-17</a:t>
            </a:r>
            <a:endParaRPr lang="en-GB" sz="1400" b="1" dirty="0">
              <a:solidFill>
                <a:schemeClr val="bg1"/>
              </a:solidFill>
            </a:endParaRPr>
          </a:p>
        </p:txBody>
      </p:sp>
      <p:pic>
        <p:nvPicPr>
          <p:cNvPr id="15" name="Picture 14"/>
          <p:cNvPicPr>
            <a:picLocks noChangeAspect="1"/>
          </p:cNvPicPr>
          <p:nvPr/>
        </p:nvPicPr>
        <p:blipFill>
          <a:blip r:embed="rId7"/>
          <a:stretch>
            <a:fillRect/>
          </a:stretch>
        </p:blipFill>
        <p:spPr>
          <a:xfrm>
            <a:off x="8574931" y="3116081"/>
            <a:ext cx="3399122" cy="1493624"/>
          </a:xfrm>
          <a:prstGeom prst="rect">
            <a:avLst/>
          </a:prstGeom>
        </p:spPr>
      </p:pic>
      <p:sp>
        <p:nvSpPr>
          <p:cNvPr id="16" name="TextBox 15"/>
          <p:cNvSpPr txBox="1"/>
          <p:nvPr/>
        </p:nvSpPr>
        <p:spPr>
          <a:xfrm>
            <a:off x="4966929" y="2743830"/>
            <a:ext cx="339912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cancer 2015-17</a:t>
            </a:r>
            <a:endParaRPr lang="en-GB" sz="1400" b="1" dirty="0">
              <a:solidFill>
                <a:schemeClr val="bg1"/>
              </a:solidFill>
            </a:endParaRPr>
          </a:p>
        </p:txBody>
      </p:sp>
      <p:pic>
        <p:nvPicPr>
          <p:cNvPr id="17" name="Picture 16"/>
          <p:cNvPicPr>
            <a:picLocks noChangeAspect="1"/>
          </p:cNvPicPr>
          <p:nvPr/>
        </p:nvPicPr>
        <p:blipFill>
          <a:blip r:embed="rId8"/>
          <a:stretch>
            <a:fillRect/>
          </a:stretch>
        </p:blipFill>
        <p:spPr>
          <a:xfrm>
            <a:off x="4974849" y="5221370"/>
            <a:ext cx="3383282" cy="1464934"/>
          </a:xfrm>
          <a:prstGeom prst="rect">
            <a:avLst/>
          </a:prstGeom>
        </p:spPr>
      </p:pic>
      <p:sp>
        <p:nvSpPr>
          <p:cNvPr id="18" name="TextBox 17"/>
          <p:cNvSpPr txBox="1"/>
          <p:nvPr/>
        </p:nvSpPr>
        <p:spPr>
          <a:xfrm>
            <a:off x="8554273" y="2718752"/>
            <a:ext cx="341977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from respiratory disease 2015-17</a:t>
            </a:r>
            <a:endParaRPr lang="en-GB" sz="1400" b="1" dirty="0">
              <a:solidFill>
                <a:schemeClr val="bg1"/>
              </a:solidFill>
            </a:endParaRPr>
          </a:p>
        </p:txBody>
      </p:sp>
    </p:spTree>
    <p:extLst>
      <p:ext uri="{BB962C8B-B14F-4D97-AF65-F5344CB8AC3E}">
        <p14:creationId xmlns:p14="http://schemas.microsoft.com/office/powerpoint/2010/main" val="1873107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3649"/>
          </a:xfrm>
          <a:solidFill>
            <a:schemeClr val="accent1"/>
          </a:solidFill>
        </p:spPr>
        <p:txBody>
          <a:bodyPr>
            <a:noAutofit/>
          </a:bodyPr>
          <a:lstStyle/>
          <a:p>
            <a:r>
              <a:rPr lang="en-GB" sz="3200" b="1" dirty="0" smtClean="0">
                <a:solidFill>
                  <a:schemeClr val="bg1"/>
                </a:solidFill>
              </a:rPr>
              <a:t>Future disability and disease</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34</a:t>
            </a:fld>
            <a:endParaRPr lang="en-GB"/>
          </a:p>
        </p:txBody>
      </p:sp>
      <p:sp>
        <p:nvSpPr>
          <p:cNvPr id="8" name="TextBox 7"/>
          <p:cNvSpPr txBox="1"/>
          <p:nvPr/>
        </p:nvSpPr>
        <p:spPr>
          <a:xfrm>
            <a:off x="4198881" y="2661513"/>
            <a:ext cx="3816023"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18-64yrs) predicted to have a </a:t>
            </a:r>
            <a:r>
              <a:rPr lang="en-GB" sz="1200" b="1" dirty="0" smtClean="0">
                <a:solidFill>
                  <a:schemeClr val="bg1"/>
                </a:solidFill>
              </a:rPr>
              <a:t>moderate or serious personal care </a:t>
            </a:r>
            <a:r>
              <a:rPr lang="en-GB" sz="1200" b="1" dirty="0">
                <a:solidFill>
                  <a:schemeClr val="bg1"/>
                </a:solidFill>
              </a:rPr>
              <a:t>disability, 2017-2035 </a:t>
            </a:r>
            <a:r>
              <a:rPr lang="en-GB" sz="1200" b="1" dirty="0" smtClean="0">
                <a:solidFill>
                  <a:schemeClr val="bg1"/>
                </a:solidFill>
              </a:rPr>
              <a:t>(% change)</a:t>
            </a:r>
            <a:endParaRPr lang="en-GB" sz="1200" b="1" dirty="0">
              <a:solidFill>
                <a:schemeClr val="bg1"/>
              </a:solidFill>
            </a:endParaRPr>
          </a:p>
        </p:txBody>
      </p:sp>
      <p:sp>
        <p:nvSpPr>
          <p:cNvPr id="3" name="Content Placeholder 2"/>
          <p:cNvSpPr>
            <a:spLocks noGrp="1"/>
          </p:cNvSpPr>
          <p:nvPr>
            <p:ph idx="1"/>
          </p:nvPr>
        </p:nvSpPr>
        <p:spPr>
          <a:xfrm>
            <a:off x="220681" y="697111"/>
            <a:ext cx="3967644" cy="5316478"/>
          </a:xfrm>
        </p:spPr>
        <p:txBody>
          <a:bodyPr>
            <a:noAutofit/>
          </a:bodyPr>
          <a:lstStyle/>
          <a:p>
            <a:pPr marL="284400" indent="-284400">
              <a:lnSpc>
                <a:spcPct val="100000"/>
              </a:lnSpc>
              <a:spcBef>
                <a:spcPts val="0"/>
              </a:spcBef>
              <a:buFont typeface="Wingdings" panose="05000000000000000000" pitchFamily="2" charset="2"/>
              <a:buChar char="ð"/>
            </a:pPr>
            <a:r>
              <a:rPr lang="en-GB" sz="1300" b="1" dirty="0" smtClean="0">
                <a:solidFill>
                  <a:srgbClr val="002F5D"/>
                </a:solidFill>
              </a:rPr>
              <a:t>POPPI and PANSI </a:t>
            </a:r>
            <a:r>
              <a:rPr lang="en-GB" sz="1300" dirty="0" smtClean="0">
                <a:solidFill>
                  <a:srgbClr val="002F5D"/>
                </a:solidFill>
              </a:rPr>
              <a:t>tools </a:t>
            </a:r>
            <a:r>
              <a:rPr lang="en-GB" sz="1300" dirty="0">
                <a:solidFill>
                  <a:srgbClr val="002F5D"/>
                </a:solidFill>
              </a:rPr>
              <a:t>produce data on expected </a:t>
            </a:r>
            <a:r>
              <a:rPr lang="en-GB" sz="1300" b="1" dirty="0">
                <a:solidFill>
                  <a:srgbClr val="002F5D"/>
                </a:solidFill>
              </a:rPr>
              <a:t>future numbers of </a:t>
            </a:r>
            <a:r>
              <a:rPr lang="en-GB" sz="1300" b="1" dirty="0" smtClean="0">
                <a:solidFill>
                  <a:srgbClr val="002F5D"/>
                </a:solidFill>
              </a:rPr>
              <a:t>individuals with certain conditions</a:t>
            </a:r>
            <a:r>
              <a:rPr lang="en-GB" sz="1300" dirty="0" smtClean="0">
                <a:solidFill>
                  <a:srgbClr val="002F5D"/>
                </a:solidFill>
              </a:rPr>
              <a:t>. These figures are then applied to ONS and CCCRG population estimates for Cambridgeshire and Peterborough in the tables shown.</a:t>
            </a:r>
          </a:p>
          <a:p>
            <a:pPr marL="284400" indent="-284400">
              <a:lnSpc>
                <a:spcPct val="100000"/>
              </a:lnSpc>
              <a:spcBef>
                <a:spcPts val="0"/>
              </a:spcBef>
              <a:buFont typeface="Wingdings" panose="05000000000000000000" pitchFamily="2" charset="2"/>
              <a:buChar char="ð"/>
            </a:pPr>
            <a:endParaRPr lang="en-GB" sz="1300" dirty="0">
              <a:solidFill>
                <a:srgbClr val="002F5D"/>
              </a:solidFill>
            </a:endParaRPr>
          </a:p>
          <a:p>
            <a:pPr marL="284400" indent="-284400">
              <a:lnSpc>
                <a:spcPct val="100000"/>
              </a:lnSpc>
              <a:spcBef>
                <a:spcPts val="0"/>
              </a:spcBef>
              <a:buFont typeface="Wingdings" panose="05000000000000000000" pitchFamily="2" charset="2"/>
              <a:buChar char="ð"/>
            </a:pPr>
            <a:r>
              <a:rPr lang="en-GB" sz="1300" dirty="0" smtClean="0">
                <a:solidFill>
                  <a:srgbClr val="002F5D"/>
                </a:solidFill>
              </a:rPr>
              <a:t>For </a:t>
            </a:r>
            <a:r>
              <a:rPr lang="en-GB" sz="1300" b="1" dirty="0" smtClean="0">
                <a:solidFill>
                  <a:srgbClr val="002F5D"/>
                </a:solidFill>
              </a:rPr>
              <a:t>Huntingdonshire</a:t>
            </a:r>
            <a:r>
              <a:rPr lang="en-GB" sz="1300" dirty="0" smtClean="0">
                <a:solidFill>
                  <a:srgbClr val="002F5D"/>
                </a:solidFill>
              </a:rPr>
              <a:t>, based on CCCRG future </a:t>
            </a:r>
            <a:r>
              <a:rPr lang="en-GB" sz="1300" dirty="0">
                <a:solidFill>
                  <a:srgbClr val="002F5D"/>
                </a:solidFill>
              </a:rPr>
              <a:t>population </a:t>
            </a:r>
            <a:r>
              <a:rPr lang="en-GB" sz="1300" dirty="0" smtClean="0">
                <a:solidFill>
                  <a:srgbClr val="002F5D"/>
                </a:solidFill>
              </a:rPr>
              <a:t>estimates (which </a:t>
            </a:r>
            <a:r>
              <a:rPr lang="en-GB" sz="1300" dirty="0">
                <a:solidFill>
                  <a:srgbClr val="002F5D"/>
                </a:solidFill>
              </a:rPr>
              <a:t>consider local growth plans </a:t>
            </a:r>
            <a:r>
              <a:rPr lang="en-GB" sz="1300" dirty="0" smtClean="0">
                <a:solidFill>
                  <a:srgbClr val="002F5D"/>
                </a:solidFill>
              </a:rPr>
              <a:t>in </a:t>
            </a:r>
            <a:r>
              <a:rPr lang="en-GB" sz="1300" dirty="0">
                <a:solidFill>
                  <a:srgbClr val="002F5D"/>
                </a:solidFill>
              </a:rPr>
              <a:t>their methodology so are </a:t>
            </a:r>
            <a:r>
              <a:rPr lang="en-GB" sz="1300" dirty="0" smtClean="0">
                <a:solidFill>
                  <a:srgbClr val="002F5D"/>
                </a:solidFill>
              </a:rPr>
              <a:t> assumed </a:t>
            </a:r>
            <a:r>
              <a:rPr lang="en-GB" sz="1300" dirty="0">
                <a:solidFill>
                  <a:srgbClr val="002F5D"/>
                </a:solidFill>
              </a:rPr>
              <a:t>to be more </a:t>
            </a:r>
            <a:r>
              <a:rPr lang="en-GB" sz="1300" dirty="0" smtClean="0">
                <a:solidFill>
                  <a:srgbClr val="002F5D"/>
                </a:solidFill>
              </a:rPr>
              <a:t>accurate), the </a:t>
            </a:r>
            <a:r>
              <a:rPr lang="en-GB" sz="1300" b="1" dirty="0" smtClean="0">
                <a:solidFill>
                  <a:srgbClr val="002F5D"/>
                </a:solidFill>
              </a:rPr>
              <a:t>predicted increases </a:t>
            </a:r>
            <a:r>
              <a:rPr lang="en-GB" sz="1300" dirty="0" smtClean="0">
                <a:solidFill>
                  <a:srgbClr val="002F5D"/>
                </a:solidFill>
              </a:rPr>
              <a:t>2017-2035 in those experiencing certain conditions are:</a:t>
            </a:r>
          </a:p>
          <a:p>
            <a:pPr marL="741600" lvl="1" indent="-284400">
              <a:lnSpc>
                <a:spcPct val="100000"/>
              </a:lnSpc>
              <a:spcBef>
                <a:spcPts val="0"/>
              </a:spcBef>
              <a:buFont typeface="Wingdings" panose="05000000000000000000" pitchFamily="2" charset="2"/>
              <a:buChar char="ð"/>
            </a:pPr>
            <a:r>
              <a:rPr lang="en-GB" sz="1300" b="1" dirty="0" smtClean="0">
                <a:solidFill>
                  <a:srgbClr val="002F5D"/>
                </a:solidFill>
              </a:rPr>
              <a:t>Moderate physical disability: </a:t>
            </a:r>
            <a:r>
              <a:rPr lang="en-GB" sz="1300" dirty="0" smtClean="0">
                <a:solidFill>
                  <a:srgbClr val="002F5D"/>
                </a:solidFill>
              </a:rPr>
              <a:t>9.2%</a:t>
            </a:r>
          </a:p>
          <a:p>
            <a:pPr marL="741600" lvl="1" indent="-284400">
              <a:lnSpc>
                <a:spcPct val="100000"/>
              </a:lnSpc>
              <a:spcBef>
                <a:spcPts val="0"/>
              </a:spcBef>
              <a:buFont typeface="Wingdings" panose="05000000000000000000" pitchFamily="2" charset="2"/>
              <a:buChar char="ð"/>
            </a:pPr>
            <a:r>
              <a:rPr lang="en-GB" sz="1300" b="1" dirty="0" smtClean="0">
                <a:solidFill>
                  <a:srgbClr val="002F5D"/>
                </a:solidFill>
              </a:rPr>
              <a:t>Serious physical disability:</a:t>
            </a:r>
            <a:r>
              <a:rPr lang="en-GB" sz="1300" dirty="0" smtClean="0">
                <a:solidFill>
                  <a:srgbClr val="002F5D"/>
                </a:solidFill>
              </a:rPr>
              <a:t> 9.8%</a:t>
            </a:r>
          </a:p>
          <a:p>
            <a:pPr marL="741600" lvl="1" indent="-284400">
              <a:lnSpc>
                <a:spcPct val="100000"/>
              </a:lnSpc>
              <a:spcBef>
                <a:spcPts val="0"/>
              </a:spcBef>
              <a:buFont typeface="Wingdings" panose="05000000000000000000" pitchFamily="2" charset="2"/>
              <a:buChar char="ð"/>
            </a:pPr>
            <a:r>
              <a:rPr lang="en-GB" sz="1300" b="1" dirty="0" smtClean="0">
                <a:solidFill>
                  <a:srgbClr val="002F5D"/>
                </a:solidFill>
              </a:rPr>
              <a:t>Mod/Serious personal care disability: </a:t>
            </a:r>
            <a:r>
              <a:rPr lang="en-GB" sz="1300" dirty="0" smtClean="0">
                <a:solidFill>
                  <a:srgbClr val="002F5D"/>
                </a:solidFill>
              </a:rPr>
              <a:t>9.3%</a:t>
            </a:r>
          </a:p>
          <a:p>
            <a:pPr marL="741600" lvl="1" indent="-284400">
              <a:lnSpc>
                <a:spcPct val="100000"/>
              </a:lnSpc>
              <a:spcBef>
                <a:spcPts val="0"/>
              </a:spcBef>
              <a:buFont typeface="Wingdings" panose="05000000000000000000" pitchFamily="2" charset="2"/>
              <a:buChar char="ð"/>
            </a:pPr>
            <a:r>
              <a:rPr lang="en-GB" sz="1300" b="1" dirty="0" smtClean="0">
                <a:solidFill>
                  <a:srgbClr val="002F5D"/>
                </a:solidFill>
              </a:rPr>
              <a:t>Common mental disorder:</a:t>
            </a:r>
            <a:r>
              <a:rPr lang="en-GB" sz="1300" dirty="0" smtClean="0">
                <a:solidFill>
                  <a:srgbClr val="002F5D"/>
                </a:solidFill>
              </a:rPr>
              <a:t> 9.8%</a:t>
            </a:r>
          </a:p>
          <a:p>
            <a:pPr marL="741600" lvl="1" indent="-284400">
              <a:lnSpc>
                <a:spcPct val="100000"/>
              </a:lnSpc>
              <a:spcBef>
                <a:spcPts val="0"/>
              </a:spcBef>
              <a:buFont typeface="Wingdings" panose="05000000000000000000" pitchFamily="2" charset="2"/>
              <a:buChar char="ð"/>
            </a:pPr>
            <a:r>
              <a:rPr lang="en-GB" sz="1300" b="1" dirty="0" smtClean="0">
                <a:solidFill>
                  <a:srgbClr val="002F5D"/>
                </a:solidFill>
              </a:rPr>
              <a:t>A fall: 72.9</a:t>
            </a:r>
            <a:r>
              <a:rPr lang="en-GB" sz="1300" dirty="0" smtClean="0">
                <a:solidFill>
                  <a:srgbClr val="002F5D"/>
                </a:solidFill>
              </a:rPr>
              <a:t>%</a:t>
            </a:r>
          </a:p>
          <a:p>
            <a:pPr marL="741600" lvl="1" indent="-284400">
              <a:lnSpc>
                <a:spcPct val="100000"/>
              </a:lnSpc>
              <a:spcBef>
                <a:spcPts val="0"/>
              </a:spcBef>
              <a:buFont typeface="Wingdings" panose="05000000000000000000" pitchFamily="2" charset="2"/>
              <a:buChar char="ð"/>
            </a:pPr>
            <a:r>
              <a:rPr lang="en-GB" sz="1300" b="1" dirty="0" smtClean="0">
                <a:solidFill>
                  <a:srgbClr val="002F5D"/>
                </a:solidFill>
              </a:rPr>
              <a:t>Dementia: 109.3</a:t>
            </a:r>
            <a:r>
              <a:rPr lang="en-GB" sz="1300" dirty="0" smtClean="0">
                <a:solidFill>
                  <a:srgbClr val="002F5D"/>
                </a:solidFill>
              </a:rPr>
              <a:t>%</a:t>
            </a:r>
          </a:p>
          <a:p>
            <a:pPr marL="741600" lvl="1" indent="-284400">
              <a:lnSpc>
                <a:spcPct val="100000"/>
              </a:lnSpc>
              <a:spcBef>
                <a:spcPts val="0"/>
              </a:spcBef>
              <a:buFont typeface="Wingdings" panose="05000000000000000000" pitchFamily="2" charset="2"/>
              <a:buChar char="ð"/>
            </a:pPr>
            <a:endParaRPr lang="en-GB" sz="1300" dirty="0" smtClean="0">
              <a:solidFill>
                <a:srgbClr val="002F5D"/>
              </a:solidFill>
            </a:endParaRPr>
          </a:p>
          <a:p>
            <a:pPr marL="284400" indent="-284400">
              <a:lnSpc>
                <a:spcPct val="100000"/>
              </a:lnSpc>
              <a:spcBef>
                <a:spcPts val="0"/>
              </a:spcBef>
              <a:buFont typeface="Wingdings" panose="05000000000000000000" pitchFamily="2" charset="2"/>
              <a:buChar char="ð"/>
            </a:pPr>
            <a:r>
              <a:rPr lang="en-GB" sz="1300" dirty="0" smtClean="0">
                <a:solidFill>
                  <a:srgbClr val="002F5D"/>
                </a:solidFill>
              </a:rPr>
              <a:t>Additional need will add </a:t>
            </a:r>
            <a:r>
              <a:rPr lang="en-GB" sz="1300" b="1" dirty="0" smtClean="0">
                <a:solidFill>
                  <a:srgbClr val="002F5D"/>
                </a:solidFill>
              </a:rPr>
              <a:t>additional demand on service provision</a:t>
            </a:r>
            <a:r>
              <a:rPr lang="en-GB" sz="1300" dirty="0" smtClean="0">
                <a:solidFill>
                  <a:srgbClr val="002F5D"/>
                </a:solidFill>
              </a:rPr>
              <a:t>.</a:t>
            </a:r>
          </a:p>
          <a:p>
            <a:pPr marL="284400" indent="-284400">
              <a:lnSpc>
                <a:spcPct val="100000"/>
              </a:lnSpc>
              <a:spcBef>
                <a:spcPts val="0"/>
              </a:spcBef>
              <a:buFont typeface="Wingdings" panose="05000000000000000000" pitchFamily="2" charset="2"/>
              <a:buChar char="ð"/>
            </a:pPr>
            <a:endParaRPr lang="en-GB" sz="1300" dirty="0">
              <a:solidFill>
                <a:srgbClr val="FF0000"/>
              </a:solidFill>
            </a:endParaRPr>
          </a:p>
          <a:p>
            <a:pPr marL="284400" indent="-284400">
              <a:lnSpc>
                <a:spcPct val="100000"/>
              </a:lnSpc>
              <a:spcBef>
                <a:spcPts val="0"/>
              </a:spcBef>
              <a:buFont typeface="Wingdings" panose="05000000000000000000" pitchFamily="2" charset="2"/>
              <a:buChar char="ð"/>
            </a:pPr>
            <a:r>
              <a:rPr lang="en-GB" sz="1300" dirty="0" smtClean="0">
                <a:solidFill>
                  <a:srgbClr val="002F5D"/>
                </a:solidFill>
              </a:rPr>
              <a:t>Numerically, the estimated change in the proportion of </a:t>
            </a:r>
            <a:r>
              <a:rPr lang="en-GB" sz="1300" b="1" dirty="0" smtClean="0">
                <a:solidFill>
                  <a:srgbClr val="002F5D"/>
                </a:solidFill>
              </a:rPr>
              <a:t>people experiencing a fall or dementia</a:t>
            </a:r>
            <a:r>
              <a:rPr lang="en-GB" sz="1300" dirty="0" smtClean="0">
                <a:solidFill>
                  <a:srgbClr val="002F5D"/>
                </a:solidFill>
              </a:rPr>
              <a:t>, 2017-2035,  are numerically </a:t>
            </a:r>
            <a:r>
              <a:rPr lang="en-GB" sz="1300" b="1" dirty="0" smtClean="0">
                <a:solidFill>
                  <a:srgbClr val="002F5D"/>
                </a:solidFill>
              </a:rPr>
              <a:t>higher in Huntingdonshire </a:t>
            </a:r>
            <a:r>
              <a:rPr lang="en-GB" sz="1300" dirty="0" smtClean="0">
                <a:solidFill>
                  <a:srgbClr val="002F5D"/>
                </a:solidFill>
              </a:rPr>
              <a:t>than the Cambridgeshire average. </a:t>
            </a:r>
            <a:endParaRPr lang="en-GB" sz="1300" dirty="0">
              <a:solidFill>
                <a:srgbClr val="002F5D"/>
              </a:solidFill>
            </a:endParaRPr>
          </a:p>
          <a:p>
            <a:pPr marL="0" indent="0">
              <a:lnSpc>
                <a:spcPct val="100000"/>
              </a:lnSpc>
              <a:spcBef>
                <a:spcPts val="0"/>
              </a:spcBef>
              <a:buNone/>
            </a:pPr>
            <a:endParaRPr lang="en-GB" sz="1200" dirty="0" smtClean="0">
              <a:solidFill>
                <a:srgbClr val="FF0000"/>
              </a:solidFill>
            </a:endParaRPr>
          </a:p>
        </p:txBody>
      </p:sp>
      <p:sp>
        <p:nvSpPr>
          <p:cNvPr id="12" name="Rectangle 11"/>
          <p:cNvSpPr/>
          <p:nvPr/>
        </p:nvSpPr>
        <p:spPr>
          <a:xfrm>
            <a:off x="0" y="6013589"/>
            <a:ext cx="3963149" cy="707886"/>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Times New Roman" panose="02020603050405020304" pitchFamily="18" charset="0"/>
              </a:rPr>
              <a:t>Source:</a:t>
            </a:r>
            <a:r>
              <a:rPr lang="en-GB" sz="1000" dirty="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000" dirty="0">
                <a:solidFill>
                  <a:srgbClr val="002F5D"/>
                </a:solidFill>
              </a:rPr>
              <a:t>Projecting Older People Population Information (POPPI), Projecting Adult Needs &amp; Service Information (PANSI) &amp; Cambridgeshire County Council Research Group (CCCRG) Population Data &amp; Projections </a:t>
            </a:r>
            <a:r>
              <a:rPr lang="en-GB" sz="10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(Tables 100,102, 104, 106, 108 and 110)</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p:cNvSpPr txBox="1"/>
          <p:nvPr/>
        </p:nvSpPr>
        <p:spPr>
          <a:xfrm>
            <a:off x="8179357" y="637702"/>
            <a:ext cx="3770808" cy="461665"/>
          </a:xfrm>
          <a:prstGeom prst="rect">
            <a:avLst/>
          </a:prstGeom>
          <a:solidFill>
            <a:schemeClr val="accent5">
              <a:lumMod val="20000"/>
              <a:lumOff val="80000"/>
            </a:schemeClr>
          </a:solidFill>
        </p:spPr>
        <p:txBody>
          <a:bodyPr wrap="square" rtlCol="0">
            <a:spAutoFit/>
          </a:bodyPr>
          <a:lstStyle/>
          <a:p>
            <a:r>
              <a:rPr lang="en-GB" sz="1200" b="1" dirty="0" smtClean="0">
                <a:solidFill>
                  <a:schemeClr val="bg1"/>
                </a:solidFill>
              </a:rPr>
              <a:t>Population (aged 18-64yrs) predicted to have a serious physical disability, 2017-2035 (% change)</a:t>
            </a:r>
            <a:endParaRPr lang="en-GB" sz="1200" b="1" dirty="0">
              <a:solidFill>
                <a:schemeClr val="bg1"/>
              </a:solidFill>
            </a:endParaRPr>
          </a:p>
        </p:txBody>
      </p:sp>
      <p:sp>
        <p:nvSpPr>
          <p:cNvPr id="23" name="TextBox 22"/>
          <p:cNvSpPr txBox="1"/>
          <p:nvPr/>
        </p:nvSpPr>
        <p:spPr>
          <a:xfrm>
            <a:off x="8179357" y="2656371"/>
            <a:ext cx="3815350"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18-64yrs) predicted to have a </a:t>
            </a:r>
            <a:r>
              <a:rPr lang="en-GB" sz="1200" b="1" dirty="0" smtClean="0">
                <a:solidFill>
                  <a:schemeClr val="bg1"/>
                </a:solidFill>
              </a:rPr>
              <a:t>common mental disorder, </a:t>
            </a:r>
            <a:r>
              <a:rPr lang="en-GB" sz="1200" b="1" dirty="0">
                <a:solidFill>
                  <a:schemeClr val="bg1"/>
                </a:solidFill>
              </a:rPr>
              <a:t>2017-2035 </a:t>
            </a:r>
            <a:r>
              <a:rPr lang="en-GB" sz="1200" b="1" dirty="0" smtClean="0">
                <a:solidFill>
                  <a:schemeClr val="bg1"/>
                </a:solidFill>
              </a:rPr>
              <a:t>(% change)</a:t>
            </a:r>
            <a:endParaRPr lang="en-GB" sz="1200" b="1" dirty="0">
              <a:solidFill>
                <a:schemeClr val="bg1"/>
              </a:solidFill>
            </a:endParaRPr>
          </a:p>
        </p:txBody>
      </p:sp>
      <p:sp>
        <p:nvSpPr>
          <p:cNvPr id="28" name="TextBox 27"/>
          <p:cNvSpPr txBox="1"/>
          <p:nvPr/>
        </p:nvSpPr>
        <p:spPr>
          <a:xfrm>
            <a:off x="4188325" y="4607233"/>
            <a:ext cx="3815350"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a:t>
            </a:r>
            <a:r>
              <a:rPr lang="en-GB" sz="1200" b="1" dirty="0" smtClean="0">
                <a:solidFill>
                  <a:schemeClr val="bg1"/>
                </a:solidFill>
              </a:rPr>
              <a:t>65+ </a:t>
            </a:r>
            <a:r>
              <a:rPr lang="en-GB" sz="1200" b="1" dirty="0" err="1" smtClean="0">
                <a:solidFill>
                  <a:schemeClr val="bg1"/>
                </a:solidFill>
              </a:rPr>
              <a:t>yrs</a:t>
            </a:r>
            <a:r>
              <a:rPr lang="en-GB" sz="1200" b="1" dirty="0">
                <a:solidFill>
                  <a:schemeClr val="bg1"/>
                </a:solidFill>
              </a:rPr>
              <a:t>) predicted to have a </a:t>
            </a:r>
            <a:r>
              <a:rPr lang="en-GB" sz="1200" b="1" dirty="0" smtClean="0">
                <a:solidFill>
                  <a:schemeClr val="bg1"/>
                </a:solidFill>
              </a:rPr>
              <a:t>fall, </a:t>
            </a:r>
            <a:r>
              <a:rPr lang="en-GB" sz="1200" b="1" dirty="0">
                <a:solidFill>
                  <a:schemeClr val="bg1"/>
                </a:solidFill>
              </a:rPr>
              <a:t>2017-2035 </a:t>
            </a:r>
            <a:r>
              <a:rPr lang="en-GB" sz="1200" b="1" dirty="0" smtClean="0">
                <a:solidFill>
                  <a:schemeClr val="bg1"/>
                </a:solidFill>
              </a:rPr>
              <a:t>(% change)</a:t>
            </a:r>
            <a:endParaRPr lang="en-GB" sz="1200" b="1" dirty="0">
              <a:solidFill>
                <a:schemeClr val="bg1"/>
              </a:solidFill>
            </a:endParaRPr>
          </a:p>
        </p:txBody>
      </p:sp>
      <p:sp>
        <p:nvSpPr>
          <p:cNvPr id="29" name="TextBox 28"/>
          <p:cNvSpPr txBox="1"/>
          <p:nvPr/>
        </p:nvSpPr>
        <p:spPr>
          <a:xfrm>
            <a:off x="8179357" y="4607233"/>
            <a:ext cx="3815350" cy="461665"/>
          </a:xfrm>
          <a:prstGeom prst="rect">
            <a:avLst/>
          </a:prstGeom>
          <a:solidFill>
            <a:schemeClr val="accent5">
              <a:lumMod val="20000"/>
              <a:lumOff val="80000"/>
            </a:schemeClr>
          </a:solidFill>
        </p:spPr>
        <p:txBody>
          <a:bodyPr wrap="square" rtlCol="0">
            <a:spAutoFit/>
          </a:bodyPr>
          <a:lstStyle/>
          <a:p>
            <a:r>
              <a:rPr lang="en-GB" sz="1200" b="1" dirty="0">
                <a:solidFill>
                  <a:schemeClr val="bg1"/>
                </a:solidFill>
              </a:rPr>
              <a:t>Population (aged 65+ </a:t>
            </a:r>
            <a:r>
              <a:rPr lang="en-GB" sz="1200" b="1" dirty="0" err="1">
                <a:solidFill>
                  <a:schemeClr val="bg1"/>
                </a:solidFill>
              </a:rPr>
              <a:t>yrs</a:t>
            </a:r>
            <a:r>
              <a:rPr lang="en-GB" sz="1200" b="1" dirty="0">
                <a:solidFill>
                  <a:schemeClr val="bg1"/>
                </a:solidFill>
              </a:rPr>
              <a:t>) predicted to have </a:t>
            </a:r>
            <a:r>
              <a:rPr lang="en-GB" sz="1200" b="1" dirty="0" smtClean="0">
                <a:solidFill>
                  <a:schemeClr val="bg1"/>
                </a:solidFill>
              </a:rPr>
              <a:t>dementia, </a:t>
            </a:r>
            <a:r>
              <a:rPr lang="en-GB" sz="1200" b="1" dirty="0">
                <a:solidFill>
                  <a:schemeClr val="bg1"/>
                </a:solidFill>
              </a:rPr>
              <a:t>2017-2035 (% change)</a:t>
            </a:r>
          </a:p>
        </p:txBody>
      </p:sp>
      <p:sp>
        <p:nvSpPr>
          <p:cNvPr id="31" name="TextBox 30"/>
          <p:cNvSpPr txBox="1"/>
          <p:nvPr/>
        </p:nvSpPr>
        <p:spPr>
          <a:xfrm>
            <a:off x="4221150" y="637701"/>
            <a:ext cx="3815352" cy="461665"/>
          </a:xfrm>
          <a:prstGeom prst="rect">
            <a:avLst/>
          </a:prstGeom>
          <a:solidFill>
            <a:schemeClr val="accent5">
              <a:lumMod val="20000"/>
              <a:lumOff val="80000"/>
            </a:schemeClr>
          </a:solidFill>
        </p:spPr>
        <p:txBody>
          <a:bodyPr wrap="square" rtlCol="0">
            <a:spAutoFit/>
          </a:bodyPr>
          <a:lstStyle/>
          <a:p>
            <a:r>
              <a:rPr lang="en-GB" sz="1200" b="1" dirty="0" smtClean="0">
                <a:solidFill>
                  <a:schemeClr val="bg1"/>
                </a:solidFill>
              </a:rPr>
              <a:t>Population (aged 18-64yrs) predicted to have a moderate physical disability, 2017-2035 (% change)</a:t>
            </a:r>
            <a:endParaRPr lang="en-GB" sz="1200" b="1" dirty="0">
              <a:solidFill>
                <a:schemeClr val="bg1"/>
              </a:solidFill>
            </a:endParaRPr>
          </a:p>
        </p:txBody>
      </p:sp>
      <p:pic>
        <p:nvPicPr>
          <p:cNvPr id="37" name="Picture 36"/>
          <p:cNvPicPr>
            <a:picLocks noChangeAspect="1"/>
          </p:cNvPicPr>
          <p:nvPr/>
        </p:nvPicPr>
        <p:blipFill>
          <a:blip r:embed="rId3"/>
          <a:stretch>
            <a:fillRect/>
          </a:stretch>
        </p:blipFill>
        <p:spPr>
          <a:xfrm>
            <a:off x="4198881" y="3201016"/>
            <a:ext cx="3837621" cy="1338812"/>
          </a:xfrm>
          <a:prstGeom prst="rect">
            <a:avLst/>
          </a:prstGeom>
        </p:spPr>
      </p:pic>
      <p:pic>
        <p:nvPicPr>
          <p:cNvPr id="38" name="Picture 37"/>
          <p:cNvPicPr>
            <a:picLocks noChangeAspect="1"/>
          </p:cNvPicPr>
          <p:nvPr/>
        </p:nvPicPr>
        <p:blipFill>
          <a:blip r:embed="rId4"/>
          <a:stretch>
            <a:fillRect/>
          </a:stretch>
        </p:blipFill>
        <p:spPr>
          <a:xfrm>
            <a:off x="8194070" y="3201016"/>
            <a:ext cx="3756095" cy="1341477"/>
          </a:xfrm>
          <a:prstGeom prst="rect">
            <a:avLst/>
          </a:prstGeom>
        </p:spPr>
      </p:pic>
      <p:pic>
        <p:nvPicPr>
          <p:cNvPr id="39" name="Picture 38"/>
          <p:cNvPicPr>
            <a:picLocks noChangeAspect="1"/>
          </p:cNvPicPr>
          <p:nvPr/>
        </p:nvPicPr>
        <p:blipFill>
          <a:blip r:embed="rId5"/>
          <a:stretch>
            <a:fillRect/>
          </a:stretch>
        </p:blipFill>
        <p:spPr>
          <a:xfrm>
            <a:off x="4188325" y="5135739"/>
            <a:ext cx="3825273" cy="1334504"/>
          </a:xfrm>
          <a:prstGeom prst="rect">
            <a:avLst/>
          </a:prstGeom>
        </p:spPr>
      </p:pic>
      <p:pic>
        <p:nvPicPr>
          <p:cNvPr id="40" name="Picture 39"/>
          <p:cNvPicPr>
            <a:picLocks noChangeAspect="1"/>
          </p:cNvPicPr>
          <p:nvPr/>
        </p:nvPicPr>
        <p:blipFill>
          <a:blip r:embed="rId6"/>
          <a:stretch>
            <a:fillRect/>
          </a:stretch>
        </p:blipFill>
        <p:spPr>
          <a:xfrm>
            <a:off x="8155198" y="5122460"/>
            <a:ext cx="3863337" cy="1347783"/>
          </a:xfrm>
          <a:prstGeom prst="rect">
            <a:avLst/>
          </a:prstGeom>
        </p:spPr>
      </p:pic>
      <p:pic>
        <p:nvPicPr>
          <p:cNvPr id="41" name="Picture 40"/>
          <p:cNvPicPr>
            <a:picLocks noChangeAspect="1"/>
          </p:cNvPicPr>
          <p:nvPr/>
        </p:nvPicPr>
        <p:blipFill>
          <a:blip r:embed="rId7"/>
          <a:stretch>
            <a:fillRect/>
          </a:stretch>
        </p:blipFill>
        <p:spPr>
          <a:xfrm>
            <a:off x="4221150" y="1188821"/>
            <a:ext cx="3782525" cy="1365299"/>
          </a:xfrm>
          <a:prstGeom prst="rect">
            <a:avLst/>
          </a:prstGeom>
        </p:spPr>
      </p:pic>
      <p:pic>
        <p:nvPicPr>
          <p:cNvPr id="42" name="Picture 41"/>
          <p:cNvPicPr>
            <a:picLocks noChangeAspect="1"/>
          </p:cNvPicPr>
          <p:nvPr/>
        </p:nvPicPr>
        <p:blipFill>
          <a:blip r:embed="rId8"/>
          <a:stretch>
            <a:fillRect/>
          </a:stretch>
        </p:blipFill>
        <p:spPr>
          <a:xfrm>
            <a:off x="8194070" y="1227068"/>
            <a:ext cx="3756095" cy="1304647"/>
          </a:xfrm>
          <a:prstGeom prst="rect">
            <a:avLst/>
          </a:prstGeom>
        </p:spPr>
      </p:pic>
    </p:spTree>
    <p:extLst>
      <p:ext uri="{BB962C8B-B14F-4D97-AF65-F5344CB8AC3E}">
        <p14:creationId xmlns:p14="http://schemas.microsoft.com/office/powerpoint/2010/main" val="18559104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3649"/>
          </a:xfrm>
          <a:solidFill>
            <a:schemeClr val="accent1"/>
          </a:solidFill>
        </p:spPr>
        <p:txBody>
          <a:bodyPr>
            <a:noAutofit/>
          </a:bodyPr>
          <a:lstStyle/>
          <a:p>
            <a:r>
              <a:rPr lang="en-GB" sz="3200" b="1" dirty="0" smtClean="0">
                <a:solidFill>
                  <a:schemeClr val="bg1"/>
                </a:solidFill>
              </a:rPr>
              <a:t>Further information</a:t>
            </a:r>
            <a:endParaRPr lang="en-GB" sz="32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35</a:t>
            </a:fld>
            <a:endParaRPr lang="en-GB"/>
          </a:p>
        </p:txBody>
      </p:sp>
      <p:sp>
        <p:nvSpPr>
          <p:cNvPr id="3" name="Content Placeholder 2"/>
          <p:cNvSpPr>
            <a:spLocks noGrp="1"/>
          </p:cNvSpPr>
          <p:nvPr>
            <p:ph idx="1"/>
          </p:nvPr>
        </p:nvSpPr>
        <p:spPr>
          <a:xfrm>
            <a:off x="156887" y="756059"/>
            <a:ext cx="11196913" cy="4869903"/>
          </a:xfrm>
        </p:spPr>
        <p:txBody>
          <a:bodyPr>
            <a:normAutofit/>
          </a:bodyPr>
          <a:lstStyle/>
          <a:p>
            <a:pPr>
              <a:buFont typeface="Wingdings" panose="05000000000000000000" pitchFamily="2" charset="2"/>
              <a:buChar char="ð"/>
            </a:pPr>
            <a:r>
              <a:rPr lang="en-GB" sz="1400" dirty="0" smtClean="0">
                <a:solidFill>
                  <a:srgbClr val="002F5D"/>
                </a:solidFill>
              </a:rPr>
              <a:t>The </a:t>
            </a:r>
            <a:r>
              <a:rPr lang="en-GB" sz="1400" b="1" dirty="0">
                <a:solidFill>
                  <a:srgbClr val="002F5D"/>
                </a:solidFill>
              </a:rPr>
              <a:t>Cambridgeshire and Peterborough JSNA Core Dataset</a:t>
            </a:r>
            <a:r>
              <a:rPr lang="en-GB" sz="1400" dirty="0">
                <a:solidFill>
                  <a:srgbClr val="002F5D"/>
                </a:solidFill>
              </a:rPr>
              <a:t> was first produced in 2018, following an initial Cambridgeshire JSNA Core Dataset and Peterborough JSNA Core Dataset produced by </a:t>
            </a:r>
            <a:r>
              <a:rPr lang="en-GB" sz="1400" dirty="0" smtClean="0">
                <a:solidFill>
                  <a:srgbClr val="002F5D"/>
                </a:solidFill>
              </a:rPr>
              <a:t>Cambridgeshire County Council and Peterborough City Council’s Public Health Intelligence team in </a:t>
            </a:r>
            <a:r>
              <a:rPr lang="en-GB" sz="1400" dirty="0">
                <a:solidFill>
                  <a:srgbClr val="002F5D"/>
                </a:solidFill>
              </a:rPr>
              <a:t>2017. </a:t>
            </a:r>
            <a:endParaRPr lang="en-GB" sz="1400" dirty="0" smtClean="0">
              <a:solidFill>
                <a:srgbClr val="002F5D"/>
              </a:solidFill>
            </a:endParaRPr>
          </a:p>
          <a:p>
            <a:pPr>
              <a:buFont typeface="Wingdings" panose="05000000000000000000" pitchFamily="2" charset="2"/>
              <a:buChar char="ð"/>
            </a:pPr>
            <a:r>
              <a:rPr lang="en-GB" sz="1400" dirty="0" smtClean="0">
                <a:solidFill>
                  <a:srgbClr val="002F5D"/>
                </a:solidFill>
              </a:rPr>
              <a:t>All </a:t>
            </a:r>
            <a:r>
              <a:rPr lang="en-GB" sz="1400" dirty="0">
                <a:solidFill>
                  <a:srgbClr val="002F5D"/>
                </a:solidFill>
              </a:rPr>
              <a:t>of the JSNA Core Datasets are available at </a:t>
            </a:r>
            <a:endParaRPr lang="en-GB" sz="1400" dirty="0" smtClean="0">
              <a:solidFill>
                <a:srgbClr val="002F5D"/>
              </a:solidFill>
            </a:endParaRPr>
          </a:p>
          <a:p>
            <a:pPr lvl="1">
              <a:buFont typeface="Wingdings" panose="05000000000000000000" pitchFamily="2" charset="2"/>
              <a:buChar char="ð"/>
            </a:pPr>
            <a:r>
              <a:rPr lang="en-GB" sz="1400" u="sng" dirty="0" smtClean="0">
                <a:solidFill>
                  <a:srgbClr val="002F5D"/>
                </a:solidFill>
                <a:hlinkClick r:id="rId2"/>
              </a:rPr>
              <a:t>http</a:t>
            </a:r>
            <a:r>
              <a:rPr lang="en-GB" sz="1400" u="sng" dirty="0">
                <a:solidFill>
                  <a:srgbClr val="002F5D"/>
                </a:solidFill>
                <a:hlinkClick r:id="rId2"/>
              </a:rPr>
              <a:t>://cambridgeshireinsight.org.uk/jsna</a:t>
            </a:r>
            <a:r>
              <a:rPr lang="en-GB" sz="1400" dirty="0">
                <a:solidFill>
                  <a:srgbClr val="002F5D"/>
                </a:solidFill>
              </a:rPr>
              <a:t> </a:t>
            </a:r>
            <a:endParaRPr lang="en-GB" sz="1400" dirty="0" smtClean="0">
              <a:solidFill>
                <a:srgbClr val="002F5D"/>
              </a:solidFill>
            </a:endParaRPr>
          </a:p>
          <a:p>
            <a:pPr lvl="1">
              <a:buFont typeface="Wingdings" panose="05000000000000000000" pitchFamily="2" charset="2"/>
              <a:buChar char="ð"/>
            </a:pPr>
            <a:r>
              <a:rPr lang="en-GB" sz="1400" dirty="0" smtClean="0">
                <a:solidFill>
                  <a:srgbClr val="002F5D"/>
                </a:solidFill>
              </a:rPr>
              <a:t>and </a:t>
            </a:r>
            <a:r>
              <a:rPr lang="en-GB" sz="1400" u="sng" dirty="0">
                <a:solidFill>
                  <a:srgbClr val="002F5D"/>
                </a:solidFill>
                <a:hlinkClick r:id="rId3"/>
              </a:rPr>
              <a:t>www.peterborough.gov.uk/healthcare/public-health/JSNA</a:t>
            </a:r>
            <a:r>
              <a:rPr lang="en-GB" sz="1400" dirty="0">
                <a:solidFill>
                  <a:srgbClr val="002F5D"/>
                </a:solidFill>
              </a:rPr>
              <a:t>.</a:t>
            </a:r>
          </a:p>
          <a:p>
            <a:pPr>
              <a:buFont typeface="Wingdings" panose="05000000000000000000" pitchFamily="2" charset="2"/>
              <a:buChar char="ð"/>
            </a:pPr>
            <a:r>
              <a:rPr lang="en-GB" sz="1400" dirty="0" smtClean="0">
                <a:solidFill>
                  <a:srgbClr val="002F5D"/>
                </a:solidFill>
              </a:rPr>
              <a:t>For more information please contact the </a:t>
            </a:r>
            <a:r>
              <a:rPr lang="en-GB" sz="1400" dirty="0">
                <a:solidFill>
                  <a:srgbClr val="002F5D"/>
                </a:solidFill>
              </a:rPr>
              <a:t>Public Health Intelligence </a:t>
            </a:r>
            <a:r>
              <a:rPr lang="en-GB" sz="1400" dirty="0" smtClean="0">
                <a:solidFill>
                  <a:srgbClr val="002F5D"/>
                </a:solidFill>
              </a:rPr>
              <a:t>team at:</a:t>
            </a:r>
          </a:p>
          <a:p>
            <a:pPr lvl="1">
              <a:buFont typeface="Wingdings" panose="05000000000000000000" pitchFamily="2" charset="2"/>
              <a:buChar char="ð"/>
            </a:pPr>
            <a:r>
              <a:rPr lang="en-GB" sz="1400" dirty="0">
                <a:solidFill>
                  <a:srgbClr val="002F5D"/>
                </a:solidFill>
              </a:rPr>
              <a:t>Cambridgeshire at </a:t>
            </a:r>
            <a:r>
              <a:rPr lang="en-GB" sz="1400" u="sng" dirty="0">
                <a:solidFill>
                  <a:srgbClr val="002F5D"/>
                </a:solidFill>
                <a:hlinkClick r:id="rId4"/>
              </a:rPr>
              <a:t>PHI-team@cambridgeshire.gov.uk</a:t>
            </a:r>
            <a:r>
              <a:rPr lang="en-GB" sz="1400" dirty="0">
                <a:solidFill>
                  <a:srgbClr val="002F5D"/>
                </a:solidFill>
              </a:rPr>
              <a:t> and Peterborough at </a:t>
            </a:r>
            <a:r>
              <a:rPr lang="en-GB" sz="1400" u="sng" dirty="0">
                <a:solidFill>
                  <a:srgbClr val="002F5D"/>
                </a:solidFill>
                <a:hlinkClick r:id="rId5"/>
              </a:rPr>
              <a:t>phi-team@peterborough.gov.uk</a:t>
            </a:r>
            <a:r>
              <a:rPr lang="en-GB" sz="1400" dirty="0">
                <a:solidFill>
                  <a:srgbClr val="002F5D"/>
                </a:solidFill>
              </a:rPr>
              <a:t>.</a:t>
            </a:r>
          </a:p>
          <a:p>
            <a:pPr>
              <a:buFont typeface="Wingdings" panose="05000000000000000000" pitchFamily="2" charset="2"/>
              <a:buChar char="Ø"/>
            </a:pPr>
            <a:endParaRPr lang="en-GB" sz="1400" dirty="0">
              <a:solidFill>
                <a:srgbClr val="002F5D"/>
              </a:solidFill>
            </a:endParaRPr>
          </a:p>
          <a:p>
            <a:pPr>
              <a:buFont typeface="Wingdings" panose="05000000000000000000" pitchFamily="2" charset="2"/>
              <a:buChar char="Ø"/>
            </a:pPr>
            <a:endParaRPr lang="en-GB" sz="1400" dirty="0">
              <a:solidFill>
                <a:srgbClr val="002F5D"/>
              </a:solidFill>
            </a:endParaRPr>
          </a:p>
        </p:txBody>
      </p:sp>
    </p:spTree>
    <p:extLst>
      <p:ext uri="{BB962C8B-B14F-4D97-AF65-F5344CB8AC3E}">
        <p14:creationId xmlns:p14="http://schemas.microsoft.com/office/powerpoint/2010/main" val="3058114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4</a:t>
            </a:fld>
            <a:endParaRPr lang="en-GB" dirty="0"/>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62307" y="1091831"/>
            <a:ext cx="5259976" cy="1890711"/>
          </a:xfrm>
          <a:prstGeom prst="rect">
            <a:avLst/>
          </a:prstGeom>
          <a:noFill/>
          <a:ln>
            <a:noFill/>
          </a:ln>
        </p:spPr>
      </p:pic>
      <p:sp>
        <p:nvSpPr>
          <p:cNvPr id="6" name="TextBox 5"/>
          <p:cNvSpPr txBox="1"/>
          <p:nvPr/>
        </p:nvSpPr>
        <p:spPr>
          <a:xfrm>
            <a:off x="310471" y="1063270"/>
            <a:ext cx="6336094" cy="5293757"/>
          </a:xfrm>
          <a:prstGeom prst="rect">
            <a:avLst/>
          </a:prstGeom>
          <a:noFill/>
        </p:spPr>
        <p:txBody>
          <a:bodyPr wrap="square" rtlCol="0">
            <a:spAutoFit/>
          </a:bodyPr>
          <a:lstStyle/>
          <a:p>
            <a:pPr marL="285750" indent="-285750">
              <a:buFont typeface="Wingdings" panose="05000000000000000000" pitchFamily="2" charset="2"/>
              <a:buChar char="ð"/>
            </a:pPr>
            <a:r>
              <a:rPr lang="en-GB" sz="1400" dirty="0" smtClean="0">
                <a:solidFill>
                  <a:srgbClr val="002F5D"/>
                </a:solidFill>
              </a:rPr>
              <a:t>The estimated </a:t>
            </a:r>
            <a:r>
              <a:rPr lang="en-GB" sz="1400" b="1" dirty="0" smtClean="0">
                <a:solidFill>
                  <a:srgbClr val="002F5D"/>
                </a:solidFill>
              </a:rPr>
              <a:t>population</a:t>
            </a:r>
            <a:r>
              <a:rPr lang="en-GB" sz="1400" dirty="0" smtClean="0">
                <a:solidFill>
                  <a:srgbClr val="002F5D"/>
                </a:solidFill>
              </a:rPr>
              <a:t> of </a:t>
            </a:r>
            <a:r>
              <a:rPr lang="en-GB" sz="1400" b="1" dirty="0" smtClean="0">
                <a:solidFill>
                  <a:srgbClr val="002F5D"/>
                </a:solidFill>
              </a:rPr>
              <a:t>Huntingdonshire</a:t>
            </a:r>
            <a:r>
              <a:rPr lang="en-GB" sz="1400" dirty="0" smtClean="0">
                <a:solidFill>
                  <a:srgbClr val="002F5D"/>
                </a:solidFill>
              </a:rPr>
              <a:t> in 2016 was </a:t>
            </a:r>
            <a:r>
              <a:rPr lang="en-GB" sz="1400" b="1" dirty="0" smtClean="0">
                <a:solidFill>
                  <a:srgbClr val="002F5D"/>
                </a:solidFill>
              </a:rPr>
              <a:t>176,590</a:t>
            </a:r>
            <a:r>
              <a:rPr lang="en-GB" sz="1400" dirty="0" smtClean="0">
                <a:solidFill>
                  <a:srgbClr val="002F5D"/>
                </a:solidFill>
              </a:rPr>
              <a:t>. This is 20.8% of the Cambridgeshire &amp; Peterborough total. </a:t>
            </a:r>
          </a:p>
          <a:p>
            <a:pPr marL="285750" indent="-285750">
              <a:buFont typeface="Wingdings" panose="05000000000000000000" pitchFamily="2" charset="2"/>
              <a:buChar char="ð"/>
            </a:pPr>
            <a:endParaRPr lang="en-GB" sz="1400" dirty="0" smtClean="0">
              <a:solidFill>
                <a:srgbClr val="002F5D"/>
              </a:solidFill>
            </a:endParaRPr>
          </a:p>
          <a:p>
            <a:pPr marL="285750" indent="-285750">
              <a:buFont typeface="Wingdings" panose="05000000000000000000" pitchFamily="2" charset="2"/>
              <a:buChar char="ð"/>
            </a:pPr>
            <a:r>
              <a:rPr lang="en-GB" sz="1400" dirty="0" smtClean="0">
                <a:solidFill>
                  <a:srgbClr val="002F5D"/>
                </a:solidFill>
              </a:rPr>
              <a:t>The population of Huntingdonshire is </a:t>
            </a:r>
            <a:r>
              <a:rPr lang="en-GB" sz="1400" b="1" dirty="0" smtClean="0">
                <a:solidFill>
                  <a:srgbClr val="002F5D"/>
                </a:solidFill>
              </a:rPr>
              <a:t>predicted to grow </a:t>
            </a:r>
            <a:r>
              <a:rPr lang="en-GB" sz="1400" dirty="0" smtClean="0">
                <a:solidFill>
                  <a:srgbClr val="002F5D"/>
                </a:solidFill>
              </a:rPr>
              <a:t>to </a:t>
            </a:r>
            <a:r>
              <a:rPr lang="en-GB" sz="1400" b="1" dirty="0" smtClean="0">
                <a:solidFill>
                  <a:srgbClr val="002F5D"/>
                </a:solidFill>
              </a:rPr>
              <a:t>217,710 </a:t>
            </a:r>
            <a:r>
              <a:rPr lang="en-GB" sz="1400" dirty="0" smtClean="0">
                <a:solidFill>
                  <a:srgbClr val="002F5D"/>
                </a:solidFill>
              </a:rPr>
              <a:t>by </a:t>
            </a:r>
            <a:r>
              <a:rPr lang="en-GB" sz="1400" dirty="0">
                <a:solidFill>
                  <a:srgbClr val="002F5D"/>
                </a:solidFill>
              </a:rPr>
              <a:t>2036, </a:t>
            </a:r>
            <a:r>
              <a:rPr lang="en-GB" sz="1400" dirty="0" smtClean="0">
                <a:solidFill>
                  <a:srgbClr val="002F5D"/>
                </a:solidFill>
              </a:rPr>
              <a:t>an increase of 41,120 people (23.3%). </a:t>
            </a: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ð"/>
            </a:pPr>
            <a:r>
              <a:rPr lang="en-GB" sz="1400" b="1" dirty="0">
                <a:solidFill>
                  <a:srgbClr val="002F5D"/>
                </a:solidFill>
              </a:rPr>
              <a:t>Huntingdonshire </a:t>
            </a:r>
            <a:r>
              <a:rPr lang="en-GB" sz="1400" dirty="0" smtClean="0">
                <a:solidFill>
                  <a:srgbClr val="002F5D"/>
                </a:solidFill>
              </a:rPr>
              <a:t>is predicted to have </a:t>
            </a:r>
            <a:r>
              <a:rPr lang="en-GB" sz="1400" b="1" dirty="0" smtClean="0">
                <a:solidFill>
                  <a:srgbClr val="002F5D"/>
                </a:solidFill>
              </a:rPr>
              <a:t>substantial</a:t>
            </a:r>
            <a:r>
              <a:rPr lang="en-GB" sz="1400" dirty="0" smtClean="0">
                <a:solidFill>
                  <a:srgbClr val="002F5D"/>
                </a:solidFill>
              </a:rPr>
              <a:t> </a:t>
            </a:r>
            <a:r>
              <a:rPr lang="en-GB" sz="1400" b="1" dirty="0" smtClean="0">
                <a:solidFill>
                  <a:srgbClr val="002F5D"/>
                </a:solidFill>
              </a:rPr>
              <a:t>growth</a:t>
            </a:r>
            <a:r>
              <a:rPr lang="en-GB" sz="1400" dirty="0" smtClean="0">
                <a:solidFill>
                  <a:srgbClr val="002F5D"/>
                </a:solidFill>
              </a:rPr>
              <a:t> between 2016-2036. It is expected to have the second-largest </a:t>
            </a:r>
            <a:r>
              <a:rPr lang="en-GB" sz="1400" b="1" dirty="0" smtClean="0">
                <a:solidFill>
                  <a:srgbClr val="002F5D"/>
                </a:solidFill>
              </a:rPr>
              <a:t>growth in absolute numbers </a:t>
            </a:r>
            <a:r>
              <a:rPr lang="en-GB" sz="1400" dirty="0" smtClean="0">
                <a:solidFill>
                  <a:srgbClr val="002F5D"/>
                </a:solidFill>
              </a:rPr>
              <a:t>of all the Cambridgeshire districts, increasing its population size by almost a quarter.</a:t>
            </a: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ð"/>
            </a:pPr>
            <a:r>
              <a:rPr lang="en-GB" sz="1400" dirty="0" smtClean="0">
                <a:solidFill>
                  <a:srgbClr val="002F5D"/>
                </a:solidFill>
              </a:rPr>
              <a:t>The </a:t>
            </a:r>
            <a:r>
              <a:rPr lang="en-GB" sz="1400" b="1" dirty="0" smtClean="0">
                <a:solidFill>
                  <a:srgbClr val="002F5D"/>
                </a:solidFill>
              </a:rPr>
              <a:t>population density </a:t>
            </a:r>
            <a:r>
              <a:rPr lang="en-GB" sz="1400" dirty="0" smtClean="0">
                <a:solidFill>
                  <a:srgbClr val="002F5D"/>
                </a:solidFill>
              </a:rPr>
              <a:t>of Huntingdonshire is similar to the other Cambridgeshire districts (excluding Cambridge); it is a </a:t>
            </a:r>
            <a:r>
              <a:rPr lang="en-GB" sz="1400" b="1" dirty="0" smtClean="0">
                <a:solidFill>
                  <a:srgbClr val="002F5D"/>
                </a:solidFill>
              </a:rPr>
              <a:t>relatively rural area</a:t>
            </a:r>
            <a:r>
              <a:rPr lang="en-GB" sz="1400" dirty="0" smtClean="0">
                <a:solidFill>
                  <a:srgbClr val="002F5D"/>
                </a:solidFill>
              </a:rPr>
              <a:t>.</a:t>
            </a: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ð"/>
            </a:pPr>
            <a:r>
              <a:rPr lang="en-GB" sz="1400" dirty="0" smtClean="0">
                <a:solidFill>
                  <a:srgbClr val="002F5D"/>
                </a:solidFill>
              </a:rPr>
              <a:t>Between 2016-2026 the </a:t>
            </a:r>
            <a:r>
              <a:rPr lang="en-GB" sz="1400" b="1" dirty="0" smtClean="0">
                <a:solidFill>
                  <a:srgbClr val="002F5D"/>
                </a:solidFill>
              </a:rPr>
              <a:t>older age groups</a:t>
            </a:r>
            <a:r>
              <a:rPr lang="en-GB" sz="1400" dirty="0" smtClean="0">
                <a:solidFill>
                  <a:srgbClr val="002F5D"/>
                </a:solidFill>
              </a:rPr>
              <a:t>, particularly the over 75 year age group, are </a:t>
            </a:r>
            <a:r>
              <a:rPr lang="en-GB" sz="1400" b="1" dirty="0" smtClean="0">
                <a:solidFill>
                  <a:srgbClr val="002F5D"/>
                </a:solidFill>
              </a:rPr>
              <a:t>expected to have most population growth across Cambridgeshire </a:t>
            </a:r>
            <a:r>
              <a:rPr lang="en-GB" sz="1400" dirty="0" smtClean="0">
                <a:solidFill>
                  <a:srgbClr val="002F5D"/>
                </a:solidFill>
              </a:rPr>
              <a:t>and Peterborough (data not shown - refer to Table 10 in full JSNA Core dataset for more information).</a:t>
            </a:r>
          </a:p>
          <a:p>
            <a:pPr marL="285750" indent="-285750">
              <a:buFont typeface="Wingdings" panose="05000000000000000000" pitchFamily="2" charset="2"/>
              <a:buChar char="ð"/>
            </a:pPr>
            <a:endParaRPr lang="en-GB" sz="1400" dirty="0">
              <a:solidFill>
                <a:srgbClr val="FF0000"/>
              </a:solidFill>
            </a:endParaRPr>
          </a:p>
          <a:p>
            <a:pPr marL="285750" indent="-285750">
              <a:buFont typeface="Wingdings" panose="05000000000000000000" pitchFamily="2" charset="2"/>
              <a:buChar char="ð"/>
            </a:pPr>
            <a:r>
              <a:rPr lang="en-GB" sz="1400" dirty="0" smtClean="0">
                <a:solidFill>
                  <a:srgbClr val="002F5D"/>
                </a:solidFill>
              </a:rPr>
              <a:t>In </a:t>
            </a:r>
            <a:r>
              <a:rPr lang="en-GB" sz="1400" b="1" dirty="0">
                <a:solidFill>
                  <a:srgbClr val="002F5D"/>
                </a:solidFill>
              </a:rPr>
              <a:t>Huntingdonshire</a:t>
            </a:r>
            <a:r>
              <a:rPr lang="en-GB" sz="1400" dirty="0" smtClean="0">
                <a:solidFill>
                  <a:srgbClr val="002F5D"/>
                </a:solidFill>
              </a:rPr>
              <a:t>, </a:t>
            </a:r>
            <a:r>
              <a:rPr lang="en-GB" sz="1400" b="1" dirty="0">
                <a:solidFill>
                  <a:srgbClr val="002F5D"/>
                </a:solidFill>
              </a:rPr>
              <a:t>natural change</a:t>
            </a:r>
            <a:r>
              <a:rPr lang="en-GB" sz="1400" dirty="0">
                <a:solidFill>
                  <a:srgbClr val="002F5D"/>
                </a:solidFill>
              </a:rPr>
              <a:t> accounts for </a:t>
            </a:r>
            <a:r>
              <a:rPr lang="en-GB" sz="1400" dirty="0" smtClean="0">
                <a:solidFill>
                  <a:srgbClr val="002F5D"/>
                </a:solidFill>
              </a:rPr>
              <a:t>slightly more of the population </a:t>
            </a:r>
            <a:r>
              <a:rPr lang="en-GB" sz="1400" dirty="0">
                <a:solidFill>
                  <a:srgbClr val="002F5D"/>
                </a:solidFill>
              </a:rPr>
              <a:t>growth </a:t>
            </a:r>
            <a:r>
              <a:rPr lang="en-GB" sz="1400" dirty="0" smtClean="0">
                <a:solidFill>
                  <a:srgbClr val="002F5D"/>
                </a:solidFill>
              </a:rPr>
              <a:t>(44.8%), than migration (39.6%). </a:t>
            </a:r>
          </a:p>
          <a:p>
            <a:pPr marL="285750" indent="-285750">
              <a:buFont typeface="Wingdings" panose="05000000000000000000" pitchFamily="2" charset="2"/>
              <a:buChar char="ð"/>
            </a:pPr>
            <a:endParaRPr lang="en-GB" sz="1400" dirty="0">
              <a:solidFill>
                <a:srgbClr val="FF0000"/>
              </a:solidFill>
            </a:endParaRPr>
          </a:p>
          <a:p>
            <a:pPr marL="285750" indent="-285750">
              <a:buFont typeface="Wingdings" panose="05000000000000000000" pitchFamily="2" charset="2"/>
              <a:buChar char="ð"/>
            </a:pPr>
            <a:endParaRPr lang="en-GB" sz="1400" dirty="0" smtClean="0">
              <a:solidFill>
                <a:srgbClr val="FF0000"/>
              </a:solidFill>
            </a:endParaRPr>
          </a:p>
          <a:p>
            <a:r>
              <a:rPr lang="en-GB" sz="1000" dirty="0" smtClean="0">
                <a:solidFill>
                  <a:srgbClr val="002F5D"/>
                </a:solidFill>
              </a:rPr>
              <a:t>Note: These statements are based on the population estimates and projections of Cambridgeshire County Council Research Group. ONS also produce population estimates and forecasts using a different methodology. Please refer to the full JSNA Core dataset for more information.</a:t>
            </a:r>
            <a:endParaRPr lang="en-GB" sz="1000" dirty="0">
              <a:solidFill>
                <a:srgbClr val="002F5D"/>
              </a:solidFill>
            </a:endParaRPr>
          </a:p>
        </p:txBody>
      </p:sp>
      <p:sp>
        <p:nvSpPr>
          <p:cNvPr id="7" name="TextBox 6"/>
          <p:cNvSpPr txBox="1"/>
          <p:nvPr/>
        </p:nvSpPr>
        <p:spPr>
          <a:xfrm>
            <a:off x="6762305" y="3077210"/>
            <a:ext cx="5259977"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Cambridgeshire County Council Research Group. (Table 6)</a:t>
            </a:r>
            <a:endParaRPr lang="en-GB" sz="1100" dirty="0">
              <a:solidFill>
                <a:schemeClr val="accent5">
                  <a:lumMod val="50000"/>
                </a:schemeClr>
              </a:solidFill>
            </a:endParaRPr>
          </a:p>
        </p:txBody>
      </p:sp>
      <p:sp>
        <p:nvSpPr>
          <p:cNvPr id="8" name="TextBox 7"/>
          <p:cNvSpPr txBox="1"/>
          <p:nvPr/>
        </p:nvSpPr>
        <p:spPr>
          <a:xfrm>
            <a:off x="6762308" y="669327"/>
            <a:ext cx="525997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Population estimates and forecasts</a:t>
            </a:r>
            <a:endParaRPr lang="en-GB" sz="1400" b="1" dirty="0">
              <a:solidFill>
                <a:schemeClr val="bg1"/>
              </a:solidFill>
            </a:endParaRPr>
          </a:p>
        </p:txBody>
      </p:sp>
      <p:pic>
        <p:nvPicPr>
          <p:cNvPr id="3" name="Picture 2"/>
          <p:cNvPicPr>
            <a:picLocks noChangeAspect="1"/>
          </p:cNvPicPr>
          <p:nvPr/>
        </p:nvPicPr>
        <p:blipFill>
          <a:blip r:embed="rId3"/>
          <a:stretch>
            <a:fillRect/>
          </a:stretch>
        </p:blipFill>
        <p:spPr>
          <a:xfrm>
            <a:off x="6762307" y="3899088"/>
            <a:ext cx="5259977" cy="1860912"/>
          </a:xfrm>
          <a:prstGeom prst="rect">
            <a:avLst/>
          </a:prstGeom>
        </p:spPr>
      </p:pic>
      <p:sp>
        <p:nvSpPr>
          <p:cNvPr id="9" name="TextBox 8"/>
          <p:cNvSpPr txBox="1"/>
          <p:nvPr/>
        </p:nvSpPr>
        <p:spPr>
          <a:xfrm>
            <a:off x="6762307" y="3493527"/>
            <a:ext cx="525997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Components </a:t>
            </a:r>
            <a:r>
              <a:rPr lang="en-GB" sz="1400" b="1" dirty="0">
                <a:solidFill>
                  <a:schemeClr val="bg1"/>
                </a:solidFill>
              </a:rPr>
              <a:t>of population change</a:t>
            </a:r>
          </a:p>
        </p:txBody>
      </p:sp>
      <p:sp>
        <p:nvSpPr>
          <p:cNvPr id="10" name="TextBox 9"/>
          <p:cNvSpPr txBox="1"/>
          <p:nvPr/>
        </p:nvSpPr>
        <p:spPr>
          <a:xfrm>
            <a:off x="6762304" y="5855243"/>
            <a:ext cx="5259977"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b="1" dirty="0">
                <a:solidFill>
                  <a:schemeClr val="accent5">
                    <a:lumMod val="50000"/>
                  </a:schemeClr>
                </a:solidFill>
              </a:rPr>
              <a:t>:</a:t>
            </a:r>
            <a:r>
              <a:rPr lang="en-GB" sz="1100" dirty="0">
                <a:solidFill>
                  <a:schemeClr val="accent5">
                    <a:lumMod val="50000"/>
                  </a:schemeClr>
                </a:solidFill>
              </a:rPr>
              <a:t> ONS Population estimates </a:t>
            </a:r>
            <a:r>
              <a:rPr lang="en-GB" sz="1100" dirty="0" smtClean="0">
                <a:solidFill>
                  <a:schemeClr val="accent5">
                    <a:lumMod val="50000"/>
                  </a:schemeClr>
                </a:solidFill>
              </a:rPr>
              <a:t>mid-2017. (Table 13)</a:t>
            </a:r>
            <a:endParaRPr lang="en-GB" sz="1100" dirty="0">
              <a:solidFill>
                <a:schemeClr val="accent5">
                  <a:lumMod val="50000"/>
                </a:schemeClr>
              </a:solidFill>
            </a:endParaRPr>
          </a:p>
        </p:txBody>
      </p:sp>
      <p:sp>
        <p:nvSpPr>
          <p:cNvPr id="12" name="Title 1"/>
          <p:cNvSpPr txBox="1">
            <a:spLocks/>
          </p:cNvSpPr>
          <p:nvPr/>
        </p:nvSpPr>
        <p:spPr>
          <a:xfrm>
            <a:off x="0" y="-1"/>
            <a:ext cx="12192000" cy="518615"/>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Current population and future forecasts</a:t>
            </a:r>
            <a:endParaRPr lang="en-GB" sz="3200" b="1" dirty="0">
              <a:solidFill>
                <a:schemeClr val="bg1"/>
              </a:solidFill>
            </a:endParaRPr>
          </a:p>
        </p:txBody>
      </p:sp>
    </p:spTree>
    <p:extLst>
      <p:ext uri="{BB962C8B-B14F-4D97-AF65-F5344CB8AC3E}">
        <p14:creationId xmlns:p14="http://schemas.microsoft.com/office/powerpoint/2010/main" val="1769578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5</a:t>
            </a:fld>
            <a:endParaRPr lang="en-GB"/>
          </a:p>
        </p:txBody>
      </p:sp>
      <p:sp>
        <p:nvSpPr>
          <p:cNvPr id="6" name="TextBox 5"/>
          <p:cNvSpPr txBox="1"/>
          <p:nvPr/>
        </p:nvSpPr>
        <p:spPr>
          <a:xfrm>
            <a:off x="131288" y="720303"/>
            <a:ext cx="5304373" cy="2708434"/>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smtClean="0">
                <a:solidFill>
                  <a:srgbClr val="002F5D"/>
                </a:solidFill>
              </a:rPr>
              <a:t>783</a:t>
            </a:r>
            <a:r>
              <a:rPr lang="en-GB" sz="1400" dirty="0" smtClean="0">
                <a:solidFill>
                  <a:srgbClr val="002F5D"/>
                </a:solidFill>
              </a:rPr>
              <a:t> </a:t>
            </a:r>
            <a:r>
              <a:rPr lang="en-GB" sz="1400" dirty="0">
                <a:solidFill>
                  <a:srgbClr val="002F5D"/>
                </a:solidFill>
              </a:rPr>
              <a:t>new NINO </a:t>
            </a:r>
            <a:r>
              <a:rPr lang="en-GB" sz="1400" b="1" dirty="0">
                <a:solidFill>
                  <a:srgbClr val="002F5D"/>
                </a:solidFill>
              </a:rPr>
              <a:t>registrations</a:t>
            </a:r>
            <a:r>
              <a:rPr lang="en-GB" sz="1400" dirty="0">
                <a:solidFill>
                  <a:srgbClr val="002F5D"/>
                </a:solidFill>
              </a:rPr>
              <a:t> were reported within </a:t>
            </a:r>
            <a:r>
              <a:rPr lang="en-GB" sz="1400" b="1" dirty="0">
                <a:solidFill>
                  <a:srgbClr val="002F5D"/>
                </a:solidFill>
              </a:rPr>
              <a:t>Huntingdonshire</a:t>
            </a:r>
            <a:r>
              <a:rPr lang="en-GB" sz="1400" dirty="0" smtClean="0">
                <a:solidFill>
                  <a:srgbClr val="002F5D"/>
                </a:solidFill>
              </a:rPr>
              <a:t>. This represents 9.3% </a:t>
            </a:r>
            <a:r>
              <a:rPr lang="en-GB" sz="1400" dirty="0">
                <a:solidFill>
                  <a:srgbClr val="002F5D"/>
                </a:solidFill>
              </a:rPr>
              <a:t>of the Cambridgeshire </a:t>
            </a:r>
            <a:r>
              <a:rPr lang="en-GB" sz="1400" dirty="0" smtClean="0">
                <a:solidFill>
                  <a:srgbClr val="002F5D"/>
                </a:solidFill>
              </a:rPr>
              <a:t>total. </a:t>
            </a: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ð"/>
            </a:pPr>
            <a:r>
              <a:rPr lang="en-GB" sz="1400" b="1" dirty="0" smtClean="0">
                <a:solidFill>
                  <a:srgbClr val="002F5D"/>
                </a:solidFill>
              </a:rPr>
              <a:t>Huntingdonshire </a:t>
            </a:r>
            <a:r>
              <a:rPr lang="en-GB" sz="1400" b="1" dirty="0">
                <a:solidFill>
                  <a:srgbClr val="002F5D"/>
                </a:solidFill>
              </a:rPr>
              <a:t>has </a:t>
            </a:r>
            <a:r>
              <a:rPr lang="en-GB" sz="1400" b="1" dirty="0" smtClean="0">
                <a:solidFill>
                  <a:srgbClr val="002F5D"/>
                </a:solidFill>
              </a:rPr>
              <a:t>low levels </a:t>
            </a:r>
            <a:r>
              <a:rPr lang="en-GB" sz="1400" b="1" dirty="0">
                <a:solidFill>
                  <a:srgbClr val="002F5D"/>
                </a:solidFill>
              </a:rPr>
              <a:t>of economic migration </a:t>
            </a:r>
            <a:r>
              <a:rPr lang="en-GB" sz="1400" dirty="0" smtClean="0">
                <a:solidFill>
                  <a:srgbClr val="002F5D"/>
                </a:solidFill>
              </a:rPr>
              <a:t>compared to other Cambridgeshire districts. </a:t>
            </a:r>
            <a:endParaRPr lang="en-GB" sz="1400" dirty="0">
              <a:solidFill>
                <a:srgbClr val="002F5D"/>
              </a:solidFill>
            </a:endParaRPr>
          </a:p>
          <a:p>
            <a:pPr marL="285750" indent="-285750">
              <a:buFont typeface="Wingdings" panose="05000000000000000000" pitchFamily="2" charset="2"/>
              <a:buChar char="ð"/>
            </a:pPr>
            <a:endParaRPr lang="en-GB" sz="1400" dirty="0">
              <a:solidFill>
                <a:srgbClr val="002F5D"/>
              </a:solidFill>
            </a:endParaRPr>
          </a:p>
          <a:p>
            <a:pPr marL="285750" indent="-285750">
              <a:buFont typeface="Wingdings" panose="05000000000000000000" pitchFamily="2" charset="2"/>
              <a:buChar char="ð"/>
            </a:pPr>
            <a:r>
              <a:rPr lang="en-GB" sz="1400" b="1" dirty="0">
                <a:solidFill>
                  <a:srgbClr val="002F5D"/>
                </a:solidFill>
              </a:rPr>
              <a:t>Huntingdonshire</a:t>
            </a:r>
            <a:r>
              <a:rPr lang="en-GB" sz="1400" b="1" dirty="0" smtClean="0">
                <a:solidFill>
                  <a:srgbClr val="002F5D"/>
                </a:solidFill>
              </a:rPr>
              <a:t> </a:t>
            </a:r>
            <a:r>
              <a:rPr lang="en-GB" sz="1400" b="1" dirty="0">
                <a:solidFill>
                  <a:srgbClr val="002F5D"/>
                </a:solidFill>
              </a:rPr>
              <a:t>NINO </a:t>
            </a:r>
            <a:r>
              <a:rPr lang="en-GB" sz="1400" dirty="0">
                <a:solidFill>
                  <a:srgbClr val="002F5D"/>
                </a:solidFill>
              </a:rPr>
              <a:t>registrations represent </a:t>
            </a:r>
            <a:r>
              <a:rPr lang="en-GB" sz="1400" b="1" dirty="0" smtClean="0">
                <a:solidFill>
                  <a:srgbClr val="002F5D"/>
                </a:solidFill>
              </a:rPr>
              <a:t>only 6.3% </a:t>
            </a:r>
            <a:r>
              <a:rPr lang="en-GB" sz="1400" b="1" dirty="0">
                <a:solidFill>
                  <a:srgbClr val="002F5D"/>
                </a:solidFill>
              </a:rPr>
              <a:t>of Cambridgeshire and Peterborough’s EU NINO </a:t>
            </a:r>
            <a:r>
              <a:rPr lang="en-GB" sz="1400" dirty="0">
                <a:solidFill>
                  <a:srgbClr val="002F5D"/>
                </a:solidFill>
              </a:rPr>
              <a:t>registrations </a:t>
            </a:r>
            <a:r>
              <a:rPr lang="en-GB" sz="1400" dirty="0" smtClean="0">
                <a:solidFill>
                  <a:srgbClr val="002F5D"/>
                </a:solidFill>
              </a:rPr>
              <a:t>(562/8,878</a:t>
            </a:r>
            <a:r>
              <a:rPr lang="en-GB" sz="1400" dirty="0">
                <a:solidFill>
                  <a:srgbClr val="002F5D"/>
                </a:solidFill>
              </a:rPr>
              <a:t>) and </a:t>
            </a:r>
            <a:r>
              <a:rPr lang="en-GB" sz="1400" b="1" dirty="0" smtClean="0">
                <a:solidFill>
                  <a:srgbClr val="002F5D"/>
                </a:solidFill>
              </a:rPr>
              <a:t>6.7% </a:t>
            </a:r>
            <a:r>
              <a:rPr lang="en-GB" sz="1400" b="1" dirty="0">
                <a:solidFill>
                  <a:srgbClr val="002F5D"/>
                </a:solidFill>
              </a:rPr>
              <a:t>of </a:t>
            </a:r>
            <a:r>
              <a:rPr lang="en-GB" sz="1400" b="1" dirty="0" smtClean="0">
                <a:solidFill>
                  <a:srgbClr val="002F5D"/>
                </a:solidFill>
              </a:rPr>
              <a:t>non-EU NINO registrations </a:t>
            </a:r>
            <a:r>
              <a:rPr lang="en-GB" sz="1400" dirty="0" smtClean="0">
                <a:solidFill>
                  <a:srgbClr val="002F5D"/>
                </a:solidFill>
              </a:rPr>
              <a:t>(222/3,289</a:t>
            </a:r>
            <a:r>
              <a:rPr lang="en-GB" sz="1400" dirty="0">
                <a:solidFill>
                  <a:srgbClr val="002F5D"/>
                </a:solidFill>
              </a:rPr>
              <a:t>).</a:t>
            </a:r>
          </a:p>
          <a:p>
            <a:pPr marL="285750" indent="-285750">
              <a:buFont typeface="Wingdings" panose="05000000000000000000" pitchFamily="2" charset="2"/>
              <a:buChar char="Ø"/>
            </a:pPr>
            <a:endParaRPr lang="en-GB" sz="1400" dirty="0">
              <a:solidFill>
                <a:schemeClr val="accent5">
                  <a:lumMod val="50000"/>
                </a:schemeClr>
              </a:solidFill>
            </a:endParaRPr>
          </a:p>
          <a:p>
            <a:endParaRPr lang="en-GB" sz="1600" dirty="0" smtClean="0">
              <a:solidFill>
                <a:schemeClr val="accent5">
                  <a:lumMod val="50000"/>
                </a:schemeClr>
              </a:solidFill>
            </a:endParaRPr>
          </a:p>
        </p:txBody>
      </p:sp>
      <p:sp>
        <p:nvSpPr>
          <p:cNvPr id="7" name="TextBox 6"/>
          <p:cNvSpPr txBox="1"/>
          <p:nvPr/>
        </p:nvSpPr>
        <p:spPr>
          <a:xfrm>
            <a:off x="5435661" y="3145036"/>
            <a:ext cx="5486589"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Department for Work and Pensions. </a:t>
            </a:r>
            <a:r>
              <a:rPr lang="en-GB" sz="1100" dirty="0" smtClean="0">
                <a:solidFill>
                  <a:srgbClr val="002F5D"/>
                </a:solidFill>
              </a:rPr>
              <a:t>(Table 14 and Figure 18)</a:t>
            </a:r>
            <a:endParaRPr lang="en-GB" sz="1100" dirty="0">
              <a:solidFill>
                <a:schemeClr val="accent5">
                  <a:lumMod val="50000"/>
                </a:schemeClr>
              </a:solidFill>
            </a:endParaRPr>
          </a:p>
        </p:txBody>
      </p:sp>
      <p:sp>
        <p:nvSpPr>
          <p:cNvPr id="8" name="TextBox 7"/>
          <p:cNvSpPr txBox="1"/>
          <p:nvPr/>
        </p:nvSpPr>
        <p:spPr>
          <a:xfrm>
            <a:off x="5446650" y="654668"/>
            <a:ext cx="6596995"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NINO registrations October 2017 – September 2018</a:t>
            </a:r>
            <a:endParaRPr lang="en-GB" sz="1400" b="1" dirty="0">
              <a:solidFill>
                <a:schemeClr val="bg1"/>
              </a:solidFill>
            </a:endParaRPr>
          </a:p>
        </p:txBody>
      </p:sp>
      <p:pic>
        <p:nvPicPr>
          <p:cNvPr id="3" name="Picture 2"/>
          <p:cNvPicPr>
            <a:picLocks noChangeAspect="1"/>
          </p:cNvPicPr>
          <p:nvPr/>
        </p:nvPicPr>
        <p:blipFill>
          <a:blip r:embed="rId2"/>
          <a:stretch>
            <a:fillRect/>
          </a:stretch>
        </p:blipFill>
        <p:spPr>
          <a:xfrm>
            <a:off x="5446650" y="1068422"/>
            <a:ext cx="6596995" cy="1523479"/>
          </a:xfrm>
          <a:prstGeom prst="rect">
            <a:avLst/>
          </a:prstGeom>
        </p:spPr>
      </p:pic>
      <p:sp>
        <p:nvSpPr>
          <p:cNvPr id="10" name="TextBox 9"/>
          <p:cNvSpPr txBox="1"/>
          <p:nvPr/>
        </p:nvSpPr>
        <p:spPr>
          <a:xfrm>
            <a:off x="5435661" y="2723552"/>
            <a:ext cx="6618975" cy="400110"/>
          </a:xfrm>
          <a:prstGeom prst="rect">
            <a:avLst/>
          </a:prstGeom>
          <a:noFill/>
        </p:spPr>
        <p:txBody>
          <a:bodyPr wrap="square" rtlCol="0">
            <a:spAutoFit/>
          </a:bodyPr>
          <a:lstStyle/>
          <a:p>
            <a:r>
              <a:rPr lang="en-GB" sz="1000" b="1" dirty="0">
                <a:solidFill>
                  <a:srgbClr val="002F5D"/>
                </a:solidFill>
              </a:rPr>
              <a:t>Note</a:t>
            </a:r>
            <a:r>
              <a:rPr lang="en-GB" sz="1000" dirty="0">
                <a:solidFill>
                  <a:srgbClr val="002F5D"/>
                </a:solidFill>
              </a:rPr>
              <a:t>: EU15 member countries = EU members prior to the accession of 10 candidate countries on 1/5/2004; EU8 = the 10 accession countries; EU2 = those countries joining from 2007 (Bulgaria and Romania)</a:t>
            </a:r>
          </a:p>
        </p:txBody>
      </p:sp>
      <p:sp>
        <p:nvSpPr>
          <p:cNvPr id="12" name="Title 1"/>
          <p:cNvSpPr txBox="1">
            <a:spLocks/>
          </p:cNvSpPr>
          <p:nvPr/>
        </p:nvSpPr>
        <p:spPr>
          <a:xfrm>
            <a:off x="0" y="0"/>
            <a:ext cx="12192000" cy="52296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Migration - </a:t>
            </a:r>
            <a:r>
              <a:rPr lang="en-GB" sz="2400" b="1" dirty="0" smtClean="0">
                <a:solidFill>
                  <a:schemeClr val="bg1"/>
                </a:solidFill>
              </a:rPr>
              <a:t>National Insurance Number (NINO) Registrations</a:t>
            </a:r>
            <a:endParaRPr lang="en-GB" sz="2400" b="1" dirty="0">
              <a:solidFill>
                <a:schemeClr val="bg1"/>
              </a:solidFill>
            </a:endParaRPr>
          </a:p>
        </p:txBody>
      </p:sp>
      <p:sp>
        <p:nvSpPr>
          <p:cNvPr id="11" name="Title 1"/>
          <p:cNvSpPr>
            <a:spLocks noGrp="1"/>
          </p:cNvSpPr>
          <p:nvPr>
            <p:ph type="title"/>
          </p:nvPr>
        </p:nvSpPr>
        <p:spPr>
          <a:xfrm>
            <a:off x="2124" y="3600342"/>
            <a:ext cx="12191999" cy="502814"/>
          </a:xfrm>
          <a:solidFill>
            <a:schemeClr val="accent1"/>
          </a:solidFill>
        </p:spPr>
        <p:txBody>
          <a:bodyPr>
            <a:noAutofit/>
          </a:bodyPr>
          <a:lstStyle/>
          <a:p>
            <a:r>
              <a:rPr lang="en-GB" sz="3200" b="1" dirty="0" smtClean="0">
                <a:solidFill>
                  <a:schemeClr val="bg1"/>
                </a:solidFill>
              </a:rPr>
              <a:t>Population by ethnic group</a:t>
            </a:r>
            <a:endParaRPr lang="en-GB" sz="3200" b="1" dirty="0">
              <a:solidFill>
                <a:schemeClr val="bg1"/>
              </a:solidFill>
            </a:endParaRPr>
          </a:p>
        </p:txBody>
      </p:sp>
      <p:sp>
        <p:nvSpPr>
          <p:cNvPr id="13" name="Content Placeholder 2"/>
          <p:cNvSpPr>
            <a:spLocks noGrp="1"/>
          </p:cNvSpPr>
          <p:nvPr>
            <p:ph idx="1"/>
          </p:nvPr>
        </p:nvSpPr>
        <p:spPr>
          <a:xfrm>
            <a:off x="131288" y="4300495"/>
            <a:ext cx="5121196" cy="2329559"/>
          </a:xfrm>
        </p:spPr>
        <p:txBody>
          <a:bodyPr>
            <a:normAutofit/>
          </a:bodyPr>
          <a:lstStyle/>
          <a:p>
            <a:pPr marL="284400" lvl="0" indent="-284400">
              <a:lnSpc>
                <a:spcPct val="100000"/>
              </a:lnSpc>
              <a:spcBef>
                <a:spcPts val="0"/>
              </a:spcBef>
              <a:buFont typeface="Wingdings" panose="05000000000000000000" pitchFamily="2" charset="2"/>
              <a:buChar char="ð"/>
            </a:pPr>
            <a:r>
              <a:rPr lang="en-GB" sz="1400" dirty="0">
                <a:solidFill>
                  <a:srgbClr val="002F5D"/>
                </a:solidFill>
              </a:rPr>
              <a:t>In most Cambridgeshire districts, including </a:t>
            </a:r>
            <a:r>
              <a:rPr lang="en-GB" sz="1400" b="1" dirty="0" smtClean="0">
                <a:solidFill>
                  <a:srgbClr val="002F5D"/>
                </a:solidFill>
              </a:rPr>
              <a:t>Huntingdonshire</a:t>
            </a:r>
            <a:r>
              <a:rPr lang="en-GB" sz="1400" dirty="0">
                <a:solidFill>
                  <a:srgbClr val="002F5D"/>
                </a:solidFill>
              </a:rPr>
              <a:t>, the </a:t>
            </a:r>
            <a:r>
              <a:rPr lang="en-GB" sz="1400" b="1" dirty="0">
                <a:solidFill>
                  <a:srgbClr val="002F5D"/>
                </a:solidFill>
              </a:rPr>
              <a:t>White British </a:t>
            </a:r>
            <a:r>
              <a:rPr lang="en-GB" sz="1400" dirty="0">
                <a:solidFill>
                  <a:srgbClr val="002F5D"/>
                </a:solidFill>
              </a:rPr>
              <a:t>group comprises around </a:t>
            </a:r>
            <a:r>
              <a:rPr lang="en-GB" sz="1400" b="1" dirty="0">
                <a:solidFill>
                  <a:srgbClr val="002F5D"/>
                </a:solidFill>
              </a:rPr>
              <a:t>90%</a:t>
            </a:r>
            <a:r>
              <a:rPr lang="en-GB" sz="1400" dirty="0">
                <a:solidFill>
                  <a:srgbClr val="002F5D"/>
                </a:solidFill>
              </a:rPr>
              <a:t> of the population. </a:t>
            </a:r>
          </a:p>
          <a:p>
            <a:pPr marL="284400" lvl="0" indent="-284400">
              <a:lnSpc>
                <a:spcPct val="100000"/>
              </a:lnSpc>
              <a:spcBef>
                <a:spcPts val="0"/>
              </a:spcBef>
              <a:buFont typeface="Wingdings" panose="05000000000000000000" pitchFamily="2" charset="2"/>
              <a:buChar char="ð"/>
            </a:pPr>
            <a:endParaRPr lang="en-GB" sz="1400" dirty="0">
              <a:solidFill>
                <a:srgbClr val="FF0000"/>
              </a:solidFill>
            </a:endParaRPr>
          </a:p>
          <a:p>
            <a:pPr marL="284400" lvl="0" indent="-284400">
              <a:lnSpc>
                <a:spcPct val="100000"/>
              </a:lnSpc>
              <a:spcBef>
                <a:spcPts val="0"/>
              </a:spcBef>
              <a:buFont typeface="Wingdings" panose="05000000000000000000" pitchFamily="2" charset="2"/>
              <a:buChar char="ð"/>
            </a:pPr>
            <a:r>
              <a:rPr lang="en-GB" sz="1400" b="1" dirty="0" smtClean="0">
                <a:solidFill>
                  <a:srgbClr val="002F5D"/>
                </a:solidFill>
              </a:rPr>
              <a:t>Huntingdonshire </a:t>
            </a:r>
            <a:r>
              <a:rPr lang="en-GB" sz="1400" dirty="0" smtClean="0">
                <a:solidFill>
                  <a:srgbClr val="002F5D"/>
                </a:solidFill>
              </a:rPr>
              <a:t>has </a:t>
            </a:r>
            <a:r>
              <a:rPr lang="en-GB" sz="1400" dirty="0">
                <a:solidFill>
                  <a:srgbClr val="002F5D"/>
                </a:solidFill>
              </a:rPr>
              <a:t>a </a:t>
            </a:r>
            <a:r>
              <a:rPr lang="en-GB" sz="1400" b="1" dirty="0">
                <a:solidFill>
                  <a:srgbClr val="002F5D"/>
                </a:solidFill>
              </a:rPr>
              <a:t>lower proportion </a:t>
            </a:r>
            <a:r>
              <a:rPr lang="en-GB" sz="1400" dirty="0">
                <a:solidFill>
                  <a:srgbClr val="002F5D"/>
                </a:solidFill>
              </a:rPr>
              <a:t>of people from other </a:t>
            </a:r>
            <a:r>
              <a:rPr lang="en-GB" sz="1400" b="1" dirty="0">
                <a:solidFill>
                  <a:srgbClr val="002F5D"/>
                </a:solidFill>
              </a:rPr>
              <a:t>ethnic groups </a:t>
            </a:r>
            <a:r>
              <a:rPr lang="en-GB" sz="1400" dirty="0">
                <a:solidFill>
                  <a:srgbClr val="002F5D"/>
                </a:solidFill>
              </a:rPr>
              <a:t>than Cambridgeshire and England.  </a:t>
            </a:r>
          </a:p>
          <a:p>
            <a:pPr marL="284400" lvl="0" indent="-284400">
              <a:lnSpc>
                <a:spcPct val="100000"/>
              </a:lnSpc>
              <a:spcBef>
                <a:spcPts val="0"/>
              </a:spcBef>
              <a:buFont typeface="Wingdings" panose="05000000000000000000" pitchFamily="2" charset="2"/>
              <a:buChar char="ð"/>
            </a:pPr>
            <a:endParaRPr lang="en-GB" sz="1400" dirty="0">
              <a:solidFill>
                <a:srgbClr val="FF0000"/>
              </a:solidFill>
            </a:endParaRPr>
          </a:p>
          <a:p>
            <a:pPr marL="284400" lvl="0" indent="-284400">
              <a:lnSpc>
                <a:spcPct val="100000"/>
              </a:lnSpc>
              <a:spcBef>
                <a:spcPts val="0"/>
              </a:spcBef>
              <a:buFont typeface="Wingdings" panose="05000000000000000000" pitchFamily="2" charset="2"/>
              <a:buChar char="ð"/>
            </a:pPr>
            <a:r>
              <a:rPr lang="en-GB" sz="1400" dirty="0">
                <a:solidFill>
                  <a:srgbClr val="002F5D"/>
                </a:solidFill>
              </a:rPr>
              <a:t>Nationally, 5.6% of the population are from the </a:t>
            </a:r>
            <a:r>
              <a:rPr lang="en-GB" sz="1400" b="1" dirty="0">
                <a:solidFill>
                  <a:srgbClr val="002F5D"/>
                </a:solidFill>
              </a:rPr>
              <a:t>Asian: Indian/Pakistani/Bangladeshi </a:t>
            </a:r>
            <a:r>
              <a:rPr lang="en-GB" sz="1400" dirty="0">
                <a:solidFill>
                  <a:srgbClr val="002F5D"/>
                </a:solidFill>
              </a:rPr>
              <a:t>ethnic group, in </a:t>
            </a:r>
            <a:r>
              <a:rPr lang="en-GB" sz="1400" dirty="0" smtClean="0">
                <a:solidFill>
                  <a:srgbClr val="002F5D"/>
                </a:solidFill>
              </a:rPr>
              <a:t>Huntingdonshire </a:t>
            </a:r>
            <a:r>
              <a:rPr lang="en-GB" sz="1400" dirty="0">
                <a:solidFill>
                  <a:srgbClr val="002F5D"/>
                </a:solidFill>
              </a:rPr>
              <a:t>these communities represent </a:t>
            </a:r>
            <a:r>
              <a:rPr lang="en-GB" sz="1400" b="1" dirty="0">
                <a:solidFill>
                  <a:srgbClr val="002F5D"/>
                </a:solidFill>
              </a:rPr>
              <a:t>only </a:t>
            </a:r>
            <a:r>
              <a:rPr lang="en-GB" sz="1400" b="1" dirty="0" smtClean="0">
                <a:solidFill>
                  <a:srgbClr val="002F5D"/>
                </a:solidFill>
              </a:rPr>
              <a:t>1.5% </a:t>
            </a:r>
            <a:r>
              <a:rPr lang="en-GB" sz="1400" dirty="0">
                <a:solidFill>
                  <a:srgbClr val="002F5D"/>
                </a:solidFill>
              </a:rPr>
              <a:t>of the population.</a:t>
            </a:r>
          </a:p>
          <a:p>
            <a:pPr>
              <a:buFont typeface="Wingdings" panose="05000000000000000000" pitchFamily="2" charset="2"/>
              <a:buChar char="Ø"/>
            </a:pPr>
            <a:endParaRPr lang="en-GB" sz="1400" dirty="0">
              <a:solidFill>
                <a:srgbClr val="002F5D"/>
              </a:solidFill>
            </a:endParaRPr>
          </a:p>
        </p:txBody>
      </p:sp>
      <p:sp>
        <p:nvSpPr>
          <p:cNvPr id="15" name="TextBox 14"/>
          <p:cNvSpPr txBox="1"/>
          <p:nvPr/>
        </p:nvSpPr>
        <p:spPr>
          <a:xfrm>
            <a:off x="5435662" y="4232055"/>
            <a:ext cx="6607984"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Population estimates by broad ethnic group</a:t>
            </a:r>
            <a:endParaRPr lang="en-GB" sz="1400" b="1" dirty="0">
              <a:solidFill>
                <a:schemeClr val="bg1"/>
              </a:solidFill>
            </a:endParaRPr>
          </a:p>
        </p:txBody>
      </p:sp>
      <p:pic>
        <p:nvPicPr>
          <p:cNvPr id="16" name="Picture 15"/>
          <p:cNvPicPr>
            <a:picLocks noChangeAspect="1"/>
          </p:cNvPicPr>
          <p:nvPr/>
        </p:nvPicPr>
        <p:blipFill>
          <a:blip r:embed="rId3"/>
          <a:stretch>
            <a:fillRect/>
          </a:stretch>
        </p:blipFill>
        <p:spPr>
          <a:xfrm>
            <a:off x="5446650" y="4629473"/>
            <a:ext cx="6596995" cy="1641649"/>
          </a:xfrm>
          <a:prstGeom prst="rect">
            <a:avLst/>
          </a:prstGeom>
        </p:spPr>
      </p:pic>
      <p:sp>
        <p:nvSpPr>
          <p:cNvPr id="17" name="TextBox 16"/>
          <p:cNvSpPr txBox="1"/>
          <p:nvPr/>
        </p:nvSpPr>
        <p:spPr>
          <a:xfrm>
            <a:off x="5435661" y="6408107"/>
            <a:ext cx="5958684" cy="261610"/>
          </a:xfrm>
          <a:prstGeom prst="rect">
            <a:avLst/>
          </a:prstGeom>
          <a:noFill/>
        </p:spPr>
        <p:txBody>
          <a:bodyPr wrap="none" rtlCol="0">
            <a:spAutoFit/>
          </a:bodyPr>
          <a:lstStyle/>
          <a:p>
            <a:pPr algn="r"/>
            <a:r>
              <a:rPr lang="en-GB" sz="1100" b="1" dirty="0" smtClean="0">
                <a:solidFill>
                  <a:srgbClr val="002F5D"/>
                </a:solidFill>
              </a:rPr>
              <a:t>Source</a:t>
            </a:r>
            <a:r>
              <a:rPr lang="en-GB" sz="1100" dirty="0" smtClean="0">
                <a:solidFill>
                  <a:srgbClr val="002F5D"/>
                </a:solidFill>
              </a:rPr>
              <a:t>: ONS</a:t>
            </a:r>
            <a:r>
              <a:rPr lang="en-GB" sz="1100" dirty="0">
                <a:solidFill>
                  <a:srgbClr val="002F5D"/>
                </a:solidFill>
              </a:rPr>
              <a:t>, Census 2011, Table QS211EW applied to ONS Mid-2017 population </a:t>
            </a:r>
            <a:r>
              <a:rPr lang="en-GB" sz="1100" dirty="0" smtClean="0">
                <a:solidFill>
                  <a:srgbClr val="002F5D"/>
                </a:solidFill>
              </a:rPr>
              <a:t>estimates (Table 15)</a:t>
            </a:r>
            <a:endParaRPr lang="en-GB" sz="1100" dirty="0">
              <a:solidFill>
                <a:srgbClr val="002F5D"/>
              </a:solidFill>
            </a:endParaRPr>
          </a:p>
        </p:txBody>
      </p:sp>
    </p:spTree>
    <p:extLst>
      <p:ext uri="{BB962C8B-B14F-4D97-AF65-F5344CB8AC3E}">
        <p14:creationId xmlns:p14="http://schemas.microsoft.com/office/powerpoint/2010/main" val="1751675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7081"/>
          </a:xfrm>
          <a:solidFill>
            <a:schemeClr val="accent1"/>
          </a:solidFill>
        </p:spPr>
        <p:txBody>
          <a:bodyPr>
            <a:normAutofit fontScale="90000"/>
          </a:bodyPr>
          <a:lstStyle/>
          <a:p>
            <a:r>
              <a:rPr lang="en-GB" sz="3600" b="1" dirty="0" smtClean="0">
                <a:solidFill>
                  <a:schemeClr val="bg1"/>
                </a:solidFill>
              </a:rPr>
              <a:t>Other populations - Homelessness</a:t>
            </a:r>
            <a:endParaRPr lang="en-GB" sz="3600" b="1" dirty="0">
              <a:solidFill>
                <a:schemeClr val="bg1"/>
              </a:solidFill>
            </a:endParaRPr>
          </a:p>
        </p:txBody>
      </p:sp>
      <p:sp>
        <p:nvSpPr>
          <p:cNvPr id="5" name="Slide Number Placeholder 4"/>
          <p:cNvSpPr>
            <a:spLocks noGrp="1"/>
          </p:cNvSpPr>
          <p:nvPr>
            <p:ph type="sldNum" sz="quarter" idx="12"/>
          </p:nvPr>
        </p:nvSpPr>
        <p:spPr/>
        <p:txBody>
          <a:bodyPr/>
          <a:lstStyle/>
          <a:p>
            <a:fld id="{09D76AF3-3A2C-4E90-952B-44A1ADBEEDA6}" type="slidenum">
              <a:rPr lang="en-GB" smtClean="0"/>
              <a:t>6</a:t>
            </a:fld>
            <a:endParaRPr lang="en-GB"/>
          </a:p>
        </p:txBody>
      </p:sp>
      <p:sp>
        <p:nvSpPr>
          <p:cNvPr id="3" name="TextBox 2"/>
          <p:cNvSpPr txBox="1"/>
          <p:nvPr/>
        </p:nvSpPr>
        <p:spPr>
          <a:xfrm>
            <a:off x="6331614" y="587129"/>
            <a:ext cx="574608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Statutory homeless: eligible people not in priority need, 2017/18</a:t>
            </a:r>
            <a:endParaRPr lang="en-GB" sz="1400" b="1" dirty="0">
              <a:solidFill>
                <a:schemeClr val="bg1"/>
              </a:solidFill>
            </a:endParaRPr>
          </a:p>
        </p:txBody>
      </p:sp>
      <p:sp>
        <p:nvSpPr>
          <p:cNvPr id="6" name="Content Placeholder 5"/>
          <p:cNvSpPr>
            <a:spLocks noGrp="1"/>
          </p:cNvSpPr>
          <p:nvPr>
            <p:ph idx="1"/>
          </p:nvPr>
        </p:nvSpPr>
        <p:spPr>
          <a:xfrm>
            <a:off x="671252" y="964954"/>
            <a:ext cx="4633508" cy="4351338"/>
          </a:xfrm>
        </p:spPr>
        <p:txBody>
          <a:bodyPr>
            <a:normAutofit/>
          </a:bodyPr>
          <a:lstStyle/>
          <a:p>
            <a:pPr>
              <a:buFont typeface="Wingdings" panose="05000000000000000000" pitchFamily="2" charset="2"/>
              <a:buChar char="ð"/>
            </a:pPr>
            <a:r>
              <a:rPr lang="en-GB" sz="1400" b="1" dirty="0" smtClean="0">
                <a:solidFill>
                  <a:srgbClr val="002F5D"/>
                </a:solidFill>
              </a:rPr>
              <a:t>Homelessness </a:t>
            </a:r>
            <a:r>
              <a:rPr lang="en-GB" sz="1400" b="1" dirty="0">
                <a:solidFill>
                  <a:srgbClr val="002F5D"/>
                </a:solidFill>
              </a:rPr>
              <a:t>is associated with severe poverty</a:t>
            </a:r>
            <a:r>
              <a:rPr lang="en-GB" sz="1400" dirty="0">
                <a:solidFill>
                  <a:srgbClr val="002F5D"/>
                </a:solidFill>
              </a:rPr>
              <a:t>, adverse health, educational and social outcomes, particularly for children. </a:t>
            </a:r>
            <a:endParaRPr lang="en-GB" sz="1400" dirty="0" smtClean="0">
              <a:solidFill>
                <a:srgbClr val="002F5D"/>
              </a:solidFill>
            </a:endParaRPr>
          </a:p>
          <a:p>
            <a:pPr>
              <a:buFont typeface="Wingdings" panose="05000000000000000000" pitchFamily="2" charset="2"/>
              <a:buChar char="ð"/>
            </a:pPr>
            <a:r>
              <a:rPr lang="en-GB" sz="1400" dirty="0" smtClean="0">
                <a:solidFill>
                  <a:srgbClr val="002F5D"/>
                </a:solidFill>
              </a:rPr>
              <a:t>‘Statutory </a:t>
            </a:r>
            <a:r>
              <a:rPr lang="en-GB" sz="1400" dirty="0">
                <a:solidFill>
                  <a:srgbClr val="002F5D"/>
                </a:solidFill>
              </a:rPr>
              <a:t>homelessness – eligible homeless people not in priority need’ cohort, are </a:t>
            </a:r>
            <a:r>
              <a:rPr lang="en-GB" sz="1400" dirty="0" smtClean="0">
                <a:solidFill>
                  <a:srgbClr val="002F5D"/>
                </a:solidFill>
              </a:rPr>
              <a:t>majority single </a:t>
            </a:r>
            <a:r>
              <a:rPr lang="en-GB" sz="1400" dirty="0">
                <a:solidFill>
                  <a:srgbClr val="002F5D"/>
                </a:solidFill>
              </a:rPr>
              <a:t>homeless people. </a:t>
            </a:r>
            <a:r>
              <a:rPr lang="en-GB" sz="1400" dirty="0" smtClean="0">
                <a:solidFill>
                  <a:srgbClr val="002F5D"/>
                </a:solidFill>
              </a:rPr>
              <a:t> Data figures are too small to assess the crude rate of this indicator in Huntingdonshire.</a:t>
            </a:r>
          </a:p>
          <a:p>
            <a:pPr>
              <a:buFont typeface="Wingdings" panose="05000000000000000000" pitchFamily="2" charset="2"/>
              <a:buChar char="ð"/>
            </a:pPr>
            <a:endParaRPr lang="en-GB" sz="1400" dirty="0">
              <a:solidFill>
                <a:srgbClr val="FF0000"/>
              </a:solidFill>
            </a:endParaRPr>
          </a:p>
          <a:p>
            <a:pPr lvl="0">
              <a:buFont typeface="Wingdings" panose="05000000000000000000" pitchFamily="2" charset="2"/>
              <a:buChar char="ð"/>
            </a:pPr>
            <a:r>
              <a:rPr lang="en-GB" sz="1400" dirty="0">
                <a:solidFill>
                  <a:srgbClr val="002F5D"/>
                </a:solidFill>
              </a:rPr>
              <a:t>In </a:t>
            </a:r>
            <a:r>
              <a:rPr lang="en-GB" sz="1400" b="1" dirty="0" smtClean="0">
                <a:solidFill>
                  <a:srgbClr val="002F5D"/>
                </a:solidFill>
              </a:rPr>
              <a:t>Huntingdonshire </a:t>
            </a:r>
            <a:r>
              <a:rPr lang="en-GB" sz="1400" dirty="0">
                <a:solidFill>
                  <a:srgbClr val="002F5D"/>
                </a:solidFill>
              </a:rPr>
              <a:t>the rate per 1,000 households of </a:t>
            </a:r>
            <a:r>
              <a:rPr lang="en-GB" sz="1400" b="1" dirty="0">
                <a:solidFill>
                  <a:srgbClr val="002F5D"/>
                </a:solidFill>
              </a:rPr>
              <a:t>households in temporary accommodatio</a:t>
            </a:r>
            <a:r>
              <a:rPr lang="en-GB" sz="1400" dirty="0">
                <a:solidFill>
                  <a:srgbClr val="002F5D"/>
                </a:solidFill>
              </a:rPr>
              <a:t>n is statistically significantly </a:t>
            </a:r>
            <a:r>
              <a:rPr lang="en-GB" sz="1400" b="1" dirty="0">
                <a:solidFill>
                  <a:srgbClr val="002F5D"/>
                </a:solidFill>
              </a:rPr>
              <a:t>better than England</a:t>
            </a:r>
            <a:r>
              <a:rPr lang="en-GB" sz="1400" dirty="0">
                <a:solidFill>
                  <a:srgbClr val="002F5D"/>
                </a:solidFill>
              </a:rPr>
              <a:t>.</a:t>
            </a:r>
          </a:p>
          <a:p>
            <a:pPr lvl="0">
              <a:buFont typeface="Wingdings" panose="05000000000000000000" pitchFamily="2" charset="2"/>
              <a:buChar char="ð"/>
            </a:pPr>
            <a:r>
              <a:rPr lang="en-GB" sz="1400" dirty="0">
                <a:solidFill>
                  <a:srgbClr val="002F5D"/>
                </a:solidFill>
              </a:rPr>
              <a:t>At a district level, the rate is statistically significantly better than the national average for all districts</a:t>
            </a:r>
            <a:r>
              <a:rPr lang="en-GB" sz="1400" dirty="0" smtClean="0">
                <a:solidFill>
                  <a:srgbClr val="002F5D"/>
                </a:solidFill>
              </a:rPr>
              <a:t>. However, numerically </a:t>
            </a:r>
            <a:r>
              <a:rPr lang="en-GB" sz="1400" b="1" dirty="0">
                <a:solidFill>
                  <a:srgbClr val="002F5D"/>
                </a:solidFill>
              </a:rPr>
              <a:t>H</a:t>
            </a:r>
            <a:r>
              <a:rPr lang="en-GB" sz="1400" b="1" dirty="0" smtClean="0">
                <a:solidFill>
                  <a:srgbClr val="002F5D"/>
                </a:solidFill>
              </a:rPr>
              <a:t>untingdonshire is high </a:t>
            </a:r>
            <a:r>
              <a:rPr lang="en-GB" sz="1400" dirty="0" smtClean="0">
                <a:solidFill>
                  <a:srgbClr val="002F5D"/>
                </a:solidFill>
              </a:rPr>
              <a:t>in comparison to the other districts.</a:t>
            </a:r>
          </a:p>
          <a:p>
            <a:pPr lvl="0">
              <a:buFont typeface="Wingdings" panose="05000000000000000000" pitchFamily="2" charset="2"/>
              <a:buChar char="ð"/>
            </a:pPr>
            <a:r>
              <a:rPr lang="en-GB" sz="1400" b="1" dirty="0" smtClean="0">
                <a:solidFill>
                  <a:srgbClr val="002F5D"/>
                </a:solidFill>
              </a:rPr>
              <a:t>Huntingdonshire has an increasing recent trend </a:t>
            </a:r>
            <a:r>
              <a:rPr lang="en-GB" sz="1400" dirty="0" smtClean="0">
                <a:solidFill>
                  <a:srgbClr val="002F5D"/>
                </a:solidFill>
              </a:rPr>
              <a:t>of the rate of </a:t>
            </a:r>
            <a:r>
              <a:rPr lang="en-GB" sz="1400" b="1" dirty="0" smtClean="0">
                <a:solidFill>
                  <a:srgbClr val="002F5D"/>
                </a:solidFill>
              </a:rPr>
              <a:t>households in temporary accommodation</a:t>
            </a:r>
            <a:r>
              <a:rPr lang="en-GB" sz="1400" dirty="0" smtClean="0">
                <a:solidFill>
                  <a:srgbClr val="002F5D"/>
                </a:solidFill>
              </a:rPr>
              <a:t>.</a:t>
            </a:r>
            <a:endParaRPr lang="en-GB" sz="1400" dirty="0">
              <a:solidFill>
                <a:srgbClr val="002F5D"/>
              </a:solidFill>
            </a:endParaRPr>
          </a:p>
          <a:p>
            <a:pPr>
              <a:buFont typeface="Wingdings" panose="05000000000000000000" pitchFamily="2" charset="2"/>
              <a:buChar char="ð"/>
            </a:pPr>
            <a:endParaRPr lang="en-GB" sz="1400" dirty="0" smtClean="0">
              <a:solidFill>
                <a:srgbClr val="FF0000"/>
              </a:solidFill>
            </a:endParaRPr>
          </a:p>
          <a:p>
            <a:pPr>
              <a:buFont typeface="Wingdings" panose="05000000000000000000" pitchFamily="2" charset="2"/>
              <a:buChar char="ð"/>
            </a:pPr>
            <a:endParaRPr lang="en-GB" sz="1400" dirty="0"/>
          </a:p>
          <a:p>
            <a:pPr>
              <a:buFont typeface="Wingdings" panose="05000000000000000000" pitchFamily="2" charset="2"/>
              <a:buChar char="ð"/>
            </a:pPr>
            <a:endParaRPr lang="en-GB" sz="1400" dirty="0"/>
          </a:p>
          <a:p>
            <a:pPr marL="0" indent="0">
              <a:buNone/>
            </a:pPr>
            <a:endParaRPr lang="en-GB" sz="1400" dirty="0"/>
          </a:p>
          <a:p>
            <a:pPr>
              <a:buFont typeface="Wingdings" panose="05000000000000000000" pitchFamily="2" charset="2"/>
              <a:buChar char="ð"/>
            </a:pPr>
            <a:endParaRPr lang="en-GB" sz="1400" dirty="0">
              <a:solidFill>
                <a:srgbClr val="002F5D"/>
              </a:solidFill>
            </a:endParaRPr>
          </a:p>
        </p:txBody>
      </p:sp>
      <p:pic>
        <p:nvPicPr>
          <p:cNvPr id="4" name="Picture 3"/>
          <p:cNvPicPr>
            <a:picLocks noChangeAspect="1"/>
          </p:cNvPicPr>
          <p:nvPr/>
        </p:nvPicPr>
        <p:blipFill>
          <a:blip r:embed="rId2"/>
          <a:stretch>
            <a:fillRect/>
          </a:stretch>
        </p:blipFill>
        <p:spPr>
          <a:xfrm>
            <a:off x="6331613" y="1022308"/>
            <a:ext cx="5746087" cy="2136609"/>
          </a:xfrm>
          <a:prstGeom prst="rect">
            <a:avLst/>
          </a:prstGeom>
        </p:spPr>
      </p:pic>
      <p:sp>
        <p:nvSpPr>
          <p:cNvPr id="7" name="TextBox 6"/>
          <p:cNvSpPr txBox="1"/>
          <p:nvPr/>
        </p:nvSpPr>
        <p:spPr>
          <a:xfrm>
            <a:off x="6331611" y="3246135"/>
            <a:ext cx="5486589"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Ministry of Housing, Communities &amp; Local Government (Table 19</a:t>
            </a:r>
            <a:r>
              <a:rPr lang="en-GB" sz="1100" dirty="0" smtClean="0">
                <a:solidFill>
                  <a:srgbClr val="002F5D"/>
                </a:solidFill>
              </a:rPr>
              <a:t>)</a:t>
            </a:r>
            <a:endParaRPr lang="en-GB" sz="1100" dirty="0">
              <a:solidFill>
                <a:schemeClr val="accent5">
                  <a:lumMod val="50000"/>
                </a:schemeClr>
              </a:solidFill>
            </a:endParaRPr>
          </a:p>
        </p:txBody>
      </p:sp>
      <p:sp>
        <p:nvSpPr>
          <p:cNvPr id="9" name="TextBox 8"/>
          <p:cNvSpPr txBox="1"/>
          <p:nvPr/>
        </p:nvSpPr>
        <p:spPr>
          <a:xfrm>
            <a:off x="6331614" y="3648967"/>
            <a:ext cx="5690931"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Statutory homeless: households in temporary accommodation, 2017/18</a:t>
            </a:r>
            <a:endParaRPr lang="en-GB" sz="1400" b="1" dirty="0">
              <a:solidFill>
                <a:schemeClr val="bg1"/>
              </a:solidFill>
            </a:endParaRPr>
          </a:p>
        </p:txBody>
      </p:sp>
      <p:pic>
        <p:nvPicPr>
          <p:cNvPr id="10" name="Picture 9"/>
          <p:cNvPicPr>
            <a:picLocks noChangeAspect="1"/>
          </p:cNvPicPr>
          <p:nvPr/>
        </p:nvPicPr>
        <p:blipFill>
          <a:blip r:embed="rId3"/>
          <a:stretch>
            <a:fillRect/>
          </a:stretch>
        </p:blipFill>
        <p:spPr>
          <a:xfrm>
            <a:off x="6331613" y="4041970"/>
            <a:ext cx="5690931" cy="2227133"/>
          </a:xfrm>
          <a:prstGeom prst="rect">
            <a:avLst/>
          </a:prstGeom>
        </p:spPr>
      </p:pic>
      <p:sp>
        <p:nvSpPr>
          <p:cNvPr id="11" name="TextBox 10"/>
          <p:cNvSpPr txBox="1"/>
          <p:nvPr/>
        </p:nvSpPr>
        <p:spPr>
          <a:xfrm>
            <a:off x="6331612" y="6289937"/>
            <a:ext cx="5486589" cy="261610"/>
          </a:xfrm>
          <a:prstGeom prst="rect">
            <a:avLst/>
          </a:prstGeom>
          <a:noFill/>
        </p:spPr>
        <p:txBody>
          <a:bodyPr wrap="square" rtlCol="0">
            <a:spAutoFit/>
          </a:bodyPr>
          <a:lstStyle/>
          <a:p>
            <a:r>
              <a:rPr lang="en-GB" sz="1100" b="1" dirty="0" smtClean="0">
                <a:solidFill>
                  <a:schemeClr val="accent5">
                    <a:lumMod val="50000"/>
                  </a:schemeClr>
                </a:solidFill>
              </a:rPr>
              <a:t>Source:</a:t>
            </a:r>
            <a:r>
              <a:rPr lang="en-GB" sz="1100" dirty="0" smtClean="0">
                <a:solidFill>
                  <a:schemeClr val="accent5">
                    <a:lumMod val="50000"/>
                  </a:schemeClr>
                </a:solidFill>
              </a:rPr>
              <a:t> Ministry of Housing, Communities &amp; Local Government (Table 20</a:t>
            </a:r>
            <a:r>
              <a:rPr lang="en-GB" sz="1100" dirty="0" smtClean="0">
                <a:solidFill>
                  <a:srgbClr val="002F5D"/>
                </a:solidFill>
              </a:rPr>
              <a:t>)</a:t>
            </a:r>
            <a:endParaRPr lang="en-GB" sz="1100" dirty="0">
              <a:solidFill>
                <a:schemeClr val="accent5">
                  <a:lumMod val="50000"/>
                </a:schemeClr>
              </a:solidFill>
            </a:endParaRPr>
          </a:p>
        </p:txBody>
      </p:sp>
      <p:pic>
        <p:nvPicPr>
          <p:cNvPr id="12" name="Picture 11"/>
          <p:cNvPicPr>
            <a:picLocks noChangeAspect="1"/>
          </p:cNvPicPr>
          <p:nvPr/>
        </p:nvPicPr>
        <p:blipFill>
          <a:blip r:embed="rId4"/>
          <a:stretch>
            <a:fillRect/>
          </a:stretch>
        </p:blipFill>
        <p:spPr>
          <a:xfrm>
            <a:off x="3247908" y="5764165"/>
            <a:ext cx="2889754" cy="384081"/>
          </a:xfrm>
          <a:prstGeom prst="rect">
            <a:avLst/>
          </a:prstGeom>
        </p:spPr>
      </p:pic>
      <p:sp>
        <p:nvSpPr>
          <p:cNvPr id="14" name="Rectangle 13"/>
          <p:cNvSpPr/>
          <p:nvPr/>
        </p:nvSpPr>
        <p:spPr>
          <a:xfrm>
            <a:off x="2613110" y="6269103"/>
            <a:ext cx="3844059" cy="246221"/>
          </a:xfrm>
          <a:prstGeom prst="rect">
            <a:avLst/>
          </a:prstGeom>
        </p:spPr>
        <p:txBody>
          <a:bodyPr wrap="square">
            <a:spAutoFit/>
          </a:bodyPr>
          <a:lstStyle/>
          <a:p>
            <a:pPr marL="171450" indent="-171450">
              <a:lnSpc>
                <a:spcPts val="1200"/>
              </a:lnSpc>
              <a:spcAft>
                <a:spcPts val="0"/>
              </a:spcAft>
              <a:buFont typeface="Arial" panose="020B0604020202020204" pitchFamily="34" charset="0"/>
              <a:buChar char="•"/>
            </a:pPr>
            <a:r>
              <a:rPr lang="en-GB" sz="1100" dirty="0" smtClean="0">
                <a:solidFill>
                  <a:srgbClr val="002F5D"/>
                </a:solidFill>
                <a:latin typeface="Calibri" panose="020F0502020204030204" pitchFamily="34" charset="0"/>
                <a:ea typeface="Calibri" panose="020F0502020204030204" pitchFamily="34" charset="0"/>
                <a:cs typeface="Arial" panose="020B0604020202020204" pitchFamily="34" charset="0"/>
              </a:rPr>
              <a:t>Value aggregated from all known lower geography values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Picture 14"/>
          <p:cNvPicPr/>
          <p:nvPr/>
        </p:nvPicPr>
        <p:blipFill>
          <a:blip r:embed="rId5"/>
          <a:stretch>
            <a:fillRect/>
          </a:stretch>
        </p:blipFill>
        <p:spPr>
          <a:xfrm>
            <a:off x="4535140" y="5146215"/>
            <a:ext cx="1539240" cy="565785"/>
          </a:xfrm>
          <a:prstGeom prst="rect">
            <a:avLst/>
          </a:prstGeom>
        </p:spPr>
      </p:pic>
    </p:spTree>
    <p:extLst>
      <p:ext uri="{BB962C8B-B14F-4D97-AF65-F5344CB8AC3E}">
        <p14:creationId xmlns:p14="http://schemas.microsoft.com/office/powerpoint/2010/main" val="128349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9D76AF3-3A2C-4E90-952B-44A1ADBEEDA6}" type="slidenum">
              <a:rPr lang="en-GB" smtClean="0"/>
              <a:t>7</a:t>
            </a:fld>
            <a:endParaRPr lang="en-GB"/>
          </a:p>
        </p:txBody>
      </p:sp>
      <p:sp>
        <p:nvSpPr>
          <p:cNvPr id="8" name="TextBox 7"/>
          <p:cNvSpPr txBox="1"/>
          <p:nvPr/>
        </p:nvSpPr>
        <p:spPr>
          <a:xfrm>
            <a:off x="6670415" y="2978419"/>
            <a:ext cx="5285912"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Under </a:t>
            </a:r>
            <a:r>
              <a:rPr lang="en-GB" sz="1400" b="1" dirty="0">
                <a:solidFill>
                  <a:schemeClr val="bg1"/>
                </a:solidFill>
              </a:rPr>
              <a:t>18 conceptions and birth rates, 2016</a:t>
            </a:r>
          </a:p>
        </p:txBody>
      </p:sp>
      <p:pic>
        <p:nvPicPr>
          <p:cNvPr id="5" name="Content Placeholder 4"/>
          <p:cNvPicPr>
            <a:picLocks noGrp="1" noChangeAspect="1"/>
          </p:cNvPicPr>
          <p:nvPr>
            <p:ph idx="1"/>
          </p:nvPr>
        </p:nvPicPr>
        <p:blipFill>
          <a:blip r:embed="rId2"/>
          <a:stretch>
            <a:fillRect/>
          </a:stretch>
        </p:blipFill>
        <p:spPr>
          <a:xfrm>
            <a:off x="6670415" y="3378529"/>
            <a:ext cx="5285912" cy="2046491"/>
          </a:xfrm>
          <a:prstGeom prst="rect">
            <a:avLst/>
          </a:prstGeom>
        </p:spPr>
      </p:pic>
      <p:sp>
        <p:nvSpPr>
          <p:cNvPr id="6" name="Rectangle 5"/>
          <p:cNvSpPr/>
          <p:nvPr/>
        </p:nvSpPr>
        <p:spPr>
          <a:xfrm>
            <a:off x="9500260" y="5802352"/>
            <a:ext cx="2364179" cy="707886"/>
          </a:xfrm>
          <a:prstGeom prst="rect">
            <a:avLst/>
          </a:prstGeom>
        </p:spPr>
        <p:txBody>
          <a:bodyPr wrap="square">
            <a:spAutoFit/>
          </a:bodyPr>
          <a:lstStyle/>
          <a:p>
            <a:pPr>
              <a:lnSpc>
                <a:spcPts val="1200"/>
              </a:lnSpc>
              <a:spcAft>
                <a:spcPts val="0"/>
              </a:spcAft>
            </a:pP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Public Health England Public Health Outcomes Framework indicator 2.04, Sexual and Reproductive Health Profiles (ONS</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(Table 49)</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57601" y="3478639"/>
            <a:ext cx="6115903" cy="2893100"/>
          </a:xfrm>
          <a:prstGeom prst="rect">
            <a:avLst/>
          </a:prstGeom>
        </p:spPr>
        <p:txBody>
          <a:bodyPr wrap="square">
            <a:spAutoFit/>
          </a:bodyPr>
          <a:lstStyle/>
          <a:p>
            <a:pPr marL="285750" indent="-285750">
              <a:buFont typeface="Wingdings" panose="05000000000000000000" pitchFamily="2" charset="2"/>
              <a:buChar char="ð"/>
            </a:pPr>
            <a:r>
              <a:rPr lang="en-GB" sz="1400" dirty="0">
                <a:solidFill>
                  <a:srgbClr val="002F5D"/>
                </a:solidFill>
              </a:rPr>
              <a:t>Compared to the county average, the </a:t>
            </a:r>
            <a:r>
              <a:rPr lang="en-GB" sz="1400" b="1" dirty="0" smtClean="0">
                <a:solidFill>
                  <a:srgbClr val="002F5D"/>
                </a:solidFill>
              </a:rPr>
              <a:t>Huntingdonshire birth </a:t>
            </a:r>
            <a:r>
              <a:rPr lang="en-GB" sz="1400" b="1" dirty="0">
                <a:solidFill>
                  <a:srgbClr val="002F5D"/>
                </a:solidFill>
              </a:rPr>
              <a:t>rate </a:t>
            </a:r>
            <a:r>
              <a:rPr lang="en-GB" sz="1400" dirty="0">
                <a:solidFill>
                  <a:srgbClr val="002F5D"/>
                </a:solidFill>
              </a:rPr>
              <a:t>(and all other districts excluding Cambridge) is statistically significantly </a:t>
            </a:r>
            <a:r>
              <a:rPr lang="en-GB" sz="1400" b="1" dirty="0">
                <a:solidFill>
                  <a:srgbClr val="002F5D"/>
                </a:solidFill>
              </a:rPr>
              <a:t>higher</a:t>
            </a:r>
            <a:r>
              <a:rPr lang="en-GB" sz="1400" dirty="0">
                <a:solidFill>
                  <a:srgbClr val="002F5D"/>
                </a:solidFill>
              </a:rPr>
              <a:t> (statistical significance not shown).</a:t>
            </a: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ð"/>
            </a:pPr>
            <a:r>
              <a:rPr lang="en-GB" sz="1400" dirty="0" smtClean="0">
                <a:solidFill>
                  <a:srgbClr val="002F5D"/>
                </a:solidFill>
              </a:rPr>
              <a:t>The </a:t>
            </a:r>
            <a:r>
              <a:rPr lang="en-GB" sz="1400" b="1" dirty="0" smtClean="0">
                <a:solidFill>
                  <a:srgbClr val="002F5D"/>
                </a:solidFill>
              </a:rPr>
              <a:t>fertility rate has increased between 2005-07 and 2014-16 for Huntingdonshire</a:t>
            </a:r>
            <a:r>
              <a:rPr lang="en-GB" sz="1400" dirty="0" smtClean="0">
                <a:solidFill>
                  <a:srgbClr val="002F5D"/>
                </a:solidFill>
              </a:rPr>
              <a:t>, and each of the Cambridgeshire districts. </a:t>
            </a:r>
            <a:r>
              <a:rPr lang="en-GB" sz="1400" dirty="0">
                <a:solidFill>
                  <a:srgbClr val="002F5D"/>
                </a:solidFill>
              </a:rPr>
              <a:t>However, the rate in </a:t>
            </a:r>
            <a:r>
              <a:rPr lang="en-GB" sz="1400" b="1" dirty="0">
                <a:solidFill>
                  <a:srgbClr val="002F5D"/>
                </a:solidFill>
              </a:rPr>
              <a:t>Huntingdonshire </a:t>
            </a:r>
            <a:r>
              <a:rPr lang="en-GB" sz="1400" dirty="0" smtClean="0">
                <a:solidFill>
                  <a:srgbClr val="002F5D"/>
                </a:solidFill>
              </a:rPr>
              <a:t>has </a:t>
            </a:r>
            <a:r>
              <a:rPr lang="en-GB" sz="1400" dirty="0">
                <a:solidFill>
                  <a:srgbClr val="002F5D"/>
                </a:solidFill>
              </a:rPr>
              <a:t>seen </a:t>
            </a:r>
            <a:r>
              <a:rPr lang="en-GB" sz="1400" dirty="0" smtClean="0">
                <a:solidFill>
                  <a:srgbClr val="002F5D"/>
                </a:solidFill>
              </a:rPr>
              <a:t>a </a:t>
            </a:r>
            <a:r>
              <a:rPr lang="en-GB" sz="1400" b="1" dirty="0" smtClean="0">
                <a:solidFill>
                  <a:srgbClr val="002F5D"/>
                </a:solidFill>
              </a:rPr>
              <a:t>slight decline in recent years</a:t>
            </a:r>
            <a:r>
              <a:rPr lang="en-GB" sz="1400" dirty="0" smtClean="0">
                <a:solidFill>
                  <a:srgbClr val="002F5D"/>
                </a:solidFill>
              </a:rPr>
              <a:t>.</a:t>
            </a:r>
            <a:endParaRPr lang="en-GB" sz="1400" dirty="0">
              <a:solidFill>
                <a:srgbClr val="002F5D"/>
              </a:solidFill>
            </a:endParaRPr>
          </a:p>
          <a:p>
            <a:pPr marL="285750" lvl="0" indent="-285750">
              <a:spcAft>
                <a:spcPts val="0"/>
              </a:spcAft>
              <a:buFont typeface="Wingdings" panose="05000000000000000000" pitchFamily="2" charset="2"/>
              <a:buChar char="ð"/>
            </a:pPr>
            <a:endParaRPr lang="en-GB" sz="1400" dirty="0" smtClean="0">
              <a:solidFill>
                <a:srgbClr val="002F5D"/>
              </a:solidFill>
            </a:endParaRPr>
          </a:p>
          <a:p>
            <a:pPr marL="285750" lvl="0" indent="-285750">
              <a:spcAft>
                <a:spcPts val="0"/>
              </a:spcAft>
              <a:buFont typeface="Wingdings" panose="05000000000000000000" pitchFamily="2" charset="2"/>
              <a:buChar char="ð"/>
            </a:pP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The </a:t>
            </a: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rate of under 18 conception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in </a:t>
            </a:r>
            <a:r>
              <a:rPr lang="en-GB" sz="1400" b="1" dirty="0">
                <a:solidFill>
                  <a:srgbClr val="002F5D"/>
                </a:solidFill>
              </a:rPr>
              <a:t>Huntingdonshire</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is statistically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similar</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to the England average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and declining</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p>
          <a:p>
            <a:pPr marL="285750" lvl="0" indent="-285750">
              <a:spcAft>
                <a:spcPts val="0"/>
              </a:spcAft>
              <a:buFont typeface="Wingdings" panose="05000000000000000000" pitchFamily="2" charset="2"/>
              <a:buChar char="ð"/>
            </a:pPr>
            <a:endPar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endParaRPr>
          </a:p>
          <a:p>
            <a:pPr marL="285750" indent="-285750">
              <a:buFont typeface="Wingdings" panose="05000000000000000000" pitchFamily="2" charset="2"/>
              <a:buChar char="ð"/>
            </a:pPr>
            <a:r>
              <a:rPr lang="en-GB" sz="1400" b="1" dirty="0">
                <a:solidFill>
                  <a:srgbClr val="002F5D"/>
                </a:solidFill>
                <a:latin typeface="Calibri" panose="020F0502020204030204" pitchFamily="34" charset="0"/>
                <a:ea typeface="Calibri" panose="020F0502020204030204" pitchFamily="34" charset="0"/>
                <a:cs typeface="Arial" panose="020B0604020202020204" pitchFamily="34" charset="0"/>
              </a:rPr>
              <a:t>Birth rates to mothers aged under 18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are statistically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significantly </a:t>
            </a:r>
            <a:r>
              <a:rPr lang="en-GB" sz="14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better</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in </a:t>
            </a:r>
            <a:r>
              <a:rPr lang="en-GB" sz="1400" b="1" dirty="0">
                <a:solidFill>
                  <a:srgbClr val="002F5D"/>
                </a:solidFill>
              </a:rPr>
              <a:t>Huntingdonshire </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compared </a:t>
            </a:r>
            <a:r>
              <a:rPr lang="en-GB" sz="1400" dirty="0">
                <a:solidFill>
                  <a:srgbClr val="002F5D"/>
                </a:solidFill>
                <a:latin typeface="Calibri" panose="020F0502020204030204" pitchFamily="34" charset="0"/>
                <a:ea typeface="Calibri" panose="020F0502020204030204" pitchFamily="34" charset="0"/>
                <a:cs typeface="Arial" panose="020B0604020202020204" pitchFamily="34" charset="0"/>
              </a:rPr>
              <a:t>with the national average</a:t>
            </a:r>
            <a:r>
              <a:rPr lang="en-GB" sz="1400" dirty="0" smtClean="0">
                <a:solidFill>
                  <a:srgbClr val="002F5D"/>
                </a:solidFill>
                <a:latin typeface="Calibri" panose="020F0502020204030204" pitchFamily="34" charset="0"/>
                <a:ea typeface="Calibri" panose="020F0502020204030204" pitchFamily="34" charset="0"/>
                <a:cs typeface="Arial" panose="020B0604020202020204" pitchFamily="34" charset="0"/>
              </a:rPr>
              <a:t>.</a:t>
            </a:r>
            <a:endParaRPr lang="en-GB" sz="1400" dirty="0">
              <a:solidFill>
                <a:srgbClr val="002F5D"/>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6670415" y="5482811"/>
            <a:ext cx="1806905" cy="246221"/>
          </a:xfrm>
          <a:prstGeom prst="rect">
            <a:avLst/>
          </a:prstGeom>
        </p:spPr>
        <p:txBody>
          <a:bodyPr wrap="none">
            <a:spAutoFit/>
          </a:bodyPr>
          <a:lstStyle/>
          <a:p>
            <a:pPr>
              <a:lnSpc>
                <a:spcPts val="1200"/>
              </a:lnSpc>
              <a:spcAft>
                <a:spcPts val="0"/>
              </a:spcAft>
            </a:pPr>
            <a:r>
              <a:rPr lang="en-GB" sz="1000" baseline="30000" dirty="0">
                <a:solidFill>
                  <a:srgbClr val="002F5D"/>
                </a:solidFill>
                <a:latin typeface="Calibri" panose="020F0502020204030204" pitchFamily="34" charset="0"/>
                <a:ea typeface="Calibri" panose="020F0502020204030204" pitchFamily="34" charset="0"/>
                <a:cs typeface="Arial" panose="020B0604020202020204" pitchFamily="34" charset="0"/>
              </a:rPr>
              <a:t>1</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per 1,000 females aged 15-17</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itle 1"/>
          <p:cNvSpPr txBox="1">
            <a:spLocks/>
          </p:cNvSpPr>
          <p:nvPr/>
        </p:nvSpPr>
        <p:spPr>
          <a:xfrm>
            <a:off x="0" y="0"/>
            <a:ext cx="12192000" cy="483114"/>
          </a:xfrm>
          <a:prstGeom prst="rect">
            <a:avLst/>
          </a:prstGeom>
          <a:solidFill>
            <a:schemeClr val="accent1"/>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Birth rates and under </a:t>
            </a:r>
            <a:r>
              <a:rPr lang="en-GB" sz="3200" b="1" dirty="0">
                <a:solidFill>
                  <a:schemeClr val="bg1"/>
                </a:solidFill>
              </a:rPr>
              <a:t>18 </a:t>
            </a:r>
            <a:r>
              <a:rPr lang="en-GB" sz="3200" b="1" dirty="0" smtClean="0">
                <a:solidFill>
                  <a:schemeClr val="bg1"/>
                </a:solidFill>
              </a:rPr>
              <a:t>conceptions</a:t>
            </a:r>
            <a:endParaRPr lang="en-GB" sz="3200" b="1" dirty="0">
              <a:solidFill>
                <a:schemeClr val="bg1"/>
              </a:solidFill>
            </a:endParaRPr>
          </a:p>
        </p:txBody>
      </p:sp>
      <p:sp>
        <p:nvSpPr>
          <p:cNvPr id="12" name="TextBox 11"/>
          <p:cNvSpPr txBox="1"/>
          <p:nvPr/>
        </p:nvSpPr>
        <p:spPr>
          <a:xfrm>
            <a:off x="2934268" y="630210"/>
            <a:ext cx="9084949" cy="304861"/>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Trend in general fertility rate (live birth rate per 1,000 women aged 15-44 years) by local authority of mother’s residence</a:t>
            </a:r>
            <a:endParaRPr lang="en-GB" sz="1400" b="1" dirty="0">
              <a:solidFill>
                <a:schemeClr val="bg1"/>
              </a:solidFill>
            </a:endParaRPr>
          </a:p>
        </p:txBody>
      </p:sp>
      <p:pic>
        <p:nvPicPr>
          <p:cNvPr id="2" name="Picture 1"/>
          <p:cNvPicPr>
            <a:picLocks noChangeAspect="1"/>
          </p:cNvPicPr>
          <p:nvPr/>
        </p:nvPicPr>
        <p:blipFill>
          <a:blip r:embed="rId3"/>
          <a:stretch>
            <a:fillRect/>
          </a:stretch>
        </p:blipFill>
        <p:spPr>
          <a:xfrm>
            <a:off x="5898303" y="1043164"/>
            <a:ext cx="6120914" cy="1469263"/>
          </a:xfrm>
          <a:prstGeom prst="rect">
            <a:avLst/>
          </a:prstGeom>
        </p:spPr>
      </p:pic>
      <p:sp>
        <p:nvSpPr>
          <p:cNvPr id="14" name="Rectangle 13"/>
          <p:cNvSpPr/>
          <p:nvPr/>
        </p:nvSpPr>
        <p:spPr>
          <a:xfrm>
            <a:off x="5898303" y="2598376"/>
            <a:ext cx="5024132" cy="400110"/>
          </a:xfrm>
          <a:prstGeom prst="rect">
            <a:avLst/>
          </a:prstGeom>
        </p:spPr>
        <p:txBody>
          <a:bodyPr wrap="non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Sources</a:t>
            </a:r>
            <a:r>
              <a:rPr lang="en-GB" sz="1000" b="1" dirty="0">
                <a:solidFill>
                  <a:srgbClr val="002F5D"/>
                </a:solidFill>
                <a:latin typeface="Calibri" panose="020F0502020204030204" pitchFamily="34" charset="0"/>
                <a:ea typeface="Calibri" panose="020F0502020204030204" pitchFamily="34" charset="0"/>
                <a:cs typeface="Arial" panose="020B0604020202020204" pitchFamily="34" charset="0"/>
              </a:rPr>
              <a:t>:</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a:solidFill>
                  <a:srgbClr val="002F5D"/>
                </a:solidFill>
              </a:rPr>
              <a:t>ONS birth registrations, ONS mid-year population estimates</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(Figure 16 and Table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12)</a:t>
            </a:r>
            <a:endParaRPr lang="en-GB" sz="10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en-GB" sz="1000" dirty="0" smtClean="0">
                <a:solidFill>
                  <a:srgbClr val="002F5D"/>
                </a:solidFill>
              </a:rPr>
              <a:t> </a:t>
            </a:r>
            <a:endParaRPr lang="en-GB" sz="10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2934268" y="1071065"/>
            <a:ext cx="2606723" cy="1901441"/>
          </a:xfrm>
          <a:prstGeom prst="rect">
            <a:avLst/>
          </a:prstGeom>
        </p:spPr>
      </p:pic>
      <p:sp>
        <p:nvSpPr>
          <p:cNvPr id="16" name="Rectangle 15"/>
          <p:cNvSpPr/>
          <p:nvPr/>
        </p:nvSpPr>
        <p:spPr>
          <a:xfrm>
            <a:off x="2934268" y="2995015"/>
            <a:ext cx="1173719" cy="246221"/>
          </a:xfrm>
          <a:prstGeom prst="rect">
            <a:avLst/>
          </a:prstGeom>
        </p:spPr>
        <p:txBody>
          <a:bodyPr wrap="none">
            <a:spAutoFit/>
          </a:bodyPr>
          <a:lstStyle/>
          <a:p>
            <a:pPr>
              <a:lnSpc>
                <a:spcPts val="1200"/>
              </a:lnSpc>
            </a:pPr>
            <a:r>
              <a:rPr lang="en-GB" sz="1000" b="1" dirty="0" smtClean="0">
                <a:solidFill>
                  <a:srgbClr val="002F5D"/>
                </a:solidFill>
                <a:latin typeface="Calibri" panose="020F0502020204030204" pitchFamily="34" charset="0"/>
                <a:ea typeface="Calibri" panose="020F0502020204030204" pitchFamily="34" charset="0"/>
                <a:cs typeface="Arial" panose="020B0604020202020204" pitchFamily="34" charset="0"/>
              </a:rPr>
              <a:t>2014-16 data only</a:t>
            </a:r>
            <a:r>
              <a:rPr lang="en-GB" sz="1000" dirty="0" smtClean="0">
                <a:solidFill>
                  <a:srgbClr val="002F5D"/>
                </a:solidFill>
              </a:rPr>
              <a:t> </a:t>
            </a:r>
            <a:endParaRPr lang="en-GB" sz="1000" dirty="0">
              <a:solidFill>
                <a:srgbClr val="002F5D"/>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257601" y="1558320"/>
            <a:ext cx="2540190" cy="1169551"/>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smtClean="0">
                <a:solidFill>
                  <a:srgbClr val="002F5D"/>
                </a:solidFill>
              </a:rPr>
              <a:t>Huntingdonshire has a slightly lower birth rate compared </a:t>
            </a:r>
            <a:r>
              <a:rPr lang="en-GB" sz="1400" dirty="0" smtClean="0">
                <a:solidFill>
                  <a:srgbClr val="002F5D"/>
                </a:solidFill>
              </a:rPr>
              <a:t>to the Cambridgeshire and Peterborough average.</a:t>
            </a:r>
            <a:endParaRPr lang="en-GB" sz="1400" dirty="0">
              <a:solidFill>
                <a:srgbClr val="002F5D"/>
              </a:solidFill>
            </a:endParaRPr>
          </a:p>
        </p:txBody>
      </p:sp>
      <p:pic>
        <p:nvPicPr>
          <p:cNvPr id="10" name="Picture 9"/>
          <p:cNvPicPr>
            <a:picLocks noChangeAspect="1"/>
          </p:cNvPicPr>
          <p:nvPr/>
        </p:nvPicPr>
        <p:blipFill>
          <a:blip r:embed="rId5"/>
          <a:stretch>
            <a:fillRect/>
          </a:stretch>
        </p:blipFill>
        <p:spPr>
          <a:xfrm>
            <a:off x="6643092" y="5880547"/>
            <a:ext cx="2670279" cy="390178"/>
          </a:xfrm>
          <a:prstGeom prst="rect">
            <a:avLst/>
          </a:prstGeom>
        </p:spPr>
      </p:pic>
    </p:spTree>
    <p:extLst>
      <p:ext uri="{BB962C8B-B14F-4D97-AF65-F5344CB8AC3E}">
        <p14:creationId xmlns:p14="http://schemas.microsoft.com/office/powerpoint/2010/main" val="1562616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47"/>
            <a:ext cx="12192000" cy="532262"/>
          </a:xfrm>
          <a:solidFill>
            <a:schemeClr val="accent1"/>
          </a:solidFill>
        </p:spPr>
        <p:txBody>
          <a:bodyPr>
            <a:normAutofit fontScale="90000"/>
          </a:bodyPr>
          <a:lstStyle/>
          <a:p>
            <a:r>
              <a:rPr lang="en-GB" sz="3600" b="1" dirty="0" smtClean="0">
                <a:solidFill>
                  <a:schemeClr val="bg1"/>
                </a:solidFill>
              </a:rPr>
              <a:t>Public Health England summary health profile - at Nov 2018</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8</a:t>
            </a:fld>
            <a:endParaRPr lang="en-GB" dirty="0"/>
          </a:p>
        </p:txBody>
      </p:sp>
      <p:pic>
        <p:nvPicPr>
          <p:cNvPr id="5" name="Picture 4"/>
          <p:cNvPicPr>
            <a:picLocks noChangeAspect="1"/>
          </p:cNvPicPr>
          <p:nvPr/>
        </p:nvPicPr>
        <p:blipFill>
          <a:blip r:embed="rId2"/>
          <a:stretch>
            <a:fillRect/>
          </a:stretch>
        </p:blipFill>
        <p:spPr>
          <a:xfrm>
            <a:off x="4383195" y="1069620"/>
            <a:ext cx="7594239" cy="4782169"/>
          </a:xfrm>
          <a:prstGeom prst="rect">
            <a:avLst/>
          </a:prstGeom>
        </p:spPr>
      </p:pic>
      <p:sp>
        <p:nvSpPr>
          <p:cNvPr id="6" name="TextBox 5"/>
          <p:cNvSpPr txBox="1"/>
          <p:nvPr/>
        </p:nvSpPr>
        <p:spPr>
          <a:xfrm>
            <a:off x="287382" y="1008244"/>
            <a:ext cx="3839449" cy="3108543"/>
          </a:xfrm>
          <a:prstGeom prst="rect">
            <a:avLst/>
          </a:prstGeom>
          <a:noFill/>
        </p:spPr>
        <p:txBody>
          <a:bodyPr wrap="square" rtlCol="0">
            <a:spAutoFit/>
          </a:bodyPr>
          <a:lstStyle/>
          <a:p>
            <a:pPr marL="285750" indent="-285750">
              <a:buFont typeface="Wingdings" panose="05000000000000000000" pitchFamily="2" charset="2"/>
              <a:buChar char="ð"/>
            </a:pPr>
            <a:r>
              <a:rPr lang="en-GB" sz="1400" b="1" dirty="0" smtClean="0">
                <a:solidFill>
                  <a:srgbClr val="002F5D"/>
                </a:solidFill>
              </a:rPr>
              <a:t>Huntingdonshire </a:t>
            </a:r>
            <a:r>
              <a:rPr lang="en-GB" sz="1400" dirty="0" smtClean="0">
                <a:solidFill>
                  <a:srgbClr val="002F5D"/>
                </a:solidFill>
              </a:rPr>
              <a:t>is statistically significantly </a:t>
            </a:r>
            <a:r>
              <a:rPr lang="en-GB" sz="1400" b="1" dirty="0" smtClean="0">
                <a:solidFill>
                  <a:srgbClr val="002F5D"/>
                </a:solidFill>
              </a:rPr>
              <a:t>better than, or statistically similar </a:t>
            </a:r>
            <a:r>
              <a:rPr lang="en-GB" sz="1400" dirty="0" smtClean="0">
                <a:solidFill>
                  <a:srgbClr val="002F5D"/>
                </a:solidFill>
              </a:rPr>
              <a:t>to, the England average for </a:t>
            </a:r>
            <a:r>
              <a:rPr lang="en-GB" sz="1400" b="1" dirty="0" smtClean="0">
                <a:solidFill>
                  <a:srgbClr val="002F5D"/>
                </a:solidFill>
              </a:rPr>
              <a:t>many </a:t>
            </a:r>
            <a:r>
              <a:rPr lang="en-GB" sz="1400" b="1" dirty="0">
                <a:solidFill>
                  <a:srgbClr val="002F5D"/>
                </a:solidFill>
              </a:rPr>
              <a:t>of </a:t>
            </a:r>
            <a:r>
              <a:rPr lang="en-GB" sz="1400" b="1" dirty="0" smtClean="0">
                <a:solidFill>
                  <a:srgbClr val="002F5D"/>
                </a:solidFill>
              </a:rPr>
              <a:t>the key </a:t>
            </a:r>
            <a:r>
              <a:rPr lang="en-GB" sz="1400" b="1" dirty="0">
                <a:solidFill>
                  <a:srgbClr val="002F5D"/>
                </a:solidFill>
              </a:rPr>
              <a:t>indicators </a:t>
            </a:r>
            <a:r>
              <a:rPr lang="en-GB" sz="1400" dirty="0" smtClean="0">
                <a:solidFill>
                  <a:srgbClr val="002F5D"/>
                </a:solidFill>
              </a:rPr>
              <a:t>in the health profile shown.  </a:t>
            </a:r>
          </a:p>
          <a:p>
            <a:pPr marL="285750" indent="-285750">
              <a:buFont typeface="Wingdings" panose="05000000000000000000" pitchFamily="2" charset="2"/>
              <a:buChar char="ð"/>
            </a:pPr>
            <a:endParaRPr lang="en-GB" sz="1400" dirty="0" smtClean="0">
              <a:solidFill>
                <a:srgbClr val="FF0000"/>
              </a:solidFill>
            </a:endParaRPr>
          </a:p>
          <a:p>
            <a:pPr marL="285750" indent="-285750">
              <a:buFont typeface="Wingdings" panose="05000000000000000000" pitchFamily="2" charset="2"/>
              <a:buChar char="ð"/>
            </a:pPr>
            <a:r>
              <a:rPr lang="en-GB" sz="1400" i="1" dirty="0" smtClean="0">
                <a:solidFill>
                  <a:srgbClr val="002F5D"/>
                </a:solidFill>
              </a:rPr>
              <a:t>Children’s and young people’s health: </a:t>
            </a:r>
            <a:r>
              <a:rPr lang="en-GB" sz="1400" b="1" dirty="0" smtClean="0">
                <a:solidFill>
                  <a:srgbClr val="002F5D"/>
                </a:solidFill>
              </a:rPr>
              <a:t>Huntingdonshire</a:t>
            </a:r>
            <a:r>
              <a:rPr lang="en-GB" sz="1400" dirty="0" smtClean="0">
                <a:solidFill>
                  <a:srgbClr val="002F5D"/>
                </a:solidFill>
              </a:rPr>
              <a:t> has statistically significantly </a:t>
            </a:r>
            <a:r>
              <a:rPr lang="en-GB" sz="1400" b="1" dirty="0" smtClean="0">
                <a:solidFill>
                  <a:srgbClr val="002F5D"/>
                </a:solidFill>
              </a:rPr>
              <a:t>higher levels of hospital stays for alcohol-specific conditions (under 18s) per 100,000 </a:t>
            </a:r>
            <a:r>
              <a:rPr lang="en-GB" sz="1400" dirty="0" smtClean="0">
                <a:solidFill>
                  <a:srgbClr val="002F5D"/>
                </a:solidFill>
              </a:rPr>
              <a:t>than the national average.</a:t>
            </a:r>
          </a:p>
          <a:p>
            <a:pPr marL="285750" indent="-285750">
              <a:buFont typeface="Wingdings" panose="05000000000000000000" pitchFamily="2" charset="2"/>
              <a:buChar char="ð"/>
            </a:pPr>
            <a:endParaRPr lang="en-GB" sz="1400" dirty="0">
              <a:solidFill>
                <a:srgbClr val="FF0000"/>
              </a:solidFill>
            </a:endParaRPr>
          </a:p>
          <a:p>
            <a:pPr marL="285750" indent="-285750">
              <a:buFont typeface="Wingdings" panose="05000000000000000000" pitchFamily="2" charset="2"/>
              <a:buChar char="ð"/>
            </a:pPr>
            <a:r>
              <a:rPr lang="en-GB" sz="1400" i="1" dirty="0" smtClean="0">
                <a:solidFill>
                  <a:srgbClr val="002F5D"/>
                </a:solidFill>
              </a:rPr>
              <a:t>Adult’s health and lifestyle: </a:t>
            </a:r>
            <a:r>
              <a:rPr lang="en-GB" sz="1400" b="1" dirty="0" smtClean="0">
                <a:solidFill>
                  <a:srgbClr val="002F5D"/>
                </a:solidFill>
              </a:rPr>
              <a:t>Huntingdonshire </a:t>
            </a:r>
            <a:r>
              <a:rPr lang="en-GB" sz="1400" dirty="0" smtClean="0">
                <a:solidFill>
                  <a:srgbClr val="002F5D"/>
                </a:solidFill>
              </a:rPr>
              <a:t>has statistically significantly </a:t>
            </a:r>
            <a:r>
              <a:rPr lang="en-GB" sz="1400" b="1" dirty="0" smtClean="0">
                <a:solidFill>
                  <a:srgbClr val="002F5D"/>
                </a:solidFill>
              </a:rPr>
              <a:t>higher</a:t>
            </a:r>
            <a:r>
              <a:rPr lang="en-GB" sz="1400" dirty="0" smtClean="0">
                <a:solidFill>
                  <a:srgbClr val="002F5D"/>
                </a:solidFill>
              </a:rPr>
              <a:t> </a:t>
            </a:r>
            <a:r>
              <a:rPr lang="en-GB" sz="1400" b="1" dirty="0" smtClean="0">
                <a:solidFill>
                  <a:srgbClr val="002F5D"/>
                </a:solidFill>
              </a:rPr>
              <a:t>levels</a:t>
            </a:r>
            <a:r>
              <a:rPr lang="en-GB" sz="1400" dirty="0" smtClean="0">
                <a:solidFill>
                  <a:srgbClr val="002F5D"/>
                </a:solidFill>
              </a:rPr>
              <a:t> of </a:t>
            </a:r>
            <a:r>
              <a:rPr lang="en-GB" sz="1400" b="1" dirty="0" smtClean="0">
                <a:solidFill>
                  <a:srgbClr val="002F5D"/>
                </a:solidFill>
              </a:rPr>
              <a:t>excess weight in adults </a:t>
            </a:r>
            <a:r>
              <a:rPr lang="en-GB" sz="1400" dirty="0" smtClean="0">
                <a:solidFill>
                  <a:srgbClr val="002F5D"/>
                </a:solidFill>
              </a:rPr>
              <a:t>than found nationally.  </a:t>
            </a:r>
          </a:p>
        </p:txBody>
      </p:sp>
      <p:sp>
        <p:nvSpPr>
          <p:cNvPr id="7" name="TextBox 6"/>
          <p:cNvSpPr txBox="1"/>
          <p:nvPr/>
        </p:nvSpPr>
        <p:spPr>
          <a:xfrm>
            <a:off x="4255606" y="5973264"/>
            <a:ext cx="4110446" cy="261610"/>
          </a:xfrm>
          <a:prstGeom prst="rect">
            <a:avLst/>
          </a:prstGeom>
          <a:noFill/>
        </p:spPr>
        <p:txBody>
          <a:bodyPr wrap="square" rtlCol="0">
            <a:spAutoFit/>
          </a:bodyPr>
          <a:lstStyle/>
          <a:p>
            <a:r>
              <a:rPr lang="en-GB" sz="1100" b="1" dirty="0">
                <a:solidFill>
                  <a:srgbClr val="002F5D"/>
                </a:solidFill>
              </a:rPr>
              <a:t>Source:</a:t>
            </a:r>
            <a:r>
              <a:rPr lang="en-GB" sz="1100" dirty="0">
                <a:solidFill>
                  <a:srgbClr val="002F5D"/>
                </a:solidFill>
              </a:rPr>
              <a:t> Public Health England Health </a:t>
            </a:r>
            <a:r>
              <a:rPr lang="en-GB" sz="1100" dirty="0" smtClean="0">
                <a:solidFill>
                  <a:srgbClr val="002F5D"/>
                </a:solidFill>
              </a:rPr>
              <a:t>Profiles, November 2018</a:t>
            </a:r>
            <a:endParaRPr lang="en-GB" sz="1100" dirty="0"/>
          </a:p>
        </p:txBody>
      </p:sp>
      <p:sp>
        <p:nvSpPr>
          <p:cNvPr id="9" name="TextBox 8"/>
          <p:cNvSpPr txBox="1"/>
          <p:nvPr/>
        </p:nvSpPr>
        <p:spPr>
          <a:xfrm>
            <a:off x="4383195" y="640229"/>
            <a:ext cx="759423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Health summary</a:t>
            </a:r>
            <a:endParaRPr lang="en-GB" sz="1400" b="1" dirty="0">
              <a:solidFill>
                <a:schemeClr val="bg1"/>
              </a:solidFill>
            </a:endParaRPr>
          </a:p>
        </p:txBody>
      </p:sp>
    </p:spTree>
    <p:extLst>
      <p:ext uri="{BB962C8B-B14F-4D97-AF65-F5344CB8AC3E}">
        <p14:creationId xmlns:p14="http://schemas.microsoft.com/office/powerpoint/2010/main" val="3805637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518615"/>
          </a:xfrm>
          <a:solidFill>
            <a:schemeClr val="accent1"/>
          </a:solidFill>
        </p:spPr>
        <p:txBody>
          <a:bodyPr>
            <a:normAutofit fontScale="90000"/>
          </a:bodyPr>
          <a:lstStyle/>
          <a:p>
            <a:r>
              <a:rPr lang="en-GB" sz="3600" b="1" dirty="0" smtClean="0">
                <a:solidFill>
                  <a:schemeClr val="bg1"/>
                </a:solidFill>
              </a:rPr>
              <a:t>Local deprivation</a:t>
            </a:r>
            <a:endParaRPr lang="en-GB" sz="3600" b="1" dirty="0">
              <a:solidFill>
                <a:schemeClr val="bg1"/>
              </a:solidFill>
            </a:endParaRPr>
          </a:p>
        </p:txBody>
      </p:sp>
      <p:sp>
        <p:nvSpPr>
          <p:cNvPr id="4" name="Slide Number Placeholder 3"/>
          <p:cNvSpPr>
            <a:spLocks noGrp="1"/>
          </p:cNvSpPr>
          <p:nvPr>
            <p:ph type="sldNum" sz="quarter" idx="12"/>
          </p:nvPr>
        </p:nvSpPr>
        <p:spPr/>
        <p:txBody>
          <a:bodyPr/>
          <a:lstStyle/>
          <a:p>
            <a:fld id="{09D76AF3-3A2C-4E90-952B-44A1ADBEEDA6}" type="slidenum">
              <a:rPr lang="en-GB" smtClean="0"/>
              <a:t>9</a:t>
            </a:fld>
            <a:endParaRPr lang="en-GB"/>
          </a:p>
        </p:txBody>
      </p:sp>
      <p:sp>
        <p:nvSpPr>
          <p:cNvPr id="8" name="TextBox 7"/>
          <p:cNvSpPr txBox="1"/>
          <p:nvPr/>
        </p:nvSpPr>
        <p:spPr>
          <a:xfrm>
            <a:off x="7544056" y="682334"/>
            <a:ext cx="4523766"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Indices of deprivation: </a:t>
            </a:r>
          </a:p>
        </p:txBody>
      </p:sp>
      <p:sp>
        <p:nvSpPr>
          <p:cNvPr id="3" name="Content Placeholder 2"/>
          <p:cNvSpPr>
            <a:spLocks noGrp="1"/>
          </p:cNvSpPr>
          <p:nvPr>
            <p:ph idx="1"/>
          </p:nvPr>
        </p:nvSpPr>
        <p:spPr>
          <a:xfrm>
            <a:off x="4584032" y="726119"/>
            <a:ext cx="2805596" cy="5330890"/>
          </a:xfrm>
        </p:spPr>
        <p:txBody>
          <a:bodyPr>
            <a:normAutofit fontScale="92500" lnSpcReduction="20000"/>
          </a:bodyPr>
          <a:lstStyle/>
          <a:p>
            <a:pPr>
              <a:buFont typeface="Wingdings" panose="05000000000000000000" pitchFamily="2" charset="2"/>
              <a:buChar char="ð"/>
            </a:pPr>
            <a:r>
              <a:rPr lang="en-GB" sz="1500" dirty="0">
                <a:solidFill>
                  <a:srgbClr val="002F5D"/>
                </a:solidFill>
              </a:rPr>
              <a:t>Cambridgeshire </a:t>
            </a:r>
            <a:r>
              <a:rPr lang="en-GB" sz="1500" dirty="0" smtClean="0">
                <a:solidFill>
                  <a:srgbClr val="002F5D"/>
                </a:solidFill>
              </a:rPr>
              <a:t>as </a:t>
            </a:r>
            <a:r>
              <a:rPr lang="en-GB" sz="1500" dirty="0">
                <a:solidFill>
                  <a:srgbClr val="002F5D"/>
                </a:solidFill>
              </a:rPr>
              <a:t>a whole has </a:t>
            </a:r>
            <a:r>
              <a:rPr lang="en-GB" sz="1500" b="1" dirty="0">
                <a:solidFill>
                  <a:srgbClr val="002F5D"/>
                </a:solidFill>
              </a:rPr>
              <a:t>relatively less deprivation </a:t>
            </a:r>
            <a:r>
              <a:rPr lang="en-GB" sz="1500" dirty="0">
                <a:solidFill>
                  <a:srgbClr val="002F5D"/>
                </a:solidFill>
              </a:rPr>
              <a:t>than England. </a:t>
            </a:r>
            <a:endParaRPr lang="en-GB" sz="1500" dirty="0" smtClean="0">
              <a:solidFill>
                <a:srgbClr val="002F5D"/>
              </a:solidFill>
            </a:endParaRPr>
          </a:p>
          <a:p>
            <a:pPr>
              <a:buFont typeface="Wingdings" panose="05000000000000000000" pitchFamily="2" charset="2"/>
              <a:buChar char="ð"/>
            </a:pPr>
            <a:r>
              <a:rPr lang="en-GB" sz="1500" b="1" dirty="0" smtClean="0">
                <a:solidFill>
                  <a:srgbClr val="002F5D"/>
                </a:solidFill>
              </a:rPr>
              <a:t>Huntingdonshire has some pockets of deprivation. </a:t>
            </a:r>
            <a:r>
              <a:rPr lang="en-GB" sz="1500" dirty="0" smtClean="0">
                <a:solidFill>
                  <a:srgbClr val="002F5D"/>
                </a:solidFill>
              </a:rPr>
              <a:t>Around </a:t>
            </a:r>
            <a:r>
              <a:rPr lang="en-GB" sz="1500" b="1" dirty="0" smtClean="0">
                <a:solidFill>
                  <a:srgbClr val="002F5D"/>
                </a:solidFill>
              </a:rPr>
              <a:t>2.0%</a:t>
            </a:r>
            <a:r>
              <a:rPr lang="en-GB" sz="1500" dirty="0" smtClean="0">
                <a:solidFill>
                  <a:srgbClr val="002F5D"/>
                </a:solidFill>
              </a:rPr>
              <a:t> </a:t>
            </a:r>
            <a:r>
              <a:rPr lang="en-GB" sz="1500" b="1" dirty="0" smtClean="0">
                <a:solidFill>
                  <a:srgbClr val="002F5D"/>
                </a:solidFill>
              </a:rPr>
              <a:t>of LSOAs</a:t>
            </a:r>
            <a:r>
              <a:rPr lang="en-GB" sz="1500" dirty="0" smtClean="0">
                <a:solidFill>
                  <a:srgbClr val="002F5D"/>
                </a:solidFill>
              </a:rPr>
              <a:t> in Huntingdonshire are categorised as being within the </a:t>
            </a:r>
            <a:r>
              <a:rPr lang="en-GB" sz="1500" b="1" dirty="0" smtClean="0">
                <a:solidFill>
                  <a:srgbClr val="002F5D"/>
                </a:solidFill>
              </a:rPr>
              <a:t>most deprived </a:t>
            </a:r>
            <a:r>
              <a:rPr lang="en-GB" sz="1500" dirty="0" smtClean="0">
                <a:solidFill>
                  <a:srgbClr val="002F5D"/>
                </a:solidFill>
              </a:rPr>
              <a:t>20% of areas nationally (IMD 2015).</a:t>
            </a:r>
          </a:p>
          <a:p>
            <a:pPr>
              <a:buFont typeface="Wingdings" panose="05000000000000000000" pitchFamily="2" charset="2"/>
              <a:buChar char="ð"/>
            </a:pPr>
            <a:r>
              <a:rPr lang="en-GB" sz="1500" b="1" dirty="0">
                <a:solidFill>
                  <a:srgbClr val="002F5D"/>
                </a:solidFill>
              </a:rPr>
              <a:t>Huntingdonshire</a:t>
            </a:r>
            <a:r>
              <a:rPr lang="en-GB" sz="1500" dirty="0">
                <a:solidFill>
                  <a:srgbClr val="002F5D"/>
                </a:solidFill>
              </a:rPr>
              <a:t> </a:t>
            </a:r>
            <a:r>
              <a:rPr lang="en-GB" sz="1500" dirty="0" smtClean="0">
                <a:solidFill>
                  <a:srgbClr val="002F5D"/>
                </a:solidFill>
              </a:rPr>
              <a:t>has a lower</a:t>
            </a:r>
            <a:r>
              <a:rPr lang="en-GB" sz="1500" b="1" dirty="0" smtClean="0">
                <a:solidFill>
                  <a:srgbClr val="002F5D"/>
                </a:solidFill>
              </a:rPr>
              <a:t> (better) children’s deprivation score </a:t>
            </a:r>
            <a:r>
              <a:rPr lang="en-GB" sz="1500" dirty="0" smtClean="0">
                <a:solidFill>
                  <a:srgbClr val="002F5D"/>
                </a:solidFill>
              </a:rPr>
              <a:t>than Cambridgeshire, and this is below national average.</a:t>
            </a:r>
          </a:p>
          <a:p>
            <a:pPr>
              <a:buFont typeface="Wingdings" panose="05000000000000000000" pitchFamily="2" charset="2"/>
              <a:buChar char="ð"/>
            </a:pPr>
            <a:r>
              <a:rPr lang="en-GB" sz="1500" dirty="0" smtClean="0">
                <a:solidFill>
                  <a:srgbClr val="002F5D"/>
                </a:solidFill>
              </a:rPr>
              <a:t>The </a:t>
            </a:r>
            <a:r>
              <a:rPr lang="en-GB" sz="1500" b="1" dirty="0" smtClean="0">
                <a:solidFill>
                  <a:srgbClr val="002F5D"/>
                </a:solidFill>
              </a:rPr>
              <a:t>older people’s deprivation score is lower (better) in </a:t>
            </a:r>
            <a:r>
              <a:rPr lang="en-GB" sz="1500" b="1" dirty="0">
                <a:solidFill>
                  <a:srgbClr val="002F5D"/>
                </a:solidFill>
              </a:rPr>
              <a:t>Huntingdonshire</a:t>
            </a:r>
            <a:r>
              <a:rPr lang="en-GB" sz="1500" b="1" dirty="0" smtClean="0">
                <a:solidFill>
                  <a:srgbClr val="002F5D"/>
                </a:solidFill>
              </a:rPr>
              <a:t> </a:t>
            </a:r>
            <a:r>
              <a:rPr lang="en-GB" sz="1500" dirty="0" smtClean="0">
                <a:solidFill>
                  <a:srgbClr val="002F5D"/>
                </a:solidFill>
              </a:rPr>
              <a:t>than Cambridgeshire and most of the Cambridgeshire districts. </a:t>
            </a:r>
          </a:p>
          <a:p>
            <a:pPr>
              <a:buFont typeface="Wingdings" panose="05000000000000000000" pitchFamily="2" charset="2"/>
              <a:buChar char="ð"/>
            </a:pPr>
            <a:r>
              <a:rPr lang="en-GB" sz="1500" b="1" dirty="0">
                <a:solidFill>
                  <a:srgbClr val="002F5D"/>
                </a:solidFill>
              </a:rPr>
              <a:t>Huntingdon </a:t>
            </a:r>
            <a:r>
              <a:rPr lang="en-GB" sz="1500" b="1" dirty="0" smtClean="0">
                <a:solidFill>
                  <a:srgbClr val="002F5D"/>
                </a:solidFill>
              </a:rPr>
              <a:t>North ward </a:t>
            </a:r>
            <a:r>
              <a:rPr lang="en-GB" sz="1500" dirty="0" smtClean="0">
                <a:solidFill>
                  <a:srgbClr val="002F5D"/>
                </a:solidFill>
              </a:rPr>
              <a:t>is the only ward in Huntingdonshire</a:t>
            </a:r>
            <a:r>
              <a:rPr lang="en-GB" sz="1500" b="1" dirty="0" smtClean="0">
                <a:solidFill>
                  <a:srgbClr val="002F5D"/>
                </a:solidFill>
              </a:rPr>
              <a:t> </a:t>
            </a:r>
            <a:r>
              <a:rPr lang="en-GB" sz="1500" dirty="0" smtClean="0">
                <a:solidFill>
                  <a:srgbClr val="002F5D"/>
                </a:solidFill>
              </a:rPr>
              <a:t> categorised as the </a:t>
            </a:r>
            <a:r>
              <a:rPr lang="en-GB" sz="1500" b="1" dirty="0" smtClean="0">
                <a:solidFill>
                  <a:srgbClr val="002F5D"/>
                </a:solidFill>
              </a:rPr>
              <a:t>most deprived</a:t>
            </a:r>
            <a:r>
              <a:rPr lang="en-GB" sz="1500" dirty="0" smtClean="0">
                <a:solidFill>
                  <a:srgbClr val="002F5D"/>
                </a:solidFill>
              </a:rPr>
              <a:t> 20% of areas nationally.</a:t>
            </a:r>
          </a:p>
          <a:p>
            <a:pPr>
              <a:buFont typeface="Wingdings" panose="05000000000000000000" pitchFamily="2" charset="2"/>
              <a:buChar char="ð"/>
            </a:pPr>
            <a:r>
              <a:rPr lang="en-GB" sz="1500" b="1" dirty="0" smtClean="0">
                <a:solidFill>
                  <a:srgbClr val="002F5D"/>
                </a:solidFill>
              </a:rPr>
              <a:t>Huntingdonshire </a:t>
            </a:r>
            <a:r>
              <a:rPr lang="en-GB" sz="1500" dirty="0" smtClean="0">
                <a:solidFill>
                  <a:srgbClr val="002F5D"/>
                </a:solidFill>
              </a:rPr>
              <a:t>has </a:t>
            </a:r>
            <a:r>
              <a:rPr lang="en-GB" sz="1500" b="1" dirty="0" smtClean="0">
                <a:solidFill>
                  <a:srgbClr val="002F5D"/>
                </a:solidFill>
              </a:rPr>
              <a:t>lower lower</a:t>
            </a:r>
            <a:r>
              <a:rPr lang="en-GB" sz="1500" dirty="0" smtClean="0">
                <a:solidFill>
                  <a:srgbClr val="002F5D"/>
                </a:solidFill>
              </a:rPr>
              <a:t> </a:t>
            </a:r>
            <a:r>
              <a:rPr lang="en-GB" sz="1500" dirty="0">
                <a:solidFill>
                  <a:srgbClr val="002F5D"/>
                </a:solidFill>
              </a:rPr>
              <a:t>levels of relative </a:t>
            </a:r>
            <a:r>
              <a:rPr lang="en-GB" sz="1500" b="1" dirty="0">
                <a:solidFill>
                  <a:srgbClr val="002F5D"/>
                </a:solidFill>
              </a:rPr>
              <a:t>overall deprivation </a:t>
            </a:r>
            <a:r>
              <a:rPr lang="en-GB" sz="1500" dirty="0">
                <a:solidFill>
                  <a:srgbClr val="002F5D"/>
                </a:solidFill>
              </a:rPr>
              <a:t>as the county </a:t>
            </a:r>
            <a:r>
              <a:rPr lang="en-GB" sz="1500" dirty="0" smtClean="0">
                <a:solidFill>
                  <a:srgbClr val="002F5D"/>
                </a:solidFill>
              </a:rPr>
              <a:t>average.</a:t>
            </a:r>
          </a:p>
          <a:p>
            <a:pPr marL="0" indent="0">
              <a:buNone/>
            </a:pPr>
            <a:endParaRPr lang="en-GB" sz="1400" dirty="0" smtClean="0">
              <a:solidFill>
                <a:srgbClr val="002F5D"/>
              </a:solidFill>
            </a:endParaRPr>
          </a:p>
          <a:p>
            <a:pPr marL="0" indent="0">
              <a:buNone/>
            </a:pPr>
            <a:endParaRPr lang="en-GB" sz="1400" dirty="0" smtClean="0">
              <a:solidFill>
                <a:srgbClr val="002F5D"/>
              </a:solidFill>
            </a:endParaRPr>
          </a:p>
          <a:p>
            <a:pPr>
              <a:buFont typeface="Wingdings" panose="05000000000000000000" pitchFamily="2" charset="2"/>
              <a:buChar char="Ø"/>
            </a:pPr>
            <a:endParaRPr lang="en-GB" sz="1400" dirty="0" smtClean="0">
              <a:solidFill>
                <a:srgbClr val="002F5D"/>
              </a:solidFill>
            </a:endParaRPr>
          </a:p>
        </p:txBody>
      </p:sp>
      <p:pic>
        <p:nvPicPr>
          <p:cNvPr id="5" name="Picture 4"/>
          <p:cNvPicPr>
            <a:picLocks noChangeAspect="1"/>
          </p:cNvPicPr>
          <p:nvPr/>
        </p:nvPicPr>
        <p:blipFill>
          <a:blip r:embed="rId3"/>
          <a:stretch>
            <a:fillRect/>
          </a:stretch>
        </p:blipFill>
        <p:spPr>
          <a:xfrm>
            <a:off x="59204" y="682334"/>
            <a:ext cx="4392480" cy="5958255"/>
          </a:xfrm>
          <a:prstGeom prst="rect">
            <a:avLst/>
          </a:prstGeom>
        </p:spPr>
      </p:pic>
      <p:sp>
        <p:nvSpPr>
          <p:cNvPr id="6" name="Rectangle 5"/>
          <p:cNvSpPr/>
          <p:nvPr/>
        </p:nvSpPr>
        <p:spPr>
          <a:xfrm>
            <a:off x="4584032" y="6292560"/>
            <a:ext cx="3392275" cy="400110"/>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Cambridgeshire County Council Research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Group</a:t>
            </a:r>
          </a:p>
          <a:p>
            <a:pPr>
              <a:lnSpc>
                <a:spcPts val="1200"/>
              </a:lnSpc>
              <a:spcAft>
                <a:spcPts val="0"/>
              </a:spcAft>
            </a:pPr>
            <a:r>
              <a:rPr lang="en-GB" sz="11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(Figure 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7544055" y="1074823"/>
            <a:ext cx="4523766" cy="1823409"/>
          </a:xfrm>
          <a:prstGeom prst="rect">
            <a:avLst/>
          </a:prstGeom>
        </p:spPr>
      </p:pic>
      <p:sp>
        <p:nvSpPr>
          <p:cNvPr id="9" name="Rectangle 8"/>
          <p:cNvSpPr/>
          <p:nvPr/>
        </p:nvSpPr>
        <p:spPr>
          <a:xfrm>
            <a:off x="7501861" y="2948618"/>
            <a:ext cx="4523765" cy="400110"/>
          </a:xfrm>
          <a:prstGeom prst="rect">
            <a:avLst/>
          </a:prstGeom>
        </p:spPr>
        <p:txBody>
          <a:bodyPr wrap="square">
            <a:spAutoFit/>
          </a:bodyPr>
          <a:lstStyle/>
          <a:p>
            <a:pPr>
              <a:lnSpc>
                <a:spcPts val="1200"/>
              </a:lnSpc>
              <a:spcAft>
                <a:spcPts val="0"/>
              </a:spcAft>
            </a:pP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Income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Deprivation Affecting Children Index </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(IDACI); Income </a:t>
            </a:r>
            <a:r>
              <a:rPr lang="en-GB" sz="1000" dirty="0">
                <a:solidFill>
                  <a:srgbClr val="002F5D"/>
                </a:solidFill>
                <a:latin typeface="Calibri" panose="020F0502020204030204" pitchFamily="34" charset="0"/>
                <a:ea typeface="Calibri" panose="020F0502020204030204" pitchFamily="34" charset="0"/>
                <a:cs typeface="Arial" panose="020B0604020202020204" pitchFamily="34" charset="0"/>
              </a:rPr>
              <a:t>Deprivation Affecting Older People Index (IDAOPI</a:t>
            </a:r>
            <a:r>
              <a:rPr lang="en-GB" sz="1000" dirty="0" smtClean="0">
                <a:solidFill>
                  <a:srgbClr val="002F5D"/>
                </a:solidFill>
                <a:latin typeface="Calibri" panose="020F0502020204030204" pitchFamily="34" charset="0"/>
                <a:ea typeface="Calibri" panose="020F0502020204030204" pitchFamily="34" charset="0"/>
                <a:cs typeface="Arial" panose="020B0604020202020204" pitchFamily="34" charset="0"/>
              </a:rPr>
              <a:t>); Indices of Deprivation (IMD)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7501861" y="3345853"/>
            <a:ext cx="4264309" cy="246221"/>
          </a:xfrm>
          <a:prstGeom prst="rect">
            <a:avLst/>
          </a:prstGeom>
        </p:spPr>
        <p:txBody>
          <a:bodyPr wrap="non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DCLG from PHE Mental Health and Wellbeing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JSNA. (</a:t>
            </a:r>
            <a:r>
              <a:rPr lang="en-GB" sz="1100" dirty="0" smtClean="0">
                <a:solidFill>
                  <a:srgbClr val="002F5D"/>
                </a:solidFill>
                <a:effectLst/>
                <a:latin typeface="Calibri" panose="020F0502020204030204" pitchFamily="34" charset="0"/>
                <a:ea typeface="Calibri" panose="020F0502020204030204" pitchFamily="34" charset="0"/>
                <a:cs typeface="Times New Roman" panose="02020603050405020304" pitchFamily="18" charset="0"/>
              </a:rPr>
              <a:t>Table 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9028664" y="4230681"/>
            <a:ext cx="2955349" cy="1739561"/>
          </a:xfrm>
          <a:prstGeom prst="rect">
            <a:avLst/>
          </a:prstGeom>
        </p:spPr>
      </p:pic>
      <p:sp>
        <p:nvSpPr>
          <p:cNvPr id="13" name="TextBox 12"/>
          <p:cNvSpPr txBox="1"/>
          <p:nvPr/>
        </p:nvSpPr>
        <p:spPr>
          <a:xfrm>
            <a:off x="9028665" y="3835420"/>
            <a:ext cx="2955349" cy="307777"/>
          </a:xfrm>
          <a:prstGeom prst="rect">
            <a:avLst/>
          </a:prstGeom>
          <a:solidFill>
            <a:schemeClr val="accent5">
              <a:lumMod val="20000"/>
              <a:lumOff val="80000"/>
            </a:schemeClr>
          </a:solidFill>
        </p:spPr>
        <p:txBody>
          <a:bodyPr wrap="square" rtlCol="0">
            <a:spAutoFit/>
          </a:bodyPr>
          <a:lstStyle/>
          <a:p>
            <a:r>
              <a:rPr lang="en-GB" sz="1400" b="1" dirty="0" smtClean="0">
                <a:solidFill>
                  <a:schemeClr val="bg1"/>
                </a:solidFill>
              </a:rPr>
              <a:t>Overall deprivation (IMD 2015)</a:t>
            </a:r>
          </a:p>
        </p:txBody>
      </p:sp>
      <p:sp>
        <p:nvSpPr>
          <p:cNvPr id="14" name="Rectangle 13"/>
          <p:cNvSpPr/>
          <p:nvPr/>
        </p:nvSpPr>
        <p:spPr>
          <a:xfrm rot="10800000" flipV="1">
            <a:off x="8931348" y="6057009"/>
            <a:ext cx="3260651" cy="400110"/>
          </a:xfrm>
          <a:prstGeom prst="rect">
            <a:avLst/>
          </a:prstGeom>
        </p:spPr>
        <p:txBody>
          <a:bodyPr wrap="square">
            <a:spAutoFit/>
          </a:bodyPr>
          <a:lstStyle/>
          <a:p>
            <a:pPr>
              <a:lnSpc>
                <a:spcPts val="1200"/>
              </a:lnSpc>
              <a:spcAft>
                <a:spcPts val="0"/>
              </a:spcAft>
            </a:pPr>
            <a:r>
              <a:rPr lang="en-GB" sz="1100" b="1"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Source</a:t>
            </a:r>
            <a:r>
              <a:rPr lang="en-GB" sz="1100" dirty="0">
                <a:solidFill>
                  <a:srgbClr val="002F5D"/>
                </a:solidFill>
                <a:latin typeface="Calibri" panose="020F0502020204030204" pitchFamily="34" charset="0"/>
                <a:ea typeface="Times New Roman" panose="02020603050405020304" pitchFamily="18" charset="0"/>
                <a:cs typeface="Times New Roman" panose="02020603050405020304" pitchFamily="18" charset="0"/>
              </a:rPr>
              <a:t>: DCLG from PHE Mental Health and Wellbeing JSNA. </a:t>
            </a:r>
            <a:r>
              <a:rPr lang="en-GB" sz="1100" dirty="0" smtClean="0">
                <a:solidFill>
                  <a:srgbClr val="002F5D"/>
                </a:solidFill>
                <a:latin typeface="Calibri" panose="020F0502020204030204" pitchFamily="34" charset="0"/>
                <a:ea typeface="Times New Roman" panose="02020603050405020304" pitchFamily="18" charset="0"/>
                <a:cs typeface="Times New Roman" panose="02020603050405020304" pitchFamily="18" charset="0"/>
              </a:rPr>
              <a:t>(Figure</a:t>
            </a:r>
            <a:r>
              <a:rPr lang="en-GB" sz="1100" dirty="0" smtClean="0">
                <a:solidFill>
                  <a:srgbClr val="002F5D"/>
                </a:solidFill>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rgbClr val="002F5D"/>
                </a:solidFill>
                <a:latin typeface="Calibri" panose="020F0502020204030204" pitchFamily="34" charset="0"/>
                <a:ea typeface="Calibri" panose="020F0502020204030204" pitchFamily="34" charset="0"/>
                <a:cs typeface="Times New Roman" panose="02020603050405020304" pitchFamily="18" charset="0"/>
              </a:rPr>
              <a:t>22)</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0176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3481</TotalTime>
  <Words>8125</Words>
  <Application>Microsoft Office PowerPoint</Application>
  <PresentationFormat>Widescreen</PresentationFormat>
  <Paragraphs>625</Paragraphs>
  <Slides>35</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Times New Roman</vt:lpstr>
      <vt:lpstr>Wingdings</vt:lpstr>
      <vt:lpstr>Office Theme</vt:lpstr>
      <vt:lpstr>Joint Strategic Needs Assessment  Core Dataset 2018/19  District Summary : Huntingdonshire</vt:lpstr>
      <vt:lpstr>Introduction</vt:lpstr>
      <vt:lpstr>District overview</vt:lpstr>
      <vt:lpstr>PowerPoint Presentation</vt:lpstr>
      <vt:lpstr>Population by ethnic group</vt:lpstr>
      <vt:lpstr>Other populations - Homelessness</vt:lpstr>
      <vt:lpstr>PowerPoint Presentation</vt:lpstr>
      <vt:lpstr>Public Health England summary health profile - at Nov 2018</vt:lpstr>
      <vt:lpstr>Local deprivation</vt:lpstr>
      <vt:lpstr>Child poverty</vt:lpstr>
      <vt:lpstr>Child development and education attainment</vt:lpstr>
      <vt:lpstr>Employment</vt:lpstr>
      <vt:lpstr>Other health determinants</vt:lpstr>
      <vt:lpstr>PowerPoint Presentation</vt:lpstr>
      <vt:lpstr>Smoking</vt:lpstr>
      <vt:lpstr>Alcohol</vt:lpstr>
      <vt:lpstr>Drugs</vt:lpstr>
      <vt:lpstr>PowerPoint Presentation</vt:lpstr>
      <vt:lpstr>Falls and hip fractures</vt:lpstr>
      <vt:lpstr>PowerPoint Presentation</vt:lpstr>
      <vt:lpstr>Illness in the population – disease and condition prevalence</vt:lpstr>
      <vt:lpstr>Self-harm and suicide</vt:lpstr>
      <vt:lpstr>Mental health in children and young people</vt:lpstr>
      <vt:lpstr>Hospital admissions – all inpatient admissions</vt:lpstr>
      <vt:lpstr>Hospital admissions – elective (planned) inpatient admissions</vt:lpstr>
      <vt:lpstr>Hospital admissions – emergency inpatient admissions</vt:lpstr>
      <vt:lpstr>Accident and Emergency (A&amp;E) attendances</vt:lpstr>
      <vt:lpstr>Social care - adults</vt:lpstr>
      <vt:lpstr>Social care - children </vt:lpstr>
      <vt:lpstr>Life expectancy</vt:lpstr>
      <vt:lpstr>Overall health status</vt:lpstr>
      <vt:lpstr>Long-term limiting illness (LTLI)</vt:lpstr>
      <vt:lpstr>Mortality</vt:lpstr>
      <vt:lpstr>Future disability and disease</vt:lpstr>
      <vt:lpstr>Further information</vt:lpstr>
    </vt:vector>
  </TitlesOfParts>
  <Company>Peterborough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Strategic Needs Assessment Core Dataset 2018/19 Summary –  Cambridge</dc:title>
  <dc:creator>O'Neill Ryan</dc:creator>
  <cp:lastModifiedBy>Gowers Nicola</cp:lastModifiedBy>
  <cp:revision>304</cp:revision>
  <dcterms:created xsi:type="dcterms:W3CDTF">2019-03-27T09:49:38Z</dcterms:created>
  <dcterms:modified xsi:type="dcterms:W3CDTF">2019-09-04T15:43:58Z</dcterms:modified>
</cp:coreProperties>
</file>