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0" r:id="rId4"/>
    <p:sldId id="258" r:id="rId5"/>
    <p:sldId id="283" r:id="rId6"/>
    <p:sldId id="293" r:id="rId7"/>
    <p:sldId id="284" r:id="rId8"/>
    <p:sldId id="278" r:id="rId9"/>
    <p:sldId id="263" r:id="rId10"/>
    <p:sldId id="294" r:id="rId11"/>
    <p:sldId id="264" r:id="rId12"/>
    <p:sldId id="266" r:id="rId13"/>
    <p:sldId id="280" r:id="rId14"/>
    <p:sldId id="292" r:id="rId15"/>
    <p:sldId id="267" r:id="rId16"/>
    <p:sldId id="282" r:id="rId17"/>
    <p:sldId id="295" r:id="rId18"/>
    <p:sldId id="269" r:id="rId19"/>
    <p:sldId id="285" r:id="rId20"/>
    <p:sldId id="270" r:id="rId21"/>
    <p:sldId id="271" r:id="rId22"/>
    <p:sldId id="299" r:id="rId23"/>
    <p:sldId id="300" r:id="rId24"/>
    <p:sldId id="273" r:id="rId25"/>
    <p:sldId id="296" r:id="rId26"/>
    <p:sldId id="286" r:id="rId27"/>
    <p:sldId id="287" r:id="rId28"/>
    <p:sldId id="274" r:id="rId29"/>
    <p:sldId id="288" r:id="rId30"/>
    <p:sldId id="275" r:id="rId31"/>
    <p:sldId id="297" r:id="rId32"/>
    <p:sldId id="298" r:id="rId33"/>
    <p:sldId id="302" r:id="rId34"/>
    <p:sldId id="303"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27" autoAdjust="0"/>
  </p:normalViewPr>
  <p:slideViewPr>
    <p:cSldViewPr snapToGrid="0">
      <p:cViewPr varScale="1">
        <p:scale>
          <a:sx n="91" d="100"/>
          <a:sy n="91"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1862F-39FD-48AE-A43B-82F72C564573}" type="datetimeFigureOut">
              <a:rPr lang="en-GB" smtClean="0"/>
              <a:t>18/07/2019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634B6-D557-4CCD-BDA1-5B6341FB87C1}" type="slidenum">
              <a:rPr lang="en-GB" smtClean="0"/>
              <a:t>‹#›</a:t>
            </a:fld>
            <a:endParaRPr lang="en-GB"/>
          </a:p>
        </p:txBody>
      </p:sp>
    </p:spTree>
    <p:extLst>
      <p:ext uri="{BB962C8B-B14F-4D97-AF65-F5344CB8AC3E}">
        <p14:creationId xmlns:p14="http://schemas.microsoft.com/office/powerpoint/2010/main" val="147632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forukenglandandwalesscotlandandnorthernireland"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app.powerbi.com/view?r=eyJrIjoiNTY0ZTNhN2YtODg2ZS00OTIyLWI2MjItZTJiY2E5M2MxNTBmIiwidCI6IjUwZjYwNzFmLWJiZmUtNDAxYS04ODAzLTY3Mzc0OGU2MjllMiIsImMiOjh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62539/Characteristics_of_children_in_need_2017-2018_Main_tables.xlsx"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gov.uk/government/publications/children-in-need-census-2017-to-2018-guide" TargetMode="External"/><Relationship Id="rId4" Type="http://schemas.openxmlformats.org/officeDocument/2006/relationships/hyperlink" Target="https://www.gov.uk/government/publications/children-looked-after-return-2017-to-2018-guid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ingertips.phe.org.uk/profile/wider-determina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1634B6-D557-4CCD-BDA1-5B6341FB87C1}" type="slidenum">
              <a:rPr lang="en-GB" smtClean="0"/>
              <a:t>1</a:t>
            </a:fld>
            <a:endParaRPr lang="en-GB"/>
          </a:p>
        </p:txBody>
      </p:sp>
    </p:spTree>
    <p:extLst>
      <p:ext uri="{BB962C8B-B14F-4D97-AF65-F5344CB8AC3E}">
        <p14:creationId xmlns:p14="http://schemas.microsoft.com/office/powerpoint/2010/main" val="150459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17</a:t>
            </a:fld>
            <a:endParaRPr lang="en-GB"/>
          </a:p>
        </p:txBody>
      </p:sp>
    </p:spTree>
    <p:extLst>
      <p:ext uri="{BB962C8B-B14F-4D97-AF65-F5344CB8AC3E}">
        <p14:creationId xmlns:p14="http://schemas.microsoft.com/office/powerpoint/2010/main" val="5948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rPr>
              <a:t>Late HIV diagnosis,</a:t>
            </a:r>
            <a:r>
              <a:rPr lang="en-GB" b="1" baseline="0" dirty="0" smtClean="0">
                <a:effectLst/>
              </a:rPr>
              <a:t> 2015-17</a:t>
            </a:r>
            <a:endParaRPr lang="en-GB" b="1" dirty="0" smtClean="0">
              <a:effectLst/>
            </a:endParaRPr>
          </a:p>
          <a:p>
            <a:r>
              <a:rPr lang="en-GB" dirty="0" smtClean="0">
                <a:effectLst/>
              </a:rPr>
              <a:t>Late diagnosis is the most important predictor of morbidity and mortality among those with HIV infection. Those diagnosed late have a ten-fold risk of death compared to those diagnosed promptly. </a:t>
            </a:r>
          </a:p>
          <a:p>
            <a:r>
              <a:rPr lang="en-GB" dirty="0" smtClean="0">
                <a:effectLst/>
              </a:rPr>
              <a:t>Percentage of adults (aged 15 years or more) diagnosed with a CD4 cell count less than 350 cells per mm</a:t>
            </a:r>
            <a:r>
              <a:rPr lang="en-GB" baseline="30000" dirty="0" smtClean="0">
                <a:effectLst/>
              </a:rPr>
              <a:t>3</a:t>
            </a:r>
            <a:r>
              <a:rPr lang="en-GB" dirty="0" smtClean="0">
                <a:effectLst/>
              </a:rPr>
              <a:t> among all newly diagnosed adults with CD4 cell count available within 91 days of diagnosis.</a:t>
            </a:r>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18</a:t>
            </a:fld>
            <a:endParaRPr lang="en-GB"/>
          </a:p>
        </p:txBody>
      </p:sp>
    </p:spTree>
    <p:extLst>
      <p:ext uri="{BB962C8B-B14F-4D97-AF65-F5344CB8AC3E}">
        <p14:creationId xmlns:p14="http://schemas.microsoft.com/office/powerpoint/2010/main" val="30904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Childhood screening, vaccination and immunisation coverage</a:t>
            </a: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Note:1 - % of babies eligible for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newborn</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blood spot screening who were screened</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Note:2 - % of babies eligible for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newborn</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hearing screening for whom screening process is complete within 4 weeks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Note:3 - Vaccination -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Dtap</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 IPV / Hib (1 year old) = diphtheria, hepatitis B, Hib (Haemophilus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influenzae</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type b), polio, tetanus, whooping cough (pertussis).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Note:4 - benchmarked against threshold based goals - see http://www.phoutcomes.info/</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Note:5 - Hib  = Haemophilus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influenzae</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type b;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MenC</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 meningitis C</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Note:6 - MMR = measles, mumps and rubella</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Note:7 - HPV = Human papilloma virus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ts val="1200"/>
              </a:lnSpc>
              <a:spcAft>
                <a:spcPts val="0"/>
              </a:spcAft>
              <a:buFontTx/>
              <a:buChar char="-"/>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Data not available</a:t>
            </a:r>
          </a:p>
          <a:p>
            <a:pPr marL="0" indent="0">
              <a:lnSpc>
                <a:spcPts val="1200"/>
              </a:lnSpc>
              <a:spcAft>
                <a:spcPts val="0"/>
              </a:spcAft>
              <a:buFontTx/>
              <a:buNone/>
            </a:pPr>
            <a:endPar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200"/>
              </a:lnSpc>
              <a:spcAft>
                <a:spcPts val="0"/>
              </a:spcAft>
              <a:buFontTx/>
              <a:buNone/>
            </a:pPr>
            <a:r>
              <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Flu</a:t>
            </a:r>
            <a:r>
              <a:rPr lang="en-GB" sz="1200" b="1" baseline="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vaccination coverage</a:t>
            </a:r>
          </a:p>
          <a:p>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benchmarked against threshold based goals</a:t>
            </a:r>
          </a:p>
          <a:p>
            <a:r>
              <a:rPr lang="en-GB" sz="1200" kern="1200" dirty="0" smtClean="0">
                <a:solidFill>
                  <a:schemeClr val="tx1"/>
                </a:solidFill>
                <a:effectLst/>
                <a:latin typeface="+mn-lt"/>
                <a:ea typeface="+mn-ea"/>
                <a:cs typeface="+mn-cs"/>
              </a:rPr>
              <a:t>-No recent trend data available</a:t>
            </a:r>
          </a:p>
          <a:p>
            <a:r>
              <a:rPr lang="en-GB" sz="1200" kern="1200" dirty="0" smtClean="0">
                <a:solidFill>
                  <a:schemeClr val="tx1"/>
                </a:solidFill>
                <a:effectLst/>
                <a:latin typeface="+mn-lt"/>
                <a:ea typeface="+mn-ea"/>
                <a:cs typeface="+mn-cs"/>
              </a:rPr>
              <a:t>~ Aggregated from all known lower geography values</a:t>
            </a:r>
          </a:p>
          <a:p>
            <a:pPr marL="0" marR="0" lvl="0" indent="0" algn="l" defTabSz="914400" rtl="0" eaLnBrk="1" fontAlgn="auto" latinLnBrk="0" hangingPunct="1">
              <a:lnSpc>
                <a:spcPts val="1200"/>
              </a:lnSpc>
              <a:spcBef>
                <a:spcPts val="0"/>
              </a:spcBef>
              <a:spcAft>
                <a:spcPts val="0"/>
              </a:spcAft>
              <a:buClrTx/>
              <a:buSzTx/>
              <a:buFontTx/>
              <a:buNone/>
              <a:tabLst/>
              <a:defRPr/>
            </a:pPr>
            <a:r>
              <a:rPr lang="en-GB" sz="1200" dirty="0" smtClean="0"/>
              <a:t>At risk individuals</a:t>
            </a:r>
            <a:r>
              <a:rPr lang="en-GB" sz="1200" baseline="0" dirty="0" smtClean="0"/>
              <a:t> defined as </a:t>
            </a:r>
            <a:r>
              <a:rPr lang="en-GB" sz="1200" dirty="0" smtClean="0"/>
              <a:t>- People aged 6 months to 64 years with certain medical conditions, excluding otherwise healthy pregnant women and carers.</a:t>
            </a:r>
          </a:p>
          <a:p>
            <a:pPr marL="0" indent="0">
              <a:lnSpc>
                <a:spcPts val="1200"/>
              </a:lnSpc>
              <a:spcAft>
                <a:spcPts val="0"/>
              </a:spcAft>
              <a:buFontTx/>
              <a:buNone/>
            </a:pPr>
            <a:endPar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ts val="1200"/>
              </a:lnSpc>
              <a:spcAft>
                <a:spcPts val="0"/>
              </a:spcAft>
              <a:buFontTx/>
              <a:buChar char="-"/>
            </a:pPr>
            <a:endParaRPr lang="en-GB" sz="1200" dirty="0" smtClean="0">
              <a:solidFill>
                <a:srgbClr val="002B6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200"/>
              </a:lnSpc>
              <a:spcAft>
                <a:spcPts val="0"/>
              </a:spcAft>
              <a:buFontTx/>
              <a:buNone/>
            </a:pPr>
            <a:r>
              <a:rPr lang="en-GB" sz="1200" b="1" dirty="0" smtClean="0">
                <a:solidFill>
                  <a:srgbClr val="002B61"/>
                </a:solidFill>
                <a:effectLst/>
                <a:latin typeface="Calibri" panose="020F0502020204030204" pitchFamily="34" charset="0"/>
                <a:ea typeface="Calibri" panose="020F0502020204030204" pitchFamily="34" charset="0"/>
                <a:cs typeface="Times New Roman" panose="02020603050405020304" pitchFamily="18" charset="0"/>
              </a:rPr>
              <a:t>Screening coverage</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 % of eligible women screened adequately within the previous 3 years on 31st March</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 % of eligible women screened adequately within the previous 3.5 or 5.5 years (according to age) on 31st March</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 % of people eligible for bowel screening who were screened</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 - % of men eligible for abdominal aortic aneurysm screening who are conclusively tested</a:t>
            </a:r>
          </a:p>
          <a:p>
            <a:r>
              <a:rPr lang="en-GB" sz="1200" kern="1200" dirty="0" smtClean="0">
                <a:solidFill>
                  <a:schemeClr val="tx1"/>
                </a:solidFill>
                <a:effectLst/>
                <a:latin typeface="+mn-lt"/>
                <a:ea typeface="+mn-ea"/>
                <a:cs typeface="+mn-cs"/>
              </a:rPr>
              <a:t>* Aggregated from all known lower geography values, not statistically assessed</a:t>
            </a:r>
          </a:p>
          <a:p>
            <a:r>
              <a:rPr lang="en-GB" sz="1200" kern="1200" dirty="0" smtClean="0">
                <a:solidFill>
                  <a:schemeClr val="tx1"/>
                </a:solidFill>
                <a:effectLst/>
                <a:latin typeface="+mn-lt"/>
                <a:ea typeface="+mn-ea"/>
                <a:cs typeface="+mn-cs"/>
              </a:rPr>
              <a:t>- Recent trend not available</a:t>
            </a:r>
          </a:p>
          <a:p>
            <a:pPr marL="171450" indent="-171450">
              <a:lnSpc>
                <a:spcPts val="1200"/>
              </a:lnSpc>
              <a:spcAft>
                <a:spcPts val="0"/>
              </a:spcAft>
              <a:buFontTx/>
              <a:buChar char="-"/>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20</a:t>
            </a:fld>
            <a:endParaRPr lang="en-GB"/>
          </a:p>
        </p:txBody>
      </p:sp>
    </p:spTree>
    <p:extLst>
      <p:ext uri="{BB962C8B-B14F-4D97-AF65-F5344CB8AC3E}">
        <p14:creationId xmlns:p14="http://schemas.microsoft.com/office/powerpoint/2010/main" val="37622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22</a:t>
            </a:fld>
            <a:endParaRPr lang="en-GB"/>
          </a:p>
        </p:txBody>
      </p:sp>
    </p:spTree>
    <p:extLst>
      <p:ext uri="{BB962C8B-B14F-4D97-AF65-F5344CB8AC3E}">
        <p14:creationId xmlns:p14="http://schemas.microsoft.com/office/powerpoint/2010/main" val="147310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Note: *Other less common disorders, includes PDD, ASD, eating disorders and Tics/other less common disorders</a:t>
            </a:r>
          </a:p>
          <a:p>
            <a:r>
              <a:rPr lang="en-GB" sz="1200" kern="1200" dirty="0" smtClean="0">
                <a:solidFill>
                  <a:schemeClr val="tx1"/>
                </a:solidFill>
                <a:effectLst/>
                <a:latin typeface="+mn-lt"/>
                <a:ea typeface="+mn-ea"/>
                <a:cs typeface="+mn-cs"/>
              </a:rPr>
              <a:t>‘-‘ = no observations (zero value)</a:t>
            </a:r>
          </a:p>
          <a:p>
            <a:r>
              <a:rPr lang="en-GB" sz="1200" kern="1200" dirty="0" smtClean="0">
                <a:solidFill>
                  <a:schemeClr val="tx1"/>
                </a:solidFill>
                <a:effectLst/>
                <a:latin typeface="+mn-lt"/>
                <a:ea typeface="+mn-ea"/>
                <a:cs typeface="+mn-cs"/>
              </a:rPr>
              <a:t>Caution is needed, when comparing rates between age groups due to differences in data collection.  For example, teacher reports were only available for 5 to 16 year olds.  For further details see Survey Design and Methods report</a:t>
            </a:r>
          </a:p>
          <a:p>
            <a:r>
              <a:rPr lang="en-GB" sz="1200" kern="1200" dirty="0" smtClean="0">
                <a:solidFill>
                  <a:schemeClr val="tx1"/>
                </a:solidFill>
                <a:effectLst/>
                <a:latin typeface="+mn-lt"/>
                <a:ea typeface="+mn-ea"/>
                <a:cs typeface="+mn-cs"/>
              </a:rPr>
              <a:t>https://files.digital.nhs.uk/22/793517/MHCYP%202017%20Survey%20Design%20and%20Methods.pdf</a:t>
            </a: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23</a:t>
            </a:fld>
            <a:endParaRPr lang="en-GB"/>
          </a:p>
        </p:txBody>
      </p:sp>
    </p:spTree>
    <p:extLst>
      <p:ext uri="{BB962C8B-B14F-4D97-AF65-F5344CB8AC3E}">
        <p14:creationId xmlns:p14="http://schemas.microsoft.com/office/powerpoint/2010/main" val="279820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Adults social care data sources:</a:t>
            </a:r>
          </a:p>
          <a:p>
            <a:endParaRPr lang="en-GB" dirty="0" smtClean="0"/>
          </a:p>
          <a:p>
            <a:r>
              <a:rPr lang="en-GB" sz="1200" b="1" kern="1200" dirty="0" smtClean="0">
                <a:solidFill>
                  <a:schemeClr val="tx1"/>
                </a:solidFill>
                <a:effectLst/>
                <a:latin typeface="+mn-lt"/>
                <a:ea typeface="+mn-ea"/>
                <a:cs typeface="+mn-cs"/>
              </a:rPr>
              <a:t>Population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ONS population data was used to calculate rates per 10,000 and 100,000 population at a council and district geographies</a:t>
            </a:r>
          </a:p>
          <a:p>
            <a:r>
              <a:rPr lang="en-GB" sz="1200" u="sng" kern="1200" dirty="0" smtClean="0">
                <a:solidFill>
                  <a:schemeClr val="tx1"/>
                </a:solidFill>
                <a:effectLst/>
                <a:latin typeface="+mn-lt"/>
                <a:ea typeface="+mn-ea"/>
                <a:cs typeface="+mn-cs"/>
                <a:hlinkClick r:id="rId3"/>
              </a:rPr>
              <a:t>https://www.ons.gov.uk/peoplepopulationandcommunity/populationandmigration/populationestimates/datasets/populationestimatesforukenglandandwalesscotlandandnorthernireland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Adult social care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National, Regional, and statistical neighbour datasets were obtained from the NHS Digital website:</a:t>
            </a:r>
          </a:p>
          <a:p>
            <a:r>
              <a:rPr lang="en-GB" sz="1200" u="sng" kern="1200" dirty="0" smtClean="0">
                <a:solidFill>
                  <a:schemeClr val="tx1"/>
                </a:solidFill>
                <a:effectLst/>
                <a:latin typeface="+mn-lt"/>
                <a:ea typeface="+mn-ea"/>
                <a:cs typeface="+mn-cs"/>
                <a:hlinkClick r:id="rId4"/>
              </a:rPr>
              <a:t>https://app.powerbi.com/view?r=eyJrIjoiNTY0ZTNhN2YtODg2ZS00OTIyLWI2MjItZTJiY2E5M2MxNTBmIiwidCI6IjUwZjYwNzFmLWJiZmUtNDAxYS04ODAzLTY3Mzc0OGU2MjllMiIsImMiOjh9</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28</a:t>
            </a:fld>
            <a:endParaRPr lang="en-GB"/>
          </a:p>
        </p:txBody>
      </p:sp>
    </p:spTree>
    <p:extLst>
      <p:ext uri="{BB962C8B-B14F-4D97-AF65-F5344CB8AC3E}">
        <p14:creationId xmlns:p14="http://schemas.microsoft.com/office/powerpoint/2010/main" val="244516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Children in Need 31 March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child in need is defined under the Children Act 1989 as a child who is unlikely to achieve or maintain a reasonable level of health or development, or whose health and development is likely to be significantly or further impaired, without the provision of services, or a child who is disabled (Children Act 1989)</a:t>
            </a:r>
          </a:p>
          <a:p>
            <a:endParaRPr lang="en-GB" dirty="0" smtClean="0"/>
          </a:p>
          <a:p>
            <a:r>
              <a:rPr lang="en-GB" b="1" dirty="0" smtClean="0"/>
              <a:t>Looked after children 2017/18</a:t>
            </a:r>
          </a:p>
          <a:p>
            <a:r>
              <a:rPr lang="en-GB" sz="1200" kern="1200" dirty="0" smtClean="0">
                <a:solidFill>
                  <a:schemeClr val="tx1"/>
                </a:solidFill>
                <a:effectLst/>
                <a:latin typeface="+mn-lt"/>
                <a:ea typeface="+mn-ea"/>
                <a:cs typeface="+mn-cs"/>
              </a:rPr>
              <a:t>Under the Children Act 1989, a child is looked after by a local authority if he or she falls into one of the following: </a:t>
            </a:r>
          </a:p>
          <a:p>
            <a:pPr lvl="0"/>
            <a:r>
              <a:rPr lang="en-GB" sz="1200" kern="1200" dirty="0" smtClean="0">
                <a:solidFill>
                  <a:schemeClr val="tx1"/>
                </a:solidFill>
                <a:effectLst/>
                <a:latin typeface="+mn-lt"/>
                <a:ea typeface="+mn-ea"/>
                <a:cs typeface="+mn-cs"/>
              </a:rPr>
              <a:t>is provided with accommodation, for a continuous period of more than 24 hours, [Children Act 1989, Section 20 and 21] </a:t>
            </a:r>
          </a:p>
          <a:p>
            <a:pPr lvl="0"/>
            <a:r>
              <a:rPr lang="en-GB" sz="1200" kern="1200" dirty="0" smtClean="0">
                <a:solidFill>
                  <a:schemeClr val="tx1"/>
                </a:solidFill>
                <a:effectLst/>
                <a:latin typeface="+mn-lt"/>
                <a:ea typeface="+mn-ea"/>
                <a:cs typeface="+mn-cs"/>
              </a:rPr>
              <a:t>is subject to a care order [Children Act 1989, Part IV] </a:t>
            </a:r>
          </a:p>
          <a:p>
            <a:pPr lvl="0"/>
            <a:r>
              <a:rPr lang="en-GB" sz="1200" kern="1200" dirty="0" smtClean="0">
                <a:solidFill>
                  <a:schemeClr val="tx1"/>
                </a:solidFill>
                <a:effectLst/>
                <a:latin typeface="+mn-lt"/>
                <a:ea typeface="+mn-ea"/>
                <a:cs typeface="+mn-cs"/>
              </a:rPr>
              <a:t>is subject to a placement order (SSDA903 guidance, 2018)</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Children’s social care data sources:</a:t>
            </a:r>
          </a:p>
          <a:p>
            <a:r>
              <a:rPr lang="en-GB" sz="1200" kern="1200" dirty="0" smtClean="0">
                <a:solidFill>
                  <a:schemeClr val="tx1"/>
                </a:solidFill>
                <a:effectLst/>
                <a:latin typeface="+mn-lt"/>
                <a:ea typeface="+mn-ea"/>
                <a:cs typeface="+mn-cs"/>
              </a:rPr>
              <a:t>Actual numbers (e.g. total number of Children’s Social Care referrals per local authority) were taken from the main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 statistical release, published December 2018</a:t>
            </a:r>
          </a:p>
          <a:p>
            <a:r>
              <a:rPr lang="en-GB" sz="1200" u="sng" kern="1200" dirty="0" smtClean="0">
                <a:solidFill>
                  <a:schemeClr val="tx1"/>
                </a:solidFill>
                <a:effectLst/>
                <a:latin typeface="+mn-lt"/>
                <a:ea typeface="+mn-ea"/>
                <a:cs typeface="+mn-cs"/>
                <a:hlinkClick r:id="rId3"/>
              </a:rPr>
              <a:t>https://assets.publishing.service.gov.uk/government/uploads/system/uploads/attachment_data/file/762539/Characteristics_of_children_in_need_2017-2018_Main_tables.xlsx</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District level data was obtained from the Cambridgeshire Children’s Social care statutory returns – </a:t>
            </a:r>
            <a:r>
              <a:rPr lang="en-GB" sz="1200" kern="1200" dirty="0" err="1" smtClean="0">
                <a:solidFill>
                  <a:schemeClr val="tx1"/>
                </a:solidFill>
                <a:effectLst/>
                <a:latin typeface="+mn-lt"/>
                <a:ea typeface="+mn-ea"/>
                <a:cs typeface="+mn-cs"/>
              </a:rPr>
              <a:t>CiN</a:t>
            </a:r>
            <a:r>
              <a:rPr lang="en-GB" sz="1200" kern="1200" dirty="0" smtClean="0">
                <a:solidFill>
                  <a:schemeClr val="tx1"/>
                </a:solidFill>
                <a:effectLst/>
                <a:latin typeface="+mn-lt"/>
                <a:ea typeface="+mn-ea"/>
                <a:cs typeface="+mn-cs"/>
              </a:rPr>
              <a:t> Census and SSDA903 LAC return</a:t>
            </a:r>
          </a:p>
          <a:p>
            <a:r>
              <a:rPr lang="en-GB" sz="1200" u="sng" kern="1200" dirty="0" smtClean="0">
                <a:solidFill>
                  <a:schemeClr val="tx1"/>
                </a:solidFill>
                <a:effectLst/>
                <a:latin typeface="+mn-lt"/>
                <a:ea typeface="+mn-ea"/>
                <a:cs typeface="+mn-cs"/>
                <a:hlinkClick r:id="rId4"/>
              </a:rPr>
              <a:t>https://www.gov.uk/government/publications/children-looked-after-return-2017-to-2018-guide</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5"/>
              </a:rPr>
              <a:t>https://www.gov.uk/government/publications/children-in-need-census-2017-to-2018-guide</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29</a:t>
            </a:fld>
            <a:endParaRPr lang="en-GB"/>
          </a:p>
        </p:txBody>
      </p:sp>
    </p:spTree>
    <p:extLst>
      <p:ext uri="{BB962C8B-B14F-4D97-AF65-F5344CB8AC3E}">
        <p14:creationId xmlns:p14="http://schemas.microsoft.com/office/powerpoint/2010/main" val="241764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Life Expectancy</a:t>
            </a:r>
          </a:p>
          <a:p>
            <a:r>
              <a:rPr lang="en-GB" sz="1200" kern="1200" dirty="0" smtClean="0">
                <a:solidFill>
                  <a:schemeClr val="tx1"/>
                </a:solidFill>
                <a:effectLst/>
                <a:latin typeface="+mn-lt"/>
                <a:ea typeface="+mn-ea"/>
                <a:cs typeface="+mn-cs"/>
              </a:rPr>
              <a:t>Life expectancy at birth is the average number of years that a baby born in a particular area can expect to live should they experience the current age-specific mortality rates of the area throughout life.  Average life expectancy represents the cumulative effect of the prevalence of risk factors, prevalence and severity of disease, and the effectiveness of interventions and treatment across the life course.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Note</a:t>
            </a:r>
            <a:r>
              <a:rPr lang="en-GB" sz="1200" kern="1200" dirty="0" smtClean="0">
                <a:solidFill>
                  <a:schemeClr val="tx1"/>
                </a:solidFill>
                <a:effectLst/>
                <a:latin typeface="+mn-lt"/>
                <a:ea typeface="+mn-ea"/>
                <a:cs typeface="+mn-cs"/>
              </a:rPr>
              <a:t> - benchmarking and statistical significance: Tables that are ‘Red-Amber-Green’ (RAG) rated use confidence intervals to derive the statistical significance of differences of areas compared with a benchmark, e.g. England. This gives the RAG rating. Cambridgeshire and Peterborough PHI Team calculate statistical significance using comparator area confidence intervals compared with confidence intervals for the benchmark. This method is used in the RAG rated NHS Digital Primary Care Mortality Database tables in this section.  Public Health England (PHE) calculate statistical significance using comparator area confidence intervals compared with the area value for the benchmark. This method is used in the RAG rated PHE tables in this section.  Therefore PHI calculated benchmarking may differ from PHE calculations.</a:t>
            </a: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30</a:t>
            </a:fld>
            <a:endParaRPr lang="en-GB"/>
          </a:p>
        </p:txBody>
      </p:sp>
    </p:spTree>
    <p:extLst>
      <p:ext uri="{BB962C8B-B14F-4D97-AF65-F5344CB8AC3E}">
        <p14:creationId xmlns:p14="http://schemas.microsoft.com/office/powerpoint/2010/main" val="403147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31</a:t>
            </a:fld>
            <a:endParaRPr lang="en-GB"/>
          </a:p>
        </p:txBody>
      </p:sp>
    </p:spTree>
    <p:extLst>
      <p:ext uri="{BB962C8B-B14F-4D97-AF65-F5344CB8AC3E}">
        <p14:creationId xmlns:p14="http://schemas.microsoft.com/office/powerpoint/2010/main" val="223325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32</a:t>
            </a:fld>
            <a:endParaRPr lang="en-GB"/>
          </a:p>
        </p:txBody>
      </p:sp>
    </p:spTree>
    <p:extLst>
      <p:ext uri="{BB962C8B-B14F-4D97-AF65-F5344CB8AC3E}">
        <p14:creationId xmlns:p14="http://schemas.microsoft.com/office/powerpoint/2010/main" val="233019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Notes</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 Income Deprivation Affecting Children Index (IDACI): Proportion of children aged 0–15 years living in income deprived households as a proportion of all children aged 0–15 years.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 Income Deprivation Affecting Older People Index (IDAOPI): Adults aged 60 or over living in income-deprived households as a percentage of all adults aged 60 or over.</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3 - IMD 2015: % of people in an area living in 20% most deprived areas in England.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9</a:t>
            </a:fld>
            <a:endParaRPr lang="en-GB"/>
          </a:p>
        </p:txBody>
      </p:sp>
    </p:spTree>
    <p:extLst>
      <p:ext uri="{BB962C8B-B14F-4D97-AF65-F5344CB8AC3E}">
        <p14:creationId xmlns:p14="http://schemas.microsoft.com/office/powerpoint/2010/main" val="52330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33</a:t>
            </a:fld>
            <a:endParaRPr lang="en-GB"/>
          </a:p>
        </p:txBody>
      </p:sp>
    </p:spTree>
    <p:extLst>
      <p:ext uri="{BB962C8B-B14F-4D97-AF65-F5344CB8AC3E}">
        <p14:creationId xmlns:p14="http://schemas.microsoft.com/office/powerpoint/2010/main" val="277684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34</a:t>
            </a:fld>
            <a:endParaRPr lang="en-GB"/>
          </a:p>
        </p:txBody>
      </p:sp>
    </p:spTree>
    <p:extLst>
      <p:ext uri="{BB962C8B-B14F-4D97-AF65-F5344CB8AC3E}">
        <p14:creationId xmlns:p14="http://schemas.microsoft.com/office/powerpoint/2010/main" val="277090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10</a:t>
            </a:fld>
            <a:endParaRPr lang="en-GB"/>
          </a:p>
        </p:txBody>
      </p:sp>
    </p:spTree>
    <p:extLst>
      <p:ext uri="{BB962C8B-B14F-4D97-AF65-F5344CB8AC3E}">
        <p14:creationId xmlns:p14="http://schemas.microsoft.com/office/powerpoint/2010/main" val="304889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11</a:t>
            </a:fld>
            <a:endParaRPr lang="en-GB"/>
          </a:p>
        </p:txBody>
      </p:sp>
    </p:spTree>
    <p:extLst>
      <p:ext uri="{BB962C8B-B14F-4D97-AF65-F5344CB8AC3E}">
        <p14:creationId xmlns:p14="http://schemas.microsoft.com/office/powerpoint/2010/main" val="76351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Gap in the employment rate between those with a long-term health condition and the overall employment rate (ages 16-64 years), 2017/18</a:t>
            </a:r>
            <a:endParaRPr lang="en-GB" sz="1200" dirty="0" smtClean="0">
              <a:solidFill>
                <a:srgbClr val="002F4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12</a:t>
            </a:fld>
            <a:endParaRPr lang="en-GB"/>
          </a:p>
        </p:txBody>
      </p:sp>
    </p:spTree>
    <p:extLst>
      <p:ext uri="{BB962C8B-B14F-4D97-AF65-F5344CB8AC3E}">
        <p14:creationId xmlns:p14="http://schemas.microsoft.com/office/powerpoint/2010/main" val="386030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aseline="30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Full indicator descriptions and definitions are available at </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hlinkClick r:id="rId3"/>
              </a:rPr>
              <a:t>https://fingertips.phe.org.uk/profile/wider-determinants</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endParaRPr lang="en-GB" sz="12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2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13</a:t>
            </a:fld>
            <a:endParaRPr lang="en-GB"/>
          </a:p>
        </p:txBody>
      </p:sp>
    </p:spTree>
    <p:extLst>
      <p:ext uri="{BB962C8B-B14F-4D97-AF65-F5344CB8AC3E}">
        <p14:creationId xmlns:p14="http://schemas.microsoft.com/office/powerpoint/2010/main" val="39386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Physical</a:t>
            </a:r>
            <a:r>
              <a:rPr lang="en-GB" sz="1200" b="1" baseline="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activity in 15yr olds 2014/15</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Percentage of 15 year olds;</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physically active &gt; one hour per day seven days a week</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with a mean daily sedentary time in the last week &gt; 7 hours per day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smtClean="0"/>
          </a:p>
          <a:p>
            <a:r>
              <a:rPr lang="en-GB" b="1" dirty="0" smtClean="0"/>
              <a:t>Physical</a:t>
            </a:r>
            <a:r>
              <a:rPr lang="en-GB" b="1" baseline="0" dirty="0" smtClean="0"/>
              <a:t> activity in adults (19+) 2016/17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Physical activity of adults defined as &gt; 1</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50 moderate intensity equivalent minutes per week.</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14</a:t>
            </a:fld>
            <a:endParaRPr lang="en-GB"/>
          </a:p>
        </p:txBody>
      </p:sp>
    </p:spTree>
    <p:extLst>
      <p:ext uri="{BB962C8B-B14F-4D97-AF65-F5344CB8AC3E}">
        <p14:creationId xmlns:p14="http://schemas.microsoft.com/office/powerpoint/2010/main" val="297915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 What about </a:t>
            </a:r>
            <a:r>
              <a:rPr lang="en-GB" sz="1200" dirty="0" err="1" smtClean="0">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(WAY) survey</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Regular smokers (&gt;1 cigarette per week) and occasional smokers (smoke cigarettes sometimes)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Regular smokers (&gt;1 cigarette per week)</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15</a:t>
            </a:fld>
            <a:endParaRPr lang="en-GB"/>
          </a:p>
        </p:txBody>
      </p:sp>
    </p:spTree>
    <p:extLst>
      <p:ext uri="{BB962C8B-B14F-4D97-AF65-F5344CB8AC3E}">
        <p14:creationId xmlns:p14="http://schemas.microsoft.com/office/powerpoint/2010/main" val="380409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Admission episodes for alcohol-related conditions (broad definition), 2017/18</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Alcohol-related conditions as primary or subsidiary cause of admission. </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Broad definition is considered the best reflection of the burden of alcohol on the community and services.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16</a:t>
            </a:fld>
            <a:endParaRPr lang="en-GB"/>
          </a:p>
        </p:txBody>
      </p:sp>
    </p:spTree>
    <p:extLst>
      <p:ext uri="{BB962C8B-B14F-4D97-AF65-F5344CB8AC3E}">
        <p14:creationId xmlns:p14="http://schemas.microsoft.com/office/powerpoint/2010/main" val="301654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02BFBE-95F8-473E-8C85-2BDF8709D56D}" type="datetime1">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0912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32AF1B-E6D1-46CF-939C-42797ADFCAA7}" type="datetime1">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25649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D3F9CE-F971-4330-AE47-C73AFD230DF7}" type="datetime1">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402832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EDCA3C-E908-44AA-AF8D-00B7CC6D0349}" type="datetime1">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1373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916C4-4E61-4B2C-8945-786369DAFF71}" type="datetime1">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48661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590348-29A1-4B3D-8C34-B443726E4634}" type="datetime1">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396290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1D8109-D81E-414D-B2B4-62094262795B}" type="datetime1">
              <a:rPr lang="en-GB" smtClean="0"/>
              <a:t>18/07/2019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55386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79FBEA-4CE1-45C0-85F9-706BBEBBB3A0}" type="datetime1">
              <a:rPr lang="en-GB" smtClean="0"/>
              <a:t>18/07/2019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43766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E34BE-BD06-450A-8DF3-957BED6A2F73}" type="datetime1">
              <a:rPr lang="en-GB" smtClean="0"/>
              <a:t>18/07/2019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2493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D192D-1742-42AD-AE2A-886A73463725}" type="datetime1">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2200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530D7-9D4B-46CB-AE9E-29F677E5B11D}" type="datetime1">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9278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1F1BD-A150-42EE-8A74-87E1D13BC248}" type="datetime1">
              <a:rPr lang="en-GB" smtClean="0"/>
              <a:t>18/07/2019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76AF3-3A2C-4E90-952B-44A1ADBEEDA6}" type="slidenum">
              <a:rPr lang="en-GB" smtClean="0"/>
              <a:t>‹#›</a:t>
            </a:fld>
            <a:endParaRPr lang="en-GB"/>
          </a:p>
        </p:txBody>
      </p:sp>
    </p:spTree>
    <p:extLst>
      <p:ext uri="{BB962C8B-B14F-4D97-AF65-F5344CB8AC3E}">
        <p14:creationId xmlns:p14="http://schemas.microsoft.com/office/powerpoint/2010/main" val="298149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emf"/><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emf"/></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www.peterborough.gov.uk/healthcare/public-health/JSNA" TargetMode="External"/><Relationship Id="rId2" Type="http://schemas.openxmlformats.org/officeDocument/2006/relationships/hyperlink" Target="http://cambridgeshireinsight.org.uk/jsn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3.png"/><Relationship Id="rId4" Type="http://schemas.openxmlformats.org/officeDocument/2006/relationships/image" Target="../media/image62.emf"/></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emf"/><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0.emf"/><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0.emf"/><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7.emf"/><Relationship Id="rId5" Type="http://schemas.openxmlformats.org/officeDocument/2006/relationships/image" Target="../media/image86.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image" Target="../media/image100.emf"/><Relationship Id="rId7" Type="http://schemas.openxmlformats.org/officeDocument/2006/relationships/image" Target="../media/image104.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3.emf"/><Relationship Id="rId5" Type="http://schemas.openxmlformats.org/officeDocument/2006/relationships/image" Target="../media/image102.emf"/><Relationship Id="rId4" Type="http://schemas.openxmlformats.org/officeDocument/2006/relationships/image" Target="../media/image101.emf"/></Relationships>
</file>

<file path=ppt/slides/_rels/slide35.xml.rels><?xml version="1.0" encoding="UTF-8" standalone="yes"?>
<Relationships xmlns="http://schemas.openxmlformats.org/package/2006/relationships"><Relationship Id="rId3" Type="http://schemas.openxmlformats.org/officeDocument/2006/relationships/hyperlink" Target="file:///C:\Users\et139\AppData\Roaming\Microsoft\Word\www.peterborough.gov.uk\healthcare\public-health\JSNA" TargetMode="External"/><Relationship Id="rId2" Type="http://schemas.openxmlformats.org/officeDocument/2006/relationships/hyperlink" Target="http://cambridgeshireinsight.org.uk/jsna" TargetMode="External"/><Relationship Id="rId1" Type="http://schemas.openxmlformats.org/officeDocument/2006/relationships/slideLayout" Target="../slideLayouts/slideLayout2.xml"/><Relationship Id="rId5" Type="http://schemas.openxmlformats.org/officeDocument/2006/relationships/hyperlink" Target="mailto:phi-team@peterborough.gov.uk" TargetMode="External"/><Relationship Id="rId4" Type="http://schemas.openxmlformats.org/officeDocument/2006/relationships/hyperlink" Target="mailto:PHI-team@cambridgeshire.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9913"/>
            <a:ext cx="12192000" cy="3366654"/>
          </a:xfrm>
          <a:solidFill>
            <a:schemeClr val="accent1"/>
          </a:solidFill>
        </p:spPr>
        <p:txBody>
          <a:bodyPr>
            <a:normAutofit/>
          </a:bodyPr>
          <a:lstStyle/>
          <a:p>
            <a:r>
              <a:rPr lang="en-GB" b="1" dirty="0" smtClean="0">
                <a:solidFill>
                  <a:schemeClr val="bg1"/>
                </a:solidFill>
              </a:rPr>
              <a:t>Joint Strategic Needs Assessment </a:t>
            </a:r>
            <a:r>
              <a:rPr lang="en-GB" b="1" dirty="0">
                <a:solidFill>
                  <a:schemeClr val="bg1"/>
                </a:solidFill>
              </a:rPr>
              <a:t/>
            </a:r>
            <a:br>
              <a:rPr lang="en-GB" b="1" dirty="0">
                <a:solidFill>
                  <a:schemeClr val="bg1"/>
                </a:solidFill>
              </a:rPr>
            </a:br>
            <a:r>
              <a:rPr lang="en-GB" b="1" dirty="0" smtClean="0">
                <a:solidFill>
                  <a:schemeClr val="bg1"/>
                </a:solidFill>
              </a:rPr>
              <a:t>Core Dataset 2018/19 </a:t>
            </a:r>
            <a:br>
              <a:rPr lang="en-GB" b="1" dirty="0" smtClean="0">
                <a:solidFill>
                  <a:schemeClr val="bg1"/>
                </a:solidFill>
              </a:rPr>
            </a:br>
            <a:r>
              <a:rPr lang="en-GB" b="1" dirty="0" smtClean="0">
                <a:solidFill>
                  <a:srgbClr val="002F5D"/>
                </a:solidFill>
              </a:rPr>
              <a:t>District Summary : Cambridge</a:t>
            </a:r>
            <a:endParaRPr lang="en-GB" b="1" dirty="0">
              <a:solidFill>
                <a:srgbClr val="002F5D"/>
              </a:solidFill>
            </a:endParaRPr>
          </a:p>
        </p:txBody>
      </p:sp>
      <p:grpSp>
        <p:nvGrpSpPr>
          <p:cNvPr id="4" name="Group 3"/>
          <p:cNvGrpSpPr>
            <a:grpSpLocks noChangeAspect="1"/>
          </p:cNvGrpSpPr>
          <p:nvPr/>
        </p:nvGrpSpPr>
        <p:grpSpPr bwMode="auto">
          <a:xfrm>
            <a:off x="7333987" y="500107"/>
            <a:ext cx="2478405" cy="579687"/>
            <a:chOff x="0" y="-3"/>
            <a:chExt cx="5760" cy="1229"/>
          </a:xfrm>
        </p:grpSpPr>
        <p:sp>
          <p:nvSpPr>
            <p:cNvPr id="5" name="AutoShape 11"/>
            <p:cNvSpPr>
              <a:spLocks noChangeAspect="1" noChangeArrowheads="1" noTextEdit="1"/>
            </p:cNvSpPr>
            <p:nvPr/>
          </p:nvSpPr>
          <p:spPr bwMode="auto">
            <a:xfrm>
              <a:off x="0" y="0"/>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6" name="Freeform 5"/>
            <p:cNvSpPr>
              <a:spLocks noChangeAspect="1"/>
            </p:cNvSpPr>
            <p:nvPr/>
          </p:nvSpPr>
          <p:spPr bwMode="auto">
            <a:xfrm>
              <a:off x="2178" y="56"/>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 name="Freeform 6"/>
            <p:cNvSpPr>
              <a:spLocks noChangeAspect="1" noEditPoints="1"/>
            </p:cNvSpPr>
            <p:nvPr/>
          </p:nvSpPr>
          <p:spPr bwMode="auto">
            <a:xfrm>
              <a:off x="2486" y="161"/>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Freeform 7"/>
            <p:cNvSpPr>
              <a:spLocks noChangeAspect="1"/>
            </p:cNvSpPr>
            <p:nvPr/>
          </p:nvSpPr>
          <p:spPr bwMode="auto">
            <a:xfrm>
              <a:off x="2776" y="163"/>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noChangeAspect="1" noEditPoints="1"/>
            </p:cNvSpPr>
            <p:nvPr/>
          </p:nvSpPr>
          <p:spPr bwMode="auto">
            <a:xfrm>
              <a:off x="3234" y="15"/>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noChangeAspect="1"/>
            </p:cNvSpPr>
            <p:nvPr/>
          </p:nvSpPr>
          <p:spPr bwMode="auto">
            <a:xfrm>
              <a:off x="3543" y="167"/>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noChangeAspect="1" noEditPoints="1"/>
            </p:cNvSpPr>
            <p:nvPr/>
          </p:nvSpPr>
          <p:spPr bwMode="auto">
            <a:xfrm>
              <a:off x="3736" y="60"/>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noChangeAspect="1" noEditPoints="1"/>
            </p:cNvSpPr>
            <p:nvPr/>
          </p:nvSpPr>
          <p:spPr bwMode="auto">
            <a:xfrm>
              <a:off x="3830" y="15"/>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noChangeAspect="1" noEditPoints="1"/>
            </p:cNvSpPr>
            <p:nvPr/>
          </p:nvSpPr>
          <p:spPr bwMode="auto">
            <a:xfrm>
              <a:off x="4133" y="143"/>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noChangeAspect="1" noEditPoints="1"/>
            </p:cNvSpPr>
            <p:nvPr/>
          </p:nvSpPr>
          <p:spPr bwMode="auto">
            <a:xfrm>
              <a:off x="4407" y="161"/>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noChangeAspect="1"/>
            </p:cNvSpPr>
            <p:nvPr/>
          </p:nvSpPr>
          <p:spPr bwMode="auto">
            <a:xfrm>
              <a:off x="4694" y="161"/>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noChangeAspect="1"/>
            </p:cNvSpPr>
            <p:nvPr/>
          </p:nvSpPr>
          <p:spPr bwMode="auto">
            <a:xfrm>
              <a:off x="4936" y="15"/>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noChangeAspect="1" noEditPoints="1"/>
            </p:cNvSpPr>
            <p:nvPr/>
          </p:nvSpPr>
          <p:spPr bwMode="auto">
            <a:xfrm>
              <a:off x="5225" y="60"/>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noChangeAspect="1"/>
            </p:cNvSpPr>
            <p:nvPr/>
          </p:nvSpPr>
          <p:spPr bwMode="auto">
            <a:xfrm>
              <a:off x="5340" y="167"/>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noChangeAspect="1" noEditPoints="1"/>
            </p:cNvSpPr>
            <p:nvPr/>
          </p:nvSpPr>
          <p:spPr bwMode="auto">
            <a:xfrm>
              <a:off x="5513" y="161"/>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noChangeAspect="1"/>
            </p:cNvSpPr>
            <p:nvPr/>
          </p:nvSpPr>
          <p:spPr bwMode="auto">
            <a:xfrm>
              <a:off x="2178" y="665"/>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noChangeAspect="1" noEditPoints="1"/>
            </p:cNvSpPr>
            <p:nvPr/>
          </p:nvSpPr>
          <p:spPr bwMode="auto">
            <a:xfrm>
              <a:off x="2479" y="769"/>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noChangeAspect="1"/>
            </p:cNvSpPr>
            <p:nvPr/>
          </p:nvSpPr>
          <p:spPr bwMode="auto">
            <a:xfrm>
              <a:off x="2800" y="776"/>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noChangeAspect="1"/>
            </p:cNvSpPr>
            <p:nvPr/>
          </p:nvSpPr>
          <p:spPr bwMode="auto">
            <a:xfrm>
              <a:off x="3096" y="771"/>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noChangeAspect="1"/>
            </p:cNvSpPr>
            <p:nvPr/>
          </p:nvSpPr>
          <p:spPr bwMode="auto">
            <a:xfrm>
              <a:off x="3361" y="700"/>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noChangeAspect="1"/>
            </p:cNvSpPr>
            <p:nvPr/>
          </p:nvSpPr>
          <p:spPr bwMode="auto">
            <a:xfrm>
              <a:off x="3537" y="776"/>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noChangeAspect="1"/>
            </p:cNvSpPr>
            <p:nvPr/>
          </p:nvSpPr>
          <p:spPr bwMode="auto">
            <a:xfrm>
              <a:off x="3904" y="665"/>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noChangeAspect="1" noEditPoints="1"/>
            </p:cNvSpPr>
            <p:nvPr/>
          </p:nvSpPr>
          <p:spPr bwMode="auto">
            <a:xfrm>
              <a:off x="4204" y="769"/>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noChangeAspect="1"/>
            </p:cNvSpPr>
            <p:nvPr/>
          </p:nvSpPr>
          <p:spPr bwMode="auto">
            <a:xfrm>
              <a:off x="4524" y="776"/>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noChangeAspect="1"/>
            </p:cNvSpPr>
            <p:nvPr/>
          </p:nvSpPr>
          <p:spPr bwMode="auto">
            <a:xfrm>
              <a:off x="4822" y="771"/>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noChangeAspect="1"/>
            </p:cNvSpPr>
            <p:nvPr/>
          </p:nvSpPr>
          <p:spPr bwMode="auto">
            <a:xfrm>
              <a:off x="5101" y="769"/>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noChangeAspect="1" noEditPoints="1"/>
            </p:cNvSpPr>
            <p:nvPr/>
          </p:nvSpPr>
          <p:spPr bwMode="auto">
            <a:xfrm>
              <a:off x="5372" y="668"/>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noChangeAspect="1"/>
            </p:cNvSpPr>
            <p:nvPr/>
          </p:nvSpPr>
          <p:spPr bwMode="auto">
            <a:xfrm>
              <a:off x="5487" y="624"/>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noChangeAspect="1"/>
            </p:cNvSpPr>
            <p:nvPr/>
          </p:nvSpPr>
          <p:spPr bwMode="auto">
            <a:xfrm>
              <a:off x="2" y="-3"/>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noChangeAspect="1"/>
            </p:cNvSpPr>
            <p:nvPr/>
          </p:nvSpPr>
          <p:spPr bwMode="auto">
            <a:xfrm>
              <a:off x="2" y="435"/>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pic>
        <p:nvPicPr>
          <p:cNvPr id="35" name="Picture 34"/>
          <p:cNvPicPr/>
          <p:nvPr/>
        </p:nvPicPr>
        <p:blipFill>
          <a:blip r:embed="rId3">
            <a:extLst>
              <a:ext uri="{28A0092B-C50C-407E-A947-70E740481C1C}">
                <a14:useLocalDpi xmlns:a14="http://schemas.microsoft.com/office/drawing/2010/main" val="0"/>
              </a:ext>
            </a:extLst>
          </a:blip>
          <a:srcRect/>
          <a:stretch>
            <a:fillRect/>
          </a:stretch>
        </p:blipFill>
        <p:spPr bwMode="auto">
          <a:xfrm>
            <a:off x="10038719" y="512299"/>
            <a:ext cx="1781175" cy="554355"/>
          </a:xfrm>
          <a:prstGeom prst="rect">
            <a:avLst/>
          </a:prstGeom>
          <a:noFill/>
          <a:ln>
            <a:noFill/>
          </a:ln>
        </p:spPr>
      </p:pic>
      <p:pic>
        <p:nvPicPr>
          <p:cNvPr id="36" name="Picture 35"/>
          <p:cNvPicPr>
            <a:picLocks noChangeAspect="1"/>
          </p:cNvPicPr>
          <p:nvPr/>
        </p:nvPicPr>
        <p:blipFill>
          <a:blip r:embed="rId4"/>
          <a:stretch>
            <a:fillRect/>
          </a:stretch>
        </p:blipFill>
        <p:spPr>
          <a:xfrm>
            <a:off x="6116396" y="391654"/>
            <a:ext cx="1028700" cy="838200"/>
          </a:xfrm>
          <a:prstGeom prst="rect">
            <a:avLst/>
          </a:prstGeom>
        </p:spPr>
      </p:pic>
      <p:sp>
        <p:nvSpPr>
          <p:cNvPr id="37" name="Slide Number Placeholder 36"/>
          <p:cNvSpPr>
            <a:spLocks noGrp="1"/>
          </p:cNvSpPr>
          <p:nvPr>
            <p:ph type="sldNum" sz="quarter" idx="12"/>
          </p:nvPr>
        </p:nvSpPr>
        <p:spPr/>
        <p:txBody>
          <a:bodyPr/>
          <a:lstStyle/>
          <a:p>
            <a:fld id="{09D76AF3-3A2C-4E90-952B-44A1ADBEEDA6}" type="slidenum">
              <a:rPr lang="en-GB" smtClean="0"/>
              <a:t>1</a:t>
            </a:fld>
            <a:endParaRPr lang="en-GB"/>
          </a:p>
        </p:txBody>
      </p:sp>
    </p:spTree>
    <p:extLst>
      <p:ext uri="{BB962C8B-B14F-4D97-AF65-F5344CB8AC3E}">
        <p14:creationId xmlns:p14="http://schemas.microsoft.com/office/powerpoint/2010/main" val="338542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518614"/>
          </a:xfrm>
          <a:solidFill>
            <a:schemeClr val="accent1"/>
          </a:solidFill>
        </p:spPr>
        <p:txBody>
          <a:bodyPr>
            <a:normAutofit fontScale="90000"/>
          </a:bodyPr>
          <a:lstStyle/>
          <a:p>
            <a:r>
              <a:rPr lang="en-GB" sz="3600" b="1" dirty="0" smtClean="0">
                <a:solidFill>
                  <a:schemeClr val="bg1"/>
                </a:solidFill>
              </a:rPr>
              <a:t>Child poverty</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10</a:t>
            </a:fld>
            <a:endParaRPr lang="en-GB"/>
          </a:p>
        </p:txBody>
      </p:sp>
      <p:sp>
        <p:nvSpPr>
          <p:cNvPr id="8" name="TextBox 7"/>
          <p:cNvSpPr txBox="1"/>
          <p:nvPr/>
        </p:nvSpPr>
        <p:spPr>
          <a:xfrm>
            <a:off x="7902054" y="3552742"/>
            <a:ext cx="4008165" cy="261610"/>
          </a:xfrm>
          <a:prstGeom prst="rect">
            <a:avLst/>
          </a:prstGeom>
          <a:solidFill>
            <a:schemeClr val="accent5">
              <a:lumMod val="20000"/>
              <a:lumOff val="80000"/>
            </a:schemeClr>
          </a:solidFill>
        </p:spPr>
        <p:txBody>
          <a:bodyPr wrap="square" rtlCol="0">
            <a:spAutoFit/>
          </a:bodyPr>
          <a:lstStyle/>
          <a:p>
            <a:r>
              <a:rPr lang="en-GB" sz="1100" b="1" dirty="0" smtClean="0">
                <a:solidFill>
                  <a:schemeClr val="bg1"/>
                </a:solidFill>
              </a:rPr>
              <a:t>Children in low income families (aged under 16) – recent trends</a:t>
            </a:r>
            <a:endParaRPr lang="en-GB" sz="1100" b="1" dirty="0">
              <a:solidFill>
                <a:schemeClr val="bg1"/>
              </a:solidFill>
            </a:endParaRPr>
          </a:p>
        </p:txBody>
      </p:sp>
      <p:sp>
        <p:nvSpPr>
          <p:cNvPr id="3" name="Content Placeholder 2"/>
          <p:cNvSpPr>
            <a:spLocks noGrp="1"/>
          </p:cNvSpPr>
          <p:nvPr>
            <p:ph idx="1"/>
          </p:nvPr>
        </p:nvSpPr>
        <p:spPr>
          <a:xfrm>
            <a:off x="204036" y="936523"/>
            <a:ext cx="5828273" cy="4351338"/>
          </a:xfrm>
        </p:spPr>
        <p:txBody>
          <a:bodyPr>
            <a:normAutofit/>
          </a:bodyPr>
          <a:lstStyle/>
          <a:p>
            <a:pPr>
              <a:lnSpc>
                <a:spcPct val="100000"/>
              </a:lnSpc>
              <a:buFont typeface="Wingdings" panose="05000000000000000000" pitchFamily="2" charset="2"/>
              <a:buChar char="ð"/>
            </a:pPr>
            <a:r>
              <a:rPr lang="en-GB" sz="1400" b="1" dirty="0" smtClean="0">
                <a:solidFill>
                  <a:srgbClr val="002F5D"/>
                </a:solidFill>
              </a:rPr>
              <a:t>Cambridgeshire’s</a:t>
            </a:r>
            <a:r>
              <a:rPr lang="en-GB" sz="1400" dirty="0" smtClean="0">
                <a:solidFill>
                  <a:srgbClr val="002F5D"/>
                </a:solidFill>
              </a:rPr>
              <a:t> </a:t>
            </a:r>
            <a:r>
              <a:rPr lang="en-GB" sz="1400" b="1" dirty="0">
                <a:solidFill>
                  <a:srgbClr val="002F5D"/>
                </a:solidFill>
              </a:rPr>
              <a:t>percentage </a:t>
            </a:r>
            <a:r>
              <a:rPr lang="en-GB" sz="1400" dirty="0">
                <a:solidFill>
                  <a:srgbClr val="002F5D"/>
                </a:solidFill>
              </a:rPr>
              <a:t>of children aged under 16 living in poverty is </a:t>
            </a:r>
            <a:r>
              <a:rPr lang="en-GB" sz="1400" b="1" dirty="0">
                <a:solidFill>
                  <a:srgbClr val="002F5D"/>
                </a:solidFill>
              </a:rPr>
              <a:t>statistically significantly </a:t>
            </a:r>
            <a:r>
              <a:rPr lang="en-GB" sz="1400" b="1" dirty="0" smtClean="0">
                <a:solidFill>
                  <a:srgbClr val="002F5D"/>
                </a:solidFill>
              </a:rPr>
              <a:t>lower </a:t>
            </a:r>
            <a:r>
              <a:rPr lang="en-GB" sz="1400" b="1" dirty="0">
                <a:solidFill>
                  <a:srgbClr val="002F5D"/>
                </a:solidFill>
              </a:rPr>
              <a:t>than England</a:t>
            </a:r>
            <a:r>
              <a:rPr lang="en-GB" sz="1400" dirty="0">
                <a:solidFill>
                  <a:srgbClr val="002F5D"/>
                </a:solidFill>
              </a:rPr>
              <a:t>, </a:t>
            </a:r>
            <a:r>
              <a:rPr lang="en-GB" sz="1400" dirty="0" smtClean="0">
                <a:solidFill>
                  <a:srgbClr val="002F5D"/>
                </a:solidFill>
              </a:rPr>
              <a:t>with a decreasing recent trend.</a:t>
            </a:r>
          </a:p>
          <a:p>
            <a:pPr>
              <a:lnSpc>
                <a:spcPct val="100000"/>
              </a:lnSpc>
              <a:buFont typeface="Wingdings" panose="05000000000000000000" pitchFamily="2" charset="2"/>
              <a:buChar char="ð"/>
            </a:pPr>
            <a:r>
              <a:rPr lang="en-GB" sz="1400" dirty="0" smtClean="0">
                <a:solidFill>
                  <a:srgbClr val="002F5D"/>
                </a:solidFill>
              </a:rPr>
              <a:t>Although the percentage in </a:t>
            </a:r>
            <a:r>
              <a:rPr lang="en-GB" sz="1400" b="1" dirty="0" smtClean="0">
                <a:solidFill>
                  <a:srgbClr val="002F5D"/>
                </a:solidFill>
              </a:rPr>
              <a:t>Cambridge</a:t>
            </a:r>
            <a:r>
              <a:rPr lang="en-GB" sz="1400" dirty="0" smtClean="0">
                <a:solidFill>
                  <a:srgbClr val="002F5D"/>
                </a:solidFill>
              </a:rPr>
              <a:t> is </a:t>
            </a:r>
            <a:r>
              <a:rPr lang="en-GB" sz="1400" dirty="0">
                <a:solidFill>
                  <a:srgbClr val="002F5D"/>
                </a:solidFill>
              </a:rPr>
              <a:t>statistically significantly lower than </a:t>
            </a:r>
            <a:r>
              <a:rPr lang="en-GB" sz="1400" dirty="0" smtClean="0">
                <a:solidFill>
                  <a:srgbClr val="002F5D"/>
                </a:solidFill>
              </a:rPr>
              <a:t>England, it is </a:t>
            </a:r>
            <a:r>
              <a:rPr lang="en-GB" sz="1400" b="1" dirty="0" smtClean="0">
                <a:solidFill>
                  <a:srgbClr val="002F5D"/>
                </a:solidFill>
              </a:rPr>
              <a:t>higher than most other districts</a:t>
            </a:r>
            <a:r>
              <a:rPr lang="en-GB" sz="1400" dirty="0" smtClean="0">
                <a:solidFill>
                  <a:srgbClr val="002F5D"/>
                </a:solidFill>
              </a:rPr>
              <a:t>.</a:t>
            </a:r>
          </a:p>
          <a:p>
            <a:pPr>
              <a:lnSpc>
                <a:spcPct val="100000"/>
              </a:lnSpc>
              <a:buFont typeface="Wingdings" panose="05000000000000000000" pitchFamily="2" charset="2"/>
              <a:buChar char="ð"/>
            </a:pPr>
            <a:r>
              <a:rPr lang="en-GB" sz="1400" dirty="0" smtClean="0">
                <a:solidFill>
                  <a:srgbClr val="002F5D"/>
                </a:solidFill>
              </a:rPr>
              <a:t>An </a:t>
            </a:r>
            <a:r>
              <a:rPr lang="en-GB" sz="1400" dirty="0">
                <a:solidFill>
                  <a:srgbClr val="002F5D"/>
                </a:solidFill>
              </a:rPr>
              <a:t>internal Cambridgeshire comparison shows that </a:t>
            </a:r>
            <a:r>
              <a:rPr lang="en-GB" sz="1400" b="1" dirty="0">
                <a:solidFill>
                  <a:srgbClr val="002F5D"/>
                </a:solidFill>
              </a:rPr>
              <a:t>Cambridge and Fenland have statistically significantly worse child poverty rates than the Cambridgeshire average</a:t>
            </a:r>
            <a:r>
              <a:rPr lang="en-GB" sz="1400" dirty="0">
                <a:solidFill>
                  <a:srgbClr val="002F5D"/>
                </a:solidFill>
              </a:rPr>
              <a:t>. The remaining districts have statistically significantly better rates than the Cambridgeshire rate. Cambridge’s rate has always been above the Cambridgeshire average in recent years, but has reduced over recent periods.</a:t>
            </a: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r>
              <a:rPr lang="en-GB" sz="1400" b="1" dirty="0" smtClean="0">
                <a:solidFill>
                  <a:srgbClr val="002F5D"/>
                </a:solidFill>
              </a:rPr>
              <a:t>Recent trend data 2006-2015 </a:t>
            </a:r>
            <a:r>
              <a:rPr lang="en-GB" sz="1400" dirty="0" smtClean="0">
                <a:solidFill>
                  <a:srgbClr val="002F5D"/>
                </a:solidFill>
              </a:rPr>
              <a:t>of the percentage of </a:t>
            </a:r>
            <a:r>
              <a:rPr lang="en-GB" sz="1400" b="1" dirty="0" smtClean="0">
                <a:solidFill>
                  <a:srgbClr val="002F5D"/>
                </a:solidFill>
              </a:rPr>
              <a:t>children in low income families</a:t>
            </a:r>
            <a:r>
              <a:rPr lang="en-GB" sz="1400" dirty="0" smtClean="0">
                <a:solidFill>
                  <a:srgbClr val="002F5D"/>
                </a:solidFill>
              </a:rPr>
              <a:t> shows that </a:t>
            </a:r>
            <a:r>
              <a:rPr lang="en-GB" sz="1400" dirty="0">
                <a:solidFill>
                  <a:srgbClr val="002F5D"/>
                </a:solidFill>
              </a:rPr>
              <a:t>Cambridgeshire and Peterborough and </a:t>
            </a:r>
            <a:r>
              <a:rPr lang="en-GB" sz="1400" dirty="0" smtClean="0">
                <a:solidFill>
                  <a:srgbClr val="002F5D"/>
                </a:solidFill>
              </a:rPr>
              <a:t>Cambridgeshire have </a:t>
            </a:r>
            <a:r>
              <a:rPr lang="en-GB" sz="1400" b="1" dirty="0" smtClean="0">
                <a:solidFill>
                  <a:srgbClr val="002F5D"/>
                </a:solidFill>
              </a:rPr>
              <a:t>consistently lower levels than the England average</a:t>
            </a:r>
            <a:r>
              <a:rPr lang="en-GB" sz="1400" dirty="0" smtClean="0">
                <a:solidFill>
                  <a:srgbClr val="002F5D"/>
                </a:solidFill>
              </a:rPr>
              <a:t>.</a:t>
            </a:r>
          </a:p>
          <a:p>
            <a:pPr>
              <a:lnSpc>
                <a:spcPct val="100000"/>
              </a:lnSpc>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600" dirty="0">
              <a:solidFill>
                <a:srgbClr val="002F5D"/>
              </a:solidFill>
            </a:endParaRPr>
          </a:p>
        </p:txBody>
      </p:sp>
      <p:sp>
        <p:nvSpPr>
          <p:cNvPr id="7" name="Rectangle 6"/>
          <p:cNvSpPr/>
          <p:nvPr/>
        </p:nvSpPr>
        <p:spPr>
          <a:xfrm>
            <a:off x="7471375" y="6356350"/>
            <a:ext cx="4869522" cy="246221"/>
          </a:xfrm>
          <a:prstGeom prst="rect">
            <a:avLst/>
          </a:prstGeom>
        </p:spPr>
        <p:txBody>
          <a:bodyPr wrap="square">
            <a:spAutoFit/>
          </a:bodyPr>
          <a:lstStyle/>
          <a:p>
            <a:pPr>
              <a:lnSpc>
                <a:spcPts val="1200"/>
              </a:lnSpc>
            </a:pPr>
            <a:r>
              <a:rPr lang="en-GB" sz="11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HMRC, from the PHE Public Health Outcomes Framework (Figure 27)</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027050" y="674913"/>
            <a:ext cx="4966200" cy="261610"/>
          </a:xfrm>
          <a:prstGeom prst="rect">
            <a:avLst/>
          </a:prstGeom>
          <a:solidFill>
            <a:schemeClr val="accent5">
              <a:lumMod val="20000"/>
              <a:lumOff val="80000"/>
            </a:schemeClr>
          </a:solidFill>
        </p:spPr>
        <p:txBody>
          <a:bodyPr wrap="square" rtlCol="0">
            <a:spAutoFit/>
          </a:bodyPr>
          <a:lstStyle/>
          <a:p>
            <a:r>
              <a:rPr lang="en-GB" sz="1100" b="1" dirty="0" smtClean="0">
                <a:solidFill>
                  <a:schemeClr val="bg1"/>
                </a:solidFill>
              </a:rPr>
              <a:t>Children in low income families (aged under 16), 2015</a:t>
            </a:r>
            <a:endParaRPr lang="en-GB" sz="1100" b="1" dirty="0">
              <a:solidFill>
                <a:schemeClr val="bg1"/>
              </a:solidFill>
            </a:endParaRPr>
          </a:p>
        </p:txBody>
      </p:sp>
      <p:sp>
        <p:nvSpPr>
          <p:cNvPr id="12" name="Rectangle 11"/>
          <p:cNvSpPr/>
          <p:nvPr/>
        </p:nvSpPr>
        <p:spPr>
          <a:xfrm>
            <a:off x="7027050" y="3204088"/>
            <a:ext cx="4758279" cy="246221"/>
          </a:xfrm>
          <a:prstGeom prst="rect">
            <a:avLst/>
          </a:prstGeom>
        </p:spPr>
        <p:txBody>
          <a:bodyPr wrap="square">
            <a:spAutoFit/>
          </a:bodyPr>
          <a:lstStyle/>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HMRC, from PHE Public Health Outcomes Framework (Table 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644047" y="5742853"/>
            <a:ext cx="2889754" cy="384081"/>
          </a:xfrm>
          <a:prstGeom prst="rect">
            <a:avLst/>
          </a:prstGeom>
        </p:spPr>
      </p:pic>
      <p:pic>
        <p:nvPicPr>
          <p:cNvPr id="6" name="Picture 5"/>
          <p:cNvPicPr>
            <a:picLocks noChangeAspect="1"/>
          </p:cNvPicPr>
          <p:nvPr/>
        </p:nvPicPr>
        <p:blipFill>
          <a:blip r:embed="rId4"/>
          <a:stretch>
            <a:fillRect/>
          </a:stretch>
        </p:blipFill>
        <p:spPr>
          <a:xfrm>
            <a:off x="7040697" y="1065753"/>
            <a:ext cx="4938397" cy="1911806"/>
          </a:xfrm>
          <a:prstGeom prst="rect">
            <a:avLst/>
          </a:prstGeom>
        </p:spPr>
      </p:pic>
      <p:sp>
        <p:nvSpPr>
          <p:cNvPr id="14" name="Rectangle 13"/>
          <p:cNvSpPr/>
          <p:nvPr/>
        </p:nvSpPr>
        <p:spPr>
          <a:xfrm>
            <a:off x="6927809" y="2996066"/>
            <a:ext cx="4758279" cy="246221"/>
          </a:xfrm>
          <a:prstGeom prst="rect">
            <a:avLst/>
          </a:prstGeom>
        </p:spPr>
        <p:txBody>
          <a:bodyPr wrap="square">
            <a:spAutoFit/>
          </a:bodyPr>
          <a:lstStyle/>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5"/>
          <a:stretch>
            <a:fillRect/>
          </a:stretch>
        </p:blipFill>
        <p:spPr>
          <a:xfrm>
            <a:off x="5932135" y="5037102"/>
            <a:ext cx="1539240" cy="565785"/>
          </a:xfrm>
          <a:prstGeom prst="rect">
            <a:avLst/>
          </a:prstGeom>
        </p:spPr>
      </p:pic>
      <p:pic>
        <p:nvPicPr>
          <p:cNvPr id="16" name="Picture 15"/>
          <p:cNvPicPr>
            <a:picLocks noChangeAspect="1"/>
          </p:cNvPicPr>
          <p:nvPr/>
        </p:nvPicPr>
        <p:blipFill>
          <a:blip r:embed="rId6"/>
          <a:stretch>
            <a:fillRect/>
          </a:stretch>
        </p:blipFill>
        <p:spPr>
          <a:xfrm>
            <a:off x="7902054" y="3916787"/>
            <a:ext cx="4008165" cy="2360665"/>
          </a:xfrm>
          <a:prstGeom prst="rect">
            <a:avLst/>
          </a:prstGeom>
        </p:spPr>
      </p:pic>
    </p:spTree>
    <p:extLst>
      <p:ext uri="{BB962C8B-B14F-4D97-AF65-F5344CB8AC3E}">
        <p14:creationId xmlns:p14="http://schemas.microsoft.com/office/powerpoint/2010/main" val="89019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518614"/>
          </a:xfrm>
          <a:solidFill>
            <a:schemeClr val="accent1"/>
          </a:solidFill>
        </p:spPr>
        <p:txBody>
          <a:bodyPr>
            <a:normAutofit fontScale="90000"/>
          </a:bodyPr>
          <a:lstStyle/>
          <a:p>
            <a:r>
              <a:rPr lang="en-GB" sz="3600" b="1" dirty="0" smtClean="0">
                <a:solidFill>
                  <a:schemeClr val="bg1"/>
                </a:solidFill>
              </a:rPr>
              <a:t>Child development and education attainment</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11</a:t>
            </a:fld>
            <a:endParaRPr lang="en-GB"/>
          </a:p>
        </p:txBody>
      </p:sp>
      <p:sp>
        <p:nvSpPr>
          <p:cNvPr id="8" name="TextBox 7"/>
          <p:cNvSpPr txBox="1"/>
          <p:nvPr/>
        </p:nvSpPr>
        <p:spPr>
          <a:xfrm>
            <a:off x="7040698" y="2778637"/>
            <a:ext cx="4938397" cy="538609"/>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Educational attainment:</a:t>
            </a:r>
            <a:r>
              <a:rPr lang="en-GB" b="1" dirty="0" smtClean="0">
                <a:solidFill>
                  <a:schemeClr val="bg1"/>
                </a:solidFill>
              </a:rPr>
              <a:t> </a:t>
            </a:r>
            <a:r>
              <a:rPr lang="en-GB" sz="1100" b="1" dirty="0" smtClean="0">
                <a:solidFill>
                  <a:schemeClr val="bg1"/>
                </a:solidFill>
              </a:rPr>
              <a:t>% of pupils achieving 5+ GCSEs at grade A*- C including English and Maths, 2015/16</a:t>
            </a:r>
            <a:endParaRPr lang="en-GB" sz="1100" b="1" dirty="0">
              <a:solidFill>
                <a:schemeClr val="bg1"/>
              </a:solidFill>
            </a:endParaRPr>
          </a:p>
        </p:txBody>
      </p:sp>
      <p:sp>
        <p:nvSpPr>
          <p:cNvPr id="3" name="Content Placeholder 2"/>
          <p:cNvSpPr>
            <a:spLocks noGrp="1"/>
          </p:cNvSpPr>
          <p:nvPr>
            <p:ph idx="1"/>
          </p:nvPr>
        </p:nvSpPr>
        <p:spPr>
          <a:xfrm>
            <a:off x="181591" y="1184151"/>
            <a:ext cx="5553722" cy="4351338"/>
          </a:xfrm>
        </p:spPr>
        <p:txBody>
          <a:bodyPr/>
          <a:lstStyle/>
          <a:p>
            <a:pPr>
              <a:lnSpc>
                <a:spcPct val="100000"/>
              </a:lnSpc>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Cambridgeshire, </a:t>
            </a:r>
            <a:r>
              <a:rPr lang="en-GB" sz="1400" dirty="0">
                <a:solidFill>
                  <a:srgbClr val="002F5D"/>
                </a:solidFill>
              </a:rPr>
              <a:t>t</a:t>
            </a:r>
            <a:r>
              <a:rPr lang="en-GB" sz="1400" dirty="0" smtClean="0">
                <a:solidFill>
                  <a:srgbClr val="002F5D"/>
                </a:solidFill>
              </a:rPr>
              <a:t>he percentage of </a:t>
            </a:r>
            <a:r>
              <a:rPr lang="en-GB" sz="1400" b="1" dirty="0">
                <a:solidFill>
                  <a:srgbClr val="002F5D"/>
                </a:solidFill>
              </a:rPr>
              <a:t>children achieving a good level of development</a:t>
            </a:r>
            <a:r>
              <a:rPr lang="en-GB" sz="1400" dirty="0">
                <a:solidFill>
                  <a:srgbClr val="002F5D"/>
                </a:solidFill>
              </a:rPr>
              <a:t> at the end of reception </a:t>
            </a:r>
            <a:r>
              <a:rPr lang="en-GB" sz="1400" dirty="0" smtClean="0">
                <a:solidFill>
                  <a:srgbClr val="002F5D"/>
                </a:solidFill>
              </a:rPr>
              <a:t>is statistically </a:t>
            </a:r>
            <a:r>
              <a:rPr lang="en-GB" sz="1400" b="1" dirty="0" smtClean="0">
                <a:solidFill>
                  <a:srgbClr val="002F5D"/>
                </a:solidFill>
              </a:rPr>
              <a:t>similar </a:t>
            </a:r>
            <a:r>
              <a:rPr lang="en-GB" sz="1400" dirty="0" smtClean="0">
                <a:solidFill>
                  <a:srgbClr val="002F5D"/>
                </a:solidFill>
              </a:rPr>
              <a:t>to the national average. However, this percentage drops to a level statistically significantly </a:t>
            </a:r>
            <a:r>
              <a:rPr lang="en-GB" sz="1400" b="1" dirty="0" smtClean="0">
                <a:solidFill>
                  <a:srgbClr val="002F5D"/>
                </a:solidFill>
              </a:rPr>
              <a:t>worse</a:t>
            </a:r>
            <a:r>
              <a:rPr lang="en-GB" sz="1400" dirty="0" smtClean="0">
                <a:solidFill>
                  <a:srgbClr val="002F5D"/>
                </a:solidFill>
              </a:rPr>
              <a:t> than England for </a:t>
            </a:r>
            <a:r>
              <a:rPr lang="en-GB" sz="1400" b="1" dirty="0" smtClean="0">
                <a:solidFill>
                  <a:srgbClr val="002F5D"/>
                </a:solidFill>
              </a:rPr>
              <a:t>children with free school meal </a:t>
            </a:r>
            <a:r>
              <a:rPr lang="en-GB" sz="1400" dirty="0" smtClean="0">
                <a:solidFill>
                  <a:srgbClr val="002F5D"/>
                </a:solidFill>
              </a:rPr>
              <a:t>status. </a:t>
            </a:r>
          </a:p>
          <a:p>
            <a:pPr>
              <a:lnSpc>
                <a:spcPct val="100000"/>
              </a:lnSpc>
              <a:buFont typeface="Wingdings" panose="05000000000000000000" pitchFamily="2" charset="2"/>
              <a:buChar char="ð"/>
            </a:pPr>
            <a:r>
              <a:rPr lang="en-GB" sz="1400" dirty="0" smtClean="0">
                <a:solidFill>
                  <a:srgbClr val="002F5D"/>
                </a:solidFill>
              </a:rPr>
              <a:t>For both school readiness indicators, </a:t>
            </a:r>
            <a:r>
              <a:rPr lang="en-GB" sz="1400" b="1" dirty="0" smtClean="0">
                <a:solidFill>
                  <a:srgbClr val="002F5D"/>
                </a:solidFill>
              </a:rPr>
              <a:t>Cambridgeshire</a:t>
            </a:r>
            <a:r>
              <a:rPr lang="en-GB" sz="1400" dirty="0" smtClean="0">
                <a:solidFill>
                  <a:srgbClr val="002F5D"/>
                </a:solidFill>
              </a:rPr>
              <a:t> and Peterborough have an </a:t>
            </a:r>
            <a:r>
              <a:rPr lang="en-GB" sz="1400" b="1" dirty="0" smtClean="0">
                <a:solidFill>
                  <a:srgbClr val="002F5D"/>
                </a:solidFill>
              </a:rPr>
              <a:t>improving recent trend</a:t>
            </a:r>
            <a:r>
              <a:rPr lang="en-GB" sz="1400" dirty="0" smtClean="0">
                <a:solidFill>
                  <a:srgbClr val="002F5D"/>
                </a:solidFill>
              </a:rPr>
              <a:t>. Unfortunately these data are not available for smaller geographies, such as Cambridge.</a:t>
            </a: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r>
              <a:rPr lang="en-GB" sz="1400" b="1" dirty="0" smtClean="0">
                <a:solidFill>
                  <a:srgbClr val="002F5D"/>
                </a:solidFill>
              </a:rPr>
              <a:t>63.3% of Cambridge pupils </a:t>
            </a:r>
            <a:r>
              <a:rPr lang="en-GB" sz="1400" dirty="0" smtClean="0">
                <a:solidFill>
                  <a:srgbClr val="002F5D"/>
                </a:solidFill>
              </a:rPr>
              <a:t>achieved </a:t>
            </a:r>
            <a:r>
              <a:rPr lang="en-GB" sz="1400" b="1" dirty="0" smtClean="0">
                <a:solidFill>
                  <a:srgbClr val="002F5D"/>
                </a:solidFill>
              </a:rPr>
              <a:t>at least 5 GCSEs </a:t>
            </a:r>
            <a:r>
              <a:rPr lang="en-GB" sz="1400" dirty="0" smtClean="0">
                <a:solidFill>
                  <a:srgbClr val="002F5D"/>
                </a:solidFill>
              </a:rPr>
              <a:t>at grades A*- C.</a:t>
            </a:r>
          </a:p>
          <a:p>
            <a:pPr>
              <a:lnSpc>
                <a:spcPct val="100000"/>
              </a:lnSpc>
              <a:buFont typeface="Wingdings" panose="05000000000000000000" pitchFamily="2" charset="2"/>
              <a:buChar char="ð"/>
            </a:pPr>
            <a:r>
              <a:rPr lang="en-GB" sz="1400" b="1" dirty="0" smtClean="0">
                <a:solidFill>
                  <a:srgbClr val="002F5D"/>
                </a:solidFill>
              </a:rPr>
              <a:t>Cambridge’s</a:t>
            </a:r>
            <a:r>
              <a:rPr lang="en-GB" sz="1400" dirty="0" smtClean="0">
                <a:solidFill>
                  <a:srgbClr val="002F5D"/>
                </a:solidFill>
              </a:rPr>
              <a:t> </a:t>
            </a:r>
            <a:r>
              <a:rPr lang="en-GB" sz="1400" dirty="0">
                <a:solidFill>
                  <a:srgbClr val="002F5D"/>
                </a:solidFill>
              </a:rPr>
              <a:t>GSCE attainment rate is statistically significantly </a:t>
            </a:r>
            <a:r>
              <a:rPr lang="en-GB" sz="1400" b="1" dirty="0">
                <a:solidFill>
                  <a:srgbClr val="002F5D"/>
                </a:solidFill>
              </a:rPr>
              <a:t>better than the England average</a:t>
            </a:r>
            <a:r>
              <a:rPr lang="en-GB" sz="1400" dirty="0" smtClean="0">
                <a:solidFill>
                  <a:srgbClr val="002F5D"/>
                </a:solidFill>
              </a:rPr>
              <a:t>.</a:t>
            </a:r>
          </a:p>
          <a:p>
            <a:pPr>
              <a:buFont typeface="Wingdings" panose="05000000000000000000" pitchFamily="2" charset="2"/>
              <a:buChar char="ð"/>
            </a:pPr>
            <a:endParaRPr lang="en-GB" sz="1600" dirty="0">
              <a:solidFill>
                <a:srgbClr val="002F5D"/>
              </a:solidFill>
            </a:endParaRPr>
          </a:p>
        </p:txBody>
      </p:sp>
      <p:sp>
        <p:nvSpPr>
          <p:cNvPr id="7" name="Rectangle 6"/>
          <p:cNvSpPr/>
          <p:nvPr/>
        </p:nvSpPr>
        <p:spPr>
          <a:xfrm>
            <a:off x="3888712" y="6000969"/>
            <a:ext cx="3047529" cy="400110"/>
          </a:xfrm>
          <a:prstGeom prst="rect">
            <a:avLst/>
          </a:prstGeom>
        </p:spPr>
        <p:txBody>
          <a:bodyPr wrap="square">
            <a:spAutoFit/>
          </a:bodyPr>
          <a:lstStyle/>
          <a:p>
            <a:pPr>
              <a:lnSpc>
                <a:spcPts val="1200"/>
              </a:lnSpc>
            </a:pPr>
            <a:r>
              <a:rPr lang="en-GB" sz="11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Department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for Education</a:t>
            </a:r>
            <a:r>
              <a:rPr lang="en-GB" sz="1100" dirty="0" smtClean="0">
                <a:solidFill>
                  <a:srgbClr val="002F5D"/>
                </a:solidFill>
              </a:rPr>
              <a:t>, </a:t>
            </a:r>
            <a:r>
              <a:rPr lang="en-GB" sz="1100" dirty="0">
                <a:solidFill>
                  <a:srgbClr val="002F5D"/>
                </a:solidFill>
              </a:rPr>
              <a:t>from PHE Wider Determinants of Health </a:t>
            </a:r>
            <a:r>
              <a:rPr lang="en-GB" sz="1100" dirty="0" smtClean="0">
                <a:solidFill>
                  <a:srgbClr val="002F5D"/>
                </a:solidFill>
              </a:rPr>
              <a:t>Atlas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(Figure 30)</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040698" y="674913"/>
            <a:ext cx="4966200" cy="538609"/>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School readiness:</a:t>
            </a:r>
            <a:r>
              <a:rPr lang="en-GB" b="1" dirty="0" smtClean="0">
                <a:solidFill>
                  <a:schemeClr val="bg1"/>
                </a:solidFill>
              </a:rPr>
              <a:t> </a:t>
            </a:r>
            <a:r>
              <a:rPr lang="en-GB" sz="1100" b="1" dirty="0" smtClean="0">
                <a:solidFill>
                  <a:schemeClr val="bg1"/>
                </a:solidFill>
              </a:rPr>
              <a:t>% of children achieving a good level of development at the end of reception</a:t>
            </a:r>
            <a:endParaRPr lang="en-GB" sz="1100" b="1" dirty="0">
              <a:solidFill>
                <a:schemeClr val="bg1"/>
              </a:solidFill>
            </a:endParaRPr>
          </a:p>
        </p:txBody>
      </p:sp>
      <p:sp>
        <p:nvSpPr>
          <p:cNvPr id="12" name="Rectangle 11"/>
          <p:cNvSpPr/>
          <p:nvPr/>
        </p:nvSpPr>
        <p:spPr>
          <a:xfrm>
            <a:off x="7040697" y="2221133"/>
            <a:ext cx="4758279" cy="400110"/>
          </a:xfrm>
          <a:prstGeom prst="rect">
            <a:avLst/>
          </a:prstGeom>
        </p:spPr>
        <p:txBody>
          <a:bodyPr wrap="square">
            <a:spAutoFit/>
          </a:bodyPr>
          <a:lstStyle/>
          <a:p>
            <a:pPr>
              <a:lnSpc>
                <a:spcPts val="1200"/>
              </a:lnSpc>
              <a:spcAft>
                <a:spcPts val="0"/>
              </a:spcAft>
            </a:pPr>
            <a:r>
              <a:rPr lang="en-GB" sz="1100" dirty="0" err="1">
                <a:solidFill>
                  <a:srgbClr val="002F5D"/>
                </a:solidFill>
                <a:latin typeface="Calibri" panose="020F0502020204030204" pitchFamily="34" charset="0"/>
                <a:ea typeface="Calibri" panose="020F0502020204030204" pitchFamily="34" charset="0"/>
                <a:cs typeface="Arial" panose="020B0604020202020204" pitchFamily="34" charset="0"/>
              </a:rPr>
              <a:t>f</a:t>
            </a:r>
            <a:r>
              <a:rPr lang="en-GB" sz="1100" dirty="0" err="1" smtClean="0">
                <a:solidFill>
                  <a:srgbClr val="002F5D"/>
                </a:solidFill>
                <a:latin typeface="Calibri" panose="020F0502020204030204" pitchFamily="34" charset="0"/>
                <a:ea typeface="Calibri" panose="020F0502020204030204" pitchFamily="34" charset="0"/>
                <a:cs typeface="Arial" panose="020B0604020202020204" pitchFamily="34" charset="0"/>
              </a:rPr>
              <a:t>sm</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 free school meal status</a:t>
            </a:r>
          </a:p>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Department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for </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Education,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PHOF indicator 1.02i (not in JSNA CDS)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046487" y="5198400"/>
            <a:ext cx="2889754" cy="384081"/>
          </a:xfrm>
          <a:prstGeom prst="rect">
            <a:avLst/>
          </a:prstGeom>
        </p:spPr>
      </p:pic>
      <p:pic>
        <p:nvPicPr>
          <p:cNvPr id="6" name="Picture 5"/>
          <p:cNvPicPr>
            <a:picLocks noChangeAspect="1"/>
          </p:cNvPicPr>
          <p:nvPr/>
        </p:nvPicPr>
        <p:blipFill>
          <a:blip r:embed="rId4"/>
          <a:stretch>
            <a:fillRect/>
          </a:stretch>
        </p:blipFill>
        <p:spPr>
          <a:xfrm>
            <a:off x="7040697" y="1318170"/>
            <a:ext cx="4966201" cy="895085"/>
          </a:xfrm>
          <a:prstGeom prst="rect">
            <a:avLst/>
          </a:prstGeom>
        </p:spPr>
      </p:pic>
      <p:pic>
        <p:nvPicPr>
          <p:cNvPr id="9" name="Picture 8"/>
          <p:cNvPicPr>
            <a:picLocks noChangeAspect="1"/>
          </p:cNvPicPr>
          <p:nvPr/>
        </p:nvPicPr>
        <p:blipFill>
          <a:blip r:embed="rId5"/>
          <a:stretch>
            <a:fillRect/>
          </a:stretch>
        </p:blipFill>
        <p:spPr>
          <a:xfrm>
            <a:off x="7040697" y="3420921"/>
            <a:ext cx="4926680" cy="2935429"/>
          </a:xfrm>
          <a:prstGeom prst="rect">
            <a:avLst/>
          </a:prstGeom>
          <a:ln>
            <a:solidFill>
              <a:srgbClr val="002F5D"/>
            </a:solidFill>
          </a:ln>
        </p:spPr>
      </p:pic>
      <p:sp>
        <p:nvSpPr>
          <p:cNvPr id="14" name="Rectangle 13"/>
          <p:cNvSpPr/>
          <p:nvPr/>
        </p:nvSpPr>
        <p:spPr>
          <a:xfrm>
            <a:off x="3796739" y="5716652"/>
            <a:ext cx="3231975" cy="246221"/>
          </a:xfrm>
          <a:prstGeom prst="rect">
            <a:avLst/>
          </a:prstGeom>
        </p:spPr>
        <p:txBody>
          <a:bodyPr wrap="none">
            <a:spAutoFit/>
          </a:bodyPr>
          <a:lstStyle/>
          <a:p>
            <a:pPr>
              <a:spcAft>
                <a:spcPts val="0"/>
              </a:spcAft>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000" dirty="0">
              <a:solidFill>
                <a:srgbClr val="002F4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839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Employment</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12</a:t>
            </a:fld>
            <a:endParaRPr lang="en-GB"/>
          </a:p>
        </p:txBody>
      </p:sp>
      <p:sp>
        <p:nvSpPr>
          <p:cNvPr id="8" name="TextBox 7"/>
          <p:cNvSpPr txBox="1"/>
          <p:nvPr/>
        </p:nvSpPr>
        <p:spPr>
          <a:xfrm>
            <a:off x="6666614" y="651216"/>
            <a:ext cx="527255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a:t>
            </a:r>
            <a:r>
              <a:rPr lang="en-GB" sz="1200" dirty="0" smtClean="0">
                <a:solidFill>
                  <a:schemeClr val="bg1"/>
                </a:solidFill>
                <a:latin typeface="Calibri" panose="020F0502020204030204" pitchFamily="34" charset="0"/>
                <a:ea typeface="Calibri" panose="020F0502020204030204" pitchFamily="34" charset="0"/>
                <a:cs typeface="Arial" panose="020B0604020202020204" pitchFamily="34" charset="0"/>
              </a:rPr>
              <a:t>Percentage of </a:t>
            </a:r>
            <a:r>
              <a:rPr lang="en-GB" sz="1200" dirty="0">
                <a:solidFill>
                  <a:schemeClr val="bg1"/>
                </a:solidFill>
                <a:latin typeface="Calibri" panose="020F0502020204030204" pitchFamily="34" charset="0"/>
                <a:ea typeface="Calibri" panose="020F0502020204030204" pitchFamily="34" charset="0"/>
                <a:cs typeface="Arial" panose="020B0604020202020204" pitchFamily="34" charset="0"/>
              </a:rPr>
              <a:t>people aged 16-64 in </a:t>
            </a:r>
            <a:r>
              <a:rPr lang="en-GB" sz="1200"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2017/18</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666614" y="1084984"/>
            <a:ext cx="5272559" cy="2126458"/>
          </a:xfrm>
          <a:prstGeom prst="rect">
            <a:avLst/>
          </a:prstGeom>
        </p:spPr>
      </p:pic>
      <p:sp>
        <p:nvSpPr>
          <p:cNvPr id="7" name="Rectangle 6"/>
          <p:cNvSpPr/>
          <p:nvPr/>
        </p:nvSpPr>
        <p:spPr>
          <a:xfrm>
            <a:off x="7642572" y="6172221"/>
            <a:ext cx="3752601"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a:t>
            </a:r>
            <a:r>
              <a:rPr lang="en-GB" sz="10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Public Health Outcomes Framework. (Table 27)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7642572" y="3998603"/>
            <a:ext cx="4296601" cy="2076089"/>
          </a:xfrm>
          <a:prstGeom prst="rect">
            <a:avLst/>
          </a:prstGeom>
        </p:spPr>
      </p:pic>
      <p:sp>
        <p:nvSpPr>
          <p:cNvPr id="12" name="TextBox 11"/>
          <p:cNvSpPr txBox="1"/>
          <p:nvPr/>
        </p:nvSpPr>
        <p:spPr>
          <a:xfrm>
            <a:off x="7642572" y="3606619"/>
            <a:ext cx="429660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gap* </a:t>
            </a:r>
            <a:r>
              <a:rPr lang="en-GB" sz="12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2017/18</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5"/>
          <a:stretch>
            <a:fillRect/>
          </a:stretch>
        </p:blipFill>
        <p:spPr>
          <a:xfrm>
            <a:off x="4514180" y="5442467"/>
            <a:ext cx="2889754" cy="384081"/>
          </a:xfrm>
          <a:prstGeom prst="rect">
            <a:avLst/>
          </a:prstGeom>
        </p:spPr>
      </p:pic>
      <p:pic>
        <p:nvPicPr>
          <p:cNvPr id="17" name="Picture 16"/>
          <p:cNvPicPr>
            <a:picLocks noChangeAspect="1"/>
          </p:cNvPicPr>
          <p:nvPr/>
        </p:nvPicPr>
        <p:blipFill>
          <a:blip r:embed="rId6"/>
          <a:stretch>
            <a:fillRect/>
          </a:stretch>
        </p:blipFill>
        <p:spPr>
          <a:xfrm>
            <a:off x="4514180" y="5033427"/>
            <a:ext cx="2746405" cy="256267"/>
          </a:xfrm>
          <a:prstGeom prst="rect">
            <a:avLst/>
          </a:prstGeom>
        </p:spPr>
      </p:pic>
      <p:sp>
        <p:nvSpPr>
          <p:cNvPr id="3" name="TextBox 2"/>
          <p:cNvSpPr txBox="1"/>
          <p:nvPr/>
        </p:nvSpPr>
        <p:spPr>
          <a:xfrm>
            <a:off x="480888" y="1157573"/>
            <a:ext cx="5228796" cy="3724096"/>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Compared to the England average, </a:t>
            </a:r>
            <a:r>
              <a:rPr lang="en-GB" sz="1400" b="1" dirty="0" smtClean="0">
                <a:solidFill>
                  <a:srgbClr val="002F5D"/>
                </a:solidFill>
              </a:rPr>
              <a:t>Cambridge</a:t>
            </a:r>
            <a:r>
              <a:rPr lang="en-GB" sz="1400" dirty="0" smtClean="0">
                <a:solidFill>
                  <a:srgbClr val="002F5D"/>
                </a:solidFill>
              </a:rPr>
              <a:t> has a statistically </a:t>
            </a:r>
            <a:r>
              <a:rPr lang="en-GB" sz="1400" b="1" dirty="0" smtClean="0">
                <a:solidFill>
                  <a:srgbClr val="002F5D"/>
                </a:solidFill>
              </a:rPr>
              <a:t>similar </a:t>
            </a:r>
            <a:r>
              <a:rPr lang="en-GB" sz="1400" dirty="0" smtClean="0">
                <a:solidFill>
                  <a:srgbClr val="002F5D"/>
                </a:solidFill>
              </a:rPr>
              <a:t>percentage of people in </a:t>
            </a:r>
            <a:r>
              <a:rPr lang="en-GB" sz="1400" b="1" dirty="0" smtClean="0">
                <a:solidFill>
                  <a:srgbClr val="002F5D"/>
                </a:solidFill>
              </a:rPr>
              <a:t>employment</a:t>
            </a:r>
            <a:r>
              <a:rPr lang="en-GB" sz="1400" dirty="0" smtClean="0">
                <a:solidFill>
                  <a:srgbClr val="002F5D"/>
                </a:solidFill>
              </a:rPr>
              <a:t>. However, the recent trend is a decline. This </a:t>
            </a:r>
            <a:r>
              <a:rPr lang="en-GB" sz="1400" b="1" dirty="0" smtClean="0">
                <a:solidFill>
                  <a:srgbClr val="002F5D"/>
                </a:solidFill>
              </a:rPr>
              <a:t>recent decline in employment </a:t>
            </a:r>
            <a:r>
              <a:rPr lang="en-GB" sz="1400" dirty="0" smtClean="0">
                <a:solidFill>
                  <a:srgbClr val="002F5D"/>
                </a:solidFill>
              </a:rPr>
              <a:t>is not found at the Cambridgeshire or England level.</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g</a:t>
            </a:r>
            <a:r>
              <a:rPr lang="en-GB" sz="1400" b="1" dirty="0" smtClean="0">
                <a:solidFill>
                  <a:srgbClr val="002F5D"/>
                </a:solidFill>
                <a:latin typeface="Calibri" panose="020F0502020204030204" pitchFamily="34" charset="0"/>
                <a:cs typeface="Arial" panose="020B0604020202020204" pitchFamily="34" charset="0"/>
              </a:rPr>
              <a:t>ap i</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n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the employment rate</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 between those with a long-term health condition and the overall employment rate (ages 16-64 years),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is statistically 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worse in Cambridge.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This is the only Cambridgeshire district to have a worse outcome for this indicator.</a:t>
            </a: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dirty="0">
                <a:solidFill>
                  <a:srgbClr val="002F5D"/>
                </a:solidFill>
              </a:rPr>
              <a:t>The differences in the size of the population, overall employment rate, average earnings and stability of employment </a:t>
            </a:r>
            <a:r>
              <a:rPr lang="en-GB" sz="1400" dirty="0" smtClean="0">
                <a:solidFill>
                  <a:srgbClr val="002F5D"/>
                </a:solidFill>
              </a:rPr>
              <a:t>in Cambridge could </a:t>
            </a:r>
            <a:r>
              <a:rPr lang="en-GB" sz="1400" dirty="0">
                <a:solidFill>
                  <a:srgbClr val="002F5D"/>
                </a:solidFill>
              </a:rPr>
              <a:t>all be contributory factors to this</a:t>
            </a:r>
            <a:r>
              <a:rPr lang="en-GB" sz="1400" dirty="0"/>
              <a:t>.</a:t>
            </a:r>
            <a:endParaRPr lang="en-GB" sz="1400" dirty="0">
              <a:solidFill>
                <a:srgbClr val="002F49"/>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endParaRPr lang="en-GB" dirty="0"/>
          </a:p>
        </p:txBody>
      </p:sp>
      <p:sp>
        <p:nvSpPr>
          <p:cNvPr id="13" name="Rectangle 12"/>
          <p:cNvSpPr/>
          <p:nvPr/>
        </p:nvSpPr>
        <p:spPr>
          <a:xfrm>
            <a:off x="6648002" y="3283863"/>
            <a:ext cx="3752601"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a:t>
            </a:r>
            <a:r>
              <a:rPr lang="en-GB" sz="10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Public Health Outcomes Framework. (Table 26)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602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Other health determinants</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13</a:t>
            </a:fld>
            <a:endParaRPr lang="en-GB"/>
          </a:p>
        </p:txBody>
      </p:sp>
      <p:sp>
        <p:nvSpPr>
          <p:cNvPr id="8" name="TextBox 7"/>
          <p:cNvSpPr txBox="1"/>
          <p:nvPr/>
        </p:nvSpPr>
        <p:spPr>
          <a:xfrm>
            <a:off x="3302807" y="700917"/>
            <a:ext cx="875466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Key indicators for wider health determinants</a:t>
            </a:r>
            <a:endParaRPr lang="en-GB" sz="1400" b="1" dirty="0">
              <a:solidFill>
                <a:schemeClr val="bg1"/>
              </a:solidFill>
            </a:endParaRPr>
          </a:p>
        </p:txBody>
      </p:sp>
      <p:pic>
        <p:nvPicPr>
          <p:cNvPr id="12" name="Picture 11"/>
          <p:cNvPicPr>
            <a:picLocks noChangeAspect="1"/>
          </p:cNvPicPr>
          <p:nvPr/>
        </p:nvPicPr>
        <p:blipFill>
          <a:blip r:embed="rId3"/>
          <a:stretch>
            <a:fillRect/>
          </a:stretch>
        </p:blipFill>
        <p:spPr>
          <a:xfrm>
            <a:off x="3290666" y="1117342"/>
            <a:ext cx="8766808" cy="2030144"/>
          </a:xfrm>
          <a:prstGeom prst="rect">
            <a:avLst/>
          </a:prstGeom>
        </p:spPr>
      </p:pic>
      <p:sp>
        <p:nvSpPr>
          <p:cNvPr id="16" name="Rectangle 15"/>
          <p:cNvSpPr/>
          <p:nvPr/>
        </p:nvSpPr>
        <p:spPr>
          <a:xfrm>
            <a:off x="3212541" y="3261740"/>
            <a:ext cx="3076483"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Wider Determinants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Atlas (Table 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420730" y="3746213"/>
            <a:ext cx="7404833" cy="2462213"/>
          </a:xfrm>
          <a:prstGeom prst="rect">
            <a:avLst/>
          </a:prstGeom>
          <a:noFill/>
        </p:spPr>
        <p:txBody>
          <a:bodyPr wrap="square" rtlCol="0">
            <a:spAutoFit/>
          </a:bodyPr>
          <a:lstStyle/>
          <a:p>
            <a:pPr marL="285750" indent="-285750">
              <a:buFont typeface="Wingdings" panose="05000000000000000000" pitchFamily="2" charset="2"/>
              <a:buChar char="ð"/>
            </a:pPr>
            <a:r>
              <a:rPr lang="en-GB" sz="1400" b="1" i="1" dirty="0" smtClean="0">
                <a:solidFill>
                  <a:srgbClr val="002F5D"/>
                </a:solidFill>
              </a:rPr>
              <a:t>Density of food outlets</a:t>
            </a:r>
            <a:r>
              <a:rPr lang="en-GB" sz="1400" dirty="0" smtClean="0">
                <a:solidFill>
                  <a:srgbClr val="002F5D"/>
                </a:solidFill>
              </a:rPr>
              <a:t>: Rates </a:t>
            </a:r>
            <a:r>
              <a:rPr lang="en-GB" sz="1400" dirty="0">
                <a:solidFill>
                  <a:srgbClr val="002F5D"/>
                </a:solidFill>
              </a:rPr>
              <a:t>in Cambridge </a:t>
            </a:r>
            <a:r>
              <a:rPr lang="en-GB" sz="1400" dirty="0" smtClean="0">
                <a:solidFill>
                  <a:srgbClr val="002F5D"/>
                </a:solidFill>
              </a:rPr>
              <a:t>are </a:t>
            </a:r>
            <a:r>
              <a:rPr lang="en-GB" sz="1400" dirty="0">
                <a:solidFill>
                  <a:srgbClr val="002F5D"/>
                </a:solidFill>
              </a:rPr>
              <a:t>statistically similar to the England rate, but are </a:t>
            </a:r>
            <a:r>
              <a:rPr lang="en-GB" sz="1400" b="1" dirty="0">
                <a:solidFill>
                  <a:srgbClr val="002F5D"/>
                </a:solidFill>
              </a:rPr>
              <a:t>statistically significantly worse </a:t>
            </a:r>
            <a:r>
              <a:rPr lang="en-GB" sz="1400" dirty="0">
                <a:solidFill>
                  <a:srgbClr val="002F5D"/>
                </a:solidFill>
              </a:rPr>
              <a:t>than the </a:t>
            </a:r>
            <a:r>
              <a:rPr lang="en-GB" sz="1400" b="1" dirty="0">
                <a:solidFill>
                  <a:srgbClr val="002F5D"/>
                </a:solidFill>
              </a:rPr>
              <a:t>Cambridgeshire </a:t>
            </a:r>
            <a:r>
              <a:rPr lang="en-GB" sz="1400" b="1" dirty="0" smtClean="0">
                <a:solidFill>
                  <a:srgbClr val="002F5D"/>
                </a:solidFill>
              </a:rPr>
              <a:t>average </a:t>
            </a:r>
            <a:r>
              <a:rPr lang="en-GB" sz="1400" dirty="0" smtClean="0">
                <a:solidFill>
                  <a:srgbClr val="002F5D"/>
                </a:solidFill>
              </a:rPr>
              <a:t>(significance not shown in table).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i="1" dirty="0" smtClean="0">
                <a:solidFill>
                  <a:srgbClr val="002F5D"/>
                </a:solidFill>
              </a:rPr>
              <a:t>Overcrowded households</a:t>
            </a:r>
            <a:r>
              <a:rPr lang="en-GB" sz="1400" dirty="0" smtClean="0">
                <a:solidFill>
                  <a:srgbClr val="002F5D"/>
                </a:solidFill>
              </a:rPr>
              <a:t>: Rates in Cambridge are </a:t>
            </a:r>
            <a:r>
              <a:rPr lang="en-GB" sz="1400" b="1" dirty="0" smtClean="0">
                <a:solidFill>
                  <a:srgbClr val="002F5D"/>
                </a:solidFill>
              </a:rPr>
              <a:t>statistically </a:t>
            </a:r>
            <a:r>
              <a:rPr lang="en-GB" sz="1400" b="1" dirty="0">
                <a:solidFill>
                  <a:srgbClr val="002F5D"/>
                </a:solidFill>
              </a:rPr>
              <a:t>significantly worse </a:t>
            </a:r>
            <a:r>
              <a:rPr lang="en-GB" sz="1400" dirty="0">
                <a:solidFill>
                  <a:srgbClr val="002F5D"/>
                </a:solidFill>
              </a:rPr>
              <a:t>than the </a:t>
            </a:r>
            <a:r>
              <a:rPr lang="en-GB" sz="1400" b="1" dirty="0" smtClean="0">
                <a:solidFill>
                  <a:srgbClr val="002F5D"/>
                </a:solidFill>
              </a:rPr>
              <a:t>England</a:t>
            </a:r>
            <a:r>
              <a:rPr lang="en-GB" sz="1400" dirty="0" smtClean="0">
                <a:solidFill>
                  <a:srgbClr val="002F5D"/>
                </a:solidFill>
              </a:rPr>
              <a:t> average </a:t>
            </a:r>
            <a:r>
              <a:rPr lang="en-GB" sz="1400" b="1" dirty="0" smtClean="0">
                <a:solidFill>
                  <a:srgbClr val="002F5D"/>
                </a:solidFill>
              </a:rPr>
              <a:t>and also </a:t>
            </a:r>
            <a:r>
              <a:rPr lang="en-GB" sz="1400" dirty="0" smtClean="0">
                <a:solidFill>
                  <a:srgbClr val="002F5D"/>
                </a:solidFill>
              </a:rPr>
              <a:t>the </a:t>
            </a:r>
            <a:r>
              <a:rPr lang="en-GB" sz="1400" b="1" dirty="0" smtClean="0">
                <a:solidFill>
                  <a:srgbClr val="002F5D"/>
                </a:solidFill>
              </a:rPr>
              <a:t>Cambridgeshire</a:t>
            </a:r>
            <a:r>
              <a:rPr lang="en-GB" sz="1400" dirty="0" smtClean="0">
                <a:solidFill>
                  <a:srgbClr val="002F5D"/>
                </a:solidFill>
              </a:rPr>
              <a:t> </a:t>
            </a:r>
            <a:r>
              <a:rPr lang="en-GB" sz="1400" b="1" dirty="0" smtClean="0">
                <a:solidFill>
                  <a:srgbClr val="002F5D"/>
                </a:solidFill>
              </a:rPr>
              <a:t>average</a:t>
            </a:r>
            <a:r>
              <a:rPr lang="en-GB" sz="1400" dirty="0" smtClean="0">
                <a:solidFill>
                  <a:srgbClr val="002F5D"/>
                </a:solidFill>
              </a:rPr>
              <a:t> (significance </a:t>
            </a:r>
            <a:r>
              <a:rPr lang="en-GB" sz="1400" dirty="0">
                <a:solidFill>
                  <a:srgbClr val="002F5D"/>
                </a:solidFill>
              </a:rPr>
              <a:t>not </a:t>
            </a:r>
            <a:r>
              <a:rPr lang="en-GB" sz="1400" dirty="0" smtClean="0">
                <a:solidFill>
                  <a:srgbClr val="002F5D"/>
                </a:solidFill>
              </a:rPr>
              <a:t>shown in table).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i="1" dirty="0">
                <a:solidFill>
                  <a:srgbClr val="002F5D"/>
                </a:solidFill>
              </a:rPr>
              <a:t>Violent crime: emergency hospital </a:t>
            </a:r>
            <a:r>
              <a:rPr lang="en-GB" sz="1400" b="1" i="1" dirty="0" smtClean="0">
                <a:solidFill>
                  <a:srgbClr val="002F5D"/>
                </a:solidFill>
              </a:rPr>
              <a:t>admissions</a:t>
            </a:r>
            <a:r>
              <a:rPr lang="en-GB" sz="1400" i="1" dirty="0" smtClean="0">
                <a:solidFill>
                  <a:srgbClr val="002F5D"/>
                </a:solidFill>
              </a:rPr>
              <a:t>: </a:t>
            </a:r>
            <a:r>
              <a:rPr lang="en-GB" sz="1400" dirty="0" smtClean="0">
                <a:solidFill>
                  <a:srgbClr val="002F5D"/>
                </a:solidFill>
              </a:rPr>
              <a:t>The </a:t>
            </a:r>
            <a:r>
              <a:rPr lang="en-GB" sz="1400" b="1" dirty="0" smtClean="0">
                <a:solidFill>
                  <a:srgbClr val="002F5D"/>
                </a:solidFill>
              </a:rPr>
              <a:t>Cambridge rate </a:t>
            </a:r>
            <a:r>
              <a:rPr lang="en-GB" sz="1400" dirty="0" smtClean="0">
                <a:solidFill>
                  <a:srgbClr val="002F5D"/>
                </a:solidFill>
              </a:rPr>
              <a:t>is statistically similar to the England average, but </a:t>
            </a:r>
            <a:r>
              <a:rPr lang="en-GB" sz="1400" b="1" dirty="0">
                <a:solidFill>
                  <a:srgbClr val="002F5D"/>
                </a:solidFill>
              </a:rPr>
              <a:t>statistically significantly higher than the Cambridgeshire </a:t>
            </a:r>
            <a:r>
              <a:rPr lang="en-GB" sz="1400" b="1" dirty="0" smtClean="0">
                <a:solidFill>
                  <a:srgbClr val="002F5D"/>
                </a:solidFill>
              </a:rPr>
              <a:t>average </a:t>
            </a:r>
            <a:r>
              <a:rPr lang="en-GB" sz="1400" dirty="0" smtClean="0">
                <a:solidFill>
                  <a:srgbClr val="002F5D"/>
                </a:solidFill>
              </a:rPr>
              <a:t>(</a:t>
            </a:r>
            <a:r>
              <a:rPr lang="en-GB" sz="1400" dirty="0">
                <a:solidFill>
                  <a:srgbClr val="002F5D"/>
                </a:solidFill>
              </a:rPr>
              <a:t>significance not shown in table).</a:t>
            </a:r>
          </a:p>
          <a:p>
            <a:pPr marL="285750" indent="-285750">
              <a:buFont typeface="Wingdings" panose="05000000000000000000" pitchFamily="2" charset="2"/>
              <a:buChar char="Ø"/>
            </a:pPr>
            <a:endParaRPr lang="en-GB" sz="1400" i="1" dirty="0">
              <a:solidFill>
                <a:srgbClr val="002F5D"/>
              </a:solidFill>
            </a:endParaRPr>
          </a:p>
        </p:txBody>
      </p:sp>
      <p:pic>
        <p:nvPicPr>
          <p:cNvPr id="18" name="Picture 17"/>
          <p:cNvPicPr>
            <a:picLocks noChangeAspect="1"/>
          </p:cNvPicPr>
          <p:nvPr/>
        </p:nvPicPr>
        <p:blipFill>
          <a:blip r:embed="rId4"/>
          <a:stretch>
            <a:fillRect/>
          </a:stretch>
        </p:blipFill>
        <p:spPr>
          <a:xfrm>
            <a:off x="8936099" y="4397375"/>
            <a:ext cx="1588361" cy="843111"/>
          </a:xfrm>
          <a:prstGeom prst="rect">
            <a:avLst/>
          </a:prstGeom>
        </p:spPr>
      </p:pic>
      <p:pic>
        <p:nvPicPr>
          <p:cNvPr id="19" name="Picture 18"/>
          <p:cNvPicPr>
            <a:picLocks noChangeAspect="1"/>
          </p:cNvPicPr>
          <p:nvPr/>
        </p:nvPicPr>
        <p:blipFill>
          <a:blip r:embed="rId5"/>
          <a:stretch>
            <a:fillRect/>
          </a:stretch>
        </p:blipFill>
        <p:spPr>
          <a:xfrm>
            <a:off x="8836533" y="3481692"/>
            <a:ext cx="3066505" cy="781658"/>
          </a:xfrm>
          <a:prstGeom prst="rect">
            <a:avLst/>
          </a:prstGeom>
        </p:spPr>
      </p:pic>
      <p:sp>
        <p:nvSpPr>
          <p:cNvPr id="10" name="TextBox 9"/>
          <p:cNvSpPr txBox="1"/>
          <p:nvPr/>
        </p:nvSpPr>
        <p:spPr>
          <a:xfrm>
            <a:off x="420730" y="1008694"/>
            <a:ext cx="2301205" cy="1815882"/>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Overall, most wider health determinant indicators for </a:t>
            </a:r>
            <a:r>
              <a:rPr lang="en-GB" sz="1400" b="1" dirty="0" smtClean="0">
                <a:solidFill>
                  <a:srgbClr val="002F5D"/>
                </a:solidFill>
              </a:rPr>
              <a:t>Cambridge</a:t>
            </a:r>
            <a:r>
              <a:rPr lang="en-GB" sz="1400" dirty="0" smtClean="0">
                <a:solidFill>
                  <a:srgbClr val="002F5D"/>
                </a:solidFill>
              </a:rPr>
              <a:t> are either statistically </a:t>
            </a:r>
            <a:r>
              <a:rPr lang="en-GB" sz="1400" b="1" dirty="0" smtClean="0">
                <a:solidFill>
                  <a:srgbClr val="002F5D"/>
                </a:solidFill>
              </a:rPr>
              <a:t>similar or statistically significantly better </a:t>
            </a:r>
            <a:r>
              <a:rPr lang="en-GB" sz="1400" dirty="0" smtClean="0">
                <a:solidFill>
                  <a:srgbClr val="002F5D"/>
                </a:solidFill>
              </a:rPr>
              <a:t>than the England average.</a:t>
            </a:r>
          </a:p>
          <a:p>
            <a:pPr marL="285750" indent="-285750">
              <a:buFont typeface="Wingdings" panose="05000000000000000000" pitchFamily="2" charset="2"/>
              <a:buChar char="ð"/>
            </a:pPr>
            <a:endParaRPr lang="en-GB" sz="1400" dirty="0" smtClean="0">
              <a:solidFill>
                <a:srgbClr val="002F5D"/>
              </a:solidFill>
            </a:endParaRPr>
          </a:p>
        </p:txBody>
      </p:sp>
    </p:spTree>
    <p:extLst>
      <p:ext uri="{BB962C8B-B14F-4D97-AF65-F5344CB8AC3E}">
        <p14:creationId xmlns:p14="http://schemas.microsoft.com/office/powerpoint/2010/main" val="91050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14</a:t>
            </a:fld>
            <a:endParaRPr lang="en-GB"/>
          </a:p>
        </p:txBody>
      </p:sp>
      <p:sp>
        <p:nvSpPr>
          <p:cNvPr id="8" name="TextBox 7"/>
          <p:cNvSpPr txBox="1"/>
          <p:nvPr/>
        </p:nvSpPr>
        <p:spPr>
          <a:xfrm>
            <a:off x="3553191" y="601342"/>
            <a:ext cx="463767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a:t>
            </a:r>
            <a:r>
              <a:rPr lang="en-GB" sz="1100" b="1" dirty="0" smtClean="0">
                <a:solidFill>
                  <a:schemeClr val="bg1"/>
                </a:solidFill>
              </a:rPr>
              <a:t>(overweight or obese) 2017/18</a:t>
            </a:r>
            <a:endParaRPr lang="en-GB" sz="1100" b="1" dirty="0">
              <a:solidFill>
                <a:schemeClr val="bg1"/>
              </a:solidFill>
            </a:endParaRPr>
          </a:p>
        </p:txBody>
      </p:sp>
      <p:pic>
        <p:nvPicPr>
          <p:cNvPr id="5" name="Picture 4"/>
          <p:cNvPicPr>
            <a:picLocks noChangeAspect="1"/>
          </p:cNvPicPr>
          <p:nvPr/>
        </p:nvPicPr>
        <p:blipFill>
          <a:blip r:embed="rId3"/>
          <a:stretch>
            <a:fillRect/>
          </a:stretch>
        </p:blipFill>
        <p:spPr>
          <a:xfrm>
            <a:off x="3552566" y="1015312"/>
            <a:ext cx="4638925" cy="1454623"/>
          </a:xfrm>
          <a:prstGeom prst="rect">
            <a:avLst/>
          </a:prstGeom>
          <a:solidFill>
            <a:schemeClr val="bg1"/>
          </a:solidFill>
        </p:spPr>
      </p:pic>
      <p:sp>
        <p:nvSpPr>
          <p:cNvPr id="6" name="Rectangle 5"/>
          <p:cNvSpPr/>
          <p:nvPr/>
        </p:nvSpPr>
        <p:spPr>
          <a:xfrm>
            <a:off x="5756100" y="5330786"/>
            <a:ext cx="2978331" cy="246221"/>
          </a:xfrm>
          <a:prstGeom prst="rect">
            <a:avLst/>
          </a:prstGeom>
        </p:spPr>
        <p:txBody>
          <a:bodyPr wrap="square">
            <a:spAutoFit/>
          </a:bodyPr>
          <a:lstStyle/>
          <a:p>
            <a:pPr>
              <a:lnSpc>
                <a:spcPts val="1200"/>
              </a:lnSpc>
              <a:spcAft>
                <a:spcPts val="0"/>
              </a:spcAft>
            </a:pP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12006" y="2532983"/>
            <a:ext cx="4193647"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Public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Health Outcomes Framework Indicator 2.06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National Child Measurement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Programme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NHS Digital</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5789908" y="5665743"/>
            <a:ext cx="2886804" cy="388424"/>
          </a:xfrm>
          <a:prstGeom prst="rect">
            <a:avLst/>
          </a:prstGeom>
        </p:spPr>
      </p:pic>
      <p:pic>
        <p:nvPicPr>
          <p:cNvPr id="11" name="Picture 10"/>
          <p:cNvPicPr/>
          <p:nvPr/>
        </p:nvPicPr>
        <p:blipFill>
          <a:blip r:embed="rId5"/>
          <a:stretch>
            <a:fillRect/>
          </a:stretch>
        </p:blipFill>
        <p:spPr>
          <a:xfrm>
            <a:off x="5789908" y="6139760"/>
            <a:ext cx="1539240" cy="565785"/>
          </a:xfrm>
          <a:prstGeom prst="rect">
            <a:avLst/>
          </a:prstGeom>
        </p:spPr>
      </p:pic>
      <p:pic>
        <p:nvPicPr>
          <p:cNvPr id="12" name="Picture 11"/>
          <p:cNvPicPr>
            <a:picLocks noChangeAspect="1"/>
          </p:cNvPicPr>
          <p:nvPr/>
        </p:nvPicPr>
        <p:blipFill>
          <a:blip r:embed="rId6"/>
          <a:stretch>
            <a:fillRect/>
          </a:stretch>
        </p:blipFill>
        <p:spPr>
          <a:xfrm>
            <a:off x="8417494" y="1015312"/>
            <a:ext cx="3554205" cy="1449377"/>
          </a:xfrm>
          <a:prstGeom prst="rect">
            <a:avLst/>
          </a:prstGeom>
          <a:solidFill>
            <a:schemeClr val="bg1"/>
          </a:solidFill>
        </p:spPr>
      </p:pic>
      <p:sp>
        <p:nvSpPr>
          <p:cNvPr id="14" name="TextBox 13"/>
          <p:cNvSpPr txBox="1"/>
          <p:nvPr/>
        </p:nvSpPr>
        <p:spPr>
          <a:xfrm>
            <a:off x="8424551" y="609069"/>
            <a:ext cx="356295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Adults (18+)</a:t>
            </a:r>
            <a:r>
              <a:rPr lang="en-GB" sz="1100" b="1" dirty="0" smtClean="0">
                <a:solidFill>
                  <a:schemeClr val="bg1"/>
                </a:solidFill>
              </a:rPr>
              <a:t> (overweight or obese) 2016/17</a:t>
            </a:r>
            <a:endParaRPr lang="en-GB" sz="1100" b="1" dirty="0">
              <a:solidFill>
                <a:schemeClr val="bg1"/>
              </a:solidFill>
            </a:endParaRPr>
          </a:p>
        </p:txBody>
      </p:sp>
      <p:sp>
        <p:nvSpPr>
          <p:cNvPr id="15" name="Rectangle 14"/>
          <p:cNvSpPr/>
          <p:nvPr/>
        </p:nvSpPr>
        <p:spPr>
          <a:xfrm>
            <a:off x="8334153" y="2563155"/>
            <a:ext cx="3559911"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Public Health Outcomes Framework Indicator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2.12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Active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People Survey</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Sport England), ONS mid-2016 population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estimates. (Table 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7"/>
          <a:stretch>
            <a:fillRect/>
          </a:stretch>
        </p:blipFill>
        <p:spPr>
          <a:xfrm>
            <a:off x="5789908" y="3886525"/>
            <a:ext cx="2927107" cy="919948"/>
          </a:xfrm>
          <a:prstGeom prst="rect">
            <a:avLst/>
          </a:prstGeom>
        </p:spPr>
      </p:pic>
      <p:sp>
        <p:nvSpPr>
          <p:cNvPr id="18" name="Rectangle 17"/>
          <p:cNvSpPr/>
          <p:nvPr/>
        </p:nvSpPr>
        <p:spPr>
          <a:xfrm>
            <a:off x="5705321" y="4850841"/>
            <a:ext cx="2905279"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What About </a:t>
            </a:r>
            <a:r>
              <a:rPr lang="en-GB" sz="1000" dirty="0" err="1">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(WAY)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Survey. (Table 34)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8945527" y="3467283"/>
            <a:ext cx="304198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Physical activity in adults (19+) </a:t>
            </a:r>
            <a:r>
              <a:rPr lang="en-GB" sz="1100" b="1" dirty="0" smtClean="0">
                <a:solidFill>
                  <a:schemeClr val="bg1"/>
                </a:solidFill>
              </a:rPr>
              <a:t>2016/17</a:t>
            </a:r>
            <a:endParaRPr lang="en-GB" sz="1100" b="1" dirty="0">
              <a:solidFill>
                <a:schemeClr val="bg1"/>
              </a:solidFill>
            </a:endParaRPr>
          </a:p>
        </p:txBody>
      </p:sp>
      <p:pic>
        <p:nvPicPr>
          <p:cNvPr id="21" name="Picture 20"/>
          <p:cNvPicPr>
            <a:picLocks noChangeAspect="1"/>
          </p:cNvPicPr>
          <p:nvPr/>
        </p:nvPicPr>
        <p:blipFill>
          <a:blip r:embed="rId8"/>
          <a:stretch>
            <a:fillRect/>
          </a:stretch>
        </p:blipFill>
        <p:spPr>
          <a:xfrm>
            <a:off x="8945527" y="3895342"/>
            <a:ext cx="3041982" cy="1345650"/>
          </a:xfrm>
          <a:prstGeom prst="rect">
            <a:avLst/>
          </a:prstGeom>
        </p:spPr>
      </p:pic>
      <p:sp>
        <p:nvSpPr>
          <p:cNvPr id="22" name="TextBox 21"/>
          <p:cNvSpPr txBox="1"/>
          <p:nvPr/>
        </p:nvSpPr>
        <p:spPr>
          <a:xfrm>
            <a:off x="5773517" y="3469921"/>
            <a:ext cx="2943498" cy="312335"/>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Physical activity in 15yr olds </a:t>
            </a:r>
            <a:r>
              <a:rPr lang="en-GB" sz="1100" b="1" dirty="0" smtClean="0">
                <a:solidFill>
                  <a:schemeClr val="bg1"/>
                </a:solidFill>
              </a:rPr>
              <a:t>2014/15</a:t>
            </a:r>
            <a:endParaRPr lang="en-GB" sz="1100" b="1" dirty="0">
              <a:solidFill>
                <a:schemeClr val="bg1"/>
              </a:solidFill>
            </a:endParaRPr>
          </a:p>
        </p:txBody>
      </p:sp>
      <p:sp>
        <p:nvSpPr>
          <p:cNvPr id="29" name="Rectangle 28"/>
          <p:cNvSpPr/>
          <p:nvPr/>
        </p:nvSpPr>
        <p:spPr>
          <a:xfrm>
            <a:off x="8842684" y="5352459"/>
            <a:ext cx="2912151"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Public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Health Outcomes Framework Indicator 2.13 (Active People Survey, Sport England), ONS mid-2016 population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estimates. (Table 35)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p:cNvSpPr txBox="1"/>
          <p:nvPr/>
        </p:nvSpPr>
        <p:spPr>
          <a:xfrm>
            <a:off x="142267" y="3923780"/>
            <a:ext cx="4280877" cy="160043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Levels of </a:t>
            </a:r>
            <a:r>
              <a:rPr lang="en-GB" sz="1400" b="1" dirty="0" smtClean="0">
                <a:solidFill>
                  <a:srgbClr val="002F5D"/>
                </a:solidFill>
              </a:rPr>
              <a:t>physical activity in 15 year olds </a:t>
            </a:r>
            <a:r>
              <a:rPr lang="en-GB" sz="1400" dirty="0" smtClean="0">
                <a:solidFill>
                  <a:srgbClr val="002F5D"/>
                </a:solidFill>
              </a:rPr>
              <a:t>in Cambridgeshire are </a:t>
            </a:r>
            <a:r>
              <a:rPr lang="en-GB" sz="1400" b="1" dirty="0" smtClean="0">
                <a:solidFill>
                  <a:srgbClr val="002F5D"/>
                </a:solidFill>
              </a:rPr>
              <a:t>statistically similar </a:t>
            </a:r>
            <a:r>
              <a:rPr lang="en-GB" sz="1400" dirty="0" smtClean="0">
                <a:solidFill>
                  <a:srgbClr val="002F5D"/>
                </a:solidFill>
              </a:rPr>
              <a:t>to England. Local data for Cambridge was not available.</a:t>
            </a:r>
          </a:p>
          <a:p>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Levels of </a:t>
            </a:r>
            <a:r>
              <a:rPr lang="en-GB" sz="1400" b="1" dirty="0" smtClean="0">
                <a:solidFill>
                  <a:srgbClr val="002F5D"/>
                </a:solidFill>
              </a:rPr>
              <a:t>physical activity </a:t>
            </a:r>
            <a:r>
              <a:rPr lang="en-GB" sz="1400" dirty="0" smtClean="0">
                <a:solidFill>
                  <a:srgbClr val="002F5D"/>
                </a:solidFill>
              </a:rPr>
              <a:t>among adults in </a:t>
            </a:r>
            <a:r>
              <a:rPr lang="en-GB" sz="1400" b="1" dirty="0" smtClean="0">
                <a:solidFill>
                  <a:srgbClr val="002F5D"/>
                </a:solidFill>
              </a:rPr>
              <a:t>Cambridge</a:t>
            </a:r>
            <a:r>
              <a:rPr lang="en-GB" sz="1400" dirty="0" smtClean="0">
                <a:solidFill>
                  <a:srgbClr val="002F5D"/>
                </a:solidFill>
              </a:rPr>
              <a:t> are statistically significantly </a:t>
            </a:r>
            <a:r>
              <a:rPr lang="en-GB" sz="1400" b="1" dirty="0" smtClean="0">
                <a:solidFill>
                  <a:srgbClr val="002F5D"/>
                </a:solidFill>
              </a:rPr>
              <a:t>higher</a:t>
            </a:r>
            <a:r>
              <a:rPr lang="en-GB" sz="1400" dirty="0" smtClean="0">
                <a:solidFill>
                  <a:srgbClr val="002F5D"/>
                </a:solidFill>
              </a:rPr>
              <a:t> than the national average. </a:t>
            </a:r>
            <a:endParaRPr lang="en-GB" sz="1400" dirty="0">
              <a:solidFill>
                <a:srgbClr val="002F5D"/>
              </a:solidFill>
            </a:endParaRPr>
          </a:p>
        </p:txBody>
      </p:sp>
      <p:sp>
        <p:nvSpPr>
          <p:cNvPr id="31" name="Rectangle 30"/>
          <p:cNvSpPr/>
          <p:nvPr/>
        </p:nvSpPr>
        <p:spPr>
          <a:xfrm>
            <a:off x="142267" y="762959"/>
            <a:ext cx="3184296" cy="2031325"/>
          </a:xfrm>
          <a:prstGeom prst="rect">
            <a:avLst/>
          </a:prstGeom>
        </p:spPr>
        <p:txBody>
          <a:bodyPr wrap="square">
            <a:spAutoFit/>
          </a:bodyPr>
          <a:lstStyle/>
          <a:p>
            <a:pPr marL="285750" indent="-285750">
              <a:buFont typeface="Wingdings" panose="05000000000000000000" pitchFamily="2" charset="2"/>
              <a:buChar char="ð"/>
            </a:pPr>
            <a:r>
              <a:rPr lang="en-GB" sz="1400" b="1" dirty="0">
                <a:solidFill>
                  <a:srgbClr val="002F5D"/>
                </a:solidFill>
              </a:rPr>
              <a:t>Cambridge</a:t>
            </a:r>
            <a:r>
              <a:rPr lang="en-GB" sz="1400" dirty="0">
                <a:solidFill>
                  <a:srgbClr val="002F5D"/>
                </a:solidFill>
              </a:rPr>
              <a:t> has statistically significantly </a:t>
            </a:r>
            <a:r>
              <a:rPr lang="en-GB" sz="1400" b="1" dirty="0">
                <a:solidFill>
                  <a:srgbClr val="002F5D"/>
                </a:solidFill>
              </a:rPr>
              <a:t>better levels of excess weight </a:t>
            </a:r>
            <a:r>
              <a:rPr lang="en-GB" sz="1400" dirty="0">
                <a:solidFill>
                  <a:srgbClr val="002F5D"/>
                </a:solidFill>
              </a:rPr>
              <a:t>in children and adults than England averages</a:t>
            </a:r>
            <a:r>
              <a:rPr lang="en-GB" sz="1400" dirty="0" smtClean="0">
                <a:solidFill>
                  <a:srgbClr val="002F5D"/>
                </a:solidFill>
              </a:rPr>
              <a:t>.</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smtClean="0">
                <a:solidFill>
                  <a:srgbClr val="002F5D"/>
                </a:solidFill>
              </a:rPr>
              <a:t>Cambridge </a:t>
            </a:r>
            <a:r>
              <a:rPr lang="en-GB" sz="1400" dirty="0" smtClean="0">
                <a:solidFill>
                  <a:srgbClr val="002F5D"/>
                </a:solidFill>
              </a:rPr>
              <a:t>has a positive downward trend (‘getting better’) for excess weight in reception and Year 6 children. </a:t>
            </a:r>
            <a:endParaRPr lang="en-GB" sz="1400" dirty="0">
              <a:solidFill>
                <a:srgbClr val="002F5D"/>
              </a:solidFill>
            </a:endParaRPr>
          </a:p>
        </p:txBody>
      </p:sp>
      <p:sp>
        <p:nvSpPr>
          <p:cNvPr id="25" name="Title 1"/>
          <p:cNvSpPr txBox="1">
            <a:spLocks/>
          </p:cNvSpPr>
          <p:nvPr/>
        </p:nvSpPr>
        <p:spPr>
          <a:xfrm>
            <a:off x="-18442" y="0"/>
            <a:ext cx="12192000" cy="518615"/>
          </a:xfrm>
          <a:prstGeom prst="rect">
            <a:avLst/>
          </a:prstGeom>
          <a:solidFill>
            <a:schemeClr val="accent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chemeClr val="bg1"/>
                </a:solidFill>
              </a:rPr>
              <a:t>Excess weight and physical activity</a:t>
            </a:r>
            <a:endParaRPr lang="en-GB" sz="3600" b="1" dirty="0">
              <a:solidFill>
                <a:schemeClr val="bg1"/>
              </a:solidFill>
            </a:endParaRPr>
          </a:p>
        </p:txBody>
      </p:sp>
    </p:spTree>
    <p:extLst>
      <p:ext uri="{BB962C8B-B14F-4D97-AF65-F5344CB8AC3E}">
        <p14:creationId xmlns:p14="http://schemas.microsoft.com/office/powerpoint/2010/main" val="1088112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 y="1"/>
            <a:ext cx="12192000" cy="483114"/>
          </a:xfrm>
          <a:solidFill>
            <a:schemeClr val="accent1"/>
          </a:solidFill>
        </p:spPr>
        <p:txBody>
          <a:bodyPr>
            <a:noAutofit/>
          </a:bodyPr>
          <a:lstStyle/>
          <a:p>
            <a:r>
              <a:rPr lang="en-GB" sz="3200" b="1" dirty="0" smtClean="0">
                <a:solidFill>
                  <a:schemeClr val="bg1"/>
                </a:solidFill>
              </a:rPr>
              <a:t>Smoking</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15</a:t>
            </a:fld>
            <a:endParaRPr lang="en-GB"/>
          </a:p>
        </p:txBody>
      </p:sp>
      <p:sp>
        <p:nvSpPr>
          <p:cNvPr id="8" name="TextBox 7"/>
          <p:cNvSpPr txBox="1"/>
          <p:nvPr/>
        </p:nvSpPr>
        <p:spPr>
          <a:xfrm>
            <a:off x="7797797" y="575448"/>
            <a:ext cx="418155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Smoking in adults, 2017</a:t>
            </a:r>
            <a:endParaRPr lang="en-GB" sz="1400" b="1" dirty="0">
              <a:solidFill>
                <a:schemeClr val="bg1"/>
              </a:solidFill>
            </a:endParaRPr>
          </a:p>
        </p:txBody>
      </p:sp>
      <p:sp>
        <p:nvSpPr>
          <p:cNvPr id="10" name="TextBox 9"/>
          <p:cNvSpPr txBox="1"/>
          <p:nvPr/>
        </p:nvSpPr>
        <p:spPr>
          <a:xfrm>
            <a:off x="415493" y="776631"/>
            <a:ext cx="6852834" cy="2564805"/>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Smoking amongst </a:t>
            </a:r>
            <a:r>
              <a:rPr lang="en-GB" sz="1400" b="1" dirty="0" smtClean="0">
                <a:solidFill>
                  <a:srgbClr val="002F5D"/>
                </a:solidFill>
              </a:rPr>
              <a:t>15 year olds </a:t>
            </a:r>
            <a:r>
              <a:rPr lang="en-GB" sz="1400" dirty="0" smtClean="0">
                <a:solidFill>
                  <a:srgbClr val="002F5D"/>
                </a:solidFill>
              </a:rPr>
              <a:t>is statistically </a:t>
            </a:r>
            <a:r>
              <a:rPr lang="en-GB" sz="1400" b="1" dirty="0" smtClean="0">
                <a:solidFill>
                  <a:srgbClr val="002F5D"/>
                </a:solidFill>
              </a:rPr>
              <a:t>simila</a:t>
            </a:r>
            <a:r>
              <a:rPr lang="en-GB" sz="1400" dirty="0" smtClean="0">
                <a:solidFill>
                  <a:srgbClr val="002F5D"/>
                </a:solidFill>
              </a:rPr>
              <a:t>r in Cambridgeshire to the national average. 8.2% of 15 year olds in Cambridgeshire are current smokers</a:t>
            </a:r>
            <a:r>
              <a:rPr lang="en-GB" sz="1400" baseline="30000" dirty="0" smtClean="0">
                <a:solidFill>
                  <a:srgbClr val="002F5D"/>
                </a:solidFill>
              </a:rPr>
              <a:t>1 </a:t>
            </a:r>
            <a:r>
              <a:rPr lang="en-GB" sz="1400" dirty="0" smtClean="0">
                <a:solidFill>
                  <a:srgbClr val="002F5D"/>
                </a:solidFill>
              </a:rPr>
              <a:t>and 5.2% are regular smokers</a:t>
            </a:r>
            <a:r>
              <a:rPr lang="en-GB" sz="1400" baseline="30000" dirty="0" smtClean="0">
                <a:solidFill>
                  <a:srgbClr val="002F5D"/>
                </a:solidFill>
              </a:rPr>
              <a:t>2</a:t>
            </a:r>
            <a:r>
              <a:rPr lang="en-GB" sz="1400" dirty="0" smtClean="0">
                <a:solidFill>
                  <a:srgbClr val="002F5D"/>
                </a:solidFill>
              </a:rPr>
              <a:t> (What about </a:t>
            </a:r>
            <a:r>
              <a:rPr lang="en-GB" sz="1400" dirty="0" err="1" smtClean="0">
                <a:solidFill>
                  <a:srgbClr val="002F5D"/>
                </a:solidFill>
              </a:rPr>
              <a:t>YOUth</a:t>
            </a:r>
            <a:r>
              <a:rPr lang="en-GB" sz="1400" dirty="0" smtClean="0">
                <a:solidFill>
                  <a:srgbClr val="002F5D"/>
                </a:solidFill>
              </a:rPr>
              <a:t> (WAY) survey) (data not shown).</a:t>
            </a:r>
          </a:p>
          <a:p>
            <a:pPr marL="1143000" lvl="2" indent="-228600">
              <a:lnSpc>
                <a:spcPts val="1200"/>
              </a:lnSpc>
              <a:buAutoNum type="arabicPeriod"/>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This includes regular smokers (&gt;1 cigarette per week) and occasional smokers (smoke cigarettes sometimes)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ts val="1200"/>
              </a:lnSpc>
              <a:buAutoNum type="arabicPeriod"/>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Regular smokers (&gt;1 cigarette per week)</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ð"/>
            </a:pPr>
            <a:endParaRPr lang="en-GB" sz="1400" baseline="30000" dirty="0" smtClean="0">
              <a:solidFill>
                <a:srgbClr val="002F5D"/>
              </a:solidFill>
            </a:endParaRPr>
          </a:p>
          <a:p>
            <a:pPr marL="285750" indent="-285750">
              <a:buFont typeface="Wingdings" panose="05000000000000000000" pitchFamily="2" charset="2"/>
              <a:buChar char="ð"/>
            </a:pPr>
            <a:endParaRPr lang="en-GB" sz="1400" baseline="30000" dirty="0" smtClean="0">
              <a:solidFill>
                <a:srgbClr val="002F5D"/>
              </a:solidFill>
            </a:endParaRPr>
          </a:p>
          <a:p>
            <a:pPr marL="285750" indent="-285750">
              <a:buFont typeface="Wingdings" panose="05000000000000000000" pitchFamily="2" charset="2"/>
              <a:buChar char="ð"/>
            </a:pPr>
            <a:r>
              <a:rPr lang="en-GB" sz="1400" b="1" dirty="0">
                <a:solidFill>
                  <a:srgbClr val="002F5D"/>
                </a:solidFill>
              </a:rPr>
              <a:t>S</a:t>
            </a:r>
            <a:r>
              <a:rPr lang="en-GB" sz="1400" b="1" dirty="0" smtClean="0">
                <a:solidFill>
                  <a:srgbClr val="002F5D"/>
                </a:solidFill>
              </a:rPr>
              <a:t>moking </a:t>
            </a:r>
            <a:r>
              <a:rPr lang="en-GB" sz="1400" dirty="0" smtClean="0">
                <a:solidFill>
                  <a:srgbClr val="002F5D"/>
                </a:solidFill>
              </a:rPr>
              <a:t>prevalence in adults in </a:t>
            </a:r>
            <a:r>
              <a:rPr lang="en-GB" sz="1400" b="1" dirty="0" smtClean="0">
                <a:solidFill>
                  <a:srgbClr val="002F5D"/>
                </a:solidFill>
              </a:rPr>
              <a:t>Cambridge </a:t>
            </a:r>
            <a:r>
              <a:rPr lang="en-GB" sz="1400" dirty="0" smtClean="0">
                <a:solidFill>
                  <a:srgbClr val="002F5D"/>
                </a:solidFill>
              </a:rPr>
              <a:t>is statistically </a:t>
            </a:r>
            <a:r>
              <a:rPr lang="en-GB" sz="1400" b="1" dirty="0" smtClean="0">
                <a:solidFill>
                  <a:srgbClr val="002F5D"/>
                </a:solidFill>
              </a:rPr>
              <a:t>similar to the national average</a:t>
            </a:r>
            <a:r>
              <a:rPr lang="en-GB" sz="1400" dirty="0" smtClean="0">
                <a:solidFill>
                  <a:srgbClr val="002F5D"/>
                </a:solidFill>
              </a:rPr>
              <a:t>. At 17.0% this equates to around 17,300 people.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smtClean="0">
                <a:solidFill>
                  <a:srgbClr val="002F5D"/>
                </a:solidFill>
              </a:rPr>
              <a:t>Smoking</a:t>
            </a:r>
            <a:r>
              <a:rPr lang="en-GB" sz="1400" dirty="0" smtClean="0">
                <a:solidFill>
                  <a:srgbClr val="002F5D"/>
                </a:solidFill>
              </a:rPr>
              <a:t> prevalence is </a:t>
            </a:r>
            <a:r>
              <a:rPr lang="en-GB" sz="1400" b="1" dirty="0" smtClean="0">
                <a:solidFill>
                  <a:srgbClr val="002F5D"/>
                </a:solidFill>
              </a:rPr>
              <a:t>higher</a:t>
            </a:r>
            <a:r>
              <a:rPr lang="en-GB" sz="1400" dirty="0" smtClean="0">
                <a:solidFill>
                  <a:srgbClr val="002F5D"/>
                </a:solidFill>
              </a:rPr>
              <a:t> in 18-64 year olds in </a:t>
            </a:r>
            <a:r>
              <a:rPr lang="en-GB" sz="1400" b="1" dirty="0" smtClean="0">
                <a:solidFill>
                  <a:srgbClr val="002F5D"/>
                </a:solidFill>
              </a:rPr>
              <a:t>routine and manual occupations </a:t>
            </a:r>
            <a:r>
              <a:rPr lang="en-GB" sz="1400" dirty="0" smtClean="0">
                <a:solidFill>
                  <a:srgbClr val="002F5D"/>
                </a:solidFill>
              </a:rPr>
              <a:t>than the total adult population in every area shown.   </a:t>
            </a:r>
            <a:endParaRPr lang="en-GB" sz="1400" baseline="30000" dirty="0">
              <a:solidFill>
                <a:srgbClr val="002F5D"/>
              </a:solidFill>
            </a:endParaRPr>
          </a:p>
        </p:txBody>
      </p:sp>
      <p:sp>
        <p:nvSpPr>
          <p:cNvPr id="15" name="Rectangle 14"/>
          <p:cNvSpPr/>
          <p:nvPr/>
        </p:nvSpPr>
        <p:spPr>
          <a:xfrm>
            <a:off x="7797796" y="3035425"/>
            <a:ext cx="4186332" cy="400110"/>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Annual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Population Survey,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(Adults 18+ - Public Health England PHOF indicator 2.14). (Table not in JSNA CDS)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7797796" y="944519"/>
            <a:ext cx="4181551" cy="2018499"/>
          </a:xfrm>
          <a:prstGeom prst="rect">
            <a:avLst/>
          </a:prstGeom>
        </p:spPr>
      </p:pic>
      <p:pic>
        <p:nvPicPr>
          <p:cNvPr id="11" name="Picture 10"/>
          <p:cNvPicPr>
            <a:picLocks noChangeAspect="1"/>
          </p:cNvPicPr>
          <p:nvPr/>
        </p:nvPicPr>
        <p:blipFill>
          <a:blip r:embed="rId4"/>
          <a:stretch>
            <a:fillRect/>
          </a:stretch>
        </p:blipFill>
        <p:spPr>
          <a:xfrm>
            <a:off x="415493" y="5859161"/>
            <a:ext cx="2883658" cy="390178"/>
          </a:xfrm>
          <a:prstGeom prst="rect">
            <a:avLst/>
          </a:prstGeom>
        </p:spPr>
      </p:pic>
      <p:pic>
        <p:nvPicPr>
          <p:cNvPr id="12" name="Picture 11"/>
          <p:cNvPicPr>
            <a:picLocks noChangeAspect="1"/>
          </p:cNvPicPr>
          <p:nvPr/>
        </p:nvPicPr>
        <p:blipFill>
          <a:blip r:embed="rId5"/>
          <a:stretch>
            <a:fillRect/>
          </a:stretch>
        </p:blipFill>
        <p:spPr>
          <a:xfrm>
            <a:off x="4986669" y="3998053"/>
            <a:ext cx="6992678" cy="1799059"/>
          </a:xfrm>
          <a:prstGeom prst="rect">
            <a:avLst/>
          </a:prstGeom>
        </p:spPr>
      </p:pic>
      <p:sp>
        <p:nvSpPr>
          <p:cNvPr id="16" name="TextBox 15"/>
          <p:cNvSpPr txBox="1"/>
          <p:nvPr/>
        </p:nvSpPr>
        <p:spPr>
          <a:xfrm>
            <a:off x="4986668" y="3597943"/>
            <a:ext cx="69926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Smoking related mortality, 2015-17</a:t>
            </a:r>
            <a:endParaRPr lang="en-GB" sz="1400" b="1" dirty="0">
              <a:solidFill>
                <a:schemeClr val="bg1"/>
              </a:solidFill>
            </a:endParaRPr>
          </a:p>
        </p:txBody>
      </p:sp>
      <p:sp>
        <p:nvSpPr>
          <p:cNvPr id="17" name="Rectangle 16"/>
          <p:cNvSpPr/>
          <p:nvPr/>
        </p:nvSpPr>
        <p:spPr>
          <a:xfrm>
            <a:off x="4986668" y="5859161"/>
            <a:ext cx="6603887" cy="553998"/>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DASR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Directly Age Standardised Rate, COPD – Chronic Obstructive Pulmonary Disease</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*Numbers too small to calculate DASR</a:t>
            </a:r>
          </a:p>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ONS mortality data and Public health England based on ONS source data. (Table not in JSNA CDS)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15493" y="3602081"/>
            <a:ext cx="3709940" cy="1744067"/>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Risks of certain conditions are increased by smoking.</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Cambridge</a:t>
            </a:r>
            <a:r>
              <a:rPr lang="en-GB" sz="1400" dirty="0" smtClean="0">
                <a:solidFill>
                  <a:srgbClr val="002F5D"/>
                </a:solidFill>
              </a:rPr>
              <a:t>, the rate of </a:t>
            </a:r>
            <a:r>
              <a:rPr lang="en-GB" sz="1400" b="1" dirty="0" smtClean="0">
                <a:solidFill>
                  <a:srgbClr val="002F5D"/>
                </a:solidFill>
              </a:rPr>
              <a:t>deaths from lung cancer and Chronic Obstructive Pulmonary Disease </a:t>
            </a:r>
            <a:r>
              <a:rPr lang="en-GB" sz="1400" dirty="0" smtClean="0">
                <a:solidFill>
                  <a:srgbClr val="002F5D"/>
                </a:solidFill>
              </a:rPr>
              <a:t>are statistically significantly </a:t>
            </a:r>
            <a:r>
              <a:rPr lang="en-GB" sz="1400" b="1" dirty="0" smtClean="0">
                <a:solidFill>
                  <a:srgbClr val="002F5D"/>
                </a:solidFill>
              </a:rPr>
              <a:t>lower </a:t>
            </a:r>
            <a:r>
              <a:rPr lang="en-GB" sz="1400" dirty="0" smtClean="0">
                <a:solidFill>
                  <a:srgbClr val="002F5D"/>
                </a:solidFill>
              </a:rPr>
              <a:t>than the rate nationally. </a:t>
            </a:r>
            <a:endParaRPr lang="en-GB" sz="1400" baseline="30000" dirty="0" smtClean="0">
              <a:solidFill>
                <a:srgbClr val="002F5D"/>
              </a:solidFill>
            </a:endParaRPr>
          </a:p>
          <a:p>
            <a:endParaRPr lang="en-GB" sz="1400" baseline="30000" dirty="0" smtClean="0">
              <a:solidFill>
                <a:srgbClr val="002F5D"/>
              </a:solidFill>
            </a:endParaRPr>
          </a:p>
        </p:txBody>
      </p:sp>
    </p:spTree>
    <p:extLst>
      <p:ext uri="{BB962C8B-B14F-4D97-AF65-F5344CB8AC3E}">
        <p14:creationId xmlns:p14="http://schemas.microsoft.com/office/powerpoint/2010/main" val="2915465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83114"/>
          </a:xfrm>
          <a:solidFill>
            <a:schemeClr val="accent1"/>
          </a:solidFill>
        </p:spPr>
        <p:txBody>
          <a:bodyPr>
            <a:noAutofit/>
          </a:bodyPr>
          <a:lstStyle/>
          <a:p>
            <a:r>
              <a:rPr lang="en-GB" sz="3200" b="1" dirty="0" smtClean="0">
                <a:solidFill>
                  <a:schemeClr val="bg1"/>
                </a:solidFill>
              </a:rPr>
              <a:t>Alcohol</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16</a:t>
            </a:fld>
            <a:endParaRPr lang="en-GB" dirty="0"/>
          </a:p>
        </p:txBody>
      </p:sp>
      <p:sp>
        <p:nvSpPr>
          <p:cNvPr id="8" name="TextBox 7"/>
          <p:cNvSpPr txBox="1"/>
          <p:nvPr/>
        </p:nvSpPr>
        <p:spPr>
          <a:xfrm>
            <a:off x="6020621" y="563677"/>
            <a:ext cx="594411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Drinking in adults (18+), 2011-14</a:t>
            </a:r>
            <a:endParaRPr lang="en-GB" sz="1400" b="1" dirty="0">
              <a:solidFill>
                <a:schemeClr val="bg1"/>
              </a:solidFill>
            </a:endParaRPr>
          </a:p>
        </p:txBody>
      </p:sp>
      <p:pic>
        <p:nvPicPr>
          <p:cNvPr id="6" name="Picture 5"/>
          <p:cNvPicPr>
            <a:picLocks noChangeAspect="1"/>
          </p:cNvPicPr>
          <p:nvPr/>
        </p:nvPicPr>
        <p:blipFill>
          <a:blip r:embed="rId3"/>
          <a:stretch>
            <a:fillRect/>
          </a:stretch>
        </p:blipFill>
        <p:spPr>
          <a:xfrm>
            <a:off x="6020622" y="975138"/>
            <a:ext cx="5944115" cy="1316850"/>
          </a:xfrm>
          <a:prstGeom prst="rect">
            <a:avLst/>
          </a:prstGeom>
        </p:spPr>
      </p:pic>
      <p:sp>
        <p:nvSpPr>
          <p:cNvPr id="7" name="Rectangle 6"/>
          <p:cNvSpPr/>
          <p:nvPr/>
        </p:nvSpPr>
        <p:spPr>
          <a:xfrm>
            <a:off x="5978746" y="2447290"/>
            <a:ext cx="6096000" cy="400110"/>
          </a:xfrm>
          <a:prstGeom prst="rect">
            <a:avLst/>
          </a:prstGeom>
        </p:spPr>
        <p:txBody>
          <a:bodyPr>
            <a:spAutoFit/>
          </a:bodyPr>
          <a:lstStyle/>
          <a:p>
            <a:pPr>
              <a:lnSpc>
                <a:spcPts val="1200"/>
              </a:lnSpc>
              <a:spcAft>
                <a:spcPts val="0"/>
              </a:spcAft>
            </a:pPr>
            <a:r>
              <a:rPr lang="en-GB" sz="1000" b="1" dirty="0">
                <a:solidFill>
                  <a:srgbClr val="002F5D"/>
                </a:solidFill>
                <a:latin typeface="+mj-lt"/>
                <a:ea typeface="Calibri" panose="020F0502020204030204" pitchFamily="34" charset="0"/>
                <a:cs typeface="Arial" panose="020B0604020202020204" pitchFamily="34" charset="0"/>
              </a:rPr>
              <a:t>Source:</a:t>
            </a:r>
            <a:r>
              <a:rPr lang="en-GB" sz="1000" dirty="0">
                <a:solidFill>
                  <a:srgbClr val="002F5D"/>
                </a:solidFill>
                <a:latin typeface="+mj-lt"/>
                <a:ea typeface="Calibri" panose="020F0502020204030204" pitchFamily="34" charset="0"/>
                <a:cs typeface="Arial" panose="020B0604020202020204" pitchFamily="34" charset="0"/>
              </a:rPr>
              <a:t> Public Health England Local Alcohol Profiles for England (Health Survey for England), ONS mid-year population </a:t>
            </a:r>
            <a:r>
              <a:rPr lang="en-GB" sz="1000" dirty="0" smtClean="0">
                <a:solidFill>
                  <a:srgbClr val="002F5D"/>
                </a:solidFill>
                <a:latin typeface="+mj-lt"/>
                <a:ea typeface="Calibri" panose="020F0502020204030204" pitchFamily="34" charset="0"/>
                <a:cs typeface="Arial" panose="020B0604020202020204" pitchFamily="34" charset="0"/>
              </a:rPr>
              <a:t>estimates (Table 41).</a:t>
            </a:r>
            <a:endParaRPr lang="en-GB" sz="1000" dirty="0">
              <a:effectLst/>
              <a:latin typeface="+mj-lt"/>
              <a:ea typeface="Calibri" panose="020F0502020204030204" pitchFamily="34" charset="0"/>
              <a:cs typeface="Arial" panose="020B0604020202020204" pitchFamily="34" charset="0"/>
            </a:endParaRPr>
          </a:p>
        </p:txBody>
      </p:sp>
      <p:sp>
        <p:nvSpPr>
          <p:cNvPr id="10" name="Rectangle 9"/>
          <p:cNvSpPr/>
          <p:nvPr/>
        </p:nvSpPr>
        <p:spPr>
          <a:xfrm>
            <a:off x="118439" y="656202"/>
            <a:ext cx="5665643" cy="3031599"/>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72.4% of 15 year olds in Cambridgeshire have ‘ever had an alcoholic drink’.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This is statistically 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worse than the England average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Levels of ‘regular drinkers’ are similar to levels nationally.*</a:t>
            </a:r>
          </a:p>
          <a:p>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Public Health England, What About </a:t>
            </a:r>
            <a:r>
              <a:rPr lang="en-GB" sz="900" dirty="0" err="1">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 (WAY) </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Survey </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(data not shown, data in Table 40</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T</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he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percentage of Cambridgeshire adults who abstain from drinking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alcohol is statistically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significantly worse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than the England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average.</a:t>
            </a: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Cambridge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has a statistically 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higher rate of alcohol-related hospital admission episodes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than England. </a:t>
            </a:r>
          </a:p>
          <a:p>
            <a:pPr marL="285750" indent="-285750">
              <a:buFont typeface="Wingdings" panose="05000000000000000000" pitchFamily="2" charset="2"/>
              <a:buChar char="ð"/>
            </a:pP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Alcohol-specific mortality in Cambridge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is at a rate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statistically similar</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to the national rate for males and persons (data for females is too small for calculations).</a:t>
            </a:r>
            <a:endParaRPr lang="en-GB" sz="1400" dirty="0"/>
          </a:p>
        </p:txBody>
      </p:sp>
      <p:pic>
        <p:nvPicPr>
          <p:cNvPr id="12" name="Picture 11"/>
          <p:cNvPicPr>
            <a:picLocks noChangeAspect="1"/>
          </p:cNvPicPr>
          <p:nvPr/>
        </p:nvPicPr>
        <p:blipFill>
          <a:blip r:embed="rId4"/>
          <a:stretch>
            <a:fillRect/>
          </a:stretch>
        </p:blipFill>
        <p:spPr>
          <a:xfrm>
            <a:off x="8337302" y="3557923"/>
            <a:ext cx="3627434" cy="2133785"/>
          </a:xfrm>
          <a:prstGeom prst="rect">
            <a:avLst/>
          </a:prstGeom>
        </p:spPr>
      </p:pic>
      <p:sp>
        <p:nvSpPr>
          <p:cNvPr id="14" name="TextBox 13"/>
          <p:cNvSpPr txBox="1"/>
          <p:nvPr/>
        </p:nvSpPr>
        <p:spPr>
          <a:xfrm>
            <a:off x="8337302" y="2967036"/>
            <a:ext cx="3627434"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Admission episodes for alcohol-related conditions (broad definition), 2017/18</a:t>
            </a:r>
            <a:endParaRPr lang="en-GB" sz="1400" b="1" dirty="0">
              <a:solidFill>
                <a:schemeClr val="bg1"/>
              </a:solidFill>
            </a:endParaRPr>
          </a:p>
        </p:txBody>
      </p:sp>
      <p:sp>
        <p:nvSpPr>
          <p:cNvPr id="15" name="Rectangle 14"/>
          <p:cNvSpPr/>
          <p:nvPr/>
        </p:nvSpPr>
        <p:spPr>
          <a:xfrm>
            <a:off x="8496751" y="5691708"/>
            <a:ext cx="3369184" cy="400110"/>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Value aggregated from all known lower geography values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DASR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directly age standardised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rate.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8496751" y="6091818"/>
            <a:ext cx="3467986"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Local Alcohol Profiles for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England (Table 42)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16688" y="3725331"/>
            <a:ext cx="570825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Alcohol-specific mortality, 2015-17</a:t>
            </a:r>
            <a:endParaRPr lang="en-GB" sz="1400" b="1" dirty="0">
              <a:solidFill>
                <a:schemeClr val="bg1"/>
              </a:solidFill>
            </a:endParaRPr>
          </a:p>
        </p:txBody>
      </p:sp>
      <p:sp>
        <p:nvSpPr>
          <p:cNvPr id="18" name="Rectangle 17"/>
          <p:cNvSpPr/>
          <p:nvPr/>
        </p:nvSpPr>
        <p:spPr>
          <a:xfrm>
            <a:off x="116689" y="6014874"/>
            <a:ext cx="5233078" cy="707886"/>
          </a:xfrm>
          <a:prstGeom prst="rect">
            <a:avLst/>
          </a:prstGeom>
        </p:spPr>
        <p:txBody>
          <a:bodyPr wrap="square">
            <a:spAutoFit/>
          </a:bodyPr>
          <a:lstStyle/>
          <a:p>
            <a:pPr>
              <a:lnSpc>
                <a:spcPts val="1200"/>
              </a:lnSpc>
              <a:spcAft>
                <a:spcPts val="0"/>
              </a:spcAft>
            </a:pPr>
            <a:r>
              <a:rPr lang="en-GB" sz="1000" dirty="0" smtClean="0">
                <a:solidFill>
                  <a:srgbClr val="002F5D"/>
                </a:solidFill>
                <a:latin typeface="+mj-lt"/>
                <a:ea typeface="Calibri" panose="020F0502020204030204" pitchFamily="34" charset="0"/>
                <a:cs typeface="Arial" panose="020B0604020202020204" pitchFamily="34" charset="0"/>
              </a:rPr>
              <a:t>*data too small for </a:t>
            </a:r>
            <a:r>
              <a:rPr lang="en-GB" sz="1000" dirty="0" smtClean="0">
                <a:solidFill>
                  <a:srgbClr val="002F5D"/>
                </a:solidFill>
                <a:latin typeface="+mj-lt"/>
                <a:ea typeface="Calibri" panose="020F0502020204030204" pitchFamily="34" charset="0"/>
                <a:cs typeface="Arial" panose="020B0604020202020204" pitchFamily="34" charset="0"/>
              </a:rPr>
              <a:t>calculating, </a:t>
            </a:r>
            <a:r>
              <a:rPr lang="en-GB" sz="1000" dirty="0" smtClean="0">
                <a:solidFill>
                  <a:srgbClr val="002F5D"/>
                </a:solidFill>
                <a:latin typeface="+mj-lt"/>
                <a:ea typeface="Calibri" panose="020F0502020204030204" pitchFamily="34" charset="0"/>
                <a:cs typeface="Arial" panose="020B0604020202020204" pitchFamily="34" charset="0"/>
              </a:rPr>
              <a:t>- Numbers too small to publish</a:t>
            </a:r>
            <a:endParaRPr lang="en-GB" sz="1000" dirty="0" smtClean="0">
              <a:solidFill>
                <a:srgbClr val="002F5D"/>
              </a:solidFill>
              <a:latin typeface="+mj-lt"/>
              <a:ea typeface="Calibri" panose="020F0502020204030204" pitchFamily="34" charset="0"/>
              <a:cs typeface="Arial" panose="020B0604020202020204" pitchFamily="34" charset="0"/>
            </a:endParaRPr>
          </a:p>
          <a:p>
            <a:pPr>
              <a:lnSpc>
                <a:spcPts val="1200"/>
              </a:lnSpc>
              <a:spcAft>
                <a:spcPts val="0"/>
              </a:spcAft>
            </a:pPr>
            <a:r>
              <a:rPr lang="en-GB" sz="1000" b="1" dirty="0" smtClean="0">
                <a:solidFill>
                  <a:srgbClr val="002F5D"/>
                </a:solidFill>
                <a:latin typeface="+mj-lt"/>
                <a:ea typeface="Calibri" panose="020F0502020204030204" pitchFamily="34" charset="0"/>
                <a:cs typeface="Arial" panose="020B0604020202020204" pitchFamily="34" charset="0"/>
              </a:rPr>
              <a:t>Source</a:t>
            </a:r>
            <a:r>
              <a:rPr lang="en-GB" sz="1000" b="1" dirty="0">
                <a:solidFill>
                  <a:srgbClr val="002F5D"/>
                </a:solidFill>
                <a:latin typeface="+mj-lt"/>
                <a:ea typeface="Calibri" panose="020F0502020204030204" pitchFamily="34" charset="0"/>
                <a:cs typeface="Arial" panose="020B0604020202020204" pitchFamily="34" charset="0"/>
              </a:rPr>
              <a:t>:</a:t>
            </a:r>
            <a:r>
              <a:rPr lang="en-GB" sz="1000" dirty="0">
                <a:solidFill>
                  <a:srgbClr val="002F5D"/>
                </a:solidFill>
                <a:latin typeface="+mj-lt"/>
                <a:ea typeface="Calibri" panose="020F0502020204030204" pitchFamily="34" charset="0"/>
                <a:cs typeface="Arial" panose="020B0604020202020204" pitchFamily="34" charset="0"/>
              </a:rPr>
              <a:t> </a:t>
            </a:r>
            <a:r>
              <a:rPr lang="en-GB" sz="1000" dirty="0">
                <a:solidFill>
                  <a:srgbClr val="002F5D"/>
                </a:solidFill>
              </a:rPr>
              <a:t>Calculated by Public Health </a:t>
            </a:r>
            <a:r>
              <a:rPr lang="en-GB" sz="1000" dirty="0" smtClean="0">
                <a:solidFill>
                  <a:srgbClr val="002F5D"/>
                </a:solidFill>
              </a:rPr>
              <a:t>England </a:t>
            </a:r>
            <a:r>
              <a:rPr lang="en-GB" sz="1000" dirty="0">
                <a:solidFill>
                  <a:srgbClr val="002F5D"/>
                </a:solidFill>
              </a:rPr>
              <a:t>from the Office for National Statistics (ONS) Annual Death Extract Public Health Mortality File and ONS Mid Year Population </a:t>
            </a:r>
            <a:r>
              <a:rPr lang="en-GB" sz="1000" dirty="0" smtClean="0">
                <a:solidFill>
                  <a:srgbClr val="002F5D"/>
                </a:solidFill>
              </a:rPr>
              <a:t>Estimates (Table not in JSNA CDS).</a:t>
            </a:r>
            <a:endParaRPr lang="en-GB" sz="1000" dirty="0">
              <a:solidFill>
                <a:srgbClr val="002F5D"/>
              </a:solidFill>
              <a:effectLst/>
              <a:latin typeface="+mj-lt"/>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5453644" y="6179461"/>
            <a:ext cx="2883658" cy="390178"/>
          </a:xfrm>
          <a:prstGeom prst="rect">
            <a:avLst/>
          </a:prstGeom>
        </p:spPr>
      </p:pic>
      <p:pic>
        <p:nvPicPr>
          <p:cNvPr id="5" name="Picture 4"/>
          <p:cNvPicPr>
            <a:picLocks noChangeAspect="1"/>
          </p:cNvPicPr>
          <p:nvPr/>
        </p:nvPicPr>
        <p:blipFill>
          <a:blip r:embed="rId6"/>
          <a:stretch>
            <a:fillRect/>
          </a:stretch>
        </p:blipFill>
        <p:spPr>
          <a:xfrm>
            <a:off x="116688" y="4131913"/>
            <a:ext cx="5708250" cy="1893654"/>
          </a:xfrm>
          <a:prstGeom prst="rect">
            <a:avLst/>
          </a:prstGeom>
        </p:spPr>
      </p:pic>
    </p:spTree>
    <p:extLst>
      <p:ext uri="{BB962C8B-B14F-4D97-AF65-F5344CB8AC3E}">
        <p14:creationId xmlns:p14="http://schemas.microsoft.com/office/powerpoint/2010/main" val="3809319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Drugs</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17</a:t>
            </a:fld>
            <a:endParaRPr lang="en-GB"/>
          </a:p>
        </p:txBody>
      </p:sp>
      <p:sp>
        <p:nvSpPr>
          <p:cNvPr id="8" name="TextBox 7"/>
          <p:cNvSpPr txBox="1"/>
          <p:nvPr/>
        </p:nvSpPr>
        <p:spPr>
          <a:xfrm>
            <a:off x="5791978" y="700918"/>
            <a:ext cx="626549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Estimated numbers using any illegal~ drug, 2017</a:t>
            </a:r>
            <a:endParaRPr lang="en-GB" sz="1400" b="1" dirty="0">
              <a:solidFill>
                <a:schemeClr val="bg1"/>
              </a:solidFill>
            </a:endParaRPr>
          </a:p>
        </p:txBody>
      </p:sp>
      <p:sp>
        <p:nvSpPr>
          <p:cNvPr id="16" name="Rectangle 15"/>
          <p:cNvSpPr/>
          <p:nvPr/>
        </p:nvSpPr>
        <p:spPr>
          <a:xfrm>
            <a:off x="5791978" y="2699823"/>
            <a:ext cx="5184433"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Crime Survey for England 2017/18, ONS mid-17 population estimates (Table 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791978" y="1128996"/>
            <a:ext cx="6265497" cy="1016880"/>
          </a:xfrm>
          <a:prstGeom prst="rect">
            <a:avLst/>
          </a:prstGeom>
        </p:spPr>
      </p:pic>
      <p:sp>
        <p:nvSpPr>
          <p:cNvPr id="13" name="Rectangle 12"/>
          <p:cNvSpPr/>
          <p:nvPr/>
        </p:nvSpPr>
        <p:spPr>
          <a:xfrm>
            <a:off x="5791978" y="2238864"/>
            <a:ext cx="3587842" cy="400110"/>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~any drug controlled under the Misuse of Drugs Act 971</a:t>
            </a:r>
          </a:p>
          <a:p>
            <a:pPr>
              <a:lnSpc>
                <a:spcPts val="1200"/>
              </a:lnSpc>
              <a:spcAft>
                <a:spcPts val="0"/>
              </a:spcAft>
            </a:pP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7661876" y="3039032"/>
            <a:ext cx="439559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Drug-related~ mortality, 2013-17</a:t>
            </a:r>
            <a:endParaRPr lang="en-GB" sz="1400" b="1" dirty="0">
              <a:solidFill>
                <a:schemeClr val="bg1"/>
              </a:solidFill>
            </a:endParaRPr>
          </a:p>
        </p:txBody>
      </p:sp>
      <p:pic>
        <p:nvPicPr>
          <p:cNvPr id="6" name="Picture 5"/>
          <p:cNvPicPr>
            <a:picLocks noChangeAspect="1"/>
          </p:cNvPicPr>
          <p:nvPr/>
        </p:nvPicPr>
        <p:blipFill>
          <a:blip r:embed="rId4"/>
          <a:stretch>
            <a:fillRect/>
          </a:stretch>
        </p:blipFill>
        <p:spPr>
          <a:xfrm>
            <a:off x="7661877" y="3472054"/>
            <a:ext cx="4395597" cy="2176461"/>
          </a:xfrm>
          <a:prstGeom prst="rect">
            <a:avLst/>
          </a:prstGeom>
        </p:spPr>
      </p:pic>
      <p:sp>
        <p:nvSpPr>
          <p:cNvPr id="20" name="Rectangle 19"/>
          <p:cNvSpPr/>
          <p:nvPr/>
        </p:nvSpPr>
        <p:spPr>
          <a:xfrm>
            <a:off x="7670858" y="5674479"/>
            <a:ext cx="3417923" cy="400110"/>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DASR = Directly Age-standardised rate</a:t>
            </a:r>
          </a:p>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~any drug controlled under the Misuse of Drugs Act 971</a:t>
            </a:r>
          </a:p>
        </p:txBody>
      </p:sp>
      <p:pic>
        <p:nvPicPr>
          <p:cNvPr id="7" name="Picture 6"/>
          <p:cNvPicPr>
            <a:picLocks noChangeAspect="1"/>
          </p:cNvPicPr>
          <p:nvPr/>
        </p:nvPicPr>
        <p:blipFill>
          <a:blip r:embed="rId5"/>
          <a:stretch>
            <a:fillRect/>
          </a:stretch>
        </p:blipFill>
        <p:spPr>
          <a:xfrm>
            <a:off x="3897643" y="5648515"/>
            <a:ext cx="3513092" cy="504326"/>
          </a:xfrm>
          <a:prstGeom prst="rect">
            <a:avLst/>
          </a:prstGeom>
        </p:spPr>
      </p:pic>
      <p:sp>
        <p:nvSpPr>
          <p:cNvPr id="9" name="Rectangle 8"/>
          <p:cNvSpPr/>
          <p:nvPr/>
        </p:nvSpPr>
        <p:spPr>
          <a:xfrm>
            <a:off x="3897643" y="4933148"/>
            <a:ext cx="3500700"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Note: Cambridgeshire districts are benchmarked against Cambridgeshire average, Cambridgeshire against C&amp;P average, and Peterborough against C&amp;P average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7597278" y="6126335"/>
            <a:ext cx="4524791" cy="400110"/>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NHS Digital Primary Care Mortality Database (ONS) death registrations, ONS mid-year population estimates (Table 46)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324396" y="962831"/>
            <a:ext cx="4162568" cy="3170099"/>
          </a:xfrm>
          <a:prstGeom prst="rect">
            <a:avLst/>
          </a:prstGeom>
          <a:noFill/>
        </p:spPr>
        <p:txBody>
          <a:bodyPr wrap="square" rtlCol="0">
            <a:spAutoFit/>
          </a:bodyPr>
          <a:lstStyle/>
          <a:p>
            <a:pPr marL="285750" lvl="0" indent="-285750">
              <a:buFont typeface="Wingdings" panose="05000000000000000000" pitchFamily="2" charset="2"/>
              <a:buChar char="ð"/>
            </a:pPr>
            <a:r>
              <a:rPr lang="en-GB" sz="1400" dirty="0">
                <a:solidFill>
                  <a:srgbClr val="002F5D"/>
                </a:solidFill>
              </a:rPr>
              <a:t>There are an estimated </a:t>
            </a:r>
            <a:r>
              <a:rPr lang="en-GB" sz="1400" b="1" dirty="0">
                <a:solidFill>
                  <a:srgbClr val="002F5D"/>
                </a:solidFill>
              </a:rPr>
              <a:t>33,500 people </a:t>
            </a:r>
            <a:r>
              <a:rPr lang="en-GB" sz="1400" dirty="0">
                <a:solidFill>
                  <a:srgbClr val="002F5D"/>
                </a:solidFill>
              </a:rPr>
              <a:t>who have </a:t>
            </a:r>
            <a:r>
              <a:rPr lang="en-GB" sz="1400" b="1" dirty="0">
                <a:solidFill>
                  <a:srgbClr val="002F5D"/>
                </a:solidFill>
              </a:rPr>
              <a:t>used drugs </a:t>
            </a:r>
            <a:r>
              <a:rPr lang="en-GB" sz="1400" dirty="0">
                <a:solidFill>
                  <a:srgbClr val="002F5D"/>
                </a:solidFill>
              </a:rPr>
              <a:t>at least once in the last year in </a:t>
            </a:r>
            <a:r>
              <a:rPr lang="en-GB" sz="1400" b="1" dirty="0">
                <a:solidFill>
                  <a:srgbClr val="002F5D"/>
                </a:solidFill>
              </a:rPr>
              <a:t>Cambridgeshire</a:t>
            </a:r>
            <a:r>
              <a:rPr lang="en-GB" sz="1400" dirty="0">
                <a:solidFill>
                  <a:srgbClr val="002F5D"/>
                </a:solidFill>
              </a:rPr>
              <a:t>, around 7,800 of which use more than once a month</a:t>
            </a:r>
            <a:r>
              <a:rPr lang="en-GB" sz="1400" dirty="0" smtClean="0">
                <a:solidFill>
                  <a:srgbClr val="002F5D"/>
                </a:solidFill>
              </a:rPr>
              <a:t>.</a:t>
            </a:r>
          </a:p>
          <a:p>
            <a:pPr lvl="0"/>
            <a:endParaRPr lang="en-GB" sz="1400" dirty="0" smtClean="0">
              <a:solidFill>
                <a:srgbClr val="002F5D"/>
              </a:solidFill>
            </a:endParaRPr>
          </a:p>
          <a:p>
            <a:pPr marL="285750" lvl="0" indent="-285750">
              <a:buFont typeface="Wingdings" panose="05000000000000000000" pitchFamily="2" charset="2"/>
              <a:buChar char="ð"/>
            </a:pPr>
            <a:r>
              <a:rPr lang="en-GB" sz="1400" b="1" dirty="0">
                <a:solidFill>
                  <a:srgbClr val="002F5D"/>
                </a:solidFill>
              </a:rPr>
              <a:t>Around 40 people die each year due to drug misuse in Cambridgeshire and Peterborough combined</a:t>
            </a:r>
            <a:r>
              <a:rPr lang="en-GB" sz="1400" b="1" dirty="0" smtClean="0">
                <a:solidFill>
                  <a:srgbClr val="002F5D"/>
                </a:solidFill>
              </a:rPr>
              <a:t>.</a:t>
            </a:r>
          </a:p>
          <a:p>
            <a:pPr marL="285750" lvl="0" indent="-285750">
              <a:buFont typeface="Wingdings" panose="05000000000000000000" pitchFamily="2" charset="2"/>
              <a:buChar char="ð"/>
            </a:pPr>
            <a:endParaRPr lang="en-GB" sz="1400" b="1" dirty="0">
              <a:solidFill>
                <a:srgbClr val="002F5D"/>
              </a:solidFill>
            </a:endParaRPr>
          </a:p>
          <a:p>
            <a:pPr marL="285750" lvl="0" indent="-285750">
              <a:buFont typeface="Wingdings" panose="05000000000000000000" pitchFamily="2" charset="2"/>
              <a:buChar char="ð"/>
            </a:pPr>
            <a:r>
              <a:rPr lang="en-GB" sz="1400" dirty="0">
                <a:solidFill>
                  <a:srgbClr val="002F5D"/>
                </a:solidFill>
              </a:rPr>
              <a:t>None of the area-based </a:t>
            </a:r>
            <a:r>
              <a:rPr lang="en-GB" sz="1400" dirty="0" smtClean="0">
                <a:solidFill>
                  <a:srgbClr val="002F5D"/>
                </a:solidFill>
              </a:rPr>
              <a:t>rates of drug-related mortality, </a:t>
            </a:r>
            <a:r>
              <a:rPr lang="en-GB" sz="1400" dirty="0">
                <a:solidFill>
                  <a:srgbClr val="002F5D"/>
                </a:solidFill>
              </a:rPr>
              <a:t>differ in terms of statistical significance compared to the Cambridgeshire/Cambridgeshire and  Peterborough average.</a:t>
            </a:r>
          </a:p>
          <a:p>
            <a:pPr lvl="0"/>
            <a:endParaRPr lang="en-GB" dirty="0"/>
          </a:p>
        </p:txBody>
      </p:sp>
    </p:spTree>
    <p:extLst>
      <p:ext uri="{BB962C8B-B14F-4D97-AF65-F5344CB8AC3E}">
        <p14:creationId xmlns:p14="http://schemas.microsoft.com/office/powerpoint/2010/main" val="263902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18</a:t>
            </a:fld>
            <a:endParaRPr lang="en-GB"/>
          </a:p>
        </p:txBody>
      </p:sp>
      <p:sp>
        <p:nvSpPr>
          <p:cNvPr id="8" name="TextBox 7"/>
          <p:cNvSpPr txBox="1"/>
          <p:nvPr/>
        </p:nvSpPr>
        <p:spPr>
          <a:xfrm>
            <a:off x="8373093" y="583361"/>
            <a:ext cx="363485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Chlamydia detection rate </a:t>
            </a:r>
            <a:r>
              <a:rPr lang="en-GB" sz="1000" b="1" dirty="0" smtClean="0">
                <a:solidFill>
                  <a:schemeClr val="bg1"/>
                </a:solidFill>
              </a:rPr>
              <a:t>per 100,000 aged 15-24, 2017</a:t>
            </a:r>
            <a:endParaRPr lang="en-GB" sz="1000" b="1" dirty="0">
              <a:solidFill>
                <a:schemeClr val="bg1"/>
              </a:solidFill>
            </a:endParaRPr>
          </a:p>
        </p:txBody>
      </p:sp>
      <p:pic>
        <p:nvPicPr>
          <p:cNvPr id="5" name="Picture 4"/>
          <p:cNvPicPr>
            <a:picLocks noChangeAspect="1"/>
          </p:cNvPicPr>
          <p:nvPr/>
        </p:nvPicPr>
        <p:blipFill>
          <a:blip r:embed="rId3"/>
          <a:stretch>
            <a:fillRect/>
          </a:stretch>
        </p:blipFill>
        <p:spPr>
          <a:xfrm>
            <a:off x="8373092" y="1001768"/>
            <a:ext cx="3634853" cy="1596996"/>
          </a:xfrm>
          <a:prstGeom prst="rect">
            <a:avLst/>
          </a:prstGeom>
        </p:spPr>
      </p:pic>
      <p:pic>
        <p:nvPicPr>
          <p:cNvPr id="6" name="Picture 5"/>
          <p:cNvPicPr>
            <a:picLocks noChangeAspect="1"/>
          </p:cNvPicPr>
          <p:nvPr/>
        </p:nvPicPr>
        <p:blipFill>
          <a:blip r:embed="rId4"/>
          <a:stretch>
            <a:fillRect/>
          </a:stretch>
        </p:blipFill>
        <p:spPr>
          <a:xfrm>
            <a:off x="8557146" y="2740729"/>
            <a:ext cx="2674192" cy="392215"/>
          </a:xfrm>
          <a:prstGeom prst="rect">
            <a:avLst/>
          </a:prstGeom>
        </p:spPr>
      </p:pic>
      <p:sp>
        <p:nvSpPr>
          <p:cNvPr id="7" name="Rectangle 6"/>
          <p:cNvSpPr/>
          <p:nvPr/>
        </p:nvSpPr>
        <p:spPr>
          <a:xfrm>
            <a:off x="8425219" y="3184507"/>
            <a:ext cx="3766781"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Outcomes Framework indicator 3.02 (National Chlamydia Screening Programme</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47)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41864" y="898713"/>
            <a:ext cx="4779248" cy="3108543"/>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Chlamydia screening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of 15-24yr olds is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similar</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to the England average for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Cambridge,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but the proportion screened has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declined in recent years</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Chlamydia detection rates are low and decreasing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 Cambridge. Higher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chlamydia detection rates are currently considered favourable as they are thought to reflect better control activity.  However, low detection rates may also indicate low prevalence of infection in the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population.</a:t>
            </a:r>
          </a:p>
          <a:p>
            <a:pPr marL="285750" indent="-285750">
              <a:buFont typeface="Wingdings" panose="05000000000000000000" pitchFamily="2" charset="2"/>
              <a:buChar char="ð"/>
            </a:pP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People diagnosed late with HIV have increased risk of </a:t>
            </a:r>
            <a:r>
              <a:rPr lang="en-GB" sz="1400" dirty="0" smtClean="0">
                <a:solidFill>
                  <a:srgbClr val="002F5D"/>
                </a:solidFill>
              </a:rPr>
              <a:t>mortality among those with HIV infection</a:t>
            </a:r>
            <a:r>
              <a:rPr lang="en-GB" sz="1400" dirty="0">
                <a:solidFill>
                  <a:srgbClr val="002F5D"/>
                </a:solidFill>
              </a:rPr>
              <a:t>. </a:t>
            </a:r>
            <a:r>
              <a:rPr lang="en-GB" sz="1400" b="1" dirty="0" smtClean="0">
                <a:solidFill>
                  <a:srgbClr val="002F5D"/>
                </a:solidFill>
              </a:rPr>
              <a:t>HIV late diagnosis</a:t>
            </a:r>
            <a:r>
              <a:rPr lang="en-GB" sz="1400" dirty="0" smtClean="0">
                <a:solidFill>
                  <a:srgbClr val="002F5D"/>
                </a:solidFill>
              </a:rPr>
              <a:t> in </a:t>
            </a:r>
            <a:r>
              <a:rPr lang="en-GB" sz="1400" b="1" dirty="0" smtClean="0">
                <a:solidFill>
                  <a:srgbClr val="002F5D"/>
                </a:solidFill>
              </a:rPr>
              <a:t>Cambridge</a:t>
            </a:r>
            <a:r>
              <a:rPr lang="en-GB" sz="1400" dirty="0" smtClean="0">
                <a:solidFill>
                  <a:srgbClr val="002F5D"/>
                </a:solidFill>
              </a:rPr>
              <a:t> is </a:t>
            </a:r>
            <a:r>
              <a:rPr lang="en-GB" sz="1400" b="1" dirty="0" smtClean="0">
                <a:solidFill>
                  <a:srgbClr val="002F5D"/>
                </a:solidFill>
              </a:rPr>
              <a:t>similar</a:t>
            </a:r>
            <a:r>
              <a:rPr lang="en-GB" sz="1400" dirty="0" smtClean="0">
                <a:solidFill>
                  <a:srgbClr val="002F5D"/>
                </a:solidFill>
              </a:rPr>
              <a:t> to the national benchmark.</a:t>
            </a: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7046401" y="4303614"/>
            <a:ext cx="4959926" cy="1481732"/>
          </a:xfrm>
          <a:prstGeom prst="rect">
            <a:avLst/>
          </a:prstGeom>
          <a:noFill/>
          <a:ln>
            <a:noFill/>
          </a:ln>
        </p:spPr>
      </p:pic>
      <p:sp>
        <p:nvSpPr>
          <p:cNvPr id="13" name="TextBox 12"/>
          <p:cNvSpPr txBox="1"/>
          <p:nvPr/>
        </p:nvSpPr>
        <p:spPr>
          <a:xfrm>
            <a:off x="7046401" y="3896727"/>
            <a:ext cx="496154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New STI diagnoses (</a:t>
            </a:r>
            <a:r>
              <a:rPr lang="en-GB" sz="1400" b="1" dirty="0" err="1" smtClean="0">
                <a:solidFill>
                  <a:schemeClr val="bg1"/>
                </a:solidFill>
              </a:rPr>
              <a:t>exc</a:t>
            </a:r>
            <a:r>
              <a:rPr lang="en-GB" sz="1400" b="1" dirty="0" smtClean="0">
                <a:solidFill>
                  <a:schemeClr val="bg1"/>
                </a:solidFill>
              </a:rPr>
              <a:t> chlamydia) </a:t>
            </a:r>
            <a:r>
              <a:rPr lang="en-GB" sz="1200" b="1" dirty="0" smtClean="0">
                <a:solidFill>
                  <a:schemeClr val="bg1"/>
                </a:solidFill>
              </a:rPr>
              <a:t>in those aged 15-24yrs, 2017</a:t>
            </a:r>
            <a:endParaRPr lang="en-GB" sz="1200" b="1" dirty="0">
              <a:solidFill>
                <a:schemeClr val="bg1"/>
              </a:solidFill>
            </a:endParaRPr>
          </a:p>
        </p:txBody>
      </p:sp>
      <p:pic>
        <p:nvPicPr>
          <p:cNvPr id="15" name="Picture 14"/>
          <p:cNvPicPr>
            <a:picLocks noChangeAspect="1"/>
          </p:cNvPicPr>
          <p:nvPr/>
        </p:nvPicPr>
        <p:blipFill>
          <a:blip r:embed="rId6"/>
          <a:stretch>
            <a:fillRect/>
          </a:stretch>
        </p:blipFill>
        <p:spPr>
          <a:xfrm>
            <a:off x="7002962" y="6250642"/>
            <a:ext cx="2751744" cy="400944"/>
          </a:xfrm>
          <a:prstGeom prst="rect">
            <a:avLst/>
          </a:prstGeom>
        </p:spPr>
      </p:pic>
      <p:sp>
        <p:nvSpPr>
          <p:cNvPr id="16" name="Rectangle 15"/>
          <p:cNvSpPr/>
          <p:nvPr/>
        </p:nvSpPr>
        <p:spPr>
          <a:xfrm>
            <a:off x="7002962" y="5795933"/>
            <a:ext cx="4550418" cy="400110"/>
          </a:xfrm>
          <a:prstGeom prst="rect">
            <a:avLst/>
          </a:prstGeom>
        </p:spPr>
        <p:txBody>
          <a:bodyPr wrap="square">
            <a:spAutoFit/>
          </a:bodyPr>
          <a:lstStyle/>
          <a:p>
            <a:pPr>
              <a:lnSpc>
                <a:spcPts val="1200"/>
              </a:lnSpc>
              <a:spcAft>
                <a:spcPts val="0"/>
              </a:spcAft>
            </a:pPr>
            <a:r>
              <a:rPr lang="en-GB" sz="1000" dirty="0" smtClean="0">
                <a:solidFill>
                  <a:srgbClr val="002F5D"/>
                </a:solidFill>
              </a:rPr>
              <a:t>STI - sexually </a:t>
            </a:r>
            <a:r>
              <a:rPr lang="en-GB" sz="1000" dirty="0">
                <a:solidFill>
                  <a:srgbClr val="002F5D"/>
                </a:solidFill>
              </a:rPr>
              <a:t>transmitted infection </a:t>
            </a:r>
            <a:endParaRPr lang="en-GB" sz="1000" dirty="0" smtClean="0">
              <a:solidFill>
                <a:srgbClr val="002F5D"/>
              </a:solidFill>
            </a:endParaRPr>
          </a:p>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Sexual and Reproductive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Profiles (Table 48)</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itle 1"/>
          <p:cNvSpPr txBox="1">
            <a:spLocks/>
          </p:cNvSpPr>
          <p:nvPr/>
        </p:nvSpPr>
        <p:spPr>
          <a:xfrm>
            <a:off x="-1" y="-11826"/>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Sexual health</a:t>
            </a:r>
            <a:endParaRPr lang="en-GB" sz="3200" b="1" dirty="0">
              <a:solidFill>
                <a:schemeClr val="bg1"/>
              </a:solidFill>
            </a:endParaRPr>
          </a:p>
        </p:txBody>
      </p:sp>
      <p:sp>
        <p:nvSpPr>
          <p:cNvPr id="17" name="TextBox 16"/>
          <p:cNvSpPr txBox="1"/>
          <p:nvPr/>
        </p:nvSpPr>
        <p:spPr>
          <a:xfrm>
            <a:off x="5173057" y="586994"/>
            <a:ext cx="30002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Chlamydia screening %</a:t>
            </a:r>
            <a:r>
              <a:rPr lang="en-GB" sz="1200" b="1" dirty="0" smtClean="0">
                <a:solidFill>
                  <a:schemeClr val="bg1"/>
                </a:solidFill>
              </a:rPr>
              <a:t> screened, 2017</a:t>
            </a:r>
            <a:endParaRPr lang="en-GB" sz="1200" b="1" dirty="0">
              <a:solidFill>
                <a:schemeClr val="bg1"/>
              </a:solidFill>
            </a:endParaRPr>
          </a:p>
        </p:txBody>
      </p:sp>
      <p:sp>
        <p:nvSpPr>
          <p:cNvPr id="18" name="TextBox 17"/>
          <p:cNvSpPr txBox="1"/>
          <p:nvPr/>
        </p:nvSpPr>
        <p:spPr>
          <a:xfrm>
            <a:off x="4231744" y="3887865"/>
            <a:ext cx="271378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Late HIV diagnosis</a:t>
            </a:r>
            <a:r>
              <a:rPr lang="en-GB" sz="1200" b="1" dirty="0" smtClean="0">
                <a:solidFill>
                  <a:schemeClr val="bg1"/>
                </a:solidFill>
              </a:rPr>
              <a:t>, 2015-17</a:t>
            </a:r>
            <a:endParaRPr lang="en-GB" sz="1200" b="1" dirty="0">
              <a:solidFill>
                <a:schemeClr val="bg1"/>
              </a:solidFill>
            </a:endParaRPr>
          </a:p>
        </p:txBody>
      </p:sp>
      <p:sp>
        <p:nvSpPr>
          <p:cNvPr id="20" name="Rectangle 19"/>
          <p:cNvSpPr/>
          <p:nvPr/>
        </p:nvSpPr>
        <p:spPr>
          <a:xfrm flipH="1">
            <a:off x="4139752" y="5785346"/>
            <a:ext cx="1763391"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Public Health England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not in JSNA CDS)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7"/>
          <a:stretch>
            <a:fillRect/>
          </a:stretch>
        </p:blipFill>
        <p:spPr>
          <a:xfrm>
            <a:off x="4429622" y="6250642"/>
            <a:ext cx="1388367" cy="251776"/>
          </a:xfrm>
          <a:prstGeom prst="rect">
            <a:avLst/>
          </a:prstGeom>
        </p:spPr>
      </p:pic>
      <p:sp>
        <p:nvSpPr>
          <p:cNvPr id="22" name="Rectangle 21"/>
          <p:cNvSpPr/>
          <p:nvPr/>
        </p:nvSpPr>
        <p:spPr>
          <a:xfrm>
            <a:off x="4378965" y="6430169"/>
            <a:ext cx="1820178" cy="246221"/>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Compared to Benchmark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8"/>
          <a:stretch>
            <a:fillRect/>
          </a:stretch>
        </p:blipFill>
        <p:spPr>
          <a:xfrm>
            <a:off x="5173056" y="999141"/>
            <a:ext cx="3000213" cy="1599623"/>
          </a:xfrm>
          <a:prstGeom prst="rect">
            <a:avLst/>
          </a:prstGeom>
        </p:spPr>
      </p:pic>
      <p:sp>
        <p:nvSpPr>
          <p:cNvPr id="24" name="Rectangle 23"/>
          <p:cNvSpPr/>
          <p:nvPr/>
        </p:nvSpPr>
        <p:spPr>
          <a:xfrm>
            <a:off x="5123806" y="2686393"/>
            <a:ext cx="3044496"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Profiles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spect="1"/>
          </p:cNvPicPr>
          <p:nvPr/>
        </p:nvPicPr>
        <p:blipFill>
          <a:blip r:embed="rId9"/>
          <a:stretch>
            <a:fillRect/>
          </a:stretch>
        </p:blipFill>
        <p:spPr>
          <a:xfrm>
            <a:off x="4231744" y="4314459"/>
            <a:ext cx="2713795" cy="1481619"/>
          </a:xfrm>
          <a:prstGeom prst="rect">
            <a:avLst/>
          </a:prstGeom>
        </p:spPr>
      </p:pic>
      <p:sp>
        <p:nvSpPr>
          <p:cNvPr id="28" name="TextBox 27"/>
          <p:cNvSpPr txBox="1"/>
          <p:nvPr/>
        </p:nvSpPr>
        <p:spPr>
          <a:xfrm>
            <a:off x="139768" y="4291886"/>
            <a:ext cx="3794123" cy="1661993"/>
          </a:xfrm>
          <a:prstGeom prst="rect">
            <a:avLst/>
          </a:prstGeom>
          <a:noFill/>
        </p:spPr>
        <p:txBody>
          <a:bodyPr wrap="square" rtlCol="0">
            <a:spAutoFit/>
          </a:bodyPr>
          <a:lstStyle/>
          <a:p>
            <a:pPr marL="285750" indent="-285750">
              <a:buFont typeface="Wingdings" panose="05000000000000000000" pitchFamily="2" charset="2"/>
              <a:buChar char="ð"/>
            </a:pPr>
            <a:r>
              <a:rPr lang="en-GB" sz="1400" dirty="0">
                <a:solidFill>
                  <a:srgbClr val="002F5D"/>
                </a:solidFill>
              </a:rPr>
              <a:t>The </a:t>
            </a:r>
            <a:r>
              <a:rPr lang="en-GB" sz="1400" b="1" dirty="0">
                <a:solidFill>
                  <a:srgbClr val="002F5D"/>
                </a:solidFill>
              </a:rPr>
              <a:t>STI testing rate in Cambridge </a:t>
            </a:r>
            <a:r>
              <a:rPr lang="en-GB" sz="1400" dirty="0">
                <a:solidFill>
                  <a:srgbClr val="002F5D"/>
                </a:solidFill>
              </a:rPr>
              <a:t>is statistically significantly </a:t>
            </a:r>
            <a:r>
              <a:rPr lang="en-GB" sz="1400" b="1" dirty="0">
                <a:solidFill>
                  <a:srgbClr val="002F5D"/>
                </a:solidFill>
              </a:rPr>
              <a:t>better </a:t>
            </a:r>
            <a:r>
              <a:rPr lang="en-GB" sz="1400" b="1" dirty="0" smtClean="0">
                <a:solidFill>
                  <a:srgbClr val="002F5D"/>
                </a:solidFill>
              </a:rPr>
              <a:t>compared to England </a:t>
            </a:r>
            <a:r>
              <a:rPr lang="en-GB" sz="1400" dirty="0" smtClean="0">
                <a:solidFill>
                  <a:srgbClr val="002F5D"/>
                </a:solidFill>
              </a:rPr>
              <a:t>but </a:t>
            </a:r>
            <a:r>
              <a:rPr lang="en-GB" sz="1400" dirty="0">
                <a:solidFill>
                  <a:srgbClr val="002F5D"/>
                </a:solidFill>
              </a:rPr>
              <a:t>the </a:t>
            </a:r>
            <a:r>
              <a:rPr lang="en-GB" sz="1400" b="1" dirty="0">
                <a:solidFill>
                  <a:srgbClr val="002F5D"/>
                </a:solidFill>
              </a:rPr>
              <a:t>positivity rate </a:t>
            </a:r>
            <a:r>
              <a:rPr lang="en-GB" sz="1400" dirty="0">
                <a:solidFill>
                  <a:srgbClr val="002F5D"/>
                </a:solidFill>
              </a:rPr>
              <a:t>is statistically significantly </a:t>
            </a:r>
            <a:r>
              <a:rPr lang="en-GB" sz="1400" b="1" dirty="0">
                <a:solidFill>
                  <a:srgbClr val="002F5D"/>
                </a:solidFill>
              </a:rPr>
              <a:t>worse</a:t>
            </a:r>
            <a:r>
              <a:rPr lang="en-GB" sz="1400" dirty="0">
                <a:solidFill>
                  <a:srgbClr val="002F5D"/>
                </a:solidFill>
              </a:rPr>
              <a:t>. A decline in positivity rates may indicate inappropriate targeting or a general decrease in prevalence of infection in the population</a:t>
            </a:r>
            <a:r>
              <a:rPr lang="en-GB" dirty="0">
                <a:solidFill>
                  <a:srgbClr val="002F5D"/>
                </a:solidFill>
              </a:rPr>
              <a:t>. </a:t>
            </a:r>
          </a:p>
        </p:txBody>
      </p:sp>
      <p:pic>
        <p:nvPicPr>
          <p:cNvPr id="29" name="Picture 28"/>
          <p:cNvPicPr>
            <a:picLocks noChangeAspect="1"/>
          </p:cNvPicPr>
          <p:nvPr/>
        </p:nvPicPr>
        <p:blipFill>
          <a:blip r:embed="rId10"/>
          <a:stretch>
            <a:fillRect/>
          </a:stretch>
        </p:blipFill>
        <p:spPr>
          <a:xfrm>
            <a:off x="9894242" y="6250100"/>
            <a:ext cx="1168611" cy="401486"/>
          </a:xfrm>
          <a:prstGeom prst="rect">
            <a:avLst/>
          </a:prstGeom>
        </p:spPr>
      </p:pic>
      <p:pic>
        <p:nvPicPr>
          <p:cNvPr id="30" name="Picture 29"/>
          <p:cNvPicPr>
            <a:picLocks noChangeAspect="1"/>
          </p:cNvPicPr>
          <p:nvPr/>
        </p:nvPicPr>
        <p:blipFill>
          <a:blip r:embed="rId6"/>
          <a:stretch>
            <a:fillRect/>
          </a:stretch>
        </p:blipFill>
        <p:spPr>
          <a:xfrm>
            <a:off x="5095378" y="3373599"/>
            <a:ext cx="2751744" cy="400944"/>
          </a:xfrm>
          <a:prstGeom prst="rect">
            <a:avLst/>
          </a:prstGeom>
        </p:spPr>
      </p:pic>
      <p:pic>
        <p:nvPicPr>
          <p:cNvPr id="31" name="Picture 30"/>
          <p:cNvPicPr>
            <a:picLocks noChangeAspect="1"/>
          </p:cNvPicPr>
          <p:nvPr/>
        </p:nvPicPr>
        <p:blipFill>
          <a:blip r:embed="rId10"/>
          <a:stretch>
            <a:fillRect/>
          </a:stretch>
        </p:blipFill>
        <p:spPr>
          <a:xfrm>
            <a:off x="5123805" y="2942626"/>
            <a:ext cx="1075081" cy="369353"/>
          </a:xfrm>
          <a:prstGeom prst="rect">
            <a:avLst/>
          </a:prstGeom>
        </p:spPr>
      </p:pic>
    </p:spTree>
    <p:extLst>
      <p:ext uri="{BB962C8B-B14F-4D97-AF65-F5344CB8AC3E}">
        <p14:creationId xmlns:p14="http://schemas.microsoft.com/office/powerpoint/2010/main" val="1931080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Falls and hip fractures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19</a:t>
            </a:fld>
            <a:endParaRPr lang="en-GB" dirty="0"/>
          </a:p>
        </p:txBody>
      </p:sp>
      <p:sp>
        <p:nvSpPr>
          <p:cNvPr id="8" name="TextBox 7"/>
          <p:cNvSpPr txBox="1"/>
          <p:nvPr/>
        </p:nvSpPr>
        <p:spPr>
          <a:xfrm>
            <a:off x="6369174" y="684809"/>
            <a:ext cx="5611400"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Falls in over 65s: Emergency hospital admissions (for age/sex groups where one or more districts have worse rates than England), 2017/18</a:t>
            </a:r>
            <a:endParaRPr lang="en-GB" sz="1400" b="1" dirty="0">
              <a:solidFill>
                <a:schemeClr val="bg1"/>
              </a:solidFill>
            </a:endParaRPr>
          </a:p>
        </p:txBody>
      </p:sp>
      <p:sp>
        <p:nvSpPr>
          <p:cNvPr id="9" name="Content Placeholder 2"/>
          <p:cNvSpPr>
            <a:spLocks noGrp="1"/>
          </p:cNvSpPr>
          <p:nvPr>
            <p:ph idx="1"/>
          </p:nvPr>
        </p:nvSpPr>
        <p:spPr>
          <a:xfrm>
            <a:off x="483356" y="1021171"/>
            <a:ext cx="4443485" cy="4465770"/>
          </a:xfrm>
        </p:spPr>
        <p:txBody>
          <a:bodyPr>
            <a:normAutofit/>
          </a:body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There are several age/sex groups where </a:t>
            </a:r>
            <a:r>
              <a:rPr lang="en-GB" sz="1400" b="1" dirty="0" smtClean="0">
                <a:solidFill>
                  <a:srgbClr val="002F5D"/>
                </a:solidFill>
              </a:rPr>
              <a:t>Cambridge</a:t>
            </a:r>
            <a:r>
              <a:rPr lang="en-GB" sz="1400" dirty="0" smtClean="0">
                <a:solidFill>
                  <a:srgbClr val="002F5D"/>
                </a:solidFill>
              </a:rPr>
              <a:t> has a rate of </a:t>
            </a:r>
            <a:r>
              <a:rPr lang="en-GB" sz="1400" b="1" dirty="0" smtClean="0">
                <a:solidFill>
                  <a:srgbClr val="002F5D"/>
                </a:solidFill>
              </a:rPr>
              <a:t>emergency</a:t>
            </a:r>
            <a:r>
              <a:rPr lang="en-GB" sz="1400" dirty="0" smtClean="0">
                <a:solidFill>
                  <a:srgbClr val="002F5D"/>
                </a:solidFill>
              </a:rPr>
              <a:t> </a:t>
            </a:r>
            <a:r>
              <a:rPr lang="en-GB" sz="1400" b="1" dirty="0" smtClean="0">
                <a:solidFill>
                  <a:srgbClr val="002F5D"/>
                </a:solidFill>
              </a:rPr>
              <a:t>hospital admissions for falls </a:t>
            </a:r>
            <a:r>
              <a:rPr lang="en-GB" sz="1400" dirty="0" smtClean="0">
                <a:solidFill>
                  <a:srgbClr val="002F5D"/>
                </a:solidFill>
              </a:rPr>
              <a:t>that is statistically significantly </a:t>
            </a:r>
            <a:r>
              <a:rPr lang="en-GB" sz="1400" b="1" dirty="0" smtClean="0">
                <a:solidFill>
                  <a:srgbClr val="002F5D"/>
                </a:solidFill>
              </a:rPr>
              <a:t>worse</a:t>
            </a:r>
            <a:r>
              <a:rPr lang="en-GB" sz="1400" dirty="0" smtClean="0">
                <a:solidFill>
                  <a:srgbClr val="002F5D"/>
                </a:solidFill>
              </a:rPr>
              <a:t> than the England average. In comparison, for these age/sex groups the remaining Cambridgeshire districts, and Cambridgeshire as a whole, are mostly statistically similar to the England average.</a:t>
            </a:r>
          </a:p>
          <a:p>
            <a:pPr marL="284400" indent="-284400">
              <a:lnSpc>
                <a:spcPct val="100000"/>
              </a:lnSpc>
              <a:spcBef>
                <a:spcPts val="0"/>
              </a:spcBef>
              <a:buFont typeface="Wingdings" panose="05000000000000000000" pitchFamily="2" charset="2"/>
              <a:buChar char="ð"/>
            </a:pPr>
            <a:endParaRPr lang="en-GB" sz="1400" dirty="0">
              <a:solidFill>
                <a:srgbClr val="002F5D"/>
              </a:solidFill>
            </a:endParaRPr>
          </a:p>
          <a:p>
            <a:pPr marL="284400" indent="-284400">
              <a:lnSpc>
                <a:spcPct val="100000"/>
              </a:lnSpc>
              <a:spcBef>
                <a:spcPts val="0"/>
              </a:spcBef>
              <a:buFont typeface="Wingdings" panose="05000000000000000000" pitchFamily="2" charset="2"/>
              <a:buChar char="ð"/>
            </a:pPr>
            <a:r>
              <a:rPr lang="en-GB" sz="1400" dirty="0">
                <a:solidFill>
                  <a:srgbClr val="002F5D"/>
                </a:solidFill>
              </a:rPr>
              <a:t>Across Cambridgeshire and Peterborough the </a:t>
            </a:r>
            <a:r>
              <a:rPr lang="en-GB" sz="1400" b="1" dirty="0">
                <a:solidFill>
                  <a:srgbClr val="002F5D"/>
                </a:solidFill>
              </a:rPr>
              <a:t>rates of hip fractures </a:t>
            </a:r>
            <a:r>
              <a:rPr lang="en-GB" sz="1400" dirty="0">
                <a:solidFill>
                  <a:srgbClr val="002F5D"/>
                </a:solidFill>
              </a:rPr>
              <a:t>in people aged 65 and over tend to show </a:t>
            </a:r>
            <a:r>
              <a:rPr lang="en-GB" sz="1400" b="1" dirty="0">
                <a:solidFill>
                  <a:srgbClr val="002F5D"/>
                </a:solidFill>
              </a:rPr>
              <a:t>no statistical difference to the England average</a:t>
            </a:r>
            <a:r>
              <a:rPr lang="en-GB" sz="1400" dirty="0">
                <a:solidFill>
                  <a:srgbClr val="002F5D"/>
                </a:solidFill>
              </a:rPr>
              <a:t>. Looking back to 2011/12 this pattern is similar with Cambridgeshire and most districts generally having rates that do not differ statistically from the England </a:t>
            </a:r>
            <a:r>
              <a:rPr lang="en-GB" sz="1400" dirty="0" smtClean="0">
                <a:solidFill>
                  <a:srgbClr val="002F5D"/>
                </a:solidFill>
              </a:rPr>
              <a:t>average </a:t>
            </a:r>
            <a:r>
              <a:rPr lang="en-GB" sz="1400" dirty="0">
                <a:solidFill>
                  <a:srgbClr val="002F5D"/>
                </a:solidFill>
              </a:rPr>
              <a:t>(data not </a:t>
            </a:r>
            <a:r>
              <a:rPr lang="en-GB" sz="1400" dirty="0" smtClean="0">
                <a:solidFill>
                  <a:srgbClr val="002F5D"/>
                </a:solidFill>
              </a:rPr>
              <a:t>shown). </a:t>
            </a:r>
            <a:r>
              <a:rPr lang="en-GB" sz="1400" dirty="0">
                <a:solidFill>
                  <a:srgbClr val="002F5D"/>
                </a:solidFill>
              </a:rPr>
              <a:t>However, the numbers of hip fractures are relatively small and this makes it harder to detect statistical differences.</a:t>
            </a:r>
          </a:p>
          <a:p>
            <a:pPr marL="284400" indent="-284400">
              <a:lnSpc>
                <a:spcPct val="100000"/>
              </a:lnSpc>
              <a:spcBef>
                <a:spcPts val="0"/>
              </a:spcBef>
              <a:buFont typeface="Wingdings" panose="05000000000000000000" pitchFamily="2" charset="2"/>
              <a:buChar char="ð"/>
            </a:pPr>
            <a:endParaRPr lang="en-GB" sz="1400" dirty="0">
              <a:solidFill>
                <a:srgbClr val="002F5D"/>
              </a:solidFill>
            </a:endParaRPr>
          </a:p>
        </p:txBody>
      </p:sp>
      <p:sp>
        <p:nvSpPr>
          <p:cNvPr id="10" name="Rectangle 3"/>
          <p:cNvSpPr>
            <a:spLocks noChangeArrowheads="1"/>
          </p:cNvSpPr>
          <p:nvPr/>
        </p:nvSpPr>
        <p:spPr bwMode="auto">
          <a:xfrm>
            <a:off x="6426636" y="3309269"/>
            <a:ext cx="53478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100" b="1" dirty="0">
                <a:solidFill>
                  <a:srgbClr val="002F5D"/>
                </a:solidFill>
              </a:rPr>
              <a:t>Source</a:t>
            </a:r>
            <a:r>
              <a:rPr lang="en-GB" sz="1100" dirty="0">
                <a:solidFill>
                  <a:srgbClr val="002F5D"/>
                </a:solidFill>
              </a:rPr>
              <a:t>: Public Health England, Public Health Outcomes </a:t>
            </a:r>
            <a:r>
              <a:rPr lang="en-GB" sz="1100" dirty="0" smtClean="0">
                <a:solidFill>
                  <a:srgbClr val="002F5D"/>
                </a:solidFill>
              </a:rPr>
              <a:t>Framework (Table 50b)</a:t>
            </a:r>
            <a:endParaRPr lang="en-GB" sz="1100" dirty="0">
              <a:solidFill>
                <a:srgbClr val="002F5D"/>
              </a:solidFill>
            </a:endParaRPr>
          </a:p>
        </p:txBody>
      </p:sp>
      <p:sp>
        <p:nvSpPr>
          <p:cNvPr id="16" name="TextBox 15"/>
          <p:cNvSpPr txBox="1"/>
          <p:nvPr/>
        </p:nvSpPr>
        <p:spPr>
          <a:xfrm>
            <a:off x="6426636" y="3842476"/>
            <a:ext cx="5553937"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Hip fractures in over 65s: emergency hospital admissions for fractured neck of femur, 2017/18</a:t>
            </a:r>
            <a:endParaRPr lang="en-GB" sz="1400" b="1" dirty="0">
              <a:solidFill>
                <a:schemeClr val="bg1"/>
              </a:solidFill>
            </a:endParaRPr>
          </a:p>
        </p:txBody>
      </p:sp>
      <p:pic>
        <p:nvPicPr>
          <p:cNvPr id="3" name="Picture 2"/>
          <p:cNvPicPr>
            <a:picLocks noChangeAspect="1"/>
          </p:cNvPicPr>
          <p:nvPr/>
        </p:nvPicPr>
        <p:blipFill>
          <a:blip r:embed="rId2"/>
          <a:stretch>
            <a:fillRect/>
          </a:stretch>
        </p:blipFill>
        <p:spPr>
          <a:xfrm>
            <a:off x="6414740" y="1302677"/>
            <a:ext cx="5565834" cy="1748924"/>
          </a:xfrm>
          <a:prstGeom prst="rect">
            <a:avLst/>
          </a:prstGeom>
        </p:spPr>
      </p:pic>
      <p:pic>
        <p:nvPicPr>
          <p:cNvPr id="6" name="Picture 5"/>
          <p:cNvPicPr>
            <a:picLocks noChangeAspect="1"/>
          </p:cNvPicPr>
          <p:nvPr/>
        </p:nvPicPr>
        <p:blipFill>
          <a:blip r:embed="rId3"/>
          <a:stretch>
            <a:fillRect/>
          </a:stretch>
        </p:blipFill>
        <p:spPr>
          <a:xfrm>
            <a:off x="3016712" y="5777383"/>
            <a:ext cx="2882878" cy="420051"/>
          </a:xfrm>
          <a:prstGeom prst="rect">
            <a:avLst/>
          </a:prstGeom>
        </p:spPr>
      </p:pic>
      <p:pic>
        <p:nvPicPr>
          <p:cNvPr id="12" name="Picture 11"/>
          <p:cNvPicPr>
            <a:picLocks noChangeAspect="1"/>
          </p:cNvPicPr>
          <p:nvPr/>
        </p:nvPicPr>
        <p:blipFill>
          <a:blip r:embed="rId4"/>
          <a:stretch>
            <a:fillRect/>
          </a:stretch>
        </p:blipFill>
        <p:spPr>
          <a:xfrm>
            <a:off x="6426636" y="4483292"/>
            <a:ext cx="5553937" cy="1164437"/>
          </a:xfrm>
          <a:prstGeom prst="rect">
            <a:avLst/>
          </a:prstGeom>
        </p:spPr>
      </p:pic>
      <p:sp>
        <p:nvSpPr>
          <p:cNvPr id="13" name="Rectangle 12"/>
          <p:cNvSpPr/>
          <p:nvPr/>
        </p:nvSpPr>
        <p:spPr>
          <a:xfrm>
            <a:off x="6369174" y="5723489"/>
            <a:ext cx="2834430" cy="246221"/>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age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standardised rate per 100,000 population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3"/>
          <p:cNvSpPr>
            <a:spLocks noChangeArrowheads="1"/>
          </p:cNvSpPr>
          <p:nvPr/>
        </p:nvSpPr>
        <p:spPr bwMode="auto">
          <a:xfrm>
            <a:off x="6369174" y="5929313"/>
            <a:ext cx="53478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100" b="1" dirty="0">
                <a:solidFill>
                  <a:srgbClr val="002F5D"/>
                </a:solidFill>
              </a:rPr>
              <a:t>Source</a:t>
            </a:r>
            <a:r>
              <a:rPr lang="en-GB" sz="1100" dirty="0">
                <a:solidFill>
                  <a:srgbClr val="002F5D"/>
                </a:solidFill>
              </a:rPr>
              <a:t>: Public Health England, Public Health Outcomes </a:t>
            </a:r>
            <a:r>
              <a:rPr lang="en-GB" sz="1100" dirty="0" smtClean="0">
                <a:solidFill>
                  <a:srgbClr val="002F5D"/>
                </a:solidFill>
              </a:rPr>
              <a:t>Framework (Table 51b)</a:t>
            </a:r>
            <a:endParaRPr lang="en-GB" sz="1100" dirty="0">
              <a:solidFill>
                <a:srgbClr val="002F5D"/>
              </a:solidFill>
            </a:endParaRPr>
          </a:p>
        </p:txBody>
      </p:sp>
      <p:sp>
        <p:nvSpPr>
          <p:cNvPr id="15" name="Rectangle 14"/>
          <p:cNvSpPr/>
          <p:nvPr/>
        </p:nvSpPr>
        <p:spPr>
          <a:xfrm>
            <a:off x="6426636" y="3116140"/>
            <a:ext cx="2935419" cy="268663"/>
          </a:xfrm>
          <a:prstGeom prst="rect">
            <a:avLst/>
          </a:prstGeom>
        </p:spPr>
        <p:txBody>
          <a:bodyPr wrap="none">
            <a:spAutoFit/>
          </a:bodyPr>
          <a:lstStyle/>
          <a:p>
            <a:pPr>
              <a:lnSpc>
                <a:spcPts val="1200"/>
              </a:lnSpc>
              <a:spcAft>
                <a:spcPts val="0"/>
              </a:spcAft>
            </a:pPr>
            <a:r>
              <a:rPr lang="en-GB" sz="1100" baseline="30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1</a:t>
            </a: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age standardised rate per 100,000 population </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59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Introduction</a:t>
            </a:r>
            <a:endParaRPr lang="en-GB" sz="3600" b="1" dirty="0">
              <a:solidFill>
                <a:schemeClr val="bg1"/>
              </a:solidFill>
            </a:endParaRPr>
          </a:p>
        </p:txBody>
      </p:sp>
      <p:sp>
        <p:nvSpPr>
          <p:cNvPr id="5" name="Slide Number Placeholder 4"/>
          <p:cNvSpPr>
            <a:spLocks noGrp="1"/>
          </p:cNvSpPr>
          <p:nvPr>
            <p:ph type="sldNum" sz="quarter" idx="12"/>
          </p:nvPr>
        </p:nvSpPr>
        <p:spPr/>
        <p:txBody>
          <a:bodyPr/>
          <a:lstStyle/>
          <a:p>
            <a:fld id="{09D76AF3-3A2C-4E90-952B-44A1ADBEEDA6}" type="slidenum">
              <a:rPr lang="en-GB" smtClean="0"/>
              <a:t>2</a:t>
            </a:fld>
            <a:endParaRPr lang="en-GB"/>
          </a:p>
        </p:txBody>
      </p:sp>
      <p:sp>
        <p:nvSpPr>
          <p:cNvPr id="3" name="TextBox 2"/>
          <p:cNvSpPr txBox="1"/>
          <p:nvPr/>
        </p:nvSpPr>
        <p:spPr>
          <a:xfrm>
            <a:off x="925033" y="610578"/>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The Joint Strategic Needs Assessment Core Dataset</a:t>
            </a:r>
            <a:endParaRPr lang="en-GB" sz="1400" b="1" dirty="0">
              <a:solidFill>
                <a:schemeClr val="bg1"/>
              </a:solidFill>
            </a:endParaRPr>
          </a:p>
        </p:txBody>
      </p:sp>
      <p:sp>
        <p:nvSpPr>
          <p:cNvPr id="6" name="Content Placeholder 5"/>
          <p:cNvSpPr>
            <a:spLocks noGrp="1"/>
          </p:cNvSpPr>
          <p:nvPr>
            <p:ph idx="1"/>
          </p:nvPr>
        </p:nvSpPr>
        <p:spPr>
          <a:xfrm>
            <a:off x="925032" y="2901848"/>
            <a:ext cx="10428768" cy="1582019"/>
          </a:xfrm>
        </p:spPr>
        <p:txBody>
          <a:bodyPr>
            <a:noAutofit/>
          </a:body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The full </a:t>
            </a:r>
            <a:r>
              <a:rPr lang="en-GB" sz="1400" dirty="0">
                <a:solidFill>
                  <a:srgbClr val="002F5D"/>
                </a:solidFill>
              </a:rPr>
              <a:t>Cambridgeshire and Peterborough J</a:t>
            </a:r>
            <a:r>
              <a:rPr lang="en-GB" sz="1400" dirty="0">
                <a:solidFill>
                  <a:srgbClr val="002F5D"/>
                </a:solidFill>
                <a:cs typeface="Times New Roman" panose="02020603050405020304" pitchFamily="18" charset="0"/>
              </a:rPr>
              <a:t>SNA Core dataset </a:t>
            </a:r>
            <a:r>
              <a:rPr lang="en-GB" sz="1400" dirty="0" smtClean="0">
                <a:solidFill>
                  <a:srgbClr val="002F5D"/>
                </a:solidFill>
                <a:cs typeface="Times New Roman" panose="02020603050405020304" pitchFamily="18" charset="0"/>
              </a:rPr>
              <a:t> is available online at </a:t>
            </a:r>
            <a:r>
              <a:rPr lang="en-GB" sz="1400" u="sng" dirty="0" smtClean="0">
                <a:solidFill>
                  <a:srgbClr val="002F5D"/>
                </a:solidFill>
                <a:hlinkClick r:id="rId2"/>
              </a:rPr>
              <a:t>http</a:t>
            </a:r>
            <a:r>
              <a:rPr lang="en-GB" sz="1400" u="sng" dirty="0">
                <a:solidFill>
                  <a:srgbClr val="002F5D"/>
                </a:solidFill>
                <a:hlinkClick r:id="rId2"/>
              </a:rPr>
              <a:t>://cambridgeshireinsight.org.uk/jsna</a:t>
            </a:r>
            <a:r>
              <a:rPr lang="en-GB" sz="1400" dirty="0">
                <a:solidFill>
                  <a:srgbClr val="002F5D"/>
                </a:solidFill>
              </a:rPr>
              <a:t> and </a:t>
            </a:r>
            <a:r>
              <a:rPr lang="en-GB" sz="1400" u="sng" dirty="0">
                <a:solidFill>
                  <a:srgbClr val="002F5D"/>
                </a:solidFill>
                <a:hlinkClick r:id="rId3"/>
              </a:rPr>
              <a:t>www.peterborough.gov.uk/healthcare/public-health/JSNA</a:t>
            </a:r>
            <a:r>
              <a:rPr lang="en-GB" sz="1400" dirty="0" smtClean="0">
                <a:solidFill>
                  <a:srgbClr val="002F5D"/>
                </a:solidFill>
              </a:rPr>
              <a:t>.</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This district summary provides some key extracts and information from the </a:t>
            </a:r>
            <a:r>
              <a:rPr lang="en-GB" sz="1400" b="1" dirty="0">
                <a:solidFill>
                  <a:srgbClr val="002F5D"/>
                </a:solidFill>
              </a:rPr>
              <a:t>Cambridgeshire and Peterborough J</a:t>
            </a:r>
            <a:r>
              <a:rPr lang="en-GB" sz="1400" b="1" dirty="0">
                <a:solidFill>
                  <a:srgbClr val="002F5D"/>
                </a:solidFill>
                <a:cs typeface="Times New Roman" panose="02020603050405020304" pitchFamily="18" charset="0"/>
              </a:rPr>
              <a:t>SNA Core </a:t>
            </a:r>
            <a:r>
              <a:rPr lang="en-GB" sz="1400" b="1" dirty="0" smtClean="0">
                <a:solidFill>
                  <a:srgbClr val="002F5D"/>
                </a:solidFill>
                <a:cs typeface="Times New Roman" panose="02020603050405020304" pitchFamily="18" charset="0"/>
              </a:rPr>
              <a:t>dataset</a:t>
            </a:r>
            <a:r>
              <a:rPr lang="en-GB" sz="1400" dirty="0" smtClean="0">
                <a:solidFill>
                  <a:srgbClr val="002F5D"/>
                </a:solidFill>
                <a:cs typeface="Times New Roman" panose="02020603050405020304" pitchFamily="18" charset="0"/>
              </a:rPr>
              <a:t>,</a:t>
            </a:r>
            <a:r>
              <a:rPr lang="en-GB" sz="1400" b="1" dirty="0" smtClean="0">
                <a:solidFill>
                  <a:srgbClr val="002F5D"/>
                </a:solidFill>
                <a:cs typeface="Times New Roman" panose="02020603050405020304" pitchFamily="18" charset="0"/>
              </a:rPr>
              <a:t> </a:t>
            </a:r>
            <a:r>
              <a:rPr lang="en-GB" sz="1400" dirty="0" smtClean="0">
                <a:solidFill>
                  <a:srgbClr val="002F5D"/>
                </a:solidFill>
                <a:cs typeface="Times New Roman" panose="02020603050405020304" pitchFamily="18" charset="0"/>
              </a:rPr>
              <a:t>particularly</a:t>
            </a:r>
            <a:r>
              <a:rPr lang="en-GB" sz="1400" b="1" dirty="0" smtClean="0">
                <a:solidFill>
                  <a:srgbClr val="002F5D"/>
                </a:solidFill>
                <a:cs typeface="Times New Roman" panose="02020603050405020304" pitchFamily="18" charset="0"/>
              </a:rPr>
              <a:t> focusing on </a:t>
            </a:r>
            <a:r>
              <a:rPr lang="en-GB" sz="1400" dirty="0" smtClean="0">
                <a:solidFill>
                  <a:srgbClr val="002F5D"/>
                </a:solidFill>
                <a:cs typeface="Times New Roman" panose="02020603050405020304" pitchFamily="18" charset="0"/>
              </a:rPr>
              <a:t>issues for the </a:t>
            </a:r>
            <a:r>
              <a:rPr lang="en-GB" sz="1400" b="1" dirty="0" smtClean="0">
                <a:solidFill>
                  <a:srgbClr val="002F5D"/>
                </a:solidFill>
                <a:cs typeface="Times New Roman" panose="02020603050405020304" pitchFamily="18" charset="0"/>
              </a:rPr>
              <a:t>Cambridge </a:t>
            </a:r>
            <a:r>
              <a:rPr lang="en-GB" sz="1400" dirty="0" smtClean="0">
                <a:solidFill>
                  <a:srgbClr val="002F5D"/>
                </a:solidFill>
                <a:cs typeface="Times New Roman" panose="02020603050405020304" pitchFamily="18" charset="0"/>
              </a:rPr>
              <a:t>district.</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cs typeface="Times New Roman" panose="02020603050405020304" pitchFamily="18" charset="0"/>
              </a:rPr>
              <a:t>There are district summaries available for the other Cambridgeshire districts.</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Throughout this district summary references are made under each figure/table highlighting its respective location in the JSNA CDS. </a:t>
            </a:r>
            <a:endParaRPr lang="en-GB" sz="1400" dirty="0">
              <a:solidFill>
                <a:srgbClr val="002F5D"/>
              </a:solidFill>
            </a:endParaRPr>
          </a:p>
        </p:txBody>
      </p:sp>
      <p:sp>
        <p:nvSpPr>
          <p:cNvPr id="7" name="TextBox 6"/>
          <p:cNvSpPr txBox="1"/>
          <p:nvPr/>
        </p:nvSpPr>
        <p:spPr>
          <a:xfrm>
            <a:off x="925032" y="2470606"/>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This document - district summary for Cambridge</a:t>
            </a:r>
            <a:endParaRPr lang="en-GB" sz="1400" b="1" dirty="0">
              <a:solidFill>
                <a:schemeClr val="bg1"/>
              </a:solidFill>
            </a:endParaRPr>
          </a:p>
        </p:txBody>
      </p:sp>
      <p:sp>
        <p:nvSpPr>
          <p:cNvPr id="9" name="TextBox 8"/>
          <p:cNvSpPr txBox="1"/>
          <p:nvPr/>
        </p:nvSpPr>
        <p:spPr>
          <a:xfrm>
            <a:off x="903197" y="4557473"/>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Statistical significance</a:t>
            </a:r>
            <a:endParaRPr lang="en-GB" sz="1400" b="1" dirty="0">
              <a:solidFill>
                <a:schemeClr val="bg1"/>
              </a:solidFill>
            </a:endParaRPr>
          </a:p>
        </p:txBody>
      </p:sp>
      <p:sp>
        <p:nvSpPr>
          <p:cNvPr id="10" name="Content Placeholder 5"/>
          <p:cNvSpPr txBox="1">
            <a:spLocks/>
          </p:cNvSpPr>
          <p:nvPr/>
        </p:nvSpPr>
        <p:spPr>
          <a:xfrm>
            <a:off x="903197" y="4938856"/>
            <a:ext cx="10450603" cy="1528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Throughout this district summary, comparisons made between district/county and England/benchmark have been made through the assessment of </a:t>
            </a:r>
            <a:r>
              <a:rPr lang="en-GB" sz="1400" b="1" dirty="0" smtClean="0">
                <a:solidFill>
                  <a:srgbClr val="002F5D"/>
                </a:solidFill>
              </a:rPr>
              <a:t>statistical significance</a:t>
            </a:r>
            <a:r>
              <a:rPr lang="en-GB" sz="1400" dirty="0" smtClean="0">
                <a:solidFill>
                  <a:srgbClr val="002F5D"/>
                </a:solidFill>
              </a:rPr>
              <a:t>. For each indicator value, 95% confidence intervals are calculated to provide a measure of uncertainty around the calculated value. </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If the confidence interval for the district/county value excludes the value for the benchmark (which is typically England), the difference between the district/county value and the benchmark is said to be ‘statistically significant’. The colour scheme (or </a:t>
            </a:r>
            <a:r>
              <a:rPr lang="en-GB" sz="1400" b="1" dirty="0" smtClean="0">
                <a:solidFill>
                  <a:srgbClr val="002F5D"/>
                </a:solidFill>
              </a:rPr>
              <a:t>‘red-amber-green’ RAG rating</a:t>
            </a:r>
            <a:r>
              <a:rPr lang="en-GB" sz="1400" dirty="0" smtClean="0">
                <a:solidFill>
                  <a:srgbClr val="002F5D"/>
                </a:solidFill>
              </a:rPr>
              <a:t>) representing the statistical significance, and relevant benchmark, is located under each table.</a:t>
            </a:r>
            <a:endParaRPr lang="en-GB" sz="1400" dirty="0">
              <a:solidFill>
                <a:srgbClr val="002F5D"/>
              </a:solidFill>
            </a:endParaRPr>
          </a:p>
        </p:txBody>
      </p:sp>
      <p:sp>
        <p:nvSpPr>
          <p:cNvPr id="4" name="Rectangle 3"/>
          <p:cNvSpPr/>
          <p:nvPr/>
        </p:nvSpPr>
        <p:spPr>
          <a:xfrm>
            <a:off x="925032" y="962146"/>
            <a:ext cx="10428768" cy="1169551"/>
          </a:xfrm>
          <a:prstGeom prst="rect">
            <a:avLst/>
          </a:prstGeom>
        </p:spPr>
        <p:txBody>
          <a:bodyPr wrap="square">
            <a:spAutoFit/>
          </a:bodyPr>
          <a:lstStyle/>
          <a:p>
            <a:pPr marL="285750" indent="-285750">
              <a:buFont typeface="Wingdings" panose="05000000000000000000" pitchFamily="2" charset="2"/>
              <a:buChar char="ð"/>
            </a:pPr>
            <a:r>
              <a:rPr lang="en-GB" sz="1400" dirty="0">
                <a:solidFill>
                  <a:srgbClr val="002F5D"/>
                </a:solidFill>
                <a:ea typeface="Times New Roman" panose="02020603050405020304" pitchFamily="18" charset="0"/>
                <a:cs typeface="Times New Roman" panose="02020603050405020304" pitchFamily="18" charset="0"/>
              </a:rPr>
              <a:t>The purpose of Cambridgeshire and Peterborough </a:t>
            </a:r>
            <a:r>
              <a:rPr lang="en-GB" sz="1400" b="1" dirty="0">
                <a:solidFill>
                  <a:srgbClr val="002F5D"/>
                </a:solidFill>
                <a:ea typeface="Times New Roman" panose="02020603050405020304" pitchFamily="18" charset="0"/>
                <a:cs typeface="Times New Roman" panose="02020603050405020304" pitchFamily="18" charset="0"/>
              </a:rPr>
              <a:t>Joint Strategic Needs Assessments </a:t>
            </a:r>
            <a:r>
              <a:rPr lang="en-GB" sz="1400" dirty="0">
                <a:solidFill>
                  <a:srgbClr val="002F5D"/>
                </a:solidFill>
                <a:ea typeface="Times New Roman" panose="02020603050405020304" pitchFamily="18" charset="0"/>
                <a:cs typeface="Times New Roman" panose="02020603050405020304" pitchFamily="18" charset="0"/>
              </a:rPr>
              <a:t>(JSNA) is </a:t>
            </a:r>
            <a:r>
              <a:rPr lang="en-GB" sz="1400" b="1" dirty="0">
                <a:solidFill>
                  <a:srgbClr val="002F5D"/>
                </a:solidFill>
                <a:ea typeface="Times New Roman" panose="02020603050405020304" pitchFamily="18" charset="0"/>
                <a:cs typeface="Times New Roman" panose="02020603050405020304" pitchFamily="18" charset="0"/>
              </a:rPr>
              <a:t>to identify local needs and views </a:t>
            </a:r>
            <a:r>
              <a:rPr lang="en-GB" sz="1400" dirty="0">
                <a:solidFill>
                  <a:srgbClr val="002F5D"/>
                </a:solidFill>
                <a:ea typeface="Times New Roman" panose="02020603050405020304" pitchFamily="18" charset="0"/>
                <a:cs typeface="Times New Roman" panose="02020603050405020304" pitchFamily="18" charset="0"/>
              </a:rPr>
              <a:t>to </a:t>
            </a:r>
            <a:r>
              <a:rPr lang="en-GB" sz="1400" b="1" dirty="0">
                <a:solidFill>
                  <a:srgbClr val="002F5D"/>
                </a:solidFill>
                <a:ea typeface="Times New Roman" panose="02020603050405020304" pitchFamily="18" charset="0"/>
                <a:cs typeface="Times New Roman" panose="02020603050405020304" pitchFamily="18" charset="0"/>
              </a:rPr>
              <a:t>support local strategy </a:t>
            </a:r>
            <a:r>
              <a:rPr lang="en-GB" sz="1400" dirty="0">
                <a:solidFill>
                  <a:srgbClr val="002F5D"/>
                </a:solidFill>
                <a:ea typeface="Times New Roman" panose="02020603050405020304" pitchFamily="18" charset="0"/>
                <a:cs typeface="Times New Roman" panose="02020603050405020304" pitchFamily="18" charset="0"/>
              </a:rPr>
              <a:t>development and </a:t>
            </a:r>
            <a:r>
              <a:rPr lang="en-GB" sz="1400" b="1" dirty="0">
                <a:solidFill>
                  <a:srgbClr val="002F5D"/>
                </a:solidFill>
                <a:ea typeface="Times New Roman" panose="02020603050405020304" pitchFamily="18" charset="0"/>
                <a:cs typeface="Times New Roman" panose="02020603050405020304" pitchFamily="18" charset="0"/>
              </a:rPr>
              <a:t>service planning</a:t>
            </a:r>
            <a:r>
              <a:rPr lang="en-GB" sz="1400" dirty="0">
                <a:solidFill>
                  <a:srgbClr val="002F5D"/>
                </a:solidFill>
                <a:ea typeface="Times New Roman" panose="02020603050405020304" pitchFamily="18" charset="0"/>
                <a:cs typeface="Times New Roman" panose="02020603050405020304" pitchFamily="18" charset="0"/>
              </a:rPr>
              <a:t>. In order to understand whether we are achieving good health and care outcomes locally, it is useful to benchmark outcomes in the area against local and national averages and look at trends over time</a:t>
            </a:r>
            <a:r>
              <a:rPr lang="en-GB" sz="1400" dirty="0" smtClean="0">
                <a:solidFill>
                  <a:srgbClr val="002F5D"/>
                </a:solidFill>
                <a:ea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ð"/>
            </a:pPr>
            <a:r>
              <a:rPr lang="en-GB" sz="1400" dirty="0" smtClean="0">
                <a:solidFill>
                  <a:srgbClr val="002F5D"/>
                </a:solidFill>
                <a:cs typeface="Times New Roman" panose="02020603050405020304" pitchFamily="18" charset="0"/>
              </a:rPr>
              <a:t>The </a:t>
            </a:r>
            <a:r>
              <a:rPr lang="en-GB" sz="1400" b="1" dirty="0" smtClean="0">
                <a:solidFill>
                  <a:srgbClr val="002F5D"/>
                </a:solidFill>
              </a:rPr>
              <a:t>Cambridgeshire </a:t>
            </a:r>
            <a:r>
              <a:rPr lang="en-GB" sz="1400" b="1" dirty="0">
                <a:solidFill>
                  <a:srgbClr val="002F5D"/>
                </a:solidFill>
              </a:rPr>
              <a:t>and Peterborough </a:t>
            </a:r>
            <a:r>
              <a:rPr lang="en-GB" sz="1400" b="1" dirty="0" smtClean="0">
                <a:solidFill>
                  <a:srgbClr val="002F5D"/>
                </a:solidFill>
              </a:rPr>
              <a:t>J</a:t>
            </a:r>
            <a:r>
              <a:rPr lang="en-GB" sz="1400" b="1" dirty="0" smtClean="0">
                <a:solidFill>
                  <a:srgbClr val="002F5D"/>
                </a:solidFill>
                <a:cs typeface="Times New Roman" panose="02020603050405020304" pitchFamily="18" charset="0"/>
              </a:rPr>
              <a:t>SNA Core dataset </a:t>
            </a:r>
            <a:r>
              <a:rPr lang="en-GB" sz="1400" dirty="0" smtClean="0">
                <a:solidFill>
                  <a:srgbClr val="002F5D"/>
                </a:solidFill>
                <a:cs typeface="Times New Roman" panose="02020603050405020304" pitchFamily="18" charset="0"/>
              </a:rPr>
              <a:t>includes key information around the most important health indicators affecting the residents of Cambridgeshire and Peterborough. </a:t>
            </a:r>
            <a:endParaRPr lang="en-GB" sz="1400" dirty="0">
              <a:solidFill>
                <a:srgbClr val="002F5D"/>
              </a:solidFill>
            </a:endParaRPr>
          </a:p>
        </p:txBody>
      </p:sp>
    </p:spTree>
    <p:extLst>
      <p:ext uri="{BB962C8B-B14F-4D97-AF65-F5344CB8AC3E}">
        <p14:creationId xmlns:p14="http://schemas.microsoft.com/office/powerpoint/2010/main" val="2317894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20</a:t>
            </a:fld>
            <a:endParaRPr lang="en-GB"/>
          </a:p>
        </p:txBody>
      </p:sp>
      <p:sp>
        <p:nvSpPr>
          <p:cNvPr id="8" name="TextBox 7"/>
          <p:cNvSpPr txBox="1"/>
          <p:nvPr/>
        </p:nvSpPr>
        <p:spPr>
          <a:xfrm>
            <a:off x="6771879" y="625815"/>
            <a:ext cx="525092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Childhood screening, vaccination and immunisation coverage</a:t>
            </a:r>
            <a:endParaRPr lang="en-GB" sz="1400" b="1" dirty="0">
              <a:solidFill>
                <a:schemeClr val="bg1"/>
              </a:solidFill>
            </a:endParaRPr>
          </a:p>
        </p:txBody>
      </p:sp>
      <p:sp>
        <p:nvSpPr>
          <p:cNvPr id="3" name="Content Placeholder 2"/>
          <p:cNvSpPr>
            <a:spLocks noGrp="1"/>
          </p:cNvSpPr>
          <p:nvPr>
            <p:ph idx="1"/>
          </p:nvPr>
        </p:nvSpPr>
        <p:spPr>
          <a:xfrm>
            <a:off x="389108" y="810480"/>
            <a:ext cx="6011692" cy="2807121"/>
          </a:xfrm>
        </p:spPr>
        <p:txBody>
          <a:bodyPr>
            <a:noAutofit/>
          </a:bodyPr>
          <a:lstStyle/>
          <a:p>
            <a:pPr>
              <a:lnSpc>
                <a:spcPct val="100000"/>
              </a:lnSpc>
              <a:spcBef>
                <a:spcPts val="0"/>
              </a:spcBef>
              <a:buFont typeface="Wingdings" panose="05000000000000000000" pitchFamily="2" charset="2"/>
              <a:buChar char="ð"/>
            </a:pPr>
            <a:r>
              <a:rPr lang="en-GB" sz="1400" dirty="0" smtClean="0">
                <a:solidFill>
                  <a:srgbClr val="002F5D"/>
                </a:solidFill>
              </a:rPr>
              <a:t>Childhood screening, vaccination and immunisation coverage </a:t>
            </a:r>
            <a:r>
              <a:rPr lang="en-GB" sz="1400" b="1" dirty="0" smtClean="0">
                <a:solidFill>
                  <a:srgbClr val="002F5D"/>
                </a:solidFill>
              </a:rPr>
              <a:t>data are not available at the Cambridge district level</a:t>
            </a:r>
            <a:r>
              <a:rPr lang="en-GB" sz="1400" dirty="0" smtClean="0">
                <a:solidFill>
                  <a:srgbClr val="002F5D"/>
                </a:solidFill>
              </a:rPr>
              <a:t>.</a:t>
            </a:r>
          </a:p>
          <a:p>
            <a:pPr>
              <a:lnSpc>
                <a:spcPct val="100000"/>
              </a:lnSpc>
              <a:spcBef>
                <a:spcPts val="0"/>
              </a:spcBef>
              <a:buFont typeface="Wingdings" panose="05000000000000000000" pitchFamily="2" charset="2"/>
              <a:buChar char="ð"/>
            </a:pPr>
            <a:r>
              <a:rPr lang="en-GB" sz="1400" dirty="0" smtClean="0">
                <a:solidFill>
                  <a:srgbClr val="002F5D"/>
                </a:solidFill>
              </a:rPr>
              <a:t>For Cambridgeshire, levels of </a:t>
            </a:r>
            <a:r>
              <a:rPr lang="en-GB" sz="1400" b="1" dirty="0" err="1" smtClean="0">
                <a:solidFill>
                  <a:srgbClr val="002F5D"/>
                </a:solidFill>
              </a:rPr>
              <a:t>newborn</a:t>
            </a:r>
            <a:r>
              <a:rPr lang="en-GB" sz="1400" b="1" dirty="0" smtClean="0">
                <a:solidFill>
                  <a:srgbClr val="002F5D"/>
                </a:solidFill>
              </a:rPr>
              <a:t> hearing screening </a:t>
            </a:r>
            <a:r>
              <a:rPr lang="en-GB" sz="1400" dirty="0" smtClean="0">
                <a:solidFill>
                  <a:srgbClr val="002F5D"/>
                </a:solidFill>
              </a:rPr>
              <a:t>are </a:t>
            </a:r>
            <a:r>
              <a:rPr lang="en-GB" sz="1400" b="1" dirty="0" smtClean="0">
                <a:solidFill>
                  <a:srgbClr val="002F5D"/>
                </a:solidFill>
              </a:rPr>
              <a:t>better</a:t>
            </a:r>
            <a:r>
              <a:rPr lang="en-GB" sz="1400" dirty="0" smtClean="0">
                <a:solidFill>
                  <a:srgbClr val="002F5D"/>
                </a:solidFill>
              </a:rPr>
              <a:t> than the England average.</a:t>
            </a:r>
          </a:p>
          <a:p>
            <a:pPr>
              <a:lnSpc>
                <a:spcPct val="100000"/>
              </a:lnSpc>
              <a:spcBef>
                <a:spcPts val="0"/>
              </a:spcBef>
              <a:buFont typeface="Wingdings" panose="05000000000000000000" pitchFamily="2" charset="2"/>
              <a:buChar char="ð"/>
            </a:pPr>
            <a:r>
              <a:rPr lang="en-GB" sz="1400" dirty="0" smtClean="0">
                <a:solidFill>
                  <a:srgbClr val="002F5D"/>
                </a:solidFill>
              </a:rPr>
              <a:t>At a county level, generally </a:t>
            </a:r>
            <a:r>
              <a:rPr lang="en-GB" sz="1400" b="1" dirty="0" smtClean="0">
                <a:solidFill>
                  <a:srgbClr val="002F5D"/>
                </a:solidFill>
              </a:rPr>
              <a:t>Cambridgeshire has vaccination coverage levels that are similar to the target goals</a:t>
            </a:r>
            <a:r>
              <a:rPr lang="en-GB" sz="1400" dirty="0" smtClean="0">
                <a:solidFill>
                  <a:srgbClr val="002F5D"/>
                </a:solidFill>
              </a:rPr>
              <a:t>. There are some indicators where vaccination coverage is better than the benchmark goal.</a:t>
            </a:r>
            <a:endParaRPr lang="en-GB" sz="1400" dirty="0">
              <a:solidFill>
                <a:srgbClr val="002F5D"/>
              </a:solidFill>
            </a:endParaRPr>
          </a:p>
          <a:p>
            <a:pPr lvl="0">
              <a:lnSpc>
                <a:spcPct val="100000"/>
              </a:lnSpc>
              <a:spcBef>
                <a:spcPts val="0"/>
              </a:spcBef>
              <a:buFont typeface="Wingdings" panose="05000000000000000000" pitchFamily="2" charset="2"/>
              <a:buChar char="ð"/>
            </a:pPr>
            <a:r>
              <a:rPr lang="en-GB" sz="1400" dirty="0">
                <a:solidFill>
                  <a:srgbClr val="002F5D"/>
                </a:solidFill>
              </a:rPr>
              <a:t>For </a:t>
            </a:r>
            <a:r>
              <a:rPr lang="en-GB" sz="1400" dirty="0" smtClean="0">
                <a:solidFill>
                  <a:srgbClr val="002F5D"/>
                </a:solidFill>
              </a:rPr>
              <a:t>Cambridgeshire, and Peterborough, </a:t>
            </a:r>
            <a:r>
              <a:rPr lang="en-GB" sz="1400" b="1" dirty="0" smtClean="0">
                <a:solidFill>
                  <a:srgbClr val="002F5D"/>
                </a:solidFill>
              </a:rPr>
              <a:t>vaccination </a:t>
            </a:r>
            <a:r>
              <a:rPr lang="en-GB" sz="1400" b="1" dirty="0">
                <a:solidFill>
                  <a:srgbClr val="002F5D"/>
                </a:solidFill>
              </a:rPr>
              <a:t>coverage rates for MMR for 2 doses (5 years old) are statistically significantly worse </a:t>
            </a:r>
            <a:r>
              <a:rPr lang="en-GB" sz="1400" dirty="0">
                <a:solidFill>
                  <a:srgbClr val="002F5D"/>
                </a:solidFill>
              </a:rPr>
              <a:t>than the benchmark goals, as is England</a:t>
            </a:r>
            <a:r>
              <a:rPr lang="en-GB" sz="1400" dirty="0" smtClean="0">
                <a:solidFill>
                  <a:srgbClr val="002F5D"/>
                </a:solidFill>
              </a:rPr>
              <a:t>.</a:t>
            </a:r>
          </a:p>
          <a:p>
            <a:pPr lvl="0">
              <a:lnSpc>
                <a:spcPct val="100000"/>
              </a:lnSpc>
              <a:spcBef>
                <a:spcPts val="0"/>
              </a:spcBef>
              <a:buFont typeface="Wingdings" panose="05000000000000000000" pitchFamily="2" charset="2"/>
              <a:buChar char="ð"/>
            </a:pPr>
            <a:endParaRPr lang="en-GB" sz="1400" dirty="0">
              <a:solidFill>
                <a:srgbClr val="002F5D"/>
              </a:solidFill>
            </a:endParaRPr>
          </a:p>
          <a:p>
            <a:pPr lvl="0">
              <a:lnSpc>
                <a:spcPct val="100000"/>
              </a:lnSpc>
              <a:spcBef>
                <a:spcPts val="0"/>
              </a:spcBef>
              <a:buFont typeface="Wingdings" panose="05000000000000000000" pitchFamily="2" charset="2"/>
              <a:buChar char="ð"/>
            </a:pPr>
            <a:r>
              <a:rPr lang="en-GB" sz="1400" b="1" dirty="0">
                <a:solidFill>
                  <a:srgbClr val="002F5D"/>
                </a:solidFill>
              </a:rPr>
              <a:t>Flu vaccination coverage </a:t>
            </a:r>
            <a:r>
              <a:rPr lang="en-GB" sz="1400" dirty="0">
                <a:solidFill>
                  <a:srgbClr val="002F5D"/>
                </a:solidFill>
              </a:rPr>
              <a:t>for older people and at risk individuals are statistically significantly </a:t>
            </a:r>
            <a:r>
              <a:rPr lang="en-GB" sz="1400" b="1" dirty="0">
                <a:solidFill>
                  <a:srgbClr val="002F5D"/>
                </a:solidFill>
              </a:rPr>
              <a:t>below target goals </a:t>
            </a:r>
            <a:r>
              <a:rPr lang="en-GB" sz="1400" dirty="0">
                <a:solidFill>
                  <a:srgbClr val="002F5D"/>
                </a:solidFill>
              </a:rPr>
              <a:t>for England and Cambridgeshire and Peterborough, both independently and as a whole. </a:t>
            </a:r>
          </a:p>
          <a:p>
            <a:pPr>
              <a:lnSpc>
                <a:spcPct val="100000"/>
              </a:lnSpc>
              <a:spcBef>
                <a:spcPts val="0"/>
              </a:spcBef>
              <a:buFont typeface="Wingdings" panose="05000000000000000000" pitchFamily="2" charset="2"/>
              <a:buChar char="ð"/>
            </a:pPr>
            <a:endParaRPr lang="en-GB" sz="1400" dirty="0">
              <a:solidFill>
                <a:srgbClr val="002F5D"/>
              </a:solidFill>
            </a:endParaRPr>
          </a:p>
          <a:p>
            <a:pPr>
              <a:lnSpc>
                <a:spcPct val="100000"/>
              </a:lnSpc>
              <a:spcBef>
                <a:spcPts val="0"/>
              </a:spcBef>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Cambridge</a:t>
            </a:r>
            <a:r>
              <a:rPr lang="en-GB" sz="1400" dirty="0" smtClean="0">
                <a:solidFill>
                  <a:srgbClr val="002F5D"/>
                </a:solidFill>
              </a:rPr>
              <a:t>, the </a:t>
            </a:r>
            <a:r>
              <a:rPr lang="en-GB" sz="1400" b="1" dirty="0" smtClean="0">
                <a:solidFill>
                  <a:srgbClr val="002F5D"/>
                </a:solidFill>
              </a:rPr>
              <a:t>rates </a:t>
            </a:r>
            <a:r>
              <a:rPr lang="en-GB" sz="1400" b="1" dirty="0">
                <a:solidFill>
                  <a:srgbClr val="002F5D"/>
                </a:solidFill>
              </a:rPr>
              <a:t>for breast, cervical and bowel </a:t>
            </a:r>
            <a:r>
              <a:rPr lang="en-GB" sz="1400" b="1" dirty="0" smtClean="0">
                <a:solidFill>
                  <a:srgbClr val="002F5D"/>
                </a:solidFill>
              </a:rPr>
              <a:t>cancer screening </a:t>
            </a:r>
            <a:r>
              <a:rPr lang="en-GB" sz="1400" dirty="0">
                <a:solidFill>
                  <a:srgbClr val="002F5D"/>
                </a:solidFill>
              </a:rPr>
              <a:t>and </a:t>
            </a:r>
            <a:r>
              <a:rPr lang="en-GB" sz="1400" b="1" dirty="0">
                <a:solidFill>
                  <a:srgbClr val="002F5D"/>
                </a:solidFill>
              </a:rPr>
              <a:t>abdominal aortic aneurysm </a:t>
            </a:r>
            <a:r>
              <a:rPr lang="en-GB" sz="1400" b="1" dirty="0" smtClean="0">
                <a:solidFill>
                  <a:srgbClr val="002F5D"/>
                </a:solidFill>
              </a:rPr>
              <a:t>screening </a:t>
            </a:r>
            <a:r>
              <a:rPr lang="en-GB" sz="1400" dirty="0" smtClean="0">
                <a:solidFill>
                  <a:srgbClr val="002F5D"/>
                </a:solidFill>
              </a:rPr>
              <a:t>are </a:t>
            </a:r>
            <a:r>
              <a:rPr lang="en-GB" sz="1400" dirty="0">
                <a:solidFill>
                  <a:srgbClr val="002F5D"/>
                </a:solidFill>
              </a:rPr>
              <a:t>statistically significantly </a:t>
            </a:r>
            <a:r>
              <a:rPr lang="en-GB" sz="1400" b="1" dirty="0">
                <a:solidFill>
                  <a:srgbClr val="002F5D"/>
                </a:solidFill>
              </a:rPr>
              <a:t>worse</a:t>
            </a:r>
            <a:r>
              <a:rPr lang="en-GB" sz="1400" dirty="0">
                <a:solidFill>
                  <a:srgbClr val="002F5D"/>
                </a:solidFill>
              </a:rPr>
              <a:t> than the </a:t>
            </a:r>
            <a:r>
              <a:rPr lang="en-GB" sz="1400" dirty="0" smtClean="0">
                <a:solidFill>
                  <a:srgbClr val="002F5D"/>
                </a:solidFill>
              </a:rPr>
              <a:t>England average</a:t>
            </a:r>
            <a:r>
              <a:rPr lang="en-GB" sz="1400" dirty="0" smtClean="0"/>
              <a:t>.</a:t>
            </a:r>
          </a:p>
          <a:p>
            <a:pPr>
              <a:lnSpc>
                <a:spcPct val="100000"/>
              </a:lnSpc>
              <a:spcBef>
                <a:spcPts val="0"/>
              </a:spcBef>
              <a:buFont typeface="Wingdings" panose="05000000000000000000" pitchFamily="2" charset="2"/>
              <a:buChar char="ð"/>
            </a:pPr>
            <a:r>
              <a:rPr lang="en-GB" sz="1400" b="1" dirty="0" smtClean="0">
                <a:solidFill>
                  <a:srgbClr val="002F5D"/>
                </a:solidFill>
              </a:rPr>
              <a:t>Cervical cancer screening </a:t>
            </a:r>
            <a:r>
              <a:rPr lang="en-GB" sz="1400" dirty="0" smtClean="0">
                <a:solidFill>
                  <a:srgbClr val="002F5D"/>
                </a:solidFill>
              </a:rPr>
              <a:t>has a </a:t>
            </a:r>
            <a:r>
              <a:rPr lang="en-GB" sz="1400" b="1" dirty="0" smtClean="0">
                <a:solidFill>
                  <a:srgbClr val="002F5D"/>
                </a:solidFill>
              </a:rPr>
              <a:t>downward trend </a:t>
            </a:r>
            <a:r>
              <a:rPr lang="en-GB" sz="1400" dirty="0" smtClean="0">
                <a:solidFill>
                  <a:srgbClr val="002F5D"/>
                </a:solidFill>
              </a:rPr>
              <a:t>nationally and locally.</a:t>
            </a:r>
            <a:endParaRPr lang="en-GB" sz="1400" dirty="0">
              <a:solidFill>
                <a:srgbClr val="002F5D"/>
              </a:solidFill>
            </a:endParaRPr>
          </a:p>
        </p:txBody>
      </p:sp>
      <p:pic>
        <p:nvPicPr>
          <p:cNvPr id="6" name="Picture 5"/>
          <p:cNvPicPr>
            <a:picLocks noChangeAspect="1"/>
          </p:cNvPicPr>
          <p:nvPr/>
        </p:nvPicPr>
        <p:blipFill>
          <a:blip r:embed="rId3"/>
          <a:stretch>
            <a:fillRect/>
          </a:stretch>
        </p:blipFill>
        <p:spPr>
          <a:xfrm>
            <a:off x="6433482" y="5000422"/>
            <a:ext cx="5589318" cy="923591"/>
          </a:xfrm>
          <a:prstGeom prst="rect">
            <a:avLst/>
          </a:prstGeom>
        </p:spPr>
      </p:pic>
      <p:pic>
        <p:nvPicPr>
          <p:cNvPr id="7" name="Picture 6"/>
          <p:cNvPicPr>
            <a:picLocks noChangeAspect="1"/>
          </p:cNvPicPr>
          <p:nvPr/>
        </p:nvPicPr>
        <p:blipFill>
          <a:blip r:embed="rId4"/>
          <a:stretch>
            <a:fillRect/>
          </a:stretch>
        </p:blipFill>
        <p:spPr>
          <a:xfrm>
            <a:off x="7325333" y="3734244"/>
            <a:ext cx="4703241" cy="744836"/>
          </a:xfrm>
          <a:prstGeom prst="rect">
            <a:avLst/>
          </a:prstGeom>
        </p:spPr>
      </p:pic>
      <p:pic>
        <p:nvPicPr>
          <p:cNvPr id="10" name="Picture 9"/>
          <p:cNvPicPr>
            <a:picLocks noChangeAspect="1"/>
          </p:cNvPicPr>
          <p:nvPr/>
        </p:nvPicPr>
        <p:blipFill>
          <a:blip r:embed="rId5"/>
          <a:stretch>
            <a:fillRect/>
          </a:stretch>
        </p:blipFill>
        <p:spPr>
          <a:xfrm>
            <a:off x="6771879" y="1030922"/>
            <a:ext cx="5250921" cy="2162448"/>
          </a:xfrm>
          <a:prstGeom prst="rect">
            <a:avLst/>
          </a:prstGeom>
        </p:spPr>
      </p:pic>
      <p:sp>
        <p:nvSpPr>
          <p:cNvPr id="11" name="Title 1"/>
          <p:cNvSpPr txBox="1">
            <a:spLocks/>
          </p:cNvSpPr>
          <p:nvPr/>
        </p:nvSpPr>
        <p:spPr>
          <a:xfrm>
            <a:off x="0" y="0"/>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Screening</a:t>
            </a:r>
            <a:endParaRPr lang="en-GB" sz="3200" b="1" dirty="0">
              <a:solidFill>
                <a:schemeClr val="bg1"/>
              </a:solidFill>
            </a:endParaRPr>
          </a:p>
        </p:txBody>
      </p:sp>
      <p:sp>
        <p:nvSpPr>
          <p:cNvPr id="13" name="TextBox 12"/>
          <p:cNvSpPr txBox="1"/>
          <p:nvPr/>
        </p:nvSpPr>
        <p:spPr>
          <a:xfrm>
            <a:off x="7325333" y="3335255"/>
            <a:ext cx="46974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Flu vaccination coverage </a:t>
            </a:r>
            <a:endParaRPr lang="en-GB" sz="1400" b="1" dirty="0">
              <a:solidFill>
                <a:schemeClr val="bg1"/>
              </a:solidFill>
            </a:endParaRPr>
          </a:p>
        </p:txBody>
      </p:sp>
      <p:sp>
        <p:nvSpPr>
          <p:cNvPr id="14" name="TextBox 13"/>
          <p:cNvSpPr txBox="1"/>
          <p:nvPr/>
        </p:nvSpPr>
        <p:spPr>
          <a:xfrm>
            <a:off x="6421566" y="4603640"/>
            <a:ext cx="558931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Screening coverage </a:t>
            </a:r>
            <a:r>
              <a:rPr lang="en-GB" sz="1200" b="1" dirty="0" smtClean="0">
                <a:solidFill>
                  <a:schemeClr val="bg1"/>
                </a:solidFill>
              </a:rPr>
              <a:t>cancer and abdominal aortic aneurysm</a:t>
            </a:r>
            <a:endParaRPr lang="en-GB" sz="1200" b="1" dirty="0">
              <a:solidFill>
                <a:schemeClr val="bg1"/>
              </a:solidFill>
            </a:endParaRPr>
          </a:p>
        </p:txBody>
      </p:sp>
      <p:sp>
        <p:nvSpPr>
          <p:cNvPr id="16" name="Rectangle 15"/>
          <p:cNvSpPr/>
          <p:nvPr/>
        </p:nvSpPr>
        <p:spPr>
          <a:xfrm>
            <a:off x="6400800" y="6028483"/>
            <a:ext cx="4667002" cy="246221"/>
          </a:xfrm>
          <a:prstGeom prst="rect">
            <a:avLst/>
          </a:prstGeom>
        </p:spPr>
        <p:txBody>
          <a:bodyPr wrap="square">
            <a:spAutoFit/>
          </a:bodyPr>
          <a:lstStyle/>
          <a:p>
            <a:r>
              <a:rPr lang="en-GB" sz="1000" b="1" dirty="0">
                <a:solidFill>
                  <a:srgbClr val="002B61"/>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B61"/>
                </a:solidFill>
                <a:latin typeface="Calibri" panose="020F0502020204030204" pitchFamily="34" charset="0"/>
                <a:ea typeface="Times New Roman" panose="02020603050405020304" pitchFamily="18" charset="0"/>
                <a:cs typeface="Times New Roman" panose="02020603050405020304" pitchFamily="18" charset="0"/>
              </a:rPr>
              <a:t>: Public Health England, Public Health Outcomes </a:t>
            </a:r>
            <a:r>
              <a:rPr lang="en-GB" sz="1000" dirty="0" smtClean="0">
                <a:solidFill>
                  <a:srgbClr val="002B61"/>
                </a:solidFill>
                <a:latin typeface="Calibri" panose="020F0502020204030204" pitchFamily="34" charset="0"/>
                <a:ea typeface="Times New Roman" panose="02020603050405020304" pitchFamily="18" charset="0"/>
                <a:cs typeface="Times New Roman" panose="02020603050405020304" pitchFamily="18" charset="0"/>
              </a:rPr>
              <a:t>Framework (Tables 52, 53, 54)</a:t>
            </a:r>
            <a:endParaRPr lang="en-GB" sz="1000" dirty="0"/>
          </a:p>
        </p:txBody>
      </p:sp>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389108" y="5570113"/>
            <a:ext cx="6120130" cy="1054735"/>
          </a:xfrm>
          <a:prstGeom prst="rect">
            <a:avLst/>
          </a:prstGeom>
          <a:noFill/>
          <a:ln>
            <a:noFill/>
          </a:ln>
        </p:spPr>
      </p:pic>
    </p:spTree>
    <p:extLst>
      <p:ext uri="{BB962C8B-B14F-4D97-AF65-F5344CB8AC3E}">
        <p14:creationId xmlns:p14="http://schemas.microsoft.com/office/powerpoint/2010/main" val="165234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Illness in the population – disease and condition prevalence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21</a:t>
            </a:fld>
            <a:endParaRPr lang="en-GB"/>
          </a:p>
        </p:txBody>
      </p:sp>
      <p:sp>
        <p:nvSpPr>
          <p:cNvPr id="8" name="TextBox 7"/>
          <p:cNvSpPr txBox="1"/>
          <p:nvPr/>
        </p:nvSpPr>
        <p:spPr>
          <a:xfrm>
            <a:off x="6746437" y="596410"/>
            <a:ext cx="528056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Cardiovascular </a:t>
            </a:r>
            <a:r>
              <a:rPr lang="en-GB" sz="1200" b="1" dirty="0" smtClean="0">
                <a:solidFill>
                  <a:schemeClr val="bg1"/>
                </a:solidFill>
              </a:rPr>
              <a:t>2017/18</a:t>
            </a:r>
            <a:endParaRPr lang="en-GB" sz="1200" b="1" dirty="0">
              <a:solidFill>
                <a:schemeClr val="bg1"/>
              </a:solidFill>
            </a:endParaRPr>
          </a:p>
        </p:txBody>
      </p:sp>
      <p:pic>
        <p:nvPicPr>
          <p:cNvPr id="5" name="Picture 4"/>
          <p:cNvPicPr>
            <a:picLocks noChangeAspect="1"/>
          </p:cNvPicPr>
          <p:nvPr/>
        </p:nvPicPr>
        <p:blipFill>
          <a:blip r:embed="rId2"/>
          <a:stretch>
            <a:fillRect/>
          </a:stretch>
        </p:blipFill>
        <p:spPr>
          <a:xfrm>
            <a:off x="6737155" y="1009086"/>
            <a:ext cx="5289641" cy="1715792"/>
          </a:xfrm>
          <a:prstGeom prst="rect">
            <a:avLst/>
          </a:prstGeom>
        </p:spPr>
      </p:pic>
      <p:sp>
        <p:nvSpPr>
          <p:cNvPr id="7" name="Rectangle 6"/>
          <p:cNvSpPr/>
          <p:nvPr/>
        </p:nvSpPr>
        <p:spPr>
          <a:xfrm>
            <a:off x="6096000" y="5887028"/>
            <a:ext cx="6706737"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NHS Digital, Quality and Outcomes Framework, CCC Public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Intelligence (Tables 55, 60, 63 ,and 66)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902687" y="1007012"/>
            <a:ext cx="3669467" cy="1719940"/>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910710" y="3342287"/>
            <a:ext cx="3704959" cy="1846296"/>
          </a:xfrm>
          <a:prstGeom prst="rect">
            <a:avLst/>
          </a:prstGeom>
          <a:noFill/>
          <a:ln>
            <a:noFill/>
          </a:ln>
        </p:spPr>
      </p:pic>
      <p:pic>
        <p:nvPicPr>
          <p:cNvPr id="12" name="Picture 11"/>
          <p:cNvPicPr>
            <a:picLocks noChangeAspect="1"/>
          </p:cNvPicPr>
          <p:nvPr/>
        </p:nvPicPr>
        <p:blipFill>
          <a:blip r:embed="rId5"/>
          <a:stretch>
            <a:fillRect/>
          </a:stretch>
        </p:blipFill>
        <p:spPr>
          <a:xfrm>
            <a:off x="6737155" y="3329385"/>
            <a:ext cx="5289641" cy="1838730"/>
          </a:xfrm>
          <a:prstGeom prst="rect">
            <a:avLst/>
          </a:prstGeom>
        </p:spPr>
      </p:pic>
      <p:sp>
        <p:nvSpPr>
          <p:cNvPr id="15" name="TextBox 14"/>
          <p:cNvSpPr txBox="1"/>
          <p:nvPr/>
        </p:nvSpPr>
        <p:spPr>
          <a:xfrm>
            <a:off x="2901427" y="2923181"/>
            <a:ext cx="370495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Long-term conditions </a:t>
            </a:r>
            <a:r>
              <a:rPr lang="en-GB" sz="1200" b="1" dirty="0" smtClean="0">
                <a:solidFill>
                  <a:schemeClr val="bg1"/>
                </a:solidFill>
              </a:rPr>
              <a:t>2017/18</a:t>
            </a:r>
            <a:endParaRPr lang="en-GB" sz="1200" b="1" dirty="0">
              <a:solidFill>
                <a:schemeClr val="bg1"/>
              </a:solidFill>
            </a:endParaRPr>
          </a:p>
        </p:txBody>
      </p:sp>
      <p:sp>
        <p:nvSpPr>
          <p:cNvPr id="16" name="TextBox 15"/>
          <p:cNvSpPr txBox="1"/>
          <p:nvPr/>
        </p:nvSpPr>
        <p:spPr>
          <a:xfrm>
            <a:off x="6737155" y="2925761"/>
            <a:ext cx="528984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Mental health conditions </a:t>
            </a:r>
            <a:r>
              <a:rPr lang="en-GB" sz="1200" b="1" dirty="0" smtClean="0">
                <a:solidFill>
                  <a:schemeClr val="bg1"/>
                </a:solidFill>
              </a:rPr>
              <a:t>2017/18</a:t>
            </a:r>
            <a:endParaRPr lang="en-GB" sz="1200" b="1" dirty="0">
              <a:solidFill>
                <a:schemeClr val="bg1"/>
              </a:solidFill>
            </a:endParaRPr>
          </a:p>
        </p:txBody>
      </p:sp>
      <p:sp>
        <p:nvSpPr>
          <p:cNvPr id="17" name="TextBox 16"/>
          <p:cNvSpPr txBox="1"/>
          <p:nvPr/>
        </p:nvSpPr>
        <p:spPr>
          <a:xfrm>
            <a:off x="2910710" y="612585"/>
            <a:ext cx="36614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Respiratory </a:t>
            </a:r>
            <a:r>
              <a:rPr lang="en-GB" sz="1200" b="1" dirty="0" smtClean="0">
                <a:solidFill>
                  <a:schemeClr val="bg1"/>
                </a:solidFill>
              </a:rPr>
              <a:t>2017/18</a:t>
            </a:r>
            <a:endParaRPr lang="en-GB" sz="1200" b="1" dirty="0">
              <a:solidFill>
                <a:schemeClr val="bg1"/>
              </a:solidFill>
            </a:endParaRPr>
          </a:p>
        </p:txBody>
      </p:sp>
      <p:sp>
        <p:nvSpPr>
          <p:cNvPr id="3" name="TextBox 2"/>
          <p:cNvSpPr txBox="1"/>
          <p:nvPr/>
        </p:nvSpPr>
        <p:spPr>
          <a:xfrm>
            <a:off x="318977" y="750299"/>
            <a:ext cx="2582450" cy="4832092"/>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For </a:t>
            </a:r>
            <a:r>
              <a:rPr lang="en-GB" sz="1400" b="1" dirty="0" smtClean="0">
                <a:solidFill>
                  <a:srgbClr val="002F5D"/>
                </a:solidFill>
              </a:rPr>
              <a:t>asthma</a:t>
            </a:r>
            <a:r>
              <a:rPr lang="en-GB" sz="1400" dirty="0" smtClean="0">
                <a:solidFill>
                  <a:srgbClr val="002F5D"/>
                </a:solidFill>
              </a:rPr>
              <a:t>, </a:t>
            </a:r>
            <a:r>
              <a:rPr lang="en-GB" sz="1400" b="1" dirty="0" smtClean="0">
                <a:solidFill>
                  <a:srgbClr val="002F5D"/>
                </a:solidFill>
              </a:rPr>
              <a:t>chronic obstructive pulmonary disease </a:t>
            </a:r>
            <a:r>
              <a:rPr lang="en-GB" sz="1400" dirty="0" smtClean="0">
                <a:solidFill>
                  <a:srgbClr val="002F5D"/>
                </a:solidFill>
              </a:rPr>
              <a:t>(COPD), </a:t>
            </a:r>
            <a:r>
              <a:rPr lang="en-GB" sz="1400" b="1" dirty="0" smtClean="0">
                <a:solidFill>
                  <a:srgbClr val="002F5D"/>
                </a:solidFill>
              </a:rPr>
              <a:t>coronary heart disease</a:t>
            </a:r>
            <a:r>
              <a:rPr lang="en-GB" sz="1400" dirty="0" smtClean="0">
                <a:solidFill>
                  <a:srgbClr val="002F5D"/>
                </a:solidFill>
              </a:rPr>
              <a:t>, </a:t>
            </a:r>
            <a:r>
              <a:rPr lang="en-GB" sz="1400" b="1" dirty="0" smtClean="0">
                <a:solidFill>
                  <a:srgbClr val="002F5D"/>
                </a:solidFill>
              </a:rPr>
              <a:t>high blood pressure</a:t>
            </a:r>
            <a:r>
              <a:rPr lang="en-GB" sz="1400" dirty="0" smtClean="0">
                <a:solidFill>
                  <a:srgbClr val="002F5D"/>
                </a:solidFill>
              </a:rPr>
              <a:t>, </a:t>
            </a:r>
            <a:r>
              <a:rPr lang="en-GB" sz="1400" b="1" dirty="0" smtClean="0">
                <a:solidFill>
                  <a:srgbClr val="002F5D"/>
                </a:solidFill>
              </a:rPr>
              <a:t>stroke</a:t>
            </a:r>
            <a:r>
              <a:rPr lang="en-GB" sz="1400" dirty="0" smtClean="0">
                <a:solidFill>
                  <a:srgbClr val="002F5D"/>
                </a:solidFill>
              </a:rPr>
              <a:t>, </a:t>
            </a:r>
            <a:r>
              <a:rPr lang="en-GB" sz="1400" b="1" dirty="0" smtClean="0">
                <a:solidFill>
                  <a:srgbClr val="002F5D"/>
                </a:solidFill>
              </a:rPr>
              <a:t>cancer</a:t>
            </a:r>
            <a:r>
              <a:rPr lang="en-GB" sz="1400" dirty="0" smtClean="0">
                <a:solidFill>
                  <a:srgbClr val="002F5D"/>
                </a:solidFill>
              </a:rPr>
              <a:t>, and </a:t>
            </a:r>
            <a:r>
              <a:rPr lang="en-GB" sz="1400" b="1" dirty="0" smtClean="0">
                <a:solidFill>
                  <a:srgbClr val="002F5D"/>
                </a:solidFill>
              </a:rPr>
              <a:t>diabetes</a:t>
            </a:r>
            <a:r>
              <a:rPr lang="en-GB" sz="1400" dirty="0" smtClean="0">
                <a:solidFill>
                  <a:srgbClr val="002F5D"/>
                </a:solidFill>
              </a:rPr>
              <a:t>, the </a:t>
            </a:r>
            <a:r>
              <a:rPr lang="en-GB" sz="1400" b="1" dirty="0" smtClean="0">
                <a:solidFill>
                  <a:srgbClr val="002F5D"/>
                </a:solidFill>
              </a:rPr>
              <a:t>prevalence in Cambridge is lower </a:t>
            </a:r>
            <a:r>
              <a:rPr lang="en-GB" sz="1400" dirty="0" smtClean="0">
                <a:solidFill>
                  <a:srgbClr val="002F5D"/>
                </a:solidFill>
              </a:rPr>
              <a:t>than the England averages.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In terms of mental health conditions in Cambridge, rates of </a:t>
            </a:r>
            <a:r>
              <a:rPr lang="en-GB" sz="1400" b="1" dirty="0" smtClean="0">
                <a:solidFill>
                  <a:srgbClr val="002F5D"/>
                </a:solidFill>
              </a:rPr>
              <a:t>depression</a:t>
            </a:r>
            <a:r>
              <a:rPr lang="en-GB" sz="1400" dirty="0" smtClean="0">
                <a:solidFill>
                  <a:srgbClr val="002F5D"/>
                </a:solidFill>
              </a:rPr>
              <a:t>, </a:t>
            </a:r>
            <a:r>
              <a:rPr lang="en-GB" sz="1400" b="1" dirty="0" smtClean="0">
                <a:solidFill>
                  <a:srgbClr val="002F5D"/>
                </a:solidFill>
              </a:rPr>
              <a:t>dementia</a:t>
            </a:r>
            <a:r>
              <a:rPr lang="en-GB" sz="1400" dirty="0" smtClean="0">
                <a:solidFill>
                  <a:srgbClr val="002F5D"/>
                </a:solidFill>
              </a:rPr>
              <a:t>, and </a:t>
            </a:r>
            <a:r>
              <a:rPr lang="en-GB" sz="1400" b="1" dirty="0" smtClean="0">
                <a:solidFill>
                  <a:srgbClr val="002F5D"/>
                </a:solidFill>
              </a:rPr>
              <a:t>learning disabilities </a:t>
            </a:r>
            <a:r>
              <a:rPr lang="en-GB" sz="1400" dirty="0" smtClean="0">
                <a:solidFill>
                  <a:srgbClr val="002F5D"/>
                </a:solidFill>
              </a:rPr>
              <a:t>are at levels </a:t>
            </a:r>
            <a:r>
              <a:rPr lang="en-GB" sz="1400" b="1" dirty="0" smtClean="0">
                <a:solidFill>
                  <a:srgbClr val="002F5D"/>
                </a:solidFill>
              </a:rPr>
              <a:t>statistically significantly lower </a:t>
            </a:r>
            <a:r>
              <a:rPr lang="en-GB" sz="1400" dirty="0" smtClean="0">
                <a:solidFill>
                  <a:srgbClr val="002F5D"/>
                </a:solidFill>
              </a:rPr>
              <a:t>than England averages. Levels of </a:t>
            </a:r>
            <a:r>
              <a:rPr lang="en-GB" sz="1400" b="1" dirty="0" smtClean="0">
                <a:solidFill>
                  <a:srgbClr val="002F5D"/>
                </a:solidFill>
              </a:rPr>
              <a:t>Schizophrenia, bipolar affective disorder, and other psychoses </a:t>
            </a:r>
            <a:r>
              <a:rPr lang="en-GB" sz="1400" dirty="0" smtClean="0">
                <a:solidFill>
                  <a:srgbClr val="002F5D"/>
                </a:solidFill>
              </a:rPr>
              <a:t>are statistically significantly </a:t>
            </a:r>
            <a:r>
              <a:rPr lang="en-GB" sz="1400" b="1" dirty="0" smtClean="0">
                <a:solidFill>
                  <a:srgbClr val="002F5D"/>
                </a:solidFill>
              </a:rPr>
              <a:t>higher</a:t>
            </a:r>
            <a:r>
              <a:rPr lang="en-GB" sz="1400" dirty="0" smtClean="0">
                <a:solidFill>
                  <a:srgbClr val="002F5D"/>
                </a:solidFill>
              </a:rPr>
              <a:t> than the national rate.</a:t>
            </a:r>
            <a:endParaRPr lang="en-GB" sz="1400" dirty="0">
              <a:solidFill>
                <a:srgbClr val="002F5D"/>
              </a:solidFill>
            </a:endParaRPr>
          </a:p>
        </p:txBody>
      </p:sp>
      <p:sp>
        <p:nvSpPr>
          <p:cNvPr id="18" name="Rectangle 17"/>
          <p:cNvSpPr/>
          <p:nvPr/>
        </p:nvSpPr>
        <p:spPr>
          <a:xfrm>
            <a:off x="2901427" y="5255114"/>
            <a:ext cx="3670727" cy="369332"/>
          </a:xfrm>
          <a:prstGeom prst="rect">
            <a:avLst/>
          </a:prstGeom>
        </p:spPr>
        <p:txBody>
          <a:bodyPr wrap="square">
            <a:spAutoFit/>
          </a:bodyPr>
          <a:lstStyle/>
          <a:p>
            <a:r>
              <a:rPr lang="en-GB" sz="900" b="1" dirty="0" smtClean="0">
                <a:solidFill>
                  <a:srgbClr val="002F5D"/>
                </a:solidFill>
                <a:ea typeface="Calibri" panose="020F0502020204030204" pitchFamily="34" charset="0"/>
                <a:cs typeface="Arial" panose="020B0604020202020204" pitchFamily="34" charset="0"/>
              </a:rPr>
              <a:t>*</a:t>
            </a:r>
            <a:r>
              <a:rPr lang="en-GB" sz="900" dirty="0" smtClean="0">
                <a:solidFill>
                  <a:srgbClr val="002F5D"/>
                </a:solidFill>
              </a:rPr>
              <a:t> </a:t>
            </a:r>
            <a:r>
              <a:rPr lang="en-GB" sz="900" dirty="0">
                <a:solidFill>
                  <a:srgbClr val="002F5D"/>
                </a:solidFill>
              </a:rPr>
              <a:t>Patients diagnosed with cancer (excluding non-</a:t>
            </a:r>
            <a:r>
              <a:rPr lang="en-GB" sz="900" dirty="0" err="1">
                <a:solidFill>
                  <a:srgbClr val="002F5D"/>
                </a:solidFill>
              </a:rPr>
              <a:t>melanotic</a:t>
            </a:r>
            <a:r>
              <a:rPr lang="en-GB" sz="900" dirty="0">
                <a:solidFill>
                  <a:srgbClr val="002F5D"/>
                </a:solidFill>
              </a:rPr>
              <a:t> skin cancer) on or after 01/04/2003</a:t>
            </a:r>
          </a:p>
        </p:txBody>
      </p:sp>
      <p:sp>
        <p:nvSpPr>
          <p:cNvPr id="19" name="Rectangle 18"/>
          <p:cNvSpPr/>
          <p:nvPr/>
        </p:nvSpPr>
        <p:spPr>
          <a:xfrm>
            <a:off x="6615669" y="5275800"/>
            <a:ext cx="4135790" cy="230832"/>
          </a:xfrm>
          <a:prstGeom prst="rect">
            <a:avLst/>
          </a:prstGeom>
        </p:spPr>
        <p:txBody>
          <a:bodyPr wrap="square">
            <a:spAutoFit/>
          </a:bodyPr>
          <a:lstStyle/>
          <a:p>
            <a:r>
              <a:rPr lang="en-GB" sz="900" b="1" dirty="0" smtClean="0">
                <a:solidFill>
                  <a:srgbClr val="002F5D"/>
                </a:solidFill>
                <a:ea typeface="Calibri" panose="020F0502020204030204" pitchFamily="34" charset="0"/>
                <a:cs typeface="Arial" panose="020B0604020202020204" pitchFamily="34" charset="0"/>
              </a:rPr>
              <a:t>*</a:t>
            </a:r>
            <a:r>
              <a:rPr lang="en-GB" sz="900" dirty="0" smtClean="0">
                <a:solidFill>
                  <a:srgbClr val="002F5D"/>
                </a:solidFill>
              </a:rPr>
              <a:t> </a:t>
            </a:r>
            <a:r>
              <a:rPr lang="en-GB" sz="900" dirty="0">
                <a:solidFill>
                  <a:srgbClr val="002F5D"/>
                </a:solidFill>
              </a:rPr>
              <a:t>Patients with a record of unresolved depression since April 2006</a:t>
            </a:r>
          </a:p>
        </p:txBody>
      </p:sp>
      <p:pic>
        <p:nvPicPr>
          <p:cNvPr id="20" name="Picture 19"/>
          <p:cNvPicPr>
            <a:picLocks noChangeAspect="1"/>
          </p:cNvPicPr>
          <p:nvPr/>
        </p:nvPicPr>
        <p:blipFill>
          <a:blip r:embed="rId6"/>
          <a:stretch>
            <a:fillRect/>
          </a:stretch>
        </p:blipFill>
        <p:spPr>
          <a:xfrm>
            <a:off x="318977" y="6010138"/>
            <a:ext cx="2883658" cy="390178"/>
          </a:xfrm>
          <a:prstGeom prst="rect">
            <a:avLst/>
          </a:prstGeom>
        </p:spPr>
      </p:pic>
    </p:spTree>
    <p:extLst>
      <p:ext uri="{BB962C8B-B14F-4D97-AF65-F5344CB8AC3E}">
        <p14:creationId xmlns:p14="http://schemas.microsoft.com/office/powerpoint/2010/main" val="3745658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Self-harm and suicide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22</a:t>
            </a:fld>
            <a:endParaRPr lang="en-GB"/>
          </a:p>
        </p:txBody>
      </p:sp>
      <p:sp>
        <p:nvSpPr>
          <p:cNvPr id="8" name="TextBox 7"/>
          <p:cNvSpPr txBox="1"/>
          <p:nvPr/>
        </p:nvSpPr>
        <p:spPr>
          <a:xfrm>
            <a:off x="6346209" y="596410"/>
            <a:ext cx="568079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Emergency hospital admission episodes for intentional self-harm, 2017/18</a:t>
            </a:r>
            <a:endParaRPr lang="en-GB" sz="1200" b="1" dirty="0">
              <a:solidFill>
                <a:schemeClr val="bg1"/>
              </a:solidFill>
            </a:endParaRPr>
          </a:p>
        </p:txBody>
      </p:sp>
      <p:sp>
        <p:nvSpPr>
          <p:cNvPr id="7" name="Rectangle 6"/>
          <p:cNvSpPr/>
          <p:nvPr/>
        </p:nvSpPr>
        <p:spPr>
          <a:xfrm>
            <a:off x="6308678" y="3483500"/>
            <a:ext cx="5108812" cy="254465"/>
          </a:xfrm>
          <a:prstGeom prst="rect">
            <a:avLst/>
          </a:prstGeom>
        </p:spPr>
        <p:txBody>
          <a:bodyPr wrap="square">
            <a:spAutoFit/>
          </a:bodyPr>
          <a:lstStyle/>
          <a:p>
            <a:pPr>
              <a:lnSpc>
                <a:spcPts val="1200"/>
              </a:lnSpc>
            </a:pPr>
            <a:r>
              <a:rPr lang="en-GB" sz="1000" b="1" dirty="0">
                <a:solidFill>
                  <a:srgbClr val="002F5D"/>
                </a:solidFill>
              </a:rPr>
              <a:t>Source:</a:t>
            </a:r>
            <a:r>
              <a:rPr lang="en-GB" sz="1000" dirty="0">
                <a:solidFill>
                  <a:srgbClr val="002F5D"/>
                </a:solidFill>
              </a:rPr>
              <a:t> Public Health England Public Health Outcomes Framework indicator </a:t>
            </a:r>
            <a:r>
              <a:rPr lang="en-GB" sz="1000" dirty="0" smtClean="0">
                <a:solidFill>
                  <a:srgbClr val="002F5D"/>
                </a:solidFill>
              </a:rPr>
              <a:t>2.10ii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71)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9080747" y="3878537"/>
            <a:ext cx="294625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Suicide* (persons), 2015-17</a:t>
            </a:r>
            <a:endParaRPr lang="en-GB" sz="1200" b="1" dirty="0">
              <a:solidFill>
                <a:schemeClr val="bg1"/>
              </a:solidFill>
            </a:endParaRPr>
          </a:p>
        </p:txBody>
      </p:sp>
      <p:sp>
        <p:nvSpPr>
          <p:cNvPr id="3" name="TextBox 2"/>
          <p:cNvSpPr txBox="1"/>
          <p:nvPr/>
        </p:nvSpPr>
        <p:spPr>
          <a:xfrm>
            <a:off x="318976" y="750299"/>
            <a:ext cx="5267907" cy="5047536"/>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Self-harm</a:t>
            </a:r>
            <a:r>
              <a:rPr lang="en-GB" sz="1400" dirty="0">
                <a:solidFill>
                  <a:srgbClr val="002F5D"/>
                </a:solidFill>
              </a:rPr>
              <a:t> appears to be a particular </a:t>
            </a:r>
            <a:r>
              <a:rPr lang="en-GB" sz="1400" b="1" dirty="0">
                <a:solidFill>
                  <a:srgbClr val="002F5D"/>
                </a:solidFill>
              </a:rPr>
              <a:t>issue across Cambridgeshire and Peterborough combined, independently, and across most of the Cambridgeshire </a:t>
            </a:r>
            <a:r>
              <a:rPr lang="en-GB" sz="1400" b="1" dirty="0" smtClean="0">
                <a:solidFill>
                  <a:srgbClr val="002F5D"/>
                </a:solidFill>
              </a:rPr>
              <a:t>districts.</a:t>
            </a:r>
            <a:r>
              <a:rPr lang="en-GB" sz="1400" dirty="0" smtClean="0">
                <a:solidFill>
                  <a:srgbClr val="002F5D"/>
                </a:solidFill>
              </a:rPr>
              <a:t> </a:t>
            </a:r>
            <a:r>
              <a:rPr lang="en-GB" sz="1400" dirty="0">
                <a:solidFill>
                  <a:srgbClr val="002F5D"/>
                </a:solidFill>
              </a:rPr>
              <a:t>There are</a:t>
            </a:r>
            <a:r>
              <a:rPr lang="en-GB" sz="1400" b="1" dirty="0">
                <a:solidFill>
                  <a:srgbClr val="002F5D"/>
                </a:solidFill>
              </a:rPr>
              <a:t> sustained high rates</a:t>
            </a:r>
            <a:r>
              <a:rPr lang="en-GB" sz="1400" dirty="0">
                <a:solidFill>
                  <a:srgbClr val="002F5D"/>
                </a:solidFill>
              </a:rPr>
              <a:t> of </a:t>
            </a:r>
            <a:r>
              <a:rPr lang="en-GB" sz="1400" b="1" dirty="0">
                <a:solidFill>
                  <a:srgbClr val="002F5D"/>
                </a:solidFill>
              </a:rPr>
              <a:t>emergency hospital admissions</a:t>
            </a:r>
            <a:r>
              <a:rPr lang="en-GB" sz="1400" dirty="0">
                <a:solidFill>
                  <a:srgbClr val="002F5D"/>
                </a:solidFill>
              </a:rPr>
              <a:t> and levels above the national average in all districts other than Huntingdonshire. Rates are higher in females than males</a:t>
            </a:r>
            <a:r>
              <a:rPr lang="en-GB" sz="1400" dirty="0" smtClean="0">
                <a:solidFill>
                  <a:srgbClr val="002F5D"/>
                </a:solidFill>
              </a:rPr>
              <a:t>.</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The directly age-standardised rate of admissions episodes for self-harm in </a:t>
            </a:r>
            <a:r>
              <a:rPr lang="en-GB" sz="1400" b="1" dirty="0" smtClean="0">
                <a:solidFill>
                  <a:srgbClr val="002F5D"/>
                </a:solidFill>
              </a:rPr>
              <a:t>Cambridge</a:t>
            </a:r>
            <a:r>
              <a:rPr lang="en-GB" sz="1400" dirty="0" smtClean="0">
                <a:solidFill>
                  <a:srgbClr val="002F5D"/>
                </a:solidFill>
              </a:rPr>
              <a:t> is </a:t>
            </a:r>
            <a:r>
              <a:rPr lang="en-GB" sz="1400" b="1" dirty="0" smtClean="0">
                <a:solidFill>
                  <a:srgbClr val="002F5D"/>
                </a:solidFill>
              </a:rPr>
              <a:t>322.6 per 100,000</a:t>
            </a:r>
            <a:r>
              <a:rPr lang="en-GB" sz="1400" dirty="0" smtClean="0">
                <a:solidFill>
                  <a:srgbClr val="002F5D"/>
                </a:solidFill>
              </a:rPr>
              <a:t> persons. For females, this increases to a rate of 439.2 </a:t>
            </a:r>
            <a:r>
              <a:rPr lang="en-GB" sz="1400" dirty="0">
                <a:solidFill>
                  <a:srgbClr val="002F5D"/>
                </a:solidFill>
              </a:rPr>
              <a:t>per </a:t>
            </a:r>
            <a:r>
              <a:rPr lang="en-GB" sz="1400" dirty="0" smtClean="0">
                <a:solidFill>
                  <a:srgbClr val="002F5D"/>
                </a:solidFill>
              </a:rPr>
              <a:t>100,000.</a:t>
            </a:r>
          </a:p>
          <a:p>
            <a:pPr marL="285750" indent="-285750">
              <a:buFont typeface="Wingdings" panose="05000000000000000000" pitchFamily="2" charset="2"/>
              <a:buChar char="ð"/>
            </a:pPr>
            <a:endParaRPr lang="en-GB" sz="1400" dirty="0">
              <a:solidFill>
                <a:srgbClr val="002F5D"/>
              </a:solidFill>
            </a:endParaRPr>
          </a:p>
          <a:p>
            <a:pPr marL="285750" lvl="0" indent="-285750">
              <a:buFont typeface="Wingdings" panose="05000000000000000000" pitchFamily="2" charset="2"/>
              <a:buChar char="ð"/>
            </a:pPr>
            <a:r>
              <a:rPr lang="en-GB" sz="1400" dirty="0">
                <a:solidFill>
                  <a:srgbClr val="002F5D"/>
                </a:solidFill>
              </a:rPr>
              <a:t>The rates </a:t>
            </a:r>
            <a:r>
              <a:rPr lang="en-GB" sz="1400" dirty="0" smtClean="0">
                <a:solidFill>
                  <a:srgbClr val="002F5D"/>
                </a:solidFill>
              </a:rPr>
              <a:t>of </a:t>
            </a:r>
            <a:r>
              <a:rPr lang="en-GB" sz="1400" b="1" dirty="0" smtClean="0">
                <a:solidFill>
                  <a:srgbClr val="002F5D"/>
                </a:solidFill>
              </a:rPr>
              <a:t>suicides </a:t>
            </a:r>
            <a:r>
              <a:rPr lang="en-GB" sz="1400" b="1" dirty="0">
                <a:solidFill>
                  <a:srgbClr val="002F5D"/>
                </a:solidFill>
              </a:rPr>
              <a:t>for Cambridgeshire and Peterborough</a:t>
            </a:r>
            <a:r>
              <a:rPr lang="en-GB" sz="1400" dirty="0">
                <a:solidFill>
                  <a:srgbClr val="002F5D"/>
                </a:solidFill>
              </a:rPr>
              <a:t> as a whole, as well as Peterborough, do not differ significantly from the rate for England. </a:t>
            </a:r>
            <a:r>
              <a:rPr lang="en-GB" sz="1400" b="1" dirty="0" smtClean="0">
                <a:solidFill>
                  <a:srgbClr val="002F5D"/>
                </a:solidFill>
              </a:rPr>
              <a:t>Cambridgeshire’s </a:t>
            </a:r>
            <a:r>
              <a:rPr lang="en-GB" sz="1400" b="1" dirty="0">
                <a:solidFill>
                  <a:srgbClr val="002F5D"/>
                </a:solidFill>
              </a:rPr>
              <a:t>suicide rate </a:t>
            </a:r>
            <a:r>
              <a:rPr lang="en-GB" sz="1400" dirty="0">
                <a:solidFill>
                  <a:srgbClr val="002F5D"/>
                </a:solidFill>
              </a:rPr>
              <a:t>is statistically significantly </a:t>
            </a:r>
            <a:r>
              <a:rPr lang="en-GB" sz="1400" b="1" dirty="0">
                <a:solidFill>
                  <a:srgbClr val="002F5D"/>
                </a:solidFill>
              </a:rPr>
              <a:t>lower </a:t>
            </a:r>
            <a:r>
              <a:rPr lang="en-GB" sz="1400" dirty="0">
                <a:solidFill>
                  <a:srgbClr val="002F5D"/>
                </a:solidFill>
              </a:rPr>
              <a:t>than the national rate.</a:t>
            </a:r>
          </a:p>
          <a:p>
            <a:pPr marL="285750" lvl="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Suicide rates </a:t>
            </a:r>
            <a:r>
              <a:rPr lang="en-GB" sz="1400" dirty="0">
                <a:solidFill>
                  <a:srgbClr val="002F5D"/>
                </a:solidFill>
              </a:rPr>
              <a:t>in males are higher than in females (data not shown).</a:t>
            </a:r>
          </a:p>
          <a:p>
            <a:pPr marL="285750" lvl="0" indent="-285750">
              <a:buFont typeface="Wingdings" panose="05000000000000000000" pitchFamily="2" charset="2"/>
              <a:buChar char="ð"/>
            </a:pPr>
            <a:endParaRPr lang="en-GB" sz="1400" dirty="0" smtClean="0">
              <a:solidFill>
                <a:srgbClr val="002F5D"/>
              </a:solidFill>
            </a:endParaRPr>
          </a:p>
          <a:p>
            <a:pPr marL="285750" lvl="0" indent="-285750">
              <a:buFont typeface="Wingdings" panose="05000000000000000000" pitchFamily="2" charset="2"/>
              <a:buChar char="ð"/>
            </a:pPr>
            <a:r>
              <a:rPr lang="en-GB" sz="1400" dirty="0" smtClean="0">
                <a:solidFill>
                  <a:srgbClr val="002F5D"/>
                </a:solidFill>
              </a:rPr>
              <a:t>In 2015/17 there were </a:t>
            </a:r>
            <a:r>
              <a:rPr lang="en-GB" sz="1400" b="1" dirty="0" smtClean="0">
                <a:solidFill>
                  <a:srgbClr val="002F5D"/>
                </a:solidFill>
              </a:rPr>
              <a:t>27 recorded suicides in Cambridge</a:t>
            </a:r>
            <a:r>
              <a:rPr lang="en-GB" sz="1400" dirty="0" smtClean="0">
                <a:solidFill>
                  <a:srgbClr val="002F5D"/>
                </a:solidFill>
              </a:rPr>
              <a:t>.  The rate of suicides for Cambridge does </a:t>
            </a:r>
            <a:r>
              <a:rPr lang="en-GB" sz="1400" dirty="0">
                <a:solidFill>
                  <a:srgbClr val="002F5D"/>
                </a:solidFill>
              </a:rPr>
              <a:t>not differ significantly from the rate for </a:t>
            </a:r>
            <a:r>
              <a:rPr lang="en-GB" sz="1400" dirty="0" smtClean="0">
                <a:solidFill>
                  <a:srgbClr val="002F5D"/>
                </a:solidFill>
              </a:rPr>
              <a:t>England. </a:t>
            </a:r>
            <a:endParaRPr lang="en-GB" sz="1400" dirty="0">
              <a:solidFill>
                <a:srgbClr val="002F5D"/>
              </a:solidFill>
            </a:endParaRPr>
          </a:p>
          <a:p>
            <a:pPr marL="285750" indent="-285750">
              <a:buFont typeface="Wingdings" panose="05000000000000000000" pitchFamily="2" charset="2"/>
              <a:buChar char="ð"/>
            </a:pPr>
            <a:endParaRPr lang="en-GB" sz="1400" dirty="0">
              <a:solidFill>
                <a:srgbClr val="002F5D"/>
              </a:solidFill>
            </a:endParaRPr>
          </a:p>
        </p:txBody>
      </p:sp>
      <p:sp>
        <p:nvSpPr>
          <p:cNvPr id="18" name="Rectangle 17"/>
          <p:cNvSpPr/>
          <p:nvPr/>
        </p:nvSpPr>
        <p:spPr>
          <a:xfrm>
            <a:off x="6308678" y="3290717"/>
            <a:ext cx="1957176" cy="230832"/>
          </a:xfrm>
          <a:prstGeom prst="rect">
            <a:avLst/>
          </a:prstGeom>
        </p:spPr>
        <p:txBody>
          <a:bodyPr wrap="square">
            <a:spAutoFit/>
          </a:bodyPr>
          <a:lstStyle/>
          <a:p>
            <a:r>
              <a:rPr lang="en-GB" sz="900" dirty="0">
                <a:solidFill>
                  <a:srgbClr val="002F5D"/>
                </a:solidFill>
              </a:rPr>
              <a:t>DASR – Directly age-standardised rate</a:t>
            </a:r>
          </a:p>
        </p:txBody>
      </p:sp>
      <p:pic>
        <p:nvPicPr>
          <p:cNvPr id="20" name="Picture 19"/>
          <p:cNvPicPr>
            <a:picLocks noChangeAspect="1"/>
          </p:cNvPicPr>
          <p:nvPr/>
        </p:nvPicPr>
        <p:blipFill>
          <a:blip r:embed="rId3"/>
          <a:stretch>
            <a:fillRect/>
          </a:stretch>
        </p:blipFill>
        <p:spPr>
          <a:xfrm>
            <a:off x="6047026" y="3855144"/>
            <a:ext cx="2883658" cy="390178"/>
          </a:xfrm>
          <a:prstGeom prst="rect">
            <a:avLst/>
          </a:prstGeom>
        </p:spPr>
      </p:pic>
      <p:pic>
        <p:nvPicPr>
          <p:cNvPr id="6" name="Picture 5"/>
          <p:cNvPicPr>
            <a:picLocks noChangeAspect="1"/>
          </p:cNvPicPr>
          <p:nvPr/>
        </p:nvPicPr>
        <p:blipFill>
          <a:blip r:embed="rId4"/>
          <a:stretch>
            <a:fillRect/>
          </a:stretch>
        </p:blipFill>
        <p:spPr>
          <a:xfrm>
            <a:off x="6346210" y="1011909"/>
            <a:ext cx="5680788" cy="2268921"/>
          </a:xfrm>
          <a:prstGeom prst="rect">
            <a:avLst/>
          </a:prstGeom>
        </p:spPr>
      </p:pic>
      <p:pic>
        <p:nvPicPr>
          <p:cNvPr id="9" name="Picture 8"/>
          <p:cNvPicPr>
            <a:picLocks noChangeAspect="1"/>
          </p:cNvPicPr>
          <p:nvPr/>
        </p:nvPicPr>
        <p:blipFill>
          <a:blip r:embed="rId5"/>
          <a:stretch>
            <a:fillRect/>
          </a:stretch>
        </p:blipFill>
        <p:spPr>
          <a:xfrm>
            <a:off x="9080746" y="4297213"/>
            <a:ext cx="2946251" cy="1803309"/>
          </a:xfrm>
          <a:prstGeom prst="rect">
            <a:avLst/>
          </a:prstGeom>
        </p:spPr>
      </p:pic>
      <p:sp>
        <p:nvSpPr>
          <p:cNvPr id="13" name="Rectangle 12"/>
          <p:cNvSpPr/>
          <p:nvPr/>
        </p:nvSpPr>
        <p:spPr>
          <a:xfrm>
            <a:off x="6127776" y="5691585"/>
            <a:ext cx="2482824" cy="707886"/>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Public Health England Public Health Outcomes Framework indicator </a:t>
            </a: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4.10 (Table 72)</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6"/>
          <a:stretch>
            <a:fillRect/>
          </a:stretch>
        </p:blipFill>
        <p:spPr>
          <a:xfrm>
            <a:off x="6096000" y="5133120"/>
            <a:ext cx="2953643" cy="399141"/>
          </a:xfrm>
          <a:prstGeom prst="rect">
            <a:avLst/>
          </a:prstGeom>
        </p:spPr>
      </p:pic>
      <p:sp>
        <p:nvSpPr>
          <p:cNvPr id="21" name="Rectangle 20"/>
          <p:cNvSpPr/>
          <p:nvPr/>
        </p:nvSpPr>
        <p:spPr>
          <a:xfrm>
            <a:off x="8965675" y="6116360"/>
            <a:ext cx="3061321" cy="246221"/>
          </a:xfrm>
          <a:prstGeom prst="rect">
            <a:avLst/>
          </a:prstGeom>
        </p:spPr>
        <p:txBody>
          <a:bodyPr wrap="square">
            <a:spAutoFit/>
          </a:bodyPr>
          <a:lstStyle/>
          <a:p>
            <a:pPr>
              <a:lnSpc>
                <a:spcPts val="1200"/>
              </a:lnSpc>
              <a:spcAft>
                <a:spcPts val="0"/>
              </a:spcAft>
            </a:pP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*suicide and injury of undetermined intent</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940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Mental health in children and young people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23</a:t>
            </a:fld>
            <a:endParaRPr lang="en-GB"/>
          </a:p>
        </p:txBody>
      </p:sp>
      <p:sp>
        <p:nvSpPr>
          <p:cNvPr id="8" name="TextBox 7"/>
          <p:cNvSpPr txBox="1"/>
          <p:nvPr/>
        </p:nvSpPr>
        <p:spPr>
          <a:xfrm>
            <a:off x="3162644" y="596410"/>
            <a:ext cx="886435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Any mental health disorder and specific disorders prevalence by age and sex, 2017</a:t>
            </a:r>
            <a:endParaRPr lang="en-GB" sz="1200" b="1" dirty="0">
              <a:solidFill>
                <a:schemeClr val="bg1"/>
              </a:solidFill>
            </a:endParaRPr>
          </a:p>
        </p:txBody>
      </p:sp>
      <p:sp>
        <p:nvSpPr>
          <p:cNvPr id="7" name="Rectangle 6"/>
          <p:cNvSpPr/>
          <p:nvPr/>
        </p:nvSpPr>
        <p:spPr>
          <a:xfrm>
            <a:off x="3098954" y="2686627"/>
            <a:ext cx="8254846" cy="246221"/>
          </a:xfrm>
          <a:prstGeom prst="rect">
            <a:avLst/>
          </a:prstGeom>
        </p:spPr>
        <p:txBody>
          <a:bodyPr wrap="square">
            <a:spAutoFit/>
          </a:bodyPr>
          <a:lstStyle/>
          <a:p>
            <a:pPr>
              <a:lnSpc>
                <a:spcPts val="1200"/>
              </a:lnSpc>
            </a:pPr>
            <a:r>
              <a:rPr lang="en-GB" sz="1000" b="1" dirty="0">
                <a:solidFill>
                  <a:srgbClr val="002F5D"/>
                </a:solidFill>
              </a:rPr>
              <a:t>Source:</a:t>
            </a:r>
            <a:r>
              <a:rPr lang="en-GB" sz="1000" dirty="0">
                <a:solidFill>
                  <a:srgbClr val="002F5D"/>
                </a:solidFill>
              </a:rPr>
              <a:t> Mental Health of Children and Young People Survey, NHS Digital Copyright © 2018 Health and Social Care Information Centre</a:t>
            </a:r>
            <a:r>
              <a:rPr lang="en-GB" sz="1000" dirty="0" smtClean="0">
                <a:solidFill>
                  <a:srgbClr val="002F5D"/>
                </a:solidFill>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73)</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3162644" y="3164164"/>
            <a:ext cx="886435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Estimated number of children and young people (aged 5-19yrs) with a mental health disorder</a:t>
            </a:r>
            <a:endParaRPr lang="en-GB" sz="1200" b="1" dirty="0">
              <a:solidFill>
                <a:schemeClr val="bg1"/>
              </a:solidFill>
            </a:endParaRPr>
          </a:p>
        </p:txBody>
      </p:sp>
      <p:sp>
        <p:nvSpPr>
          <p:cNvPr id="3" name="TextBox 2"/>
          <p:cNvSpPr txBox="1"/>
          <p:nvPr/>
        </p:nvSpPr>
        <p:spPr>
          <a:xfrm>
            <a:off x="90436" y="520786"/>
            <a:ext cx="2881330" cy="6124754"/>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Mental Health of Children and Young People </a:t>
            </a:r>
            <a:r>
              <a:rPr lang="en-GB" sz="1400" b="1" dirty="0" smtClean="0">
                <a:solidFill>
                  <a:srgbClr val="002F5D"/>
                </a:solidFill>
              </a:rPr>
              <a:t>(c&amp;yp) in </a:t>
            </a:r>
            <a:r>
              <a:rPr lang="en-GB" sz="1400" b="1" dirty="0">
                <a:solidFill>
                  <a:srgbClr val="002F5D"/>
                </a:solidFill>
              </a:rPr>
              <a:t>England</a:t>
            </a:r>
            <a:r>
              <a:rPr lang="en-GB" sz="1400" dirty="0">
                <a:solidFill>
                  <a:srgbClr val="002F5D"/>
                </a:solidFill>
              </a:rPr>
              <a:t>, 2017, published by NHS Digital, collected information from 9,117 </a:t>
            </a:r>
            <a:r>
              <a:rPr lang="en-GB" sz="1400" dirty="0" smtClean="0">
                <a:solidFill>
                  <a:srgbClr val="002F5D"/>
                </a:solidFill>
              </a:rPr>
              <a:t>c&amp;yp. This table (right) shows </a:t>
            </a:r>
            <a:r>
              <a:rPr lang="en-GB" sz="1400" dirty="0">
                <a:solidFill>
                  <a:srgbClr val="002F5D"/>
                </a:solidFill>
              </a:rPr>
              <a:t>the findings on the prevalence of mental disorder by </a:t>
            </a:r>
            <a:r>
              <a:rPr lang="en-GB" sz="1400" dirty="0" smtClean="0">
                <a:solidFill>
                  <a:srgbClr val="002F5D"/>
                </a:solidFill>
              </a:rPr>
              <a:t>broad categories. Prevalence is applied to population estimates to produce local estimates of those experiencing mental health disorders (table below). </a:t>
            </a:r>
          </a:p>
          <a:p>
            <a:endParaRPr lang="en-GB" sz="1400" dirty="0" smtClean="0">
              <a:solidFill>
                <a:srgbClr val="002F5D"/>
              </a:solidFill>
            </a:endParaRPr>
          </a:p>
          <a:p>
            <a:pPr marL="285750" lvl="0" indent="-285750">
              <a:buFont typeface="Wingdings" panose="05000000000000000000" pitchFamily="2" charset="2"/>
              <a:buChar char="ð"/>
            </a:pPr>
            <a:r>
              <a:rPr lang="en-GB" sz="1400" dirty="0">
                <a:solidFill>
                  <a:srgbClr val="002F5D"/>
                </a:solidFill>
              </a:rPr>
              <a:t>One in eight (12.8%) 5 to 19 year olds had </a:t>
            </a:r>
            <a:r>
              <a:rPr lang="en-GB" sz="1400" b="1" dirty="0" smtClean="0">
                <a:solidFill>
                  <a:srgbClr val="002F5D"/>
                </a:solidFill>
              </a:rPr>
              <a:t>at </a:t>
            </a:r>
            <a:r>
              <a:rPr lang="en-GB" sz="1400" b="1" dirty="0">
                <a:solidFill>
                  <a:srgbClr val="002F5D"/>
                </a:solidFill>
              </a:rPr>
              <a:t>least one mental disorder </a:t>
            </a:r>
            <a:r>
              <a:rPr lang="en-GB" sz="1400" dirty="0">
                <a:solidFill>
                  <a:srgbClr val="002F5D"/>
                </a:solidFill>
              </a:rPr>
              <a:t>when </a:t>
            </a:r>
            <a:r>
              <a:rPr lang="en-GB" sz="1400" dirty="0" smtClean="0">
                <a:solidFill>
                  <a:srgbClr val="002F5D"/>
                </a:solidFill>
              </a:rPr>
              <a:t>assessed (equivalent to approx. </a:t>
            </a:r>
            <a:r>
              <a:rPr lang="en-GB" sz="1400" b="1" dirty="0" smtClean="0">
                <a:solidFill>
                  <a:srgbClr val="002F5D"/>
                </a:solidFill>
              </a:rPr>
              <a:t>2,850 c&amp;yp in Cambridge</a:t>
            </a:r>
            <a:r>
              <a:rPr lang="en-GB" sz="1400" dirty="0" smtClean="0">
                <a:solidFill>
                  <a:srgbClr val="002F5D"/>
                </a:solidFill>
              </a:rPr>
              <a:t>).  </a:t>
            </a:r>
          </a:p>
          <a:p>
            <a:pPr marL="285750" lvl="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b="1" dirty="0">
                <a:solidFill>
                  <a:srgbClr val="002F5D"/>
                </a:solidFill>
              </a:rPr>
              <a:t>Emotional disorders </a:t>
            </a:r>
            <a:r>
              <a:rPr lang="en-GB" sz="1400" dirty="0">
                <a:solidFill>
                  <a:srgbClr val="002F5D"/>
                </a:solidFill>
              </a:rPr>
              <a:t>were the most prevalent of the disorders </a:t>
            </a:r>
            <a:r>
              <a:rPr lang="en-GB" sz="1400" dirty="0" smtClean="0">
                <a:solidFill>
                  <a:srgbClr val="002F5D"/>
                </a:solidFill>
              </a:rPr>
              <a:t>(</a:t>
            </a:r>
            <a:r>
              <a:rPr lang="en-GB" sz="1400" dirty="0">
                <a:solidFill>
                  <a:srgbClr val="002F5D"/>
                </a:solidFill>
              </a:rPr>
              <a:t>8.1</a:t>
            </a:r>
            <a:r>
              <a:rPr lang="en-GB" sz="1400" dirty="0" smtClean="0">
                <a:solidFill>
                  <a:srgbClr val="002F5D"/>
                </a:solidFill>
              </a:rPr>
              <a:t>%) (equivalent to approx. </a:t>
            </a:r>
            <a:r>
              <a:rPr lang="en-GB" sz="1400" b="1" dirty="0" smtClean="0">
                <a:solidFill>
                  <a:srgbClr val="002F5D"/>
                </a:solidFill>
              </a:rPr>
              <a:t>1,810</a:t>
            </a:r>
            <a:r>
              <a:rPr lang="en-GB" sz="1400" b="1" dirty="0">
                <a:solidFill>
                  <a:srgbClr val="002F5D"/>
                </a:solidFill>
              </a:rPr>
              <a:t> c&amp;yp in </a:t>
            </a:r>
            <a:r>
              <a:rPr lang="en-GB" sz="1400" b="1" dirty="0" smtClean="0">
                <a:solidFill>
                  <a:srgbClr val="002F5D"/>
                </a:solidFill>
              </a:rPr>
              <a:t>Cambridge)</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a:solidFill>
                  <a:srgbClr val="002F5D"/>
                </a:solidFill>
              </a:rPr>
              <a:t>Different disorders were prominent at different stages of childhood.</a:t>
            </a:r>
          </a:p>
          <a:p>
            <a:pPr marL="285750" lvl="0" indent="-285750">
              <a:buFont typeface="Wingdings" panose="05000000000000000000" pitchFamily="2" charset="2"/>
              <a:buChar char="ð"/>
            </a:pPr>
            <a:endParaRPr lang="en-GB" sz="1400" dirty="0">
              <a:solidFill>
                <a:srgbClr val="002F5D"/>
              </a:solidFill>
            </a:endParaRPr>
          </a:p>
        </p:txBody>
      </p:sp>
      <p:sp>
        <p:nvSpPr>
          <p:cNvPr id="13" name="Rectangle 12"/>
          <p:cNvSpPr/>
          <p:nvPr/>
        </p:nvSpPr>
        <p:spPr>
          <a:xfrm>
            <a:off x="3162644" y="5893719"/>
            <a:ext cx="8864353"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2F5D"/>
                </a:solidFill>
              </a:rPr>
              <a:t>Mental Health of Children and Young People Survey, NHS Digital</a:t>
            </a:r>
            <a:r>
              <a:rPr lang="en-GB" sz="1000" b="1" dirty="0">
                <a:solidFill>
                  <a:srgbClr val="002F5D"/>
                </a:solidFill>
              </a:rPr>
              <a:t> </a:t>
            </a:r>
            <a:r>
              <a:rPr lang="en-GB" sz="1000" dirty="0">
                <a:solidFill>
                  <a:srgbClr val="002F5D"/>
                </a:solidFill>
              </a:rPr>
              <a:t>Copyright © 2018 Health and Social Care Information Centre applied to ONS Mid-2017 Local Authority District and County population estimates</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(Table 74)</a:t>
            </a:r>
            <a:endPar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162644" y="988086"/>
            <a:ext cx="8864352" cy="1450974"/>
          </a:xfrm>
          <a:prstGeom prst="rect">
            <a:avLst/>
          </a:prstGeom>
        </p:spPr>
      </p:pic>
      <p:pic>
        <p:nvPicPr>
          <p:cNvPr id="6" name="Picture 5"/>
          <p:cNvPicPr>
            <a:picLocks noChangeAspect="1"/>
          </p:cNvPicPr>
          <p:nvPr/>
        </p:nvPicPr>
        <p:blipFill>
          <a:blip r:embed="rId4"/>
          <a:stretch>
            <a:fillRect/>
          </a:stretch>
        </p:blipFill>
        <p:spPr>
          <a:xfrm>
            <a:off x="3162644" y="3597648"/>
            <a:ext cx="8864352" cy="2170364"/>
          </a:xfrm>
          <a:prstGeom prst="rect">
            <a:avLst/>
          </a:prstGeom>
        </p:spPr>
      </p:pic>
      <p:sp>
        <p:nvSpPr>
          <p:cNvPr id="14" name="Rectangle 13"/>
          <p:cNvSpPr/>
          <p:nvPr/>
        </p:nvSpPr>
        <p:spPr>
          <a:xfrm>
            <a:off x="3098954" y="2455311"/>
            <a:ext cx="8254846" cy="246221"/>
          </a:xfrm>
          <a:prstGeom prst="rect">
            <a:avLst/>
          </a:prstGeom>
        </p:spPr>
        <p:txBody>
          <a:bodyPr wrap="square">
            <a:spAutoFit/>
          </a:bodyPr>
          <a:lstStyle/>
          <a:p>
            <a:r>
              <a:rPr lang="en-GB" sz="1000" b="1" dirty="0">
                <a:solidFill>
                  <a:srgbClr val="002F5D"/>
                </a:solidFill>
              </a:rPr>
              <a:t>Note:</a:t>
            </a:r>
            <a:r>
              <a:rPr lang="en-GB" sz="1000" dirty="0">
                <a:solidFill>
                  <a:srgbClr val="002F5D"/>
                </a:solidFill>
              </a:rPr>
              <a:t> *Other less common disorders, includes PDD, ASD, eating disorders and Tics/other less common </a:t>
            </a:r>
            <a:r>
              <a:rPr lang="en-GB" sz="1000" dirty="0" smtClean="0">
                <a:solidFill>
                  <a:srgbClr val="002F5D"/>
                </a:solidFill>
              </a:rPr>
              <a:t>disorders. ‘-‘ </a:t>
            </a:r>
            <a:r>
              <a:rPr lang="en-GB" sz="1000" dirty="0">
                <a:solidFill>
                  <a:srgbClr val="002F5D"/>
                </a:solidFill>
              </a:rPr>
              <a:t>= no observations (zero value)</a:t>
            </a:r>
          </a:p>
        </p:txBody>
      </p:sp>
    </p:spTree>
    <p:extLst>
      <p:ext uri="{BB962C8B-B14F-4D97-AF65-F5344CB8AC3E}">
        <p14:creationId xmlns:p14="http://schemas.microsoft.com/office/powerpoint/2010/main" val="2432757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all</a:t>
            </a:r>
            <a:r>
              <a:rPr lang="en-GB" sz="3200" b="1" dirty="0" smtClean="0">
                <a:solidFill>
                  <a:schemeClr val="bg1"/>
                </a:solidFill>
              </a:rPr>
              <a:t> 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24</a:t>
            </a:fld>
            <a:endParaRPr lang="en-GB" dirty="0"/>
          </a:p>
        </p:txBody>
      </p:sp>
      <p:sp>
        <p:nvSpPr>
          <p:cNvPr id="8" name="TextBox 7"/>
          <p:cNvSpPr txBox="1"/>
          <p:nvPr/>
        </p:nvSpPr>
        <p:spPr>
          <a:xfrm>
            <a:off x="5617914" y="670834"/>
            <a:ext cx="642468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All hospital inpatient admission episodes by area of residence, 2017/18</a:t>
            </a:r>
            <a:endParaRPr lang="en-GB" sz="1400" b="1" dirty="0">
              <a:solidFill>
                <a:schemeClr val="bg1"/>
              </a:solidFill>
            </a:endParaRPr>
          </a:p>
        </p:txBody>
      </p:sp>
      <p:pic>
        <p:nvPicPr>
          <p:cNvPr id="6" name="Picture 5"/>
          <p:cNvPicPr>
            <a:picLocks noChangeAspect="1"/>
          </p:cNvPicPr>
          <p:nvPr/>
        </p:nvPicPr>
        <p:blipFill>
          <a:blip r:embed="rId2"/>
          <a:stretch>
            <a:fillRect/>
          </a:stretch>
        </p:blipFill>
        <p:spPr>
          <a:xfrm>
            <a:off x="7476372" y="1060309"/>
            <a:ext cx="4566225" cy="1852610"/>
          </a:xfrm>
          <a:prstGeom prst="rect">
            <a:avLst/>
          </a:prstGeom>
        </p:spPr>
      </p:pic>
      <p:sp>
        <p:nvSpPr>
          <p:cNvPr id="9" name="Content Placeholder 2"/>
          <p:cNvSpPr>
            <a:spLocks noGrp="1"/>
          </p:cNvSpPr>
          <p:nvPr>
            <p:ph idx="1"/>
          </p:nvPr>
        </p:nvSpPr>
        <p:spPr>
          <a:xfrm>
            <a:off x="483357" y="1021171"/>
            <a:ext cx="3433550" cy="4465770"/>
          </a:xfrm>
        </p:spPr>
        <p:txBody>
          <a:bodyPr>
            <a:normAutofit/>
          </a:bodyPr>
          <a:lstStyle/>
          <a:p>
            <a:pPr marL="284400" indent="-284400">
              <a:lnSpc>
                <a:spcPct val="100000"/>
              </a:lnSpc>
              <a:buFont typeface="Wingdings" panose="05000000000000000000" pitchFamily="2" charset="2"/>
              <a:buChar char="ð"/>
            </a:pPr>
            <a:r>
              <a:rPr lang="en-GB" sz="1400" dirty="0" smtClean="0">
                <a:solidFill>
                  <a:srgbClr val="002F5D"/>
                </a:solidFill>
              </a:rPr>
              <a:t>There were a total of </a:t>
            </a:r>
            <a:r>
              <a:rPr lang="en-GB" sz="1400" b="1" dirty="0" smtClean="0">
                <a:solidFill>
                  <a:srgbClr val="002F5D"/>
                </a:solidFill>
              </a:rPr>
              <a:t>25,709 inpatient admission episodes for Cambridge </a:t>
            </a:r>
            <a:r>
              <a:rPr lang="en-GB" sz="1400" dirty="0" smtClean="0">
                <a:solidFill>
                  <a:srgbClr val="002F5D"/>
                </a:solidFill>
              </a:rPr>
              <a:t>in 2017/18 (15% of Cambridgeshire’s total).</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inpatient hospital admission episodes have </a:t>
            </a:r>
            <a:r>
              <a:rPr lang="en-GB" sz="1400" b="1" dirty="0" smtClean="0">
                <a:solidFill>
                  <a:srgbClr val="002F5D"/>
                </a:solidFill>
              </a:rPr>
              <a:t>slightly decreased </a:t>
            </a:r>
            <a:r>
              <a:rPr lang="en-GB" sz="1400" dirty="0" smtClean="0">
                <a:solidFill>
                  <a:srgbClr val="002F5D"/>
                </a:solidFill>
              </a:rPr>
              <a:t>among </a:t>
            </a:r>
            <a:r>
              <a:rPr lang="en-GB" sz="1400" dirty="0">
                <a:solidFill>
                  <a:srgbClr val="002F5D"/>
                </a:solidFill>
              </a:rPr>
              <a:t>residents of </a:t>
            </a:r>
            <a:r>
              <a:rPr lang="en-GB" sz="1400" b="1" dirty="0" smtClean="0">
                <a:solidFill>
                  <a:srgbClr val="002F5D"/>
                </a:solidFill>
              </a:rPr>
              <a:t>Cambridge</a:t>
            </a:r>
            <a:r>
              <a:rPr lang="en-GB" sz="1400" dirty="0" smtClean="0">
                <a:solidFill>
                  <a:srgbClr val="002F5D"/>
                </a:solidFill>
              </a:rPr>
              <a:t> since the previous year (data not shown). </a:t>
            </a:r>
          </a:p>
          <a:p>
            <a:pPr marL="284400" lvl="0" indent="-284400">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rate</a:t>
            </a:r>
            <a:r>
              <a:rPr lang="en-GB" sz="1400" dirty="0">
                <a:solidFill>
                  <a:srgbClr val="002F5D"/>
                </a:solidFill>
              </a:rPr>
              <a:t> of inpatient admission episodes is </a:t>
            </a:r>
            <a:r>
              <a:rPr lang="en-GB" sz="1400" b="1" dirty="0">
                <a:solidFill>
                  <a:srgbClr val="002F5D"/>
                </a:solidFill>
              </a:rPr>
              <a:t>statistically significantly </a:t>
            </a:r>
            <a:r>
              <a:rPr lang="en-GB" sz="1400" b="1" dirty="0" smtClean="0">
                <a:solidFill>
                  <a:srgbClr val="002F5D"/>
                </a:solidFill>
              </a:rPr>
              <a:t>better </a:t>
            </a:r>
            <a:r>
              <a:rPr lang="en-GB" sz="1400" dirty="0" smtClean="0">
                <a:solidFill>
                  <a:srgbClr val="002F5D"/>
                </a:solidFill>
              </a:rPr>
              <a:t>the </a:t>
            </a:r>
            <a:r>
              <a:rPr lang="en-GB" sz="1400" dirty="0">
                <a:solidFill>
                  <a:srgbClr val="002F5D"/>
                </a:solidFill>
              </a:rPr>
              <a:t>Cambridgeshire average in </a:t>
            </a:r>
            <a:r>
              <a:rPr lang="en-GB" sz="1400" b="1" dirty="0" smtClean="0">
                <a:solidFill>
                  <a:srgbClr val="002F5D"/>
                </a:solidFill>
              </a:rPr>
              <a:t>Cambridge</a:t>
            </a:r>
            <a:r>
              <a:rPr lang="en-GB" sz="1400" dirty="0" smtClean="0">
                <a:solidFill>
                  <a:srgbClr val="002F5D"/>
                </a:solidFill>
              </a:rPr>
              <a:t> in </a:t>
            </a:r>
            <a:r>
              <a:rPr lang="en-GB" sz="1400" dirty="0">
                <a:solidFill>
                  <a:srgbClr val="002F5D"/>
                </a:solidFill>
              </a:rPr>
              <a:t>all ages combined, under 75s and 75s and over.</a:t>
            </a:r>
          </a:p>
          <a:p>
            <a:pPr marL="284400" indent="-284400">
              <a:lnSpc>
                <a:spcPct val="100000"/>
              </a:lnSpc>
              <a:buFont typeface="Wingdings" panose="05000000000000000000" pitchFamily="2" charset="2"/>
              <a:buChar char="ð"/>
            </a:pPr>
            <a:r>
              <a:rPr lang="en-GB" sz="1400" dirty="0">
                <a:solidFill>
                  <a:srgbClr val="002F5D"/>
                </a:solidFill>
              </a:rPr>
              <a:t>Rates of </a:t>
            </a:r>
            <a:r>
              <a:rPr lang="en-GB" sz="1400" dirty="0" smtClean="0">
                <a:solidFill>
                  <a:srgbClr val="002F5D"/>
                </a:solidFill>
              </a:rPr>
              <a:t>inpatient </a:t>
            </a:r>
            <a:r>
              <a:rPr lang="en-GB" sz="1400" dirty="0">
                <a:solidFill>
                  <a:srgbClr val="002F5D"/>
                </a:solidFill>
              </a:rPr>
              <a:t>admission episodes</a:t>
            </a:r>
            <a:r>
              <a:rPr lang="en-GB" sz="1400" dirty="0" smtClean="0">
                <a:solidFill>
                  <a:srgbClr val="002F5D"/>
                </a:solidFill>
              </a:rPr>
              <a:t> </a:t>
            </a:r>
            <a:r>
              <a:rPr lang="en-GB" sz="1400" dirty="0">
                <a:solidFill>
                  <a:srgbClr val="002F5D"/>
                </a:solidFill>
              </a:rPr>
              <a:t>are </a:t>
            </a:r>
            <a:r>
              <a:rPr lang="en-GB" sz="1400" dirty="0" smtClean="0">
                <a:solidFill>
                  <a:srgbClr val="002F5D"/>
                </a:solidFill>
              </a:rPr>
              <a:t>more than </a:t>
            </a:r>
            <a:r>
              <a:rPr lang="en-GB" sz="1400" dirty="0">
                <a:solidFill>
                  <a:srgbClr val="002F5D"/>
                </a:solidFill>
              </a:rPr>
              <a:t>three times </a:t>
            </a:r>
            <a:r>
              <a:rPr lang="en-GB" sz="1400" b="1" dirty="0">
                <a:solidFill>
                  <a:srgbClr val="002F5D"/>
                </a:solidFill>
              </a:rPr>
              <a:t>higher in people aged 75 and over </a:t>
            </a:r>
            <a:r>
              <a:rPr lang="en-GB" sz="1400" dirty="0">
                <a:solidFill>
                  <a:srgbClr val="002F5D"/>
                </a:solidFill>
              </a:rPr>
              <a:t>than in under </a:t>
            </a:r>
            <a:r>
              <a:rPr lang="en-GB" sz="1400" dirty="0" smtClean="0">
                <a:solidFill>
                  <a:srgbClr val="002F5D"/>
                </a:solidFill>
              </a:rPr>
              <a:t>75s for Cambridge. A </a:t>
            </a:r>
            <a:r>
              <a:rPr lang="en-GB" sz="1400" dirty="0">
                <a:solidFill>
                  <a:srgbClr val="002F5D"/>
                </a:solidFill>
              </a:rPr>
              <a:t>similar ratio is also recorded for the other C&amp;P CCG areas.</a:t>
            </a:r>
          </a:p>
          <a:p>
            <a:pPr lvl="0"/>
            <a:endParaRPr lang="en-GB" sz="1400" dirty="0">
              <a:solidFill>
                <a:srgbClr val="002F5D"/>
              </a:solidFill>
            </a:endParaRPr>
          </a:p>
        </p:txBody>
      </p:sp>
      <p:sp>
        <p:nvSpPr>
          <p:cNvPr id="7" name="Rectangle 2"/>
          <p:cNvSpPr>
            <a:spLocks noChangeArrowheads="1"/>
          </p:cNvSpPr>
          <p:nvPr/>
        </p:nvSpPr>
        <p:spPr bwMode="auto">
          <a:xfrm>
            <a:off x="5617914" y="1054458"/>
            <a:ext cx="181067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 </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Includes all elective, emergency, maternity and other admissions (excluding well babies receiving usual care).</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672504" y="5461566"/>
            <a:ext cx="637009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1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78 and Figure 37)</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4"/>
          <a:stretch>
            <a:fillRect/>
          </a:stretch>
        </p:blipFill>
        <p:spPr>
          <a:xfrm>
            <a:off x="4247232" y="3608726"/>
            <a:ext cx="3807221" cy="1726416"/>
          </a:xfrm>
          <a:prstGeom prst="rect">
            <a:avLst/>
          </a:prstGeom>
        </p:spPr>
      </p:pic>
      <p:pic>
        <p:nvPicPr>
          <p:cNvPr id="13" name="Picture 12"/>
          <p:cNvPicPr>
            <a:picLocks noChangeAspect="1"/>
          </p:cNvPicPr>
          <p:nvPr/>
        </p:nvPicPr>
        <p:blipFill>
          <a:blip r:embed="rId5"/>
          <a:stretch>
            <a:fillRect/>
          </a:stretch>
        </p:blipFill>
        <p:spPr>
          <a:xfrm>
            <a:off x="8151836" y="3608726"/>
            <a:ext cx="3807221" cy="1696041"/>
          </a:xfrm>
          <a:prstGeom prst="rect">
            <a:avLst/>
          </a:prstGeom>
        </p:spPr>
      </p:pic>
      <p:sp>
        <p:nvSpPr>
          <p:cNvPr id="16" name="TextBox 15"/>
          <p:cNvSpPr txBox="1"/>
          <p:nvPr/>
        </p:nvSpPr>
        <p:spPr>
          <a:xfrm>
            <a:off x="4237995" y="3185699"/>
            <a:ext cx="77425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hospital inpatient admission episodes by area of residence, 2012/13 to 2017/18</a:t>
            </a:r>
            <a:endParaRPr lang="en-GB" sz="1400" b="1" dirty="0">
              <a:solidFill>
                <a:schemeClr val="bg1"/>
              </a:solidFill>
            </a:endParaRPr>
          </a:p>
        </p:txBody>
      </p:sp>
    </p:spTree>
    <p:extLst>
      <p:ext uri="{BB962C8B-B14F-4D97-AF65-F5344CB8AC3E}">
        <p14:creationId xmlns:p14="http://schemas.microsoft.com/office/powerpoint/2010/main" val="3682560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elective</a:t>
            </a:r>
            <a:r>
              <a:rPr lang="en-GB" sz="3200" b="1" dirty="0" smtClean="0">
                <a:solidFill>
                  <a:schemeClr val="bg1"/>
                </a:solidFill>
              </a:rPr>
              <a:t> </a:t>
            </a:r>
            <a:r>
              <a:rPr lang="en-GB" sz="3200" b="1" i="1" dirty="0" smtClean="0">
                <a:solidFill>
                  <a:schemeClr val="bg1"/>
                </a:solidFill>
              </a:rPr>
              <a:t>(planned) </a:t>
            </a:r>
            <a:r>
              <a:rPr lang="en-GB" sz="3200" b="1" dirty="0" smtClean="0">
                <a:solidFill>
                  <a:schemeClr val="bg1"/>
                </a:solidFill>
              </a:rPr>
              <a:t>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25</a:t>
            </a:fld>
            <a:endParaRPr lang="en-GB" dirty="0"/>
          </a:p>
        </p:txBody>
      </p:sp>
      <p:sp>
        <p:nvSpPr>
          <p:cNvPr id="8" name="TextBox 7"/>
          <p:cNvSpPr txBox="1"/>
          <p:nvPr/>
        </p:nvSpPr>
        <p:spPr>
          <a:xfrm>
            <a:off x="5452396" y="684809"/>
            <a:ext cx="652817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Elective hospital inpatient admission episodes by area of residence, 2017/18</a:t>
            </a:r>
            <a:endParaRPr lang="en-GB" sz="1400" b="1" dirty="0">
              <a:solidFill>
                <a:schemeClr val="bg1"/>
              </a:solidFill>
            </a:endParaRPr>
          </a:p>
        </p:txBody>
      </p:sp>
      <p:sp>
        <p:nvSpPr>
          <p:cNvPr id="9" name="Content Placeholder 2"/>
          <p:cNvSpPr>
            <a:spLocks noGrp="1"/>
          </p:cNvSpPr>
          <p:nvPr>
            <p:ph idx="1"/>
          </p:nvPr>
        </p:nvSpPr>
        <p:spPr>
          <a:xfrm>
            <a:off x="483357" y="1021170"/>
            <a:ext cx="3433550" cy="5335179"/>
          </a:xfrm>
        </p:spPr>
        <p:txBody>
          <a:bodyPr>
            <a:normAutofit/>
          </a:bodyPr>
          <a:lstStyle/>
          <a:p>
            <a:pPr marL="284400" indent="-284400">
              <a:lnSpc>
                <a:spcPct val="100000"/>
              </a:lnSpc>
              <a:buFont typeface="Wingdings" panose="05000000000000000000" pitchFamily="2" charset="2"/>
              <a:buChar char="ð"/>
            </a:pPr>
            <a:r>
              <a:rPr lang="en-GB" sz="1400" dirty="0">
                <a:solidFill>
                  <a:srgbClr val="002F5D"/>
                </a:solidFill>
              </a:rPr>
              <a:t>There were a total of </a:t>
            </a:r>
            <a:r>
              <a:rPr lang="en-GB" sz="1400" b="1" dirty="0" smtClean="0">
                <a:solidFill>
                  <a:srgbClr val="002F5D"/>
                </a:solidFill>
              </a:rPr>
              <a:t>12,936 elective inpatient </a:t>
            </a:r>
            <a:r>
              <a:rPr lang="en-GB" sz="1400" b="1" dirty="0">
                <a:solidFill>
                  <a:srgbClr val="002F5D"/>
                </a:solidFill>
              </a:rPr>
              <a:t>admission episodes for Cambridge </a:t>
            </a:r>
            <a:r>
              <a:rPr lang="en-GB" sz="1400" dirty="0">
                <a:solidFill>
                  <a:srgbClr val="002F5D"/>
                </a:solidFill>
              </a:rPr>
              <a:t>in 2017/18 (</a:t>
            </a:r>
            <a:r>
              <a:rPr lang="en-GB" sz="1400" dirty="0" smtClean="0">
                <a:solidFill>
                  <a:srgbClr val="002F5D"/>
                </a:solidFill>
              </a:rPr>
              <a:t>14% </a:t>
            </a:r>
            <a:r>
              <a:rPr lang="en-GB" sz="1400" dirty="0">
                <a:solidFill>
                  <a:srgbClr val="002F5D"/>
                </a:solidFill>
              </a:rPr>
              <a:t>of Cambridgeshire’s total</a:t>
            </a:r>
            <a:r>
              <a:rPr lang="en-GB" sz="1400" dirty="0" smtClean="0">
                <a:solidFill>
                  <a:srgbClr val="002F5D"/>
                </a:solidFill>
              </a:rPr>
              <a:t>).</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a:t>
            </a:r>
            <a:r>
              <a:rPr lang="en-GB" sz="1400" dirty="0" smtClean="0">
                <a:solidFill>
                  <a:srgbClr val="002F5D"/>
                </a:solidFill>
              </a:rPr>
              <a:t>elective inpatient </a:t>
            </a:r>
            <a:r>
              <a:rPr lang="en-GB" sz="1400" dirty="0">
                <a:solidFill>
                  <a:srgbClr val="002F5D"/>
                </a:solidFill>
              </a:rPr>
              <a:t>hospital admission episodes have </a:t>
            </a:r>
            <a:r>
              <a:rPr lang="en-GB" sz="1400" b="1" dirty="0" smtClean="0">
                <a:solidFill>
                  <a:srgbClr val="002F5D"/>
                </a:solidFill>
              </a:rPr>
              <a:t>decreased </a:t>
            </a:r>
            <a:r>
              <a:rPr lang="en-GB" sz="1400" dirty="0">
                <a:solidFill>
                  <a:srgbClr val="002F5D"/>
                </a:solidFill>
              </a:rPr>
              <a:t>among residents of </a:t>
            </a:r>
            <a:r>
              <a:rPr lang="en-GB" sz="1400" b="1" dirty="0">
                <a:solidFill>
                  <a:srgbClr val="002F5D"/>
                </a:solidFill>
              </a:rPr>
              <a:t>Cambridge</a:t>
            </a:r>
            <a:r>
              <a:rPr lang="en-GB" sz="1400" dirty="0">
                <a:solidFill>
                  <a:srgbClr val="002F5D"/>
                </a:solidFill>
              </a:rPr>
              <a:t> since the previous year (data not shown). </a:t>
            </a:r>
          </a:p>
          <a:p>
            <a:pPr marL="284400" lvl="0" indent="-284400">
              <a:lnSpc>
                <a:spcPct val="100000"/>
              </a:lnSpc>
              <a:buFont typeface="Wingdings" panose="05000000000000000000" pitchFamily="2" charset="2"/>
              <a:buChar char="ð"/>
            </a:pPr>
            <a:r>
              <a:rPr lang="en-GB" sz="1400" dirty="0" smtClean="0">
                <a:solidFill>
                  <a:srgbClr val="002F5D"/>
                </a:solidFill>
              </a:rPr>
              <a:t>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elective inpatient </a:t>
            </a:r>
            <a:r>
              <a:rPr lang="en-GB" sz="1400" dirty="0">
                <a:solidFill>
                  <a:srgbClr val="002F5D"/>
                </a:solidFill>
              </a:rPr>
              <a:t>admission episodes is </a:t>
            </a:r>
            <a:r>
              <a:rPr lang="en-GB" sz="1400" b="1" dirty="0">
                <a:solidFill>
                  <a:srgbClr val="002F5D"/>
                </a:solidFill>
              </a:rPr>
              <a:t>statistically significantly better </a:t>
            </a:r>
            <a:r>
              <a:rPr lang="en-GB" sz="1400" dirty="0">
                <a:solidFill>
                  <a:srgbClr val="002F5D"/>
                </a:solidFill>
              </a:rPr>
              <a:t>the Cambridgeshire average in </a:t>
            </a:r>
            <a:r>
              <a:rPr lang="en-GB" sz="1400" b="1" dirty="0">
                <a:solidFill>
                  <a:srgbClr val="002F5D"/>
                </a:solidFill>
              </a:rPr>
              <a:t>Cambridge</a:t>
            </a:r>
            <a:r>
              <a:rPr lang="en-GB" sz="1400" dirty="0">
                <a:solidFill>
                  <a:srgbClr val="002F5D"/>
                </a:solidFill>
              </a:rPr>
              <a:t> in all ages combined, under 75s and 75s and over.</a:t>
            </a:r>
          </a:p>
          <a:p>
            <a:pPr marL="284400" indent="-284400">
              <a:lnSpc>
                <a:spcPct val="100000"/>
              </a:lnSpc>
              <a:buFont typeface="Wingdings" panose="05000000000000000000" pitchFamily="2" charset="2"/>
              <a:buChar char="ð"/>
            </a:pPr>
            <a:r>
              <a:rPr lang="en-GB" sz="1400" dirty="0">
                <a:solidFill>
                  <a:srgbClr val="002F5D"/>
                </a:solidFill>
              </a:rPr>
              <a:t>Rates of </a:t>
            </a:r>
            <a:r>
              <a:rPr lang="en-GB" sz="1400" dirty="0" smtClean="0">
                <a:solidFill>
                  <a:srgbClr val="002F5D"/>
                </a:solidFill>
              </a:rPr>
              <a:t>elective inpatient admission episodes are almost three </a:t>
            </a:r>
            <a:r>
              <a:rPr lang="en-GB" sz="1400" dirty="0">
                <a:solidFill>
                  <a:srgbClr val="002F5D"/>
                </a:solidFill>
              </a:rPr>
              <a:t>times </a:t>
            </a:r>
            <a:r>
              <a:rPr lang="en-GB" sz="1400" b="1" dirty="0">
                <a:solidFill>
                  <a:srgbClr val="002F5D"/>
                </a:solidFill>
              </a:rPr>
              <a:t>higher in people aged 75 and over </a:t>
            </a:r>
            <a:r>
              <a:rPr lang="en-GB" sz="1400" dirty="0">
                <a:solidFill>
                  <a:srgbClr val="002F5D"/>
                </a:solidFill>
              </a:rPr>
              <a:t>than in under 75s for </a:t>
            </a:r>
            <a:r>
              <a:rPr lang="en-GB" sz="1400" dirty="0" smtClean="0">
                <a:solidFill>
                  <a:srgbClr val="002F5D"/>
                </a:solidFill>
              </a:rPr>
              <a:t>Cambridge. Elective </a:t>
            </a:r>
            <a:r>
              <a:rPr lang="en-GB" sz="1400" dirty="0">
                <a:solidFill>
                  <a:srgbClr val="002F5D"/>
                </a:solidFill>
              </a:rPr>
              <a:t>admissions for this age group are substantially higher for all areas shown.</a:t>
            </a:r>
          </a:p>
          <a:p>
            <a:pPr>
              <a:buFont typeface="Wingdings" panose="05000000000000000000" pitchFamily="2" charset="2"/>
              <a:buChar char="ð"/>
            </a:pPr>
            <a:endParaRPr lang="en-GB" sz="1400" dirty="0">
              <a:solidFill>
                <a:srgbClr val="002F5D"/>
              </a:solidFill>
            </a:endParaRPr>
          </a:p>
        </p:txBody>
      </p:sp>
      <p:sp>
        <p:nvSpPr>
          <p:cNvPr id="7" name="Rectangle 2"/>
          <p:cNvSpPr>
            <a:spLocks noChangeArrowheads="1"/>
          </p:cNvSpPr>
          <p:nvPr/>
        </p:nvSpPr>
        <p:spPr bwMode="auto">
          <a:xfrm>
            <a:off x="5452396" y="1127416"/>
            <a:ext cx="18106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028054" y="5563860"/>
            <a:ext cx="637009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1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79 and Figure 39)</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TextBox 15"/>
          <p:cNvSpPr txBox="1"/>
          <p:nvPr/>
        </p:nvSpPr>
        <p:spPr>
          <a:xfrm>
            <a:off x="4028054" y="3201897"/>
            <a:ext cx="795252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elective hospital inpatient admission episodes by area of residence, 2012/13 to 2017/18</a:t>
            </a:r>
            <a:endParaRPr lang="en-GB" sz="1400" b="1" dirty="0">
              <a:solidFill>
                <a:schemeClr val="bg1"/>
              </a:solidFill>
            </a:endParaRPr>
          </a:p>
        </p:txBody>
      </p:sp>
      <p:pic>
        <p:nvPicPr>
          <p:cNvPr id="5" name="Picture 4"/>
          <p:cNvPicPr>
            <a:picLocks noChangeAspect="1"/>
          </p:cNvPicPr>
          <p:nvPr/>
        </p:nvPicPr>
        <p:blipFill>
          <a:blip r:embed="rId3"/>
          <a:stretch>
            <a:fillRect/>
          </a:stretch>
        </p:blipFill>
        <p:spPr>
          <a:xfrm>
            <a:off x="7414274" y="1091097"/>
            <a:ext cx="4566300" cy="1870072"/>
          </a:xfrm>
          <a:prstGeom prst="rect">
            <a:avLst/>
          </a:prstGeom>
        </p:spPr>
      </p:pic>
      <p:pic>
        <p:nvPicPr>
          <p:cNvPr id="11" name="Picture 10"/>
          <p:cNvPicPr>
            <a:picLocks noChangeAspect="1"/>
          </p:cNvPicPr>
          <p:nvPr/>
        </p:nvPicPr>
        <p:blipFill>
          <a:blip r:embed="rId4"/>
          <a:stretch>
            <a:fillRect/>
          </a:stretch>
        </p:blipFill>
        <p:spPr>
          <a:xfrm>
            <a:off x="4028054" y="3644504"/>
            <a:ext cx="3900744" cy="1755962"/>
          </a:xfrm>
          <a:prstGeom prst="rect">
            <a:avLst/>
          </a:prstGeom>
        </p:spPr>
      </p:pic>
      <p:pic>
        <p:nvPicPr>
          <p:cNvPr id="14" name="Picture 13"/>
          <p:cNvPicPr>
            <a:picLocks noChangeAspect="1"/>
          </p:cNvPicPr>
          <p:nvPr/>
        </p:nvPicPr>
        <p:blipFill>
          <a:blip r:embed="rId5"/>
          <a:stretch>
            <a:fillRect/>
          </a:stretch>
        </p:blipFill>
        <p:spPr>
          <a:xfrm>
            <a:off x="8079827" y="3653187"/>
            <a:ext cx="3900747" cy="1755963"/>
          </a:xfrm>
          <a:prstGeom prst="rect">
            <a:avLst/>
          </a:prstGeom>
        </p:spPr>
      </p:pic>
    </p:spTree>
    <p:extLst>
      <p:ext uri="{BB962C8B-B14F-4D97-AF65-F5344CB8AC3E}">
        <p14:creationId xmlns:p14="http://schemas.microsoft.com/office/powerpoint/2010/main" val="677231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emergency</a:t>
            </a:r>
            <a:r>
              <a:rPr lang="en-GB" sz="3200" b="1" dirty="0" smtClean="0">
                <a:solidFill>
                  <a:schemeClr val="bg1"/>
                </a:solidFill>
              </a:rPr>
              <a:t> 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26</a:t>
            </a:fld>
            <a:endParaRPr lang="en-GB" dirty="0"/>
          </a:p>
        </p:txBody>
      </p:sp>
      <p:sp>
        <p:nvSpPr>
          <p:cNvPr id="8" name="TextBox 7"/>
          <p:cNvSpPr txBox="1"/>
          <p:nvPr/>
        </p:nvSpPr>
        <p:spPr>
          <a:xfrm>
            <a:off x="5012885" y="679524"/>
            <a:ext cx="696768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Emergency hospital inpatient admission episodes by area of residence, 2017/18</a:t>
            </a:r>
            <a:endParaRPr lang="en-GB" sz="1400" b="1" dirty="0">
              <a:solidFill>
                <a:schemeClr val="bg1"/>
              </a:solidFill>
            </a:endParaRPr>
          </a:p>
        </p:txBody>
      </p:sp>
      <p:sp>
        <p:nvSpPr>
          <p:cNvPr id="9" name="Content Placeholder 2"/>
          <p:cNvSpPr>
            <a:spLocks noGrp="1"/>
          </p:cNvSpPr>
          <p:nvPr>
            <p:ph idx="1"/>
          </p:nvPr>
        </p:nvSpPr>
        <p:spPr>
          <a:xfrm>
            <a:off x="483356" y="1021170"/>
            <a:ext cx="3515887" cy="5429871"/>
          </a:xfrm>
        </p:spPr>
        <p:txBody>
          <a:bodyPr>
            <a:normAutofit/>
          </a:bodyPr>
          <a:lstStyle/>
          <a:p>
            <a:pPr marL="284400" indent="-284400">
              <a:lnSpc>
                <a:spcPct val="100000"/>
              </a:lnSpc>
              <a:buFont typeface="Wingdings" panose="05000000000000000000" pitchFamily="2" charset="2"/>
              <a:buChar char="ð"/>
            </a:pPr>
            <a:r>
              <a:rPr lang="en-GB" sz="1400" dirty="0">
                <a:solidFill>
                  <a:srgbClr val="002F5D"/>
                </a:solidFill>
              </a:rPr>
              <a:t>There were a total of </a:t>
            </a:r>
            <a:r>
              <a:rPr lang="en-GB" sz="1400" dirty="0" smtClean="0">
                <a:solidFill>
                  <a:srgbClr val="002F5D"/>
                </a:solidFill>
              </a:rPr>
              <a:t>10,208 </a:t>
            </a:r>
            <a:r>
              <a:rPr lang="en-GB" sz="1400" b="1" dirty="0" smtClean="0">
                <a:solidFill>
                  <a:srgbClr val="002F5D"/>
                </a:solidFill>
              </a:rPr>
              <a:t>emergency</a:t>
            </a:r>
            <a:r>
              <a:rPr lang="en-GB" sz="1400" dirty="0" smtClean="0">
                <a:solidFill>
                  <a:srgbClr val="002F5D"/>
                </a:solidFill>
              </a:rPr>
              <a:t> </a:t>
            </a:r>
            <a:r>
              <a:rPr lang="en-GB" sz="1400" b="1" dirty="0" smtClean="0">
                <a:solidFill>
                  <a:srgbClr val="002F5D"/>
                </a:solidFill>
              </a:rPr>
              <a:t>inpatient </a:t>
            </a:r>
            <a:r>
              <a:rPr lang="en-GB" sz="1400" b="1" dirty="0">
                <a:solidFill>
                  <a:srgbClr val="002F5D"/>
                </a:solidFill>
              </a:rPr>
              <a:t>admission episodes for Cambridge </a:t>
            </a:r>
            <a:r>
              <a:rPr lang="en-GB" sz="1400" dirty="0">
                <a:solidFill>
                  <a:srgbClr val="002F5D"/>
                </a:solidFill>
              </a:rPr>
              <a:t>in 2017/18 (</a:t>
            </a:r>
            <a:r>
              <a:rPr lang="en-GB" sz="1400" dirty="0" smtClean="0">
                <a:solidFill>
                  <a:srgbClr val="002F5D"/>
                </a:solidFill>
              </a:rPr>
              <a:t>16% </a:t>
            </a:r>
            <a:r>
              <a:rPr lang="en-GB" sz="1400" dirty="0">
                <a:solidFill>
                  <a:srgbClr val="002F5D"/>
                </a:solidFill>
              </a:rPr>
              <a:t>of Cambridgeshire’s total).</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a:t>
            </a:r>
            <a:r>
              <a:rPr lang="en-GB" sz="1400" dirty="0" smtClean="0">
                <a:solidFill>
                  <a:srgbClr val="002F5D"/>
                </a:solidFill>
              </a:rPr>
              <a:t>emergency inpatient </a:t>
            </a:r>
            <a:r>
              <a:rPr lang="en-GB" sz="1400" dirty="0">
                <a:solidFill>
                  <a:srgbClr val="002F5D"/>
                </a:solidFill>
              </a:rPr>
              <a:t>hospital admission episodes have </a:t>
            </a:r>
            <a:r>
              <a:rPr lang="en-GB" sz="1400" b="1" dirty="0" smtClean="0">
                <a:solidFill>
                  <a:srgbClr val="002F5D"/>
                </a:solidFill>
              </a:rPr>
              <a:t>increased </a:t>
            </a:r>
            <a:r>
              <a:rPr lang="en-GB" sz="1400" dirty="0">
                <a:solidFill>
                  <a:srgbClr val="002F5D"/>
                </a:solidFill>
              </a:rPr>
              <a:t>among residents of </a:t>
            </a:r>
            <a:r>
              <a:rPr lang="en-GB" sz="1400" b="1" dirty="0">
                <a:solidFill>
                  <a:srgbClr val="002F5D"/>
                </a:solidFill>
              </a:rPr>
              <a:t>Cambridge</a:t>
            </a:r>
            <a:r>
              <a:rPr lang="en-GB" sz="1400" dirty="0">
                <a:solidFill>
                  <a:srgbClr val="002F5D"/>
                </a:solidFill>
              </a:rPr>
              <a:t> since the previous </a:t>
            </a:r>
            <a:r>
              <a:rPr lang="en-GB" sz="1400" dirty="0" smtClean="0">
                <a:solidFill>
                  <a:srgbClr val="002F5D"/>
                </a:solidFill>
              </a:rPr>
              <a:t>year, particularly among the under 75 age group </a:t>
            </a:r>
            <a:r>
              <a:rPr lang="en-GB" sz="1400" dirty="0">
                <a:solidFill>
                  <a:srgbClr val="002F5D"/>
                </a:solidFill>
              </a:rPr>
              <a:t>(data not shown). </a:t>
            </a:r>
          </a:p>
          <a:p>
            <a:pPr marL="284400" lvl="0" indent="-284400">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emergency inpatient </a:t>
            </a:r>
            <a:r>
              <a:rPr lang="en-GB" sz="1400" dirty="0">
                <a:solidFill>
                  <a:srgbClr val="002F5D"/>
                </a:solidFill>
              </a:rPr>
              <a:t>admission episodes is </a:t>
            </a:r>
            <a:r>
              <a:rPr lang="en-GB" sz="1400" b="1" dirty="0">
                <a:solidFill>
                  <a:srgbClr val="002F5D"/>
                </a:solidFill>
              </a:rPr>
              <a:t>statistically </a:t>
            </a:r>
            <a:r>
              <a:rPr lang="en-GB" sz="1400" b="1" dirty="0" smtClean="0">
                <a:solidFill>
                  <a:srgbClr val="002F5D"/>
                </a:solidFill>
              </a:rPr>
              <a:t>similar </a:t>
            </a:r>
            <a:r>
              <a:rPr lang="en-GB" sz="1400" dirty="0" smtClean="0">
                <a:solidFill>
                  <a:srgbClr val="002F5D"/>
                </a:solidFill>
              </a:rPr>
              <a:t>to</a:t>
            </a:r>
            <a:r>
              <a:rPr lang="en-GB" sz="1400" b="1" dirty="0" smtClean="0">
                <a:solidFill>
                  <a:srgbClr val="002F5D"/>
                </a:solidFill>
              </a:rPr>
              <a:t> </a:t>
            </a:r>
            <a:r>
              <a:rPr lang="en-GB" sz="1400" dirty="0" smtClean="0">
                <a:solidFill>
                  <a:srgbClr val="002F5D"/>
                </a:solidFill>
              </a:rPr>
              <a:t>the </a:t>
            </a:r>
            <a:r>
              <a:rPr lang="en-GB" sz="1400" dirty="0">
                <a:solidFill>
                  <a:srgbClr val="002F5D"/>
                </a:solidFill>
              </a:rPr>
              <a:t>Cambridgeshire average in </a:t>
            </a:r>
            <a:r>
              <a:rPr lang="en-GB" sz="1400" b="1" dirty="0">
                <a:solidFill>
                  <a:srgbClr val="002F5D"/>
                </a:solidFill>
              </a:rPr>
              <a:t>Cambridge</a:t>
            </a:r>
            <a:r>
              <a:rPr lang="en-GB" sz="1400" dirty="0">
                <a:solidFill>
                  <a:srgbClr val="002F5D"/>
                </a:solidFill>
              </a:rPr>
              <a:t> in all ages combined, under 75s and 75s and over.</a:t>
            </a:r>
          </a:p>
          <a:p>
            <a:pPr marL="284400" indent="-284400">
              <a:lnSpc>
                <a:spcPct val="100000"/>
              </a:lnSpc>
              <a:buFont typeface="Wingdings" panose="05000000000000000000" pitchFamily="2" charset="2"/>
              <a:buChar char="ð"/>
            </a:pPr>
            <a:r>
              <a:rPr lang="en-GB" sz="1400" dirty="0">
                <a:solidFill>
                  <a:srgbClr val="002F5D"/>
                </a:solidFill>
              </a:rPr>
              <a:t>Rates of </a:t>
            </a:r>
            <a:r>
              <a:rPr lang="en-GB" sz="1400" dirty="0" smtClean="0">
                <a:solidFill>
                  <a:srgbClr val="002F5D"/>
                </a:solidFill>
              </a:rPr>
              <a:t>emergency </a:t>
            </a:r>
            <a:r>
              <a:rPr lang="en-GB" sz="1400" dirty="0">
                <a:solidFill>
                  <a:srgbClr val="002F5D"/>
                </a:solidFill>
              </a:rPr>
              <a:t>inpatient admission episodes are </a:t>
            </a:r>
            <a:r>
              <a:rPr lang="en-GB" sz="1400" dirty="0" smtClean="0">
                <a:solidFill>
                  <a:srgbClr val="002F5D"/>
                </a:solidFill>
              </a:rPr>
              <a:t>more than five times </a:t>
            </a:r>
            <a:r>
              <a:rPr lang="en-GB" sz="1400" b="1" dirty="0">
                <a:solidFill>
                  <a:srgbClr val="002F5D"/>
                </a:solidFill>
              </a:rPr>
              <a:t>higher in people aged 75 and over </a:t>
            </a:r>
            <a:r>
              <a:rPr lang="en-GB" sz="1400" dirty="0">
                <a:solidFill>
                  <a:srgbClr val="002F5D"/>
                </a:solidFill>
              </a:rPr>
              <a:t>than in under 75s for Cambridge. </a:t>
            </a:r>
            <a:r>
              <a:rPr lang="en-GB" sz="1400" dirty="0" smtClean="0">
                <a:solidFill>
                  <a:srgbClr val="002F5D"/>
                </a:solidFill>
              </a:rPr>
              <a:t>Emergency admissions </a:t>
            </a:r>
            <a:r>
              <a:rPr lang="en-GB" sz="1400" dirty="0">
                <a:solidFill>
                  <a:srgbClr val="002F5D"/>
                </a:solidFill>
              </a:rPr>
              <a:t>for this age group </a:t>
            </a:r>
            <a:r>
              <a:rPr lang="en-GB" sz="1400" dirty="0" smtClean="0">
                <a:solidFill>
                  <a:srgbClr val="002F5D"/>
                </a:solidFill>
              </a:rPr>
              <a:t>are substantially higher for all areas shown.</a:t>
            </a:r>
            <a:endParaRPr lang="en-GB" sz="1400" dirty="0">
              <a:solidFill>
                <a:srgbClr val="002F5D"/>
              </a:solidFill>
            </a:endParaRPr>
          </a:p>
          <a:p>
            <a:endParaRPr lang="en-GB" dirty="0"/>
          </a:p>
        </p:txBody>
      </p:sp>
      <p:sp>
        <p:nvSpPr>
          <p:cNvPr id="7" name="Rectangle 2"/>
          <p:cNvSpPr>
            <a:spLocks noChangeArrowheads="1"/>
          </p:cNvSpPr>
          <p:nvPr/>
        </p:nvSpPr>
        <p:spPr bwMode="auto">
          <a:xfrm>
            <a:off x="5012885" y="1135896"/>
            <a:ext cx="18106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r>
              <a:rPr lang="en-GB" altLang="en-US" sz="900" dirty="0" smtClean="0"/>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196148" y="5525729"/>
            <a:ext cx="63700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0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80 and Figure 41)</a:t>
            </a:r>
            <a:endParaRPr kumimoji="0" lang="en-GB"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16" name="TextBox 15"/>
          <p:cNvSpPr txBox="1"/>
          <p:nvPr/>
        </p:nvSpPr>
        <p:spPr>
          <a:xfrm>
            <a:off x="4196148" y="3199141"/>
            <a:ext cx="778442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emergency hospital inpatient admission episodes by area of residence, 2012/13 to 2017/18</a:t>
            </a:r>
            <a:endParaRPr lang="en-GB" sz="1400" b="1" dirty="0">
              <a:solidFill>
                <a:schemeClr val="bg1"/>
              </a:solidFill>
            </a:endParaRPr>
          </a:p>
        </p:txBody>
      </p:sp>
      <p:pic>
        <p:nvPicPr>
          <p:cNvPr id="6" name="Picture 5"/>
          <p:cNvPicPr>
            <a:picLocks noChangeAspect="1"/>
          </p:cNvPicPr>
          <p:nvPr/>
        </p:nvPicPr>
        <p:blipFill>
          <a:blip r:embed="rId3"/>
          <a:stretch>
            <a:fillRect/>
          </a:stretch>
        </p:blipFill>
        <p:spPr>
          <a:xfrm>
            <a:off x="4196148" y="3636463"/>
            <a:ext cx="3810138" cy="1698584"/>
          </a:xfrm>
          <a:prstGeom prst="rect">
            <a:avLst/>
          </a:prstGeom>
        </p:spPr>
      </p:pic>
      <p:pic>
        <p:nvPicPr>
          <p:cNvPr id="12" name="Picture 11"/>
          <p:cNvPicPr>
            <a:picLocks noChangeAspect="1"/>
          </p:cNvPicPr>
          <p:nvPr/>
        </p:nvPicPr>
        <p:blipFill>
          <a:blip r:embed="rId4"/>
          <a:stretch>
            <a:fillRect/>
          </a:stretch>
        </p:blipFill>
        <p:spPr>
          <a:xfrm>
            <a:off x="8114062" y="3636463"/>
            <a:ext cx="3866512" cy="1698584"/>
          </a:xfrm>
          <a:prstGeom prst="rect">
            <a:avLst/>
          </a:prstGeom>
        </p:spPr>
      </p:pic>
      <p:pic>
        <p:nvPicPr>
          <p:cNvPr id="11" name="Picture 10"/>
          <p:cNvPicPr>
            <a:picLocks noChangeAspect="1"/>
          </p:cNvPicPr>
          <p:nvPr/>
        </p:nvPicPr>
        <p:blipFill>
          <a:blip r:embed="rId5"/>
          <a:stretch>
            <a:fillRect/>
          </a:stretch>
        </p:blipFill>
        <p:spPr>
          <a:xfrm>
            <a:off x="6790904" y="1149506"/>
            <a:ext cx="5205005" cy="1806188"/>
          </a:xfrm>
          <a:prstGeom prst="rect">
            <a:avLst/>
          </a:prstGeom>
        </p:spPr>
      </p:pic>
    </p:spTree>
    <p:extLst>
      <p:ext uri="{BB962C8B-B14F-4D97-AF65-F5344CB8AC3E}">
        <p14:creationId xmlns:p14="http://schemas.microsoft.com/office/powerpoint/2010/main" val="1750635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Accident and Emergency (A&amp;E) attendances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27</a:t>
            </a:fld>
            <a:endParaRPr lang="en-GB" dirty="0"/>
          </a:p>
        </p:txBody>
      </p:sp>
      <p:sp>
        <p:nvSpPr>
          <p:cNvPr id="9" name="Content Placeholder 2"/>
          <p:cNvSpPr>
            <a:spLocks noGrp="1"/>
          </p:cNvSpPr>
          <p:nvPr>
            <p:ph idx="1"/>
          </p:nvPr>
        </p:nvSpPr>
        <p:spPr>
          <a:xfrm>
            <a:off x="118753" y="677954"/>
            <a:ext cx="3942079" cy="6043522"/>
          </a:xfrm>
        </p:spPr>
        <p:txBody>
          <a:bodyPr>
            <a:noAutofit/>
          </a:bodyPr>
          <a:lstStyle/>
          <a:p>
            <a:pPr marL="284400" indent="-284400">
              <a:lnSpc>
                <a:spcPct val="100000"/>
              </a:lnSpc>
              <a:buFont typeface="Wingdings" panose="05000000000000000000" pitchFamily="2" charset="2"/>
              <a:buChar char="ð"/>
            </a:pPr>
            <a:r>
              <a:rPr lang="en-GB" sz="1400" dirty="0">
                <a:solidFill>
                  <a:srgbClr val="002F5D"/>
                </a:solidFill>
              </a:rPr>
              <a:t>There were </a:t>
            </a:r>
            <a:r>
              <a:rPr lang="en-GB" sz="1400" dirty="0" smtClean="0">
                <a:solidFill>
                  <a:srgbClr val="002F5D"/>
                </a:solidFill>
              </a:rPr>
              <a:t>36,107 </a:t>
            </a:r>
            <a:r>
              <a:rPr lang="en-GB" sz="1400" b="1" dirty="0" smtClean="0">
                <a:solidFill>
                  <a:srgbClr val="002F5D"/>
                </a:solidFill>
              </a:rPr>
              <a:t>A&amp;E attendances for Cambridge residents </a:t>
            </a:r>
            <a:r>
              <a:rPr lang="en-GB" sz="1400" dirty="0">
                <a:solidFill>
                  <a:srgbClr val="002F5D"/>
                </a:solidFill>
              </a:rPr>
              <a:t>in 2017/18 (</a:t>
            </a:r>
            <a:r>
              <a:rPr lang="en-GB" sz="1400" dirty="0" smtClean="0">
                <a:solidFill>
                  <a:srgbClr val="002F5D"/>
                </a:solidFill>
              </a:rPr>
              <a:t>18% </a:t>
            </a:r>
            <a:r>
              <a:rPr lang="en-GB" sz="1400" dirty="0">
                <a:solidFill>
                  <a:srgbClr val="002F5D"/>
                </a:solidFill>
              </a:rPr>
              <a:t>of Cambridgeshire’s total</a:t>
            </a:r>
            <a:r>
              <a:rPr lang="en-GB" sz="1400" dirty="0" smtClean="0">
                <a:solidFill>
                  <a:srgbClr val="002F5D"/>
                </a:solidFill>
              </a:rPr>
              <a:t>).</a:t>
            </a:r>
          </a:p>
          <a:p>
            <a:pPr marL="284400" indent="-284400">
              <a:lnSpc>
                <a:spcPct val="100000"/>
              </a:lnSpc>
              <a:buFont typeface="Wingdings" panose="05000000000000000000" pitchFamily="2" charset="2"/>
              <a:buChar char="ð"/>
            </a:pPr>
            <a:r>
              <a:rPr lang="en-GB" sz="1400" b="1" dirty="0" smtClean="0">
                <a:solidFill>
                  <a:srgbClr val="002F5D"/>
                </a:solidFill>
              </a:rPr>
              <a:t>Numbers</a:t>
            </a:r>
            <a:r>
              <a:rPr lang="en-GB" sz="1400" dirty="0" smtClean="0">
                <a:solidFill>
                  <a:srgbClr val="002F5D"/>
                </a:solidFill>
              </a:rPr>
              <a:t> </a:t>
            </a:r>
            <a:r>
              <a:rPr lang="en-GB" sz="1400" dirty="0">
                <a:solidFill>
                  <a:srgbClr val="002F5D"/>
                </a:solidFill>
              </a:rPr>
              <a:t>of </a:t>
            </a:r>
            <a:r>
              <a:rPr lang="en-GB" sz="1400" dirty="0" smtClean="0">
                <a:solidFill>
                  <a:srgbClr val="002F5D"/>
                </a:solidFill>
              </a:rPr>
              <a:t>A&amp;E attendances have </a:t>
            </a:r>
            <a:r>
              <a:rPr lang="en-GB" sz="1400" b="1" dirty="0">
                <a:solidFill>
                  <a:srgbClr val="002F5D"/>
                </a:solidFill>
              </a:rPr>
              <a:t>increased </a:t>
            </a:r>
            <a:r>
              <a:rPr lang="en-GB" sz="1400" dirty="0">
                <a:solidFill>
                  <a:srgbClr val="002F5D"/>
                </a:solidFill>
              </a:rPr>
              <a:t>among residents of </a:t>
            </a:r>
            <a:r>
              <a:rPr lang="en-GB" sz="1400" b="1" dirty="0">
                <a:solidFill>
                  <a:srgbClr val="002F5D"/>
                </a:solidFill>
              </a:rPr>
              <a:t>Cambridge</a:t>
            </a:r>
            <a:r>
              <a:rPr lang="en-GB" sz="1400" dirty="0">
                <a:solidFill>
                  <a:srgbClr val="002F5D"/>
                </a:solidFill>
              </a:rPr>
              <a:t> since </a:t>
            </a:r>
            <a:r>
              <a:rPr lang="en-GB" sz="1400" dirty="0" smtClean="0">
                <a:solidFill>
                  <a:srgbClr val="002F5D"/>
                </a:solidFill>
              </a:rPr>
              <a:t>2016/17, particularly for 24-hr consultant-led A&amp;E provision (data not </a:t>
            </a:r>
            <a:r>
              <a:rPr lang="en-GB" sz="1400" dirty="0">
                <a:solidFill>
                  <a:srgbClr val="002F5D"/>
                </a:solidFill>
              </a:rPr>
              <a:t>shown). </a:t>
            </a:r>
            <a:endParaRPr lang="en-GB" sz="1400" dirty="0" smtClean="0">
              <a:solidFill>
                <a:srgbClr val="002F5D"/>
              </a:solidFill>
            </a:endParaRPr>
          </a:p>
          <a:p>
            <a:pPr marL="284400" indent="-284400">
              <a:lnSpc>
                <a:spcPct val="100000"/>
              </a:lnSpc>
              <a:buFont typeface="Wingdings" panose="05000000000000000000" pitchFamily="2" charset="2"/>
              <a:buChar char="ð"/>
            </a:pPr>
            <a:r>
              <a:rPr lang="en-GB" sz="1400" dirty="0" smtClean="0">
                <a:solidFill>
                  <a:srgbClr val="002F5D"/>
                </a:solidFill>
              </a:rPr>
              <a:t>In Cambridge, 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A&amp;E attendances is </a:t>
            </a:r>
            <a:r>
              <a:rPr lang="en-GB" sz="1400" b="1" dirty="0">
                <a:solidFill>
                  <a:srgbClr val="002F5D"/>
                </a:solidFill>
              </a:rPr>
              <a:t>statistically </a:t>
            </a:r>
            <a:r>
              <a:rPr lang="en-GB" sz="1400" b="1" dirty="0" smtClean="0">
                <a:solidFill>
                  <a:srgbClr val="002F5D"/>
                </a:solidFill>
              </a:rPr>
              <a:t>significantly worse </a:t>
            </a:r>
            <a:r>
              <a:rPr lang="en-GB" sz="1400" dirty="0" smtClean="0">
                <a:solidFill>
                  <a:srgbClr val="002F5D"/>
                </a:solidFill>
              </a:rPr>
              <a:t>than the </a:t>
            </a:r>
            <a:r>
              <a:rPr lang="en-GB" sz="1400" dirty="0">
                <a:solidFill>
                  <a:srgbClr val="002F5D"/>
                </a:solidFill>
              </a:rPr>
              <a:t>Cambridgeshire average </a:t>
            </a:r>
            <a:r>
              <a:rPr lang="en-GB" sz="1400" dirty="0" smtClean="0">
                <a:solidFill>
                  <a:srgbClr val="002F5D"/>
                </a:solidFill>
              </a:rPr>
              <a:t>for </a:t>
            </a:r>
            <a:r>
              <a:rPr lang="en-GB" sz="1400" b="1" dirty="0">
                <a:solidFill>
                  <a:srgbClr val="002F5D"/>
                </a:solidFill>
              </a:rPr>
              <a:t>24-hr consultant-led A&amp;E</a:t>
            </a:r>
            <a:r>
              <a:rPr lang="en-GB" sz="1400" dirty="0">
                <a:solidFill>
                  <a:srgbClr val="002F5D"/>
                </a:solidFill>
              </a:rPr>
              <a:t> </a:t>
            </a:r>
            <a:r>
              <a:rPr lang="en-GB" sz="1400" dirty="0" smtClean="0">
                <a:solidFill>
                  <a:srgbClr val="002F5D"/>
                </a:solidFill>
              </a:rPr>
              <a:t>provision, and </a:t>
            </a:r>
            <a:r>
              <a:rPr lang="en-GB" sz="1400" b="1" dirty="0">
                <a:solidFill>
                  <a:srgbClr val="002F5D"/>
                </a:solidFill>
              </a:rPr>
              <a:t>statistically significantly better </a:t>
            </a:r>
            <a:r>
              <a:rPr lang="en-GB" sz="1400" dirty="0">
                <a:solidFill>
                  <a:srgbClr val="002F5D"/>
                </a:solidFill>
              </a:rPr>
              <a:t>than the Cambridgeshire average </a:t>
            </a:r>
            <a:r>
              <a:rPr lang="en-GB" sz="1400" dirty="0" smtClean="0">
                <a:solidFill>
                  <a:srgbClr val="002F5D"/>
                </a:solidFill>
              </a:rPr>
              <a:t>for </a:t>
            </a:r>
            <a:r>
              <a:rPr lang="en-GB" sz="1400" b="1" dirty="0">
                <a:solidFill>
                  <a:srgbClr val="002F5D"/>
                </a:solidFill>
              </a:rPr>
              <a:t>minor injuries units</a:t>
            </a:r>
            <a:r>
              <a:rPr lang="en-GB" sz="1400" dirty="0" smtClean="0">
                <a:solidFill>
                  <a:srgbClr val="002F5D"/>
                </a:solidFill>
              </a:rPr>
              <a:t>. This may </a:t>
            </a:r>
            <a:r>
              <a:rPr lang="en-GB" sz="1400" dirty="0">
                <a:solidFill>
                  <a:srgbClr val="002F5D"/>
                </a:solidFill>
              </a:rPr>
              <a:t>be in part due to the proximity of </a:t>
            </a:r>
            <a:r>
              <a:rPr lang="en-GB" sz="1400" dirty="0" smtClean="0">
                <a:solidFill>
                  <a:srgbClr val="002F5D"/>
                </a:solidFill>
              </a:rPr>
              <a:t>Addenbrookes hospital.</a:t>
            </a:r>
            <a:endParaRPr lang="en-GB" sz="1400" dirty="0">
              <a:solidFill>
                <a:srgbClr val="002F5D"/>
              </a:solidFill>
            </a:endParaRPr>
          </a:p>
          <a:p>
            <a:pPr marL="284400" lvl="0" indent="-284400">
              <a:lnSpc>
                <a:spcPct val="100000"/>
              </a:lnSpc>
              <a:buNone/>
            </a:pPr>
            <a:r>
              <a:rPr lang="en-GB" sz="1400" b="1" dirty="0" smtClean="0">
                <a:solidFill>
                  <a:srgbClr val="002F5D"/>
                </a:solidFill>
              </a:rPr>
              <a:t>For </a:t>
            </a:r>
            <a:r>
              <a:rPr lang="en-GB" sz="1400" b="1" dirty="0">
                <a:solidFill>
                  <a:srgbClr val="002F5D"/>
                </a:solidFill>
              </a:rPr>
              <a:t>Cambridgeshire and Peterborough combined;</a:t>
            </a:r>
          </a:p>
          <a:p>
            <a:pPr marL="284400" lvl="0" indent="-284400">
              <a:lnSpc>
                <a:spcPct val="100000"/>
              </a:lnSpc>
              <a:buFont typeface="Wingdings" panose="05000000000000000000" pitchFamily="2" charset="2"/>
              <a:buChar char="ð"/>
            </a:pPr>
            <a:r>
              <a:rPr lang="en-GB" sz="1400" b="1" dirty="0">
                <a:solidFill>
                  <a:srgbClr val="002F5D"/>
                </a:solidFill>
              </a:rPr>
              <a:t>Rates of attendance at 24-hour A&amp;E </a:t>
            </a:r>
            <a:r>
              <a:rPr lang="en-GB" sz="1400" dirty="0">
                <a:solidFill>
                  <a:srgbClr val="002F5D"/>
                </a:solidFill>
              </a:rPr>
              <a:t>are </a:t>
            </a:r>
            <a:r>
              <a:rPr lang="en-GB" sz="1400" b="1" dirty="0">
                <a:solidFill>
                  <a:srgbClr val="002F5D"/>
                </a:solidFill>
              </a:rPr>
              <a:t>statistically significantly higher </a:t>
            </a:r>
            <a:r>
              <a:rPr lang="en-GB" sz="1400" dirty="0">
                <a:solidFill>
                  <a:srgbClr val="002F5D"/>
                </a:solidFill>
              </a:rPr>
              <a:t>than the all-age average in </a:t>
            </a:r>
            <a:r>
              <a:rPr lang="en-GB" sz="1400" b="1" dirty="0">
                <a:solidFill>
                  <a:srgbClr val="002F5D"/>
                </a:solidFill>
              </a:rPr>
              <a:t>young children </a:t>
            </a:r>
            <a:r>
              <a:rPr lang="en-GB" sz="1400" dirty="0">
                <a:solidFill>
                  <a:srgbClr val="002F5D"/>
                </a:solidFill>
              </a:rPr>
              <a:t>(0 and 1-4 years), </a:t>
            </a:r>
            <a:r>
              <a:rPr lang="en-GB" sz="1400" b="1" dirty="0">
                <a:solidFill>
                  <a:srgbClr val="002F5D"/>
                </a:solidFill>
              </a:rPr>
              <a:t>young adults </a:t>
            </a:r>
            <a:r>
              <a:rPr lang="en-GB" sz="1400" dirty="0">
                <a:solidFill>
                  <a:srgbClr val="002F5D"/>
                </a:solidFill>
              </a:rPr>
              <a:t>(15-29yrs), and in older </a:t>
            </a:r>
            <a:r>
              <a:rPr lang="en-GB" sz="1400" b="1" dirty="0">
                <a:solidFill>
                  <a:srgbClr val="002F5D"/>
                </a:solidFill>
              </a:rPr>
              <a:t>people aged 70 and over </a:t>
            </a:r>
            <a:r>
              <a:rPr lang="en-GB" sz="1400" dirty="0">
                <a:solidFill>
                  <a:srgbClr val="002F5D"/>
                </a:solidFill>
              </a:rPr>
              <a:t>(data not shown).</a:t>
            </a:r>
          </a:p>
          <a:p>
            <a:pPr marL="284400" lvl="0" indent="-284400">
              <a:lnSpc>
                <a:spcPct val="100000"/>
              </a:lnSpc>
              <a:buFont typeface="Wingdings" panose="05000000000000000000" pitchFamily="2" charset="2"/>
              <a:buChar char="ð"/>
            </a:pPr>
            <a:r>
              <a:rPr lang="en-GB" sz="1400" b="1" dirty="0">
                <a:solidFill>
                  <a:srgbClr val="002F5D"/>
                </a:solidFill>
              </a:rPr>
              <a:t>Rates of attendance at minor injuries </a:t>
            </a:r>
            <a:r>
              <a:rPr lang="en-GB" sz="1400" dirty="0">
                <a:solidFill>
                  <a:srgbClr val="002F5D"/>
                </a:solidFill>
              </a:rPr>
              <a:t>units are </a:t>
            </a:r>
            <a:r>
              <a:rPr lang="en-GB" sz="1400" b="1" dirty="0">
                <a:solidFill>
                  <a:srgbClr val="002F5D"/>
                </a:solidFill>
              </a:rPr>
              <a:t>statistically significantly higher </a:t>
            </a:r>
            <a:r>
              <a:rPr lang="en-GB" sz="1400" dirty="0">
                <a:solidFill>
                  <a:srgbClr val="002F5D"/>
                </a:solidFill>
              </a:rPr>
              <a:t>than the all-age average in </a:t>
            </a:r>
            <a:r>
              <a:rPr lang="en-GB" sz="1400" b="1" dirty="0">
                <a:solidFill>
                  <a:srgbClr val="002F5D"/>
                </a:solidFill>
              </a:rPr>
              <a:t>children</a:t>
            </a:r>
            <a:r>
              <a:rPr lang="en-GB" sz="1400" dirty="0">
                <a:solidFill>
                  <a:srgbClr val="002F5D"/>
                </a:solidFill>
              </a:rPr>
              <a:t> </a:t>
            </a:r>
            <a:r>
              <a:rPr lang="en-GB" sz="1400" b="1" dirty="0">
                <a:solidFill>
                  <a:srgbClr val="002F5D"/>
                </a:solidFill>
              </a:rPr>
              <a:t>and</a:t>
            </a:r>
            <a:r>
              <a:rPr lang="en-GB" sz="1400" dirty="0">
                <a:solidFill>
                  <a:srgbClr val="002F5D"/>
                </a:solidFill>
              </a:rPr>
              <a:t> </a:t>
            </a:r>
            <a:r>
              <a:rPr lang="en-GB" sz="1400" b="1" dirty="0">
                <a:solidFill>
                  <a:srgbClr val="002F5D"/>
                </a:solidFill>
              </a:rPr>
              <a:t>young adults</a:t>
            </a:r>
            <a:r>
              <a:rPr lang="en-GB" sz="1400" dirty="0">
                <a:solidFill>
                  <a:srgbClr val="002F5D"/>
                </a:solidFill>
              </a:rPr>
              <a:t>, ages 0-34 (data not shown).</a:t>
            </a:r>
          </a:p>
        </p:txBody>
      </p:sp>
      <p:sp>
        <p:nvSpPr>
          <p:cNvPr id="7" name="Rectangle 2"/>
          <p:cNvSpPr>
            <a:spLocks noChangeArrowheads="1"/>
          </p:cNvSpPr>
          <p:nvPr/>
        </p:nvSpPr>
        <p:spPr bwMode="auto">
          <a:xfrm>
            <a:off x="4088785" y="686176"/>
            <a:ext cx="177087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endParaRPr kumimoji="0" lang="en-GB" altLang="en-US" sz="900" b="0" i="0" u="none" strike="noStrike" cap="none" normalizeH="0" baseline="0" dirty="0" smtClean="0">
              <a:ln>
                <a:noFill/>
              </a:ln>
              <a:solidFill>
                <a:srgbClr val="002F5D"/>
              </a:solidFill>
              <a:effectLst/>
            </a:endParaRPr>
          </a:p>
          <a:p>
            <a:r>
              <a:rPr lang="en-GB" sz="900" dirty="0">
                <a:solidFill>
                  <a:srgbClr val="002F5D"/>
                </a:solidFill>
              </a:rPr>
              <a:t>‘All departments’ includes 24-hour consultant led departments, consultant-led single specialty services, doctor- or nurse-led minor injuries units, walk-in centres and where type is unknown.</a:t>
            </a:r>
          </a:p>
          <a:p>
            <a:pPr marR="0" lvl="0" algn="l" defTabSz="914400" rtl="0" eaLnBrk="0" fontAlgn="base" latinLnBrk="0" hangingPunct="0">
              <a:lnSpc>
                <a:spcPct val="100000"/>
              </a:lnSpc>
              <a:spcBef>
                <a:spcPct val="0"/>
              </a:spcBef>
              <a:spcAft>
                <a:spcPct val="0"/>
              </a:spcAft>
              <a:buClrTx/>
              <a:buSzTx/>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rgbClr val="002F5D"/>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166523" y="5431275"/>
            <a:ext cx="63700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0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81 and Figure 44)</a:t>
            </a:r>
            <a:endParaRPr kumimoji="0" lang="en-GB" altLang="en-US" sz="10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5859660" y="1134138"/>
            <a:ext cx="6120914" cy="1792379"/>
          </a:xfrm>
          <a:prstGeom prst="rect">
            <a:avLst/>
          </a:prstGeom>
        </p:spPr>
      </p:pic>
      <p:pic>
        <p:nvPicPr>
          <p:cNvPr id="11" name="Picture 10"/>
          <p:cNvPicPr>
            <a:picLocks noChangeAspect="1"/>
          </p:cNvPicPr>
          <p:nvPr/>
        </p:nvPicPr>
        <p:blipFill>
          <a:blip r:embed="rId4"/>
          <a:stretch>
            <a:fillRect/>
          </a:stretch>
        </p:blipFill>
        <p:spPr>
          <a:xfrm>
            <a:off x="4166523" y="3663923"/>
            <a:ext cx="3854181" cy="1607414"/>
          </a:xfrm>
          <a:prstGeom prst="rect">
            <a:avLst/>
          </a:prstGeom>
        </p:spPr>
      </p:pic>
      <p:pic>
        <p:nvPicPr>
          <p:cNvPr id="13" name="Picture 12"/>
          <p:cNvPicPr>
            <a:picLocks noChangeAspect="1"/>
          </p:cNvPicPr>
          <p:nvPr/>
        </p:nvPicPr>
        <p:blipFill>
          <a:blip r:embed="rId5"/>
          <a:stretch>
            <a:fillRect/>
          </a:stretch>
        </p:blipFill>
        <p:spPr>
          <a:xfrm>
            <a:off x="8130674" y="3663923"/>
            <a:ext cx="3849900" cy="1607414"/>
          </a:xfrm>
          <a:prstGeom prst="rect">
            <a:avLst/>
          </a:prstGeom>
        </p:spPr>
      </p:pic>
      <p:sp>
        <p:nvSpPr>
          <p:cNvPr id="14" name="TextBox 13"/>
          <p:cNvSpPr txBox="1"/>
          <p:nvPr/>
        </p:nvSpPr>
        <p:spPr>
          <a:xfrm>
            <a:off x="5859660" y="734301"/>
            <a:ext cx="6120914" cy="307777"/>
          </a:xfrm>
          <a:prstGeom prst="rect">
            <a:avLst/>
          </a:prstGeom>
          <a:solidFill>
            <a:schemeClr val="accent5">
              <a:lumMod val="20000"/>
              <a:lumOff val="80000"/>
            </a:schemeClr>
          </a:solidFill>
        </p:spPr>
        <p:txBody>
          <a:bodyPr wrap="square" rtlCol="0">
            <a:spAutoFit/>
          </a:bodyPr>
          <a:lstStyle/>
          <a:p>
            <a:r>
              <a:rPr lang="en-GB" sz="1400" b="1" dirty="0">
                <a:solidFill>
                  <a:schemeClr val="bg1"/>
                </a:solidFill>
              </a:rPr>
              <a:t>A&amp;E attendances by area of residence and department type, 2017/18</a:t>
            </a:r>
          </a:p>
        </p:txBody>
      </p:sp>
      <p:sp>
        <p:nvSpPr>
          <p:cNvPr id="15" name="TextBox 14"/>
          <p:cNvSpPr txBox="1"/>
          <p:nvPr/>
        </p:nvSpPr>
        <p:spPr>
          <a:xfrm>
            <a:off x="4166523" y="3269198"/>
            <a:ext cx="7814052" cy="307777"/>
          </a:xfrm>
          <a:prstGeom prst="rect">
            <a:avLst/>
          </a:prstGeom>
          <a:solidFill>
            <a:schemeClr val="accent5">
              <a:lumMod val="20000"/>
              <a:lumOff val="80000"/>
            </a:schemeClr>
          </a:solidFill>
        </p:spPr>
        <p:txBody>
          <a:bodyPr wrap="square" rtlCol="0">
            <a:spAutoFit/>
          </a:bodyPr>
          <a:lstStyle/>
          <a:p>
            <a:r>
              <a:rPr lang="en-GB" sz="1400" b="1" dirty="0">
                <a:solidFill>
                  <a:schemeClr val="bg1"/>
                </a:solidFill>
              </a:rPr>
              <a:t>DASR of accident and emergency attendances by area of residence, 2012/13 to 07/18</a:t>
            </a:r>
          </a:p>
        </p:txBody>
      </p:sp>
    </p:spTree>
    <p:extLst>
      <p:ext uri="{BB962C8B-B14F-4D97-AF65-F5344CB8AC3E}">
        <p14:creationId xmlns:p14="http://schemas.microsoft.com/office/powerpoint/2010/main" val="3164749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396"/>
          </a:xfrm>
          <a:solidFill>
            <a:schemeClr val="accent1"/>
          </a:solidFill>
        </p:spPr>
        <p:txBody>
          <a:bodyPr>
            <a:noAutofit/>
          </a:bodyPr>
          <a:lstStyle/>
          <a:p>
            <a:r>
              <a:rPr lang="en-GB" sz="3200" b="1" dirty="0" smtClean="0">
                <a:solidFill>
                  <a:schemeClr val="bg1"/>
                </a:solidFill>
              </a:rPr>
              <a:t>Social care - </a:t>
            </a:r>
            <a:r>
              <a:rPr lang="en-GB" sz="3200" b="1" i="1" dirty="0" smtClean="0">
                <a:solidFill>
                  <a:schemeClr val="bg1"/>
                </a:solidFill>
              </a:rPr>
              <a:t>adults</a:t>
            </a:r>
            <a:endParaRPr lang="en-GB" sz="3200" b="1" i="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28</a:t>
            </a:fld>
            <a:endParaRPr lang="en-GB" dirty="0"/>
          </a:p>
        </p:txBody>
      </p:sp>
      <p:sp>
        <p:nvSpPr>
          <p:cNvPr id="8" name="TextBox 7"/>
          <p:cNvSpPr txBox="1"/>
          <p:nvPr/>
        </p:nvSpPr>
        <p:spPr>
          <a:xfrm>
            <a:off x="7228213" y="670060"/>
            <a:ext cx="478179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Number of people receiving long term support 2017/18</a:t>
            </a:r>
            <a:endParaRPr lang="en-GB" sz="1400" b="1" dirty="0">
              <a:solidFill>
                <a:schemeClr val="bg1"/>
              </a:solidFill>
            </a:endParaRPr>
          </a:p>
        </p:txBody>
      </p:sp>
      <p:sp>
        <p:nvSpPr>
          <p:cNvPr id="10" name="Rectangle 9"/>
          <p:cNvSpPr/>
          <p:nvPr/>
        </p:nvSpPr>
        <p:spPr>
          <a:xfrm>
            <a:off x="8359283" y="4961025"/>
            <a:ext cx="2883633" cy="707886"/>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Note: *Cambridgeshire district percentages relate to Cambridgeshire total and Cambridgeshire and Peterborough percentages relate to Cambridgeshire and Peterborough Combined Authority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8213866" y="2953807"/>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Number of carers supported 2017/18</a:t>
            </a:r>
            <a:endParaRPr lang="en-GB" sz="1400" b="1" dirty="0">
              <a:solidFill>
                <a:schemeClr val="bg1"/>
              </a:solidFill>
            </a:endParaRPr>
          </a:p>
        </p:txBody>
      </p:sp>
      <p:sp>
        <p:nvSpPr>
          <p:cNvPr id="18" name="Rectangle 17"/>
          <p:cNvSpPr/>
          <p:nvPr/>
        </p:nvSpPr>
        <p:spPr>
          <a:xfrm>
            <a:off x="8359283" y="5812575"/>
            <a:ext cx="3650728" cy="246221"/>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Calibri" panose="020F0502020204030204" pitchFamily="34" charset="0"/>
              </a:rPr>
              <a:t>Source</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NHS digital and ONS (see notes). (Tables 89 and 90)</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7228213" y="1029212"/>
            <a:ext cx="4781798" cy="1797319"/>
          </a:xfrm>
          <a:prstGeom prst="rect">
            <a:avLst/>
          </a:prstGeom>
        </p:spPr>
      </p:pic>
      <p:pic>
        <p:nvPicPr>
          <p:cNvPr id="20" name="Picture 19"/>
          <p:cNvPicPr>
            <a:picLocks noChangeAspect="1"/>
          </p:cNvPicPr>
          <p:nvPr/>
        </p:nvPicPr>
        <p:blipFill>
          <a:blip r:embed="rId4"/>
          <a:stretch>
            <a:fillRect/>
          </a:stretch>
        </p:blipFill>
        <p:spPr>
          <a:xfrm>
            <a:off x="8231740" y="3388860"/>
            <a:ext cx="3778271" cy="1422334"/>
          </a:xfrm>
          <a:prstGeom prst="rect">
            <a:avLst/>
          </a:prstGeom>
        </p:spPr>
      </p:pic>
      <p:sp>
        <p:nvSpPr>
          <p:cNvPr id="11" name="Content Placeholder 2"/>
          <p:cNvSpPr>
            <a:spLocks noGrp="1"/>
          </p:cNvSpPr>
          <p:nvPr>
            <p:ph idx="1"/>
          </p:nvPr>
        </p:nvSpPr>
        <p:spPr>
          <a:xfrm>
            <a:off x="440827" y="1208918"/>
            <a:ext cx="5521830" cy="5507220"/>
          </a:xfrm>
        </p:spPr>
        <p:txBody>
          <a:bodyPr>
            <a:normAutofit/>
          </a:bodyPr>
          <a:lstStyle/>
          <a:p>
            <a:pPr marL="284400" indent="-284400">
              <a:lnSpc>
                <a:spcPct val="100000"/>
              </a:lnSpc>
              <a:buFont typeface="Wingdings" panose="05000000000000000000" pitchFamily="2" charset="2"/>
              <a:buChar char="ð"/>
            </a:pPr>
            <a:r>
              <a:rPr lang="en-GB" sz="1600" dirty="0" smtClean="0">
                <a:solidFill>
                  <a:srgbClr val="002F5D"/>
                </a:solidFill>
              </a:rPr>
              <a:t>In </a:t>
            </a:r>
            <a:r>
              <a:rPr lang="en-GB" sz="1600" b="1" dirty="0" smtClean="0">
                <a:solidFill>
                  <a:srgbClr val="002F5D"/>
                </a:solidFill>
              </a:rPr>
              <a:t>Cambridge</a:t>
            </a:r>
            <a:r>
              <a:rPr lang="en-GB" sz="1600" dirty="0" smtClean="0">
                <a:solidFill>
                  <a:srgbClr val="002F5D"/>
                </a:solidFill>
              </a:rPr>
              <a:t>, </a:t>
            </a:r>
            <a:r>
              <a:rPr lang="en-GB" sz="1600" b="1" dirty="0" smtClean="0">
                <a:solidFill>
                  <a:srgbClr val="002F5D"/>
                </a:solidFill>
              </a:rPr>
              <a:t>1,300 people</a:t>
            </a:r>
            <a:r>
              <a:rPr lang="en-GB" sz="1600" dirty="0" smtClean="0">
                <a:solidFill>
                  <a:srgbClr val="002F5D"/>
                </a:solidFill>
              </a:rPr>
              <a:t> aged 18+ were </a:t>
            </a:r>
            <a:r>
              <a:rPr lang="en-GB" sz="1600" b="1" dirty="0">
                <a:solidFill>
                  <a:srgbClr val="002F5D"/>
                </a:solidFill>
              </a:rPr>
              <a:t>receiving long term </a:t>
            </a:r>
            <a:r>
              <a:rPr lang="en-GB" sz="1600" b="1" dirty="0" smtClean="0">
                <a:solidFill>
                  <a:srgbClr val="002F5D"/>
                </a:solidFill>
              </a:rPr>
              <a:t>support </a:t>
            </a:r>
            <a:r>
              <a:rPr lang="en-GB" sz="1600" dirty="0" smtClean="0">
                <a:solidFill>
                  <a:srgbClr val="002F5D"/>
                </a:solidFill>
              </a:rPr>
              <a:t>from adult social care services in 2017/18.  </a:t>
            </a:r>
          </a:p>
          <a:p>
            <a:pPr marL="284400" indent="-284400">
              <a:lnSpc>
                <a:spcPct val="100000"/>
              </a:lnSpc>
              <a:buFont typeface="Wingdings" panose="05000000000000000000" pitchFamily="2" charset="2"/>
              <a:buChar char="ð"/>
            </a:pPr>
            <a:r>
              <a:rPr lang="en-GB" sz="1600" dirty="0" smtClean="0">
                <a:solidFill>
                  <a:srgbClr val="002F5D"/>
                </a:solidFill>
              </a:rPr>
              <a:t>The </a:t>
            </a:r>
            <a:r>
              <a:rPr lang="en-GB" sz="1600" dirty="0">
                <a:solidFill>
                  <a:srgbClr val="002F5D"/>
                </a:solidFill>
              </a:rPr>
              <a:t>majority of people receiving long term support are aged 65</a:t>
            </a:r>
            <a:r>
              <a:rPr lang="en-GB" sz="1600" dirty="0" smtClean="0">
                <a:solidFill>
                  <a:srgbClr val="002F5D"/>
                </a:solidFill>
              </a:rPr>
              <a:t>+ (825 of the 1,300). This trend is also shown across the Cambridgeshire and Peterborough authorities.</a:t>
            </a:r>
          </a:p>
          <a:p>
            <a:pPr marL="284400" indent="-284400">
              <a:lnSpc>
                <a:spcPct val="100000"/>
              </a:lnSpc>
              <a:buFont typeface="Wingdings" panose="05000000000000000000" pitchFamily="2" charset="2"/>
              <a:buChar char="ð"/>
            </a:pPr>
            <a:r>
              <a:rPr lang="en-GB" sz="1600" dirty="0" smtClean="0">
                <a:solidFill>
                  <a:srgbClr val="002F5D"/>
                </a:solidFill>
              </a:rPr>
              <a:t>The </a:t>
            </a:r>
            <a:r>
              <a:rPr lang="en-GB" sz="1600" b="1" dirty="0" smtClean="0">
                <a:solidFill>
                  <a:srgbClr val="002F5D"/>
                </a:solidFill>
              </a:rPr>
              <a:t>number of people receiving </a:t>
            </a:r>
            <a:r>
              <a:rPr lang="en-GB" sz="1600" b="1" dirty="0">
                <a:solidFill>
                  <a:srgbClr val="002F5D"/>
                </a:solidFill>
              </a:rPr>
              <a:t>long term support per </a:t>
            </a:r>
            <a:r>
              <a:rPr lang="en-GB" sz="1600" b="1" dirty="0" smtClean="0">
                <a:solidFill>
                  <a:srgbClr val="002F5D"/>
                </a:solidFill>
              </a:rPr>
              <a:t>100,000</a:t>
            </a:r>
            <a:r>
              <a:rPr lang="en-GB" sz="1600" dirty="0" smtClean="0">
                <a:solidFill>
                  <a:srgbClr val="002F5D"/>
                </a:solidFill>
              </a:rPr>
              <a:t> </a:t>
            </a:r>
            <a:r>
              <a:rPr lang="en-GB" sz="1600" dirty="0">
                <a:solidFill>
                  <a:srgbClr val="002F5D"/>
                </a:solidFill>
              </a:rPr>
              <a:t>population aged 18+ is </a:t>
            </a:r>
            <a:r>
              <a:rPr lang="en-GB" sz="1600" b="1" dirty="0" smtClean="0">
                <a:solidFill>
                  <a:srgbClr val="002F5D"/>
                </a:solidFill>
              </a:rPr>
              <a:t>lower in Cambridge</a:t>
            </a:r>
            <a:r>
              <a:rPr lang="en-GB" sz="1600" dirty="0" smtClean="0">
                <a:solidFill>
                  <a:srgbClr val="002F5D"/>
                </a:solidFill>
              </a:rPr>
              <a:t> compared to most other areas. All district areas within Cambridgeshire have a </a:t>
            </a:r>
            <a:r>
              <a:rPr lang="en-GB" sz="1600" b="1" dirty="0" smtClean="0">
                <a:solidFill>
                  <a:srgbClr val="002F5D"/>
                </a:solidFill>
              </a:rPr>
              <a:t>rate lower than England </a:t>
            </a:r>
            <a:r>
              <a:rPr lang="en-GB" sz="1600" dirty="0" smtClean="0">
                <a:solidFill>
                  <a:srgbClr val="002F5D"/>
                </a:solidFill>
              </a:rPr>
              <a:t>(1,960 per 100,000 - data not shown). </a:t>
            </a:r>
          </a:p>
          <a:p>
            <a:pPr marL="284400" indent="-284400">
              <a:lnSpc>
                <a:spcPct val="100000"/>
              </a:lnSpc>
              <a:buFont typeface="Wingdings" panose="05000000000000000000" pitchFamily="2" charset="2"/>
              <a:buChar char="ð"/>
            </a:pPr>
            <a:r>
              <a:rPr lang="en-GB" sz="1600" dirty="0" smtClean="0">
                <a:solidFill>
                  <a:srgbClr val="002F5D"/>
                </a:solidFill>
              </a:rPr>
              <a:t>In </a:t>
            </a:r>
            <a:r>
              <a:rPr lang="en-GB" sz="1600" b="1" dirty="0" smtClean="0">
                <a:solidFill>
                  <a:srgbClr val="002F5D"/>
                </a:solidFill>
              </a:rPr>
              <a:t>Cambridge</a:t>
            </a:r>
            <a:r>
              <a:rPr lang="en-GB" sz="1600" dirty="0" smtClean="0">
                <a:solidFill>
                  <a:srgbClr val="002F5D"/>
                </a:solidFill>
              </a:rPr>
              <a:t>, </a:t>
            </a:r>
            <a:r>
              <a:rPr lang="en-GB" sz="1600" b="1" dirty="0" smtClean="0">
                <a:solidFill>
                  <a:srgbClr val="002F5D"/>
                </a:solidFill>
              </a:rPr>
              <a:t>470 carers were supported </a:t>
            </a:r>
            <a:r>
              <a:rPr lang="en-GB" sz="1600" dirty="0" smtClean="0">
                <a:solidFill>
                  <a:srgbClr val="002F5D"/>
                </a:solidFill>
              </a:rPr>
              <a:t>by </a:t>
            </a:r>
            <a:r>
              <a:rPr lang="en-GB" sz="1600" dirty="0">
                <a:solidFill>
                  <a:srgbClr val="002F5D"/>
                </a:solidFill>
              </a:rPr>
              <a:t>adult social care services in </a:t>
            </a:r>
            <a:r>
              <a:rPr lang="en-GB" sz="1600" dirty="0" smtClean="0">
                <a:solidFill>
                  <a:srgbClr val="002F5D"/>
                </a:solidFill>
              </a:rPr>
              <a:t>2017/18. This is a rate of 462 per 100,000 population aged 18+ and is </a:t>
            </a:r>
            <a:r>
              <a:rPr lang="en-GB" sz="1600" b="1" dirty="0" smtClean="0">
                <a:solidFill>
                  <a:srgbClr val="002F5D"/>
                </a:solidFill>
              </a:rPr>
              <a:t>substantially lower </a:t>
            </a:r>
            <a:r>
              <a:rPr lang="en-GB" sz="1600" dirty="0" smtClean="0">
                <a:solidFill>
                  <a:srgbClr val="002F5D"/>
                </a:solidFill>
              </a:rPr>
              <a:t>than other areas across the Cambridgeshire and Peterborough authorities (the rate for England is 825 per 100,000 – data not shown).</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184266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396"/>
          </a:xfrm>
          <a:solidFill>
            <a:schemeClr val="accent1"/>
          </a:solidFill>
        </p:spPr>
        <p:txBody>
          <a:bodyPr>
            <a:noAutofit/>
          </a:bodyPr>
          <a:lstStyle/>
          <a:p>
            <a:r>
              <a:rPr lang="en-GB" sz="3200" b="1" dirty="0" smtClean="0">
                <a:solidFill>
                  <a:schemeClr val="bg1"/>
                </a:solidFill>
              </a:rPr>
              <a:t>Social care - </a:t>
            </a:r>
            <a:r>
              <a:rPr lang="en-GB" sz="3200" b="1" i="1" dirty="0" smtClean="0">
                <a:solidFill>
                  <a:schemeClr val="bg1"/>
                </a:solidFill>
              </a:rPr>
              <a:t>children </a:t>
            </a:r>
            <a:endParaRPr lang="en-GB" sz="3200" b="1" i="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29</a:t>
            </a:fld>
            <a:endParaRPr lang="en-GB"/>
          </a:p>
        </p:txBody>
      </p:sp>
      <p:sp>
        <p:nvSpPr>
          <p:cNvPr id="8" name="TextBox 7"/>
          <p:cNvSpPr txBox="1"/>
          <p:nvPr/>
        </p:nvSpPr>
        <p:spPr>
          <a:xfrm>
            <a:off x="8204654" y="627972"/>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Children's social care referrals received 2017/18</a:t>
            </a:r>
            <a:endParaRPr lang="en-GB" sz="1400" b="1" dirty="0">
              <a:solidFill>
                <a:schemeClr val="bg1"/>
              </a:solidFill>
            </a:endParaRPr>
          </a:p>
        </p:txBody>
      </p:sp>
      <p:pic>
        <p:nvPicPr>
          <p:cNvPr id="9" name="Picture 8"/>
          <p:cNvPicPr>
            <a:picLocks noChangeAspect="1"/>
          </p:cNvPicPr>
          <p:nvPr/>
        </p:nvPicPr>
        <p:blipFill>
          <a:blip r:embed="rId3"/>
          <a:stretch>
            <a:fillRect/>
          </a:stretch>
        </p:blipFill>
        <p:spPr>
          <a:xfrm>
            <a:off x="8186323" y="1002125"/>
            <a:ext cx="3832806" cy="1572433"/>
          </a:xfrm>
          <a:prstGeom prst="rect">
            <a:avLst/>
          </a:prstGeom>
        </p:spPr>
      </p:pic>
      <p:sp>
        <p:nvSpPr>
          <p:cNvPr id="10" name="Rectangle 9"/>
          <p:cNvSpPr/>
          <p:nvPr/>
        </p:nvSpPr>
        <p:spPr>
          <a:xfrm>
            <a:off x="2108861" y="4913452"/>
            <a:ext cx="2058390" cy="1169551"/>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Note: *Cambridgeshire district percentages relate to Cambridgeshire total and Cambridgeshire and Peterborough percentages relate to Cambridgeshire and Peterborough Combined Authority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8204654" y="3048626"/>
            <a:ext cx="3832806" cy="1399734"/>
          </a:xfrm>
          <a:prstGeom prst="rect">
            <a:avLst/>
          </a:prstGeom>
        </p:spPr>
      </p:pic>
      <p:sp>
        <p:nvSpPr>
          <p:cNvPr id="13" name="TextBox 12"/>
          <p:cNvSpPr txBox="1"/>
          <p:nvPr/>
        </p:nvSpPr>
        <p:spPr>
          <a:xfrm>
            <a:off x="8199455" y="2688845"/>
            <a:ext cx="37830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in need supported </a:t>
            </a:r>
            <a:r>
              <a:rPr lang="en-GB" sz="1000" b="1" dirty="0" smtClean="0">
                <a:solidFill>
                  <a:schemeClr val="bg1"/>
                </a:solidFill>
              </a:rPr>
              <a:t>(31 March 2018)</a:t>
            </a:r>
            <a:endParaRPr lang="en-GB" sz="1000" b="1" dirty="0">
              <a:solidFill>
                <a:schemeClr val="bg1"/>
              </a:solidFill>
            </a:endParaRPr>
          </a:p>
        </p:txBody>
      </p:sp>
      <p:sp>
        <p:nvSpPr>
          <p:cNvPr id="16" name="TextBox 15"/>
          <p:cNvSpPr txBox="1"/>
          <p:nvPr/>
        </p:nvSpPr>
        <p:spPr>
          <a:xfrm>
            <a:off x="8199455" y="4545452"/>
            <a:ext cx="37830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Looked after children 2017/18</a:t>
            </a:r>
            <a:endParaRPr lang="en-GB" sz="1400" b="1" dirty="0">
              <a:solidFill>
                <a:schemeClr val="bg1"/>
              </a:solidFill>
            </a:endParaRPr>
          </a:p>
        </p:txBody>
      </p:sp>
      <p:sp>
        <p:nvSpPr>
          <p:cNvPr id="17" name="TextBox 16"/>
          <p:cNvSpPr txBox="1"/>
          <p:nvPr/>
        </p:nvSpPr>
        <p:spPr>
          <a:xfrm>
            <a:off x="366098" y="603768"/>
            <a:ext cx="7704014" cy="397031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In 2017/18 there were </a:t>
            </a:r>
            <a:r>
              <a:rPr lang="en-GB" sz="1400" b="1" dirty="0" smtClean="0">
                <a:solidFill>
                  <a:srgbClr val="002F5D"/>
                </a:solidFill>
              </a:rPr>
              <a:t>810 children’s social care referrals </a:t>
            </a:r>
            <a:r>
              <a:rPr lang="en-GB" sz="1400" b="1" dirty="0">
                <a:solidFill>
                  <a:srgbClr val="002F5D"/>
                </a:solidFill>
              </a:rPr>
              <a:t>from </a:t>
            </a:r>
            <a:r>
              <a:rPr lang="en-GB" sz="1400" b="1" dirty="0" smtClean="0">
                <a:solidFill>
                  <a:srgbClr val="002F5D"/>
                </a:solidFill>
              </a:rPr>
              <a:t>Cambridge</a:t>
            </a:r>
            <a:r>
              <a:rPr lang="en-GB" sz="1400" dirty="0" smtClean="0">
                <a:solidFill>
                  <a:srgbClr val="002F5D"/>
                </a:solidFill>
              </a:rPr>
              <a:t>. This is a rate of 350.8 per 10,000 population aged 0-17 years and is the </a:t>
            </a:r>
            <a:r>
              <a:rPr lang="en-GB" sz="1400" b="1" dirty="0" smtClean="0">
                <a:solidFill>
                  <a:srgbClr val="002F5D"/>
                </a:solidFill>
              </a:rPr>
              <a:t>second highest rate of the Cambridgeshire areas</a:t>
            </a:r>
            <a:r>
              <a:rPr lang="en-GB" sz="1400" dirty="0" smtClean="0">
                <a:solidFill>
                  <a:srgbClr val="002F5D"/>
                </a:solidFill>
              </a:rPr>
              <a:t>. (Referral rate for England is 552.50 per 10,000 – data not shown). Children’s social care referrals in Cambridge account </a:t>
            </a:r>
            <a:r>
              <a:rPr lang="en-GB" sz="1400" dirty="0">
                <a:solidFill>
                  <a:srgbClr val="002F5D"/>
                </a:solidFill>
              </a:rPr>
              <a:t>for </a:t>
            </a:r>
            <a:r>
              <a:rPr lang="en-GB" sz="1400" b="1" dirty="0" smtClean="0">
                <a:solidFill>
                  <a:srgbClr val="002F5D"/>
                </a:solidFill>
              </a:rPr>
              <a:t>18% </a:t>
            </a:r>
            <a:r>
              <a:rPr lang="en-GB" sz="1400" b="1" dirty="0">
                <a:solidFill>
                  <a:srgbClr val="002F5D"/>
                </a:solidFill>
              </a:rPr>
              <a:t>of the Cambridgeshire </a:t>
            </a:r>
            <a:r>
              <a:rPr lang="en-GB" sz="1400" b="1" dirty="0" smtClean="0">
                <a:solidFill>
                  <a:srgbClr val="002F5D"/>
                </a:solidFill>
              </a:rPr>
              <a:t>total</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The number of </a:t>
            </a:r>
            <a:r>
              <a:rPr lang="en-GB" sz="1400" b="1" dirty="0" smtClean="0">
                <a:solidFill>
                  <a:srgbClr val="002F5D"/>
                </a:solidFill>
              </a:rPr>
              <a:t>children in need in Cambridge </a:t>
            </a:r>
            <a:r>
              <a:rPr lang="en-GB" sz="1400" dirty="0" smtClean="0">
                <a:solidFill>
                  <a:srgbClr val="002F5D"/>
                </a:solidFill>
              </a:rPr>
              <a:t>supported on 31 March 2018 was </a:t>
            </a:r>
            <a:r>
              <a:rPr lang="en-GB" sz="1400" b="1" dirty="0" smtClean="0">
                <a:solidFill>
                  <a:srgbClr val="002F5D"/>
                </a:solidFill>
              </a:rPr>
              <a:t>592</a:t>
            </a:r>
            <a:r>
              <a:rPr lang="en-GB" sz="1400" dirty="0" smtClean="0">
                <a:solidFill>
                  <a:srgbClr val="002F5D"/>
                </a:solidFill>
              </a:rPr>
              <a:t>. This is a rate </a:t>
            </a:r>
            <a:r>
              <a:rPr lang="en-GB" sz="1400" dirty="0">
                <a:solidFill>
                  <a:srgbClr val="002F5D"/>
                </a:solidFill>
              </a:rPr>
              <a:t>of </a:t>
            </a:r>
            <a:r>
              <a:rPr lang="en-GB" sz="1400" b="1" dirty="0" smtClean="0">
                <a:solidFill>
                  <a:srgbClr val="002F5D"/>
                </a:solidFill>
              </a:rPr>
              <a:t>256.4 </a:t>
            </a:r>
            <a:r>
              <a:rPr lang="en-GB" sz="1400" b="1" dirty="0">
                <a:solidFill>
                  <a:srgbClr val="002F5D"/>
                </a:solidFill>
              </a:rPr>
              <a:t>per 10,000 population </a:t>
            </a:r>
            <a:r>
              <a:rPr lang="en-GB" sz="1400" dirty="0">
                <a:solidFill>
                  <a:srgbClr val="002F5D"/>
                </a:solidFill>
              </a:rPr>
              <a:t>aged 0-17 years and </a:t>
            </a:r>
            <a:r>
              <a:rPr lang="en-GB" sz="1400" dirty="0" smtClean="0">
                <a:solidFill>
                  <a:srgbClr val="002F5D"/>
                </a:solidFill>
              </a:rPr>
              <a:t>is the </a:t>
            </a:r>
            <a:r>
              <a:rPr lang="en-GB" sz="1400" b="1" dirty="0" smtClean="0">
                <a:solidFill>
                  <a:srgbClr val="002F5D"/>
                </a:solidFill>
              </a:rPr>
              <a:t>second </a:t>
            </a:r>
            <a:r>
              <a:rPr lang="en-GB" sz="1400" b="1" dirty="0">
                <a:solidFill>
                  <a:srgbClr val="002F5D"/>
                </a:solidFill>
              </a:rPr>
              <a:t>highest rate of the </a:t>
            </a:r>
            <a:r>
              <a:rPr lang="en-GB" sz="1400" b="1" dirty="0" smtClean="0">
                <a:solidFill>
                  <a:srgbClr val="002F5D"/>
                </a:solidFill>
              </a:rPr>
              <a:t>Cambridgeshire </a:t>
            </a:r>
            <a:r>
              <a:rPr lang="en-GB" sz="1400" b="1" dirty="0">
                <a:solidFill>
                  <a:srgbClr val="002F5D"/>
                </a:solidFill>
              </a:rPr>
              <a:t>areas</a:t>
            </a:r>
            <a:r>
              <a:rPr lang="en-GB" sz="1400" dirty="0" smtClean="0">
                <a:solidFill>
                  <a:srgbClr val="002F5D"/>
                </a:solidFill>
              </a:rPr>
              <a:t>.</a:t>
            </a:r>
            <a:r>
              <a:rPr lang="en-GB" sz="1400" dirty="0">
                <a:solidFill>
                  <a:srgbClr val="002F5D"/>
                </a:solidFill>
              </a:rPr>
              <a:t> (Referral rate for England is 341.0 per 10,000 – data not shown</a:t>
            </a:r>
            <a:r>
              <a:rPr lang="en-GB" sz="1400" dirty="0" smtClean="0">
                <a:solidFill>
                  <a:srgbClr val="002F5D"/>
                </a:solidFill>
              </a:rPr>
              <a:t>). Children in need referrals in Cambridge account </a:t>
            </a:r>
            <a:r>
              <a:rPr lang="en-GB" sz="1400" dirty="0">
                <a:solidFill>
                  <a:srgbClr val="002F5D"/>
                </a:solidFill>
              </a:rPr>
              <a:t>for </a:t>
            </a:r>
            <a:r>
              <a:rPr lang="en-GB" sz="1400" b="1" dirty="0" smtClean="0">
                <a:solidFill>
                  <a:srgbClr val="002F5D"/>
                </a:solidFill>
              </a:rPr>
              <a:t>17% </a:t>
            </a:r>
            <a:r>
              <a:rPr lang="en-GB" sz="1400" b="1" dirty="0">
                <a:solidFill>
                  <a:srgbClr val="002F5D"/>
                </a:solidFill>
              </a:rPr>
              <a:t>of the Cambridgeshire total</a:t>
            </a:r>
            <a:r>
              <a:rPr lang="en-GB" sz="1400" b="1" dirty="0" smtClean="0">
                <a:solidFill>
                  <a:srgbClr val="002F5D"/>
                </a:solidFill>
              </a:rPr>
              <a:t>.</a:t>
            </a:r>
            <a:r>
              <a:rPr lang="en-GB" sz="1400" dirty="0" smtClean="0">
                <a:solidFill>
                  <a:srgbClr val="002F5D"/>
                </a:solidFill>
              </a:rPr>
              <a:t>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a:solidFill>
                  <a:srgbClr val="002F5D"/>
                </a:solidFill>
              </a:rPr>
              <a:t>The number of </a:t>
            </a:r>
            <a:r>
              <a:rPr lang="en-GB" sz="1400" b="1" dirty="0">
                <a:solidFill>
                  <a:srgbClr val="002F5D"/>
                </a:solidFill>
              </a:rPr>
              <a:t>children </a:t>
            </a:r>
            <a:r>
              <a:rPr lang="en-GB" sz="1400" b="1" dirty="0" smtClean="0">
                <a:solidFill>
                  <a:srgbClr val="002F5D"/>
                </a:solidFill>
              </a:rPr>
              <a:t>with a child protection plan open in Cambridge </a:t>
            </a:r>
            <a:r>
              <a:rPr lang="en-GB" sz="1400" dirty="0" smtClean="0">
                <a:solidFill>
                  <a:srgbClr val="002F5D"/>
                </a:solidFill>
              </a:rPr>
              <a:t>on </a:t>
            </a:r>
            <a:r>
              <a:rPr lang="en-GB" sz="1400" dirty="0">
                <a:solidFill>
                  <a:srgbClr val="002F5D"/>
                </a:solidFill>
              </a:rPr>
              <a:t>31 March 2018 was </a:t>
            </a:r>
            <a:r>
              <a:rPr lang="en-GB" sz="1400" b="1" dirty="0" smtClean="0">
                <a:solidFill>
                  <a:srgbClr val="002F5D"/>
                </a:solidFill>
              </a:rPr>
              <a:t>93</a:t>
            </a:r>
            <a:r>
              <a:rPr lang="en-GB" sz="1400" dirty="0" smtClean="0">
                <a:solidFill>
                  <a:srgbClr val="002F5D"/>
                </a:solidFill>
              </a:rPr>
              <a:t>. </a:t>
            </a:r>
            <a:r>
              <a:rPr lang="en-GB" sz="1400" dirty="0">
                <a:solidFill>
                  <a:srgbClr val="002F5D"/>
                </a:solidFill>
              </a:rPr>
              <a:t>This is a rate of </a:t>
            </a:r>
            <a:r>
              <a:rPr lang="en-GB" sz="1400" dirty="0" smtClean="0">
                <a:solidFill>
                  <a:srgbClr val="002F5D"/>
                </a:solidFill>
              </a:rPr>
              <a:t>40.3 </a:t>
            </a:r>
            <a:r>
              <a:rPr lang="en-GB" sz="1400" dirty="0">
                <a:solidFill>
                  <a:srgbClr val="002F5D"/>
                </a:solidFill>
              </a:rPr>
              <a:t>per 10,000 population aged 0-17 years and </a:t>
            </a:r>
            <a:r>
              <a:rPr lang="en-GB" sz="1400" b="1" dirty="0" smtClean="0">
                <a:solidFill>
                  <a:srgbClr val="002F5D"/>
                </a:solidFill>
              </a:rPr>
              <a:t>numerically exceeds the Cambridgeshire rate </a:t>
            </a:r>
            <a:r>
              <a:rPr lang="en-GB" sz="1400" dirty="0" smtClean="0">
                <a:solidFill>
                  <a:srgbClr val="002F5D"/>
                </a:solidFill>
              </a:rPr>
              <a:t>(35.4 per 10,000). </a:t>
            </a:r>
            <a:r>
              <a:rPr lang="en-GB" sz="1400" dirty="0">
                <a:solidFill>
                  <a:srgbClr val="002F5D"/>
                </a:solidFill>
              </a:rPr>
              <a:t>Children </a:t>
            </a:r>
            <a:r>
              <a:rPr lang="en-GB" sz="1400" dirty="0" smtClean="0">
                <a:solidFill>
                  <a:srgbClr val="002F5D"/>
                </a:solidFill>
              </a:rPr>
              <a:t>with a protection plan in Cambridge </a:t>
            </a:r>
            <a:r>
              <a:rPr lang="en-GB" sz="1400" dirty="0">
                <a:solidFill>
                  <a:srgbClr val="002F5D"/>
                </a:solidFill>
              </a:rPr>
              <a:t>account for </a:t>
            </a:r>
            <a:r>
              <a:rPr lang="en-GB" sz="1400" b="1" dirty="0" smtClean="0">
                <a:solidFill>
                  <a:srgbClr val="002F5D"/>
                </a:solidFill>
              </a:rPr>
              <a:t>20% </a:t>
            </a:r>
            <a:r>
              <a:rPr lang="en-GB" sz="1400" b="1" dirty="0">
                <a:solidFill>
                  <a:srgbClr val="002F5D"/>
                </a:solidFill>
              </a:rPr>
              <a:t>of the Cambridgeshire total</a:t>
            </a:r>
            <a:r>
              <a:rPr lang="en-GB" sz="1400" dirty="0">
                <a:solidFill>
                  <a:srgbClr val="002F5D"/>
                </a:solidFill>
              </a:rPr>
              <a:t>.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In 2017/18 there were </a:t>
            </a:r>
            <a:r>
              <a:rPr lang="en-GB" sz="1400" b="1" dirty="0" smtClean="0">
                <a:solidFill>
                  <a:srgbClr val="002F5D"/>
                </a:solidFill>
              </a:rPr>
              <a:t>139 looked after children in Cambridge</a:t>
            </a:r>
            <a:r>
              <a:rPr lang="en-GB" sz="1400" dirty="0" smtClean="0">
                <a:solidFill>
                  <a:srgbClr val="002F5D"/>
                </a:solidFill>
              </a:rPr>
              <a:t>. </a:t>
            </a:r>
            <a:r>
              <a:rPr lang="en-GB" sz="1400" dirty="0">
                <a:solidFill>
                  <a:srgbClr val="002F5D"/>
                </a:solidFill>
              </a:rPr>
              <a:t>This is a rate of </a:t>
            </a:r>
            <a:r>
              <a:rPr lang="en-GB" sz="1400" b="1" dirty="0" smtClean="0">
                <a:solidFill>
                  <a:srgbClr val="002F5D"/>
                </a:solidFill>
              </a:rPr>
              <a:t>60.2 per </a:t>
            </a:r>
            <a:r>
              <a:rPr lang="en-GB" sz="1400" b="1" dirty="0">
                <a:solidFill>
                  <a:srgbClr val="002F5D"/>
                </a:solidFill>
              </a:rPr>
              <a:t>10,000 population</a:t>
            </a:r>
            <a:r>
              <a:rPr lang="en-GB" sz="1400" dirty="0">
                <a:solidFill>
                  <a:srgbClr val="002F5D"/>
                </a:solidFill>
              </a:rPr>
              <a:t> aged 0-17 years and is the </a:t>
            </a:r>
            <a:r>
              <a:rPr lang="en-GB" sz="1400" b="1" dirty="0">
                <a:solidFill>
                  <a:srgbClr val="002F5D"/>
                </a:solidFill>
              </a:rPr>
              <a:t>second highest rate of the </a:t>
            </a:r>
            <a:r>
              <a:rPr lang="en-GB" sz="1400" b="1" dirty="0" smtClean="0">
                <a:solidFill>
                  <a:srgbClr val="002F5D"/>
                </a:solidFill>
              </a:rPr>
              <a:t>Cambridgeshire </a:t>
            </a:r>
            <a:r>
              <a:rPr lang="en-GB" sz="1400" b="1" dirty="0">
                <a:solidFill>
                  <a:srgbClr val="002F5D"/>
                </a:solidFill>
              </a:rPr>
              <a:t>areas</a:t>
            </a:r>
            <a:r>
              <a:rPr lang="en-GB" sz="1400" dirty="0">
                <a:solidFill>
                  <a:srgbClr val="002F5D"/>
                </a:solidFill>
              </a:rPr>
              <a:t>. </a:t>
            </a:r>
            <a:r>
              <a:rPr lang="en-GB" sz="1400" dirty="0" smtClean="0">
                <a:solidFill>
                  <a:srgbClr val="002F5D"/>
                </a:solidFill>
              </a:rPr>
              <a:t>Looked after children </a:t>
            </a:r>
            <a:r>
              <a:rPr lang="en-GB" sz="1400" dirty="0">
                <a:solidFill>
                  <a:srgbClr val="002F5D"/>
                </a:solidFill>
              </a:rPr>
              <a:t>in Cambridge account </a:t>
            </a:r>
            <a:r>
              <a:rPr lang="en-GB" sz="1400" b="1" dirty="0" smtClean="0">
                <a:solidFill>
                  <a:srgbClr val="002F5D"/>
                </a:solidFill>
              </a:rPr>
              <a:t>for 20% </a:t>
            </a:r>
            <a:r>
              <a:rPr lang="en-GB" sz="1400" b="1" dirty="0">
                <a:solidFill>
                  <a:srgbClr val="002F5D"/>
                </a:solidFill>
              </a:rPr>
              <a:t>of the Cambridgeshire total</a:t>
            </a:r>
            <a:r>
              <a:rPr lang="en-GB" sz="1400" dirty="0">
                <a:solidFill>
                  <a:srgbClr val="002F5D"/>
                </a:solidFill>
              </a:rPr>
              <a:t>. </a:t>
            </a:r>
            <a:endParaRPr lang="en-GB" dirty="0"/>
          </a:p>
        </p:txBody>
      </p:sp>
      <p:sp>
        <p:nvSpPr>
          <p:cNvPr id="14" name="Rectangle 13"/>
          <p:cNvSpPr/>
          <p:nvPr/>
        </p:nvSpPr>
        <p:spPr>
          <a:xfrm>
            <a:off x="4167251" y="6371729"/>
            <a:ext cx="8914103" cy="400110"/>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Calibri" panose="020F0502020204030204" pitchFamily="34" charset="0"/>
              </a:rPr>
              <a:t>Source</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Department for Education and </a:t>
            </a:r>
            <a:r>
              <a:rPr lang="en-GB" sz="1000" dirty="0">
                <a:solidFill>
                  <a:srgbClr val="002F5D"/>
                </a:solidFill>
              </a:rPr>
              <a:t>Cambridgeshire Children’s Social care statutory returns </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a:t>
            </a: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(see notes)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(Tables 83, 84, 86 and 87)</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218105" y="4545452"/>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with a child protection plan </a:t>
            </a:r>
            <a:r>
              <a:rPr lang="en-GB" sz="1000" b="1" dirty="0" smtClean="0">
                <a:solidFill>
                  <a:schemeClr val="bg1"/>
                </a:solidFill>
              </a:rPr>
              <a:t>(31 March 2018)</a:t>
            </a:r>
            <a:endParaRPr lang="en-GB" sz="1000" b="1" dirty="0">
              <a:solidFill>
                <a:schemeClr val="bg1"/>
              </a:solidFill>
            </a:endParaRPr>
          </a:p>
        </p:txBody>
      </p:sp>
      <p:pic>
        <p:nvPicPr>
          <p:cNvPr id="3" name="Picture 2"/>
          <p:cNvPicPr>
            <a:picLocks noChangeAspect="1"/>
          </p:cNvPicPr>
          <p:nvPr/>
        </p:nvPicPr>
        <p:blipFill>
          <a:blip r:embed="rId5"/>
          <a:stretch>
            <a:fillRect/>
          </a:stretch>
        </p:blipFill>
        <p:spPr>
          <a:xfrm>
            <a:off x="4244122" y="4922642"/>
            <a:ext cx="3770128" cy="1355461"/>
          </a:xfrm>
          <a:prstGeom prst="rect">
            <a:avLst/>
          </a:prstGeom>
        </p:spPr>
      </p:pic>
      <p:pic>
        <p:nvPicPr>
          <p:cNvPr id="11" name="Picture 10"/>
          <p:cNvPicPr>
            <a:picLocks noChangeAspect="1"/>
          </p:cNvPicPr>
          <p:nvPr/>
        </p:nvPicPr>
        <p:blipFill>
          <a:blip r:embed="rId6"/>
          <a:stretch>
            <a:fillRect/>
          </a:stretch>
        </p:blipFill>
        <p:spPr>
          <a:xfrm>
            <a:off x="8199455" y="4946855"/>
            <a:ext cx="3783013" cy="1332828"/>
          </a:xfrm>
          <a:prstGeom prst="rect">
            <a:avLst/>
          </a:prstGeom>
        </p:spPr>
      </p:pic>
    </p:spTree>
    <p:extLst>
      <p:ext uri="{BB962C8B-B14F-4D97-AF65-F5344CB8AC3E}">
        <p14:creationId xmlns:p14="http://schemas.microsoft.com/office/powerpoint/2010/main" val="5883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District </a:t>
            </a:r>
            <a:r>
              <a:rPr lang="en-GB" sz="3600" b="1" dirty="0">
                <a:solidFill>
                  <a:schemeClr val="bg1"/>
                </a:solidFill>
              </a:rPr>
              <a:t>o</a:t>
            </a:r>
            <a:r>
              <a:rPr lang="en-GB" sz="3600" b="1" dirty="0" smtClean="0">
                <a:solidFill>
                  <a:schemeClr val="bg1"/>
                </a:solidFill>
              </a:rPr>
              <a:t>verview</a:t>
            </a:r>
            <a:endParaRPr lang="en-GB" sz="3600"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891695" y="1652475"/>
            <a:ext cx="3688821" cy="4351338"/>
          </a:xfrm>
          <a:prstGeom prst="rect">
            <a:avLst/>
          </a:prstGeom>
        </p:spPr>
      </p:pic>
      <p:sp>
        <p:nvSpPr>
          <p:cNvPr id="5" name="Slide Number Placeholder 4"/>
          <p:cNvSpPr>
            <a:spLocks noGrp="1"/>
          </p:cNvSpPr>
          <p:nvPr>
            <p:ph type="sldNum" sz="quarter" idx="12"/>
          </p:nvPr>
        </p:nvSpPr>
        <p:spPr/>
        <p:txBody>
          <a:bodyPr/>
          <a:lstStyle/>
          <a:p>
            <a:fld id="{09D76AF3-3A2C-4E90-952B-44A1ADBEEDA6}" type="slidenum">
              <a:rPr lang="en-GB" smtClean="0"/>
              <a:t>3</a:t>
            </a:fld>
            <a:endParaRPr lang="en-GB"/>
          </a:p>
        </p:txBody>
      </p:sp>
      <p:sp>
        <p:nvSpPr>
          <p:cNvPr id="7" name="TextBox 6"/>
          <p:cNvSpPr txBox="1"/>
          <p:nvPr/>
        </p:nvSpPr>
        <p:spPr>
          <a:xfrm>
            <a:off x="5219700" y="1145693"/>
            <a:ext cx="6603705" cy="4616648"/>
          </a:xfrm>
          <a:prstGeom prst="rect">
            <a:avLst/>
          </a:prstGeom>
          <a:noFill/>
          <a:ln w="25400">
            <a:noFill/>
          </a:ln>
        </p:spPr>
        <p:txBody>
          <a:bodyPr wrap="square" rtlCol="0">
            <a:spAutoFit/>
          </a:bodyPr>
          <a:lstStyle/>
          <a:p>
            <a:pPr marL="285750" indent="-285750">
              <a:buFont typeface="Wingdings" panose="05000000000000000000" pitchFamily="2" charset="2"/>
              <a:buChar char="ð"/>
            </a:pPr>
            <a:r>
              <a:rPr lang="en-GB" sz="1400" dirty="0" smtClean="0">
                <a:solidFill>
                  <a:schemeClr val="accent5">
                    <a:lumMod val="50000"/>
                  </a:schemeClr>
                </a:solidFill>
              </a:rPr>
              <a:t>In recent years Cambridge has been the </a:t>
            </a:r>
            <a:r>
              <a:rPr lang="en-GB" sz="1400" b="1" dirty="0" smtClean="0">
                <a:solidFill>
                  <a:schemeClr val="accent5">
                    <a:lumMod val="50000"/>
                  </a:schemeClr>
                </a:solidFill>
              </a:rPr>
              <a:t>fast-growing district </a:t>
            </a:r>
            <a:r>
              <a:rPr lang="en-GB" sz="1400" dirty="0" smtClean="0">
                <a:solidFill>
                  <a:schemeClr val="accent5">
                    <a:lumMod val="50000"/>
                  </a:schemeClr>
                </a:solidFill>
              </a:rPr>
              <a:t>in Cambridgeshire, though this growth is expected to slow.</a:t>
            </a:r>
          </a:p>
          <a:p>
            <a:pPr marL="285750" indent="-285750">
              <a:buFont typeface="Wingdings" panose="05000000000000000000" pitchFamily="2" charset="2"/>
              <a:buChar char="ð"/>
            </a:pPr>
            <a:r>
              <a:rPr lang="en-GB" sz="1400" dirty="0" smtClean="0">
                <a:solidFill>
                  <a:schemeClr val="accent5">
                    <a:lumMod val="50000"/>
                  </a:schemeClr>
                </a:solidFill>
              </a:rPr>
              <a:t>The population is </a:t>
            </a:r>
            <a:r>
              <a:rPr lang="en-GB" sz="1400" b="1" dirty="0" smtClean="0">
                <a:solidFill>
                  <a:schemeClr val="accent5">
                    <a:lumMod val="50000"/>
                  </a:schemeClr>
                </a:solidFill>
              </a:rPr>
              <a:t>ethnically diverse</a:t>
            </a:r>
            <a:r>
              <a:rPr lang="en-GB" sz="1400" dirty="0" smtClean="0">
                <a:solidFill>
                  <a:schemeClr val="accent5">
                    <a:lumMod val="50000"/>
                  </a:schemeClr>
                </a:solidFill>
              </a:rPr>
              <a:t> and has a relatively </a:t>
            </a:r>
            <a:r>
              <a:rPr lang="en-GB" sz="1400" b="1" dirty="0" smtClean="0">
                <a:solidFill>
                  <a:schemeClr val="accent5">
                    <a:lumMod val="50000"/>
                  </a:schemeClr>
                </a:solidFill>
              </a:rPr>
              <a:t>high proportion of working age </a:t>
            </a:r>
            <a:r>
              <a:rPr lang="en-GB" sz="1400" dirty="0" smtClean="0">
                <a:solidFill>
                  <a:schemeClr val="accent5">
                    <a:lumMod val="50000"/>
                  </a:schemeClr>
                </a:solidFill>
              </a:rPr>
              <a:t>(16-64) residents. </a:t>
            </a:r>
          </a:p>
          <a:p>
            <a:pPr marL="285750" indent="-285750">
              <a:buFont typeface="Wingdings" panose="05000000000000000000" pitchFamily="2" charset="2"/>
              <a:buChar char="ð"/>
            </a:pPr>
            <a:r>
              <a:rPr lang="en-GB" sz="1400" dirty="0" smtClean="0">
                <a:solidFill>
                  <a:schemeClr val="accent5">
                    <a:lumMod val="50000"/>
                  </a:schemeClr>
                </a:solidFill>
              </a:rPr>
              <a:t>Cambridge has high levels of </a:t>
            </a:r>
            <a:r>
              <a:rPr lang="en-GB" sz="1400" b="1" dirty="0" smtClean="0">
                <a:solidFill>
                  <a:schemeClr val="accent5">
                    <a:lumMod val="50000"/>
                  </a:schemeClr>
                </a:solidFill>
              </a:rPr>
              <a:t>economic migration </a:t>
            </a:r>
            <a:r>
              <a:rPr lang="en-GB" sz="1400" dirty="0" smtClean="0">
                <a:solidFill>
                  <a:schemeClr val="accent5">
                    <a:lumMod val="50000"/>
                  </a:schemeClr>
                </a:solidFill>
              </a:rPr>
              <a:t>from the European Union and other areas of the world.</a:t>
            </a:r>
          </a:p>
          <a:p>
            <a:pPr marL="285750" indent="-285750">
              <a:buFont typeface="Wingdings" panose="05000000000000000000" pitchFamily="2" charset="2"/>
              <a:buChar char="ð"/>
            </a:pPr>
            <a:endParaRPr lang="en-GB" sz="1400" dirty="0" smtClean="0">
              <a:solidFill>
                <a:schemeClr val="accent5">
                  <a:lumMod val="50000"/>
                </a:schemeClr>
              </a:solidFill>
            </a:endParaRPr>
          </a:p>
          <a:p>
            <a:pPr marL="285750" indent="-285750">
              <a:buFont typeface="Wingdings" panose="05000000000000000000" pitchFamily="2" charset="2"/>
              <a:buChar char="ð"/>
            </a:pPr>
            <a:r>
              <a:rPr lang="en-GB" sz="1400" b="1" dirty="0" smtClean="0">
                <a:solidFill>
                  <a:schemeClr val="accent5">
                    <a:lumMod val="50000"/>
                  </a:schemeClr>
                </a:solidFill>
              </a:rPr>
              <a:t>Health outcomes in Cambridge are broadly very good </a:t>
            </a:r>
            <a:r>
              <a:rPr lang="en-GB" sz="1400" dirty="0" smtClean="0">
                <a:solidFill>
                  <a:schemeClr val="accent5">
                    <a:lumMod val="50000"/>
                  </a:schemeClr>
                </a:solidFill>
              </a:rPr>
              <a:t>and often statistically significantly better than national averages.</a:t>
            </a:r>
          </a:p>
          <a:p>
            <a:pPr marL="285750" indent="-285750">
              <a:buFont typeface="Wingdings" panose="05000000000000000000" pitchFamily="2" charset="2"/>
              <a:buChar char="ð"/>
            </a:pPr>
            <a:r>
              <a:rPr lang="en-GB" sz="1400" b="1" dirty="0" smtClean="0">
                <a:solidFill>
                  <a:schemeClr val="accent5">
                    <a:lumMod val="50000"/>
                  </a:schemeClr>
                </a:solidFill>
              </a:rPr>
              <a:t>Cambridge</a:t>
            </a:r>
            <a:r>
              <a:rPr lang="en-GB" sz="1400" dirty="0" smtClean="0">
                <a:solidFill>
                  <a:schemeClr val="accent5">
                    <a:lumMod val="50000"/>
                  </a:schemeClr>
                </a:solidFill>
              </a:rPr>
              <a:t> is statistically significantly </a:t>
            </a:r>
            <a:r>
              <a:rPr lang="en-GB" sz="1400" b="1" dirty="0" smtClean="0">
                <a:solidFill>
                  <a:schemeClr val="accent5">
                    <a:lumMod val="50000"/>
                  </a:schemeClr>
                </a:solidFill>
              </a:rPr>
              <a:t>better </a:t>
            </a:r>
            <a:r>
              <a:rPr lang="en-GB" sz="1400" dirty="0" smtClean="0">
                <a:solidFill>
                  <a:schemeClr val="accent5">
                    <a:lumMod val="50000"/>
                  </a:schemeClr>
                </a:solidFill>
              </a:rPr>
              <a:t>than England for indicators including under </a:t>
            </a:r>
            <a:r>
              <a:rPr lang="en-GB" sz="1400" b="1" dirty="0" smtClean="0">
                <a:solidFill>
                  <a:schemeClr val="accent5">
                    <a:lumMod val="50000"/>
                  </a:schemeClr>
                </a:solidFill>
              </a:rPr>
              <a:t>75 cancer mortality </a:t>
            </a:r>
            <a:r>
              <a:rPr lang="en-GB" sz="1400" dirty="0" smtClean="0">
                <a:solidFill>
                  <a:schemeClr val="accent5">
                    <a:lumMod val="50000"/>
                  </a:schemeClr>
                </a:solidFill>
              </a:rPr>
              <a:t>rate, </a:t>
            </a:r>
            <a:r>
              <a:rPr lang="en-GB" sz="1400" b="1" dirty="0" smtClean="0">
                <a:solidFill>
                  <a:schemeClr val="accent5">
                    <a:lumMod val="50000"/>
                  </a:schemeClr>
                </a:solidFill>
              </a:rPr>
              <a:t>male life expectancy </a:t>
            </a:r>
            <a:r>
              <a:rPr lang="en-GB" sz="1400" dirty="0" smtClean="0">
                <a:solidFill>
                  <a:schemeClr val="accent5">
                    <a:lumMod val="50000"/>
                  </a:schemeClr>
                </a:solidFill>
              </a:rPr>
              <a:t>at birth and </a:t>
            </a:r>
            <a:r>
              <a:rPr lang="en-GB" sz="1400" b="1" dirty="0" smtClean="0">
                <a:solidFill>
                  <a:schemeClr val="accent5">
                    <a:lumMod val="50000"/>
                  </a:schemeClr>
                </a:solidFill>
              </a:rPr>
              <a:t>male all-cause under 75 mortality</a:t>
            </a:r>
            <a:r>
              <a:rPr lang="en-GB" sz="1400" dirty="0" smtClean="0">
                <a:solidFill>
                  <a:schemeClr val="accent5">
                    <a:lumMod val="50000"/>
                  </a:schemeClr>
                </a:solidFill>
              </a:rPr>
              <a:t> – although it is of note that for females, outcomes are similar to England for these latter two indicators. </a:t>
            </a:r>
          </a:p>
          <a:p>
            <a:pPr marL="285750" indent="-285750">
              <a:buFont typeface="Wingdings" panose="05000000000000000000" pitchFamily="2" charset="2"/>
              <a:buChar char="ð"/>
            </a:pPr>
            <a:r>
              <a:rPr lang="en-GB" sz="1400" dirty="0" smtClean="0">
                <a:solidFill>
                  <a:schemeClr val="accent5">
                    <a:lumMod val="50000"/>
                  </a:schemeClr>
                </a:solidFill>
              </a:rPr>
              <a:t>Levels of </a:t>
            </a:r>
            <a:r>
              <a:rPr lang="en-GB" sz="1400" b="1" dirty="0" smtClean="0">
                <a:solidFill>
                  <a:schemeClr val="accent5">
                    <a:lumMod val="50000"/>
                  </a:schemeClr>
                </a:solidFill>
              </a:rPr>
              <a:t>physical activity</a:t>
            </a:r>
            <a:r>
              <a:rPr lang="en-GB" sz="1400" dirty="0" smtClean="0">
                <a:solidFill>
                  <a:schemeClr val="accent5">
                    <a:lumMod val="50000"/>
                  </a:schemeClr>
                </a:solidFill>
              </a:rPr>
              <a:t>, </a:t>
            </a:r>
            <a:r>
              <a:rPr lang="en-GB" sz="1400" b="1" dirty="0" smtClean="0">
                <a:solidFill>
                  <a:schemeClr val="accent5">
                    <a:lumMod val="50000"/>
                  </a:schemeClr>
                </a:solidFill>
              </a:rPr>
              <a:t>excess weight</a:t>
            </a:r>
            <a:r>
              <a:rPr lang="en-GB" sz="1400" dirty="0" smtClean="0">
                <a:solidFill>
                  <a:schemeClr val="accent5">
                    <a:lumMod val="50000"/>
                  </a:schemeClr>
                </a:solidFill>
              </a:rPr>
              <a:t> in adults and children, educational attainment and employment are all </a:t>
            </a:r>
            <a:r>
              <a:rPr lang="en-GB" sz="1400" b="1" dirty="0" smtClean="0">
                <a:solidFill>
                  <a:schemeClr val="accent5">
                    <a:lumMod val="50000"/>
                  </a:schemeClr>
                </a:solidFill>
              </a:rPr>
              <a:t>better than national </a:t>
            </a:r>
            <a:r>
              <a:rPr lang="en-GB" sz="1400" dirty="0" smtClean="0">
                <a:solidFill>
                  <a:schemeClr val="accent5">
                    <a:lumMod val="50000"/>
                  </a:schemeClr>
                </a:solidFill>
              </a:rPr>
              <a:t>averages.</a:t>
            </a:r>
          </a:p>
          <a:p>
            <a:pPr marL="285750" indent="-285750">
              <a:buFont typeface="Wingdings" panose="05000000000000000000" pitchFamily="2" charset="2"/>
              <a:buChar char="ð"/>
            </a:pPr>
            <a:endParaRPr lang="en-GB" sz="1400" dirty="0" smtClean="0">
              <a:solidFill>
                <a:schemeClr val="accent5">
                  <a:lumMod val="50000"/>
                </a:schemeClr>
              </a:solidFill>
            </a:endParaRPr>
          </a:p>
          <a:p>
            <a:pPr marL="285750" indent="-285750">
              <a:buFont typeface="Wingdings" panose="05000000000000000000" pitchFamily="2" charset="2"/>
              <a:buChar char="ð"/>
            </a:pPr>
            <a:r>
              <a:rPr lang="en-GB" sz="1400" dirty="0" smtClean="0">
                <a:solidFill>
                  <a:schemeClr val="accent5">
                    <a:lumMod val="50000"/>
                  </a:schemeClr>
                </a:solidFill>
              </a:rPr>
              <a:t>Overall, </a:t>
            </a:r>
            <a:r>
              <a:rPr lang="en-GB" sz="1400" b="1" dirty="0" smtClean="0">
                <a:solidFill>
                  <a:schemeClr val="accent5">
                    <a:lumMod val="50000"/>
                  </a:schemeClr>
                </a:solidFill>
              </a:rPr>
              <a:t>socio-economic deprivation is lower in Cambridge </a:t>
            </a:r>
            <a:r>
              <a:rPr lang="en-GB" sz="1400" dirty="0" smtClean="0">
                <a:solidFill>
                  <a:schemeClr val="accent5">
                    <a:lumMod val="50000"/>
                  </a:schemeClr>
                </a:solidFill>
              </a:rPr>
              <a:t>than in England, but Cambridge still has some of the most deprived areas in Cambridgeshire. </a:t>
            </a:r>
          </a:p>
          <a:p>
            <a:pPr marL="285750" indent="-285750">
              <a:buFont typeface="Wingdings" panose="05000000000000000000" pitchFamily="2" charset="2"/>
              <a:buChar char="ð"/>
            </a:pPr>
            <a:r>
              <a:rPr lang="en-GB" sz="1400" b="1" dirty="0" smtClean="0">
                <a:solidFill>
                  <a:schemeClr val="accent5">
                    <a:lumMod val="50000"/>
                  </a:schemeClr>
                </a:solidFill>
              </a:rPr>
              <a:t>Cambridge</a:t>
            </a:r>
            <a:r>
              <a:rPr lang="en-GB" sz="1400" dirty="0" smtClean="0">
                <a:solidFill>
                  <a:schemeClr val="accent5">
                    <a:lumMod val="50000"/>
                  </a:schemeClr>
                </a:solidFill>
              </a:rPr>
              <a:t> also has </a:t>
            </a:r>
            <a:r>
              <a:rPr lang="en-GB" sz="1400" b="1" dirty="0" smtClean="0">
                <a:solidFill>
                  <a:schemeClr val="accent5">
                    <a:lumMod val="50000"/>
                  </a:schemeClr>
                </a:solidFill>
              </a:rPr>
              <a:t>statistically significantly high levels of statutory homelessness</a:t>
            </a:r>
            <a:r>
              <a:rPr lang="en-GB" sz="1400" dirty="0" smtClean="0">
                <a:solidFill>
                  <a:schemeClr val="accent5">
                    <a:lumMod val="50000"/>
                  </a:schemeClr>
                </a:solidFill>
              </a:rPr>
              <a:t>, </a:t>
            </a:r>
            <a:r>
              <a:rPr lang="en-GB" sz="1400" b="1" dirty="0" smtClean="0">
                <a:solidFill>
                  <a:schemeClr val="accent5">
                    <a:lumMod val="50000"/>
                  </a:schemeClr>
                </a:solidFill>
              </a:rPr>
              <a:t>diabetes diagnoses </a:t>
            </a:r>
            <a:r>
              <a:rPr lang="en-GB" sz="1400" dirty="0" smtClean="0">
                <a:solidFill>
                  <a:schemeClr val="accent5">
                    <a:lumMod val="50000"/>
                  </a:schemeClr>
                </a:solidFill>
              </a:rPr>
              <a:t>and </a:t>
            </a:r>
            <a:r>
              <a:rPr lang="en-GB" sz="1400" b="1" dirty="0" smtClean="0">
                <a:solidFill>
                  <a:schemeClr val="accent5">
                    <a:lumMod val="50000"/>
                  </a:schemeClr>
                </a:solidFill>
              </a:rPr>
              <a:t>hospital stays for self-harm </a:t>
            </a:r>
            <a:r>
              <a:rPr lang="en-GB" sz="1400" dirty="0" smtClean="0">
                <a:solidFill>
                  <a:schemeClr val="accent5">
                    <a:lumMod val="50000"/>
                  </a:schemeClr>
                </a:solidFill>
              </a:rPr>
              <a:t>and </a:t>
            </a:r>
            <a:r>
              <a:rPr lang="en-GB" sz="1400" b="1" dirty="0" smtClean="0">
                <a:solidFill>
                  <a:schemeClr val="accent5">
                    <a:lumMod val="50000"/>
                  </a:schemeClr>
                </a:solidFill>
              </a:rPr>
              <a:t>alcohol-related harm </a:t>
            </a:r>
            <a:r>
              <a:rPr lang="en-GB" sz="1400" dirty="0" smtClean="0">
                <a:solidFill>
                  <a:schemeClr val="accent5">
                    <a:lumMod val="50000"/>
                  </a:schemeClr>
                </a:solidFill>
              </a:rPr>
              <a:t>compared to England. </a:t>
            </a:r>
            <a:endParaRPr lang="en-GB" dirty="0"/>
          </a:p>
        </p:txBody>
      </p:sp>
      <p:sp>
        <p:nvSpPr>
          <p:cNvPr id="8" name="Oval 7"/>
          <p:cNvSpPr/>
          <p:nvPr/>
        </p:nvSpPr>
        <p:spPr>
          <a:xfrm>
            <a:off x="2800350" y="4505325"/>
            <a:ext cx="657225"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19700" y="610578"/>
            <a:ext cx="697230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Cambridge</a:t>
            </a:r>
            <a:endParaRPr lang="en-GB" sz="1400" b="1" dirty="0">
              <a:solidFill>
                <a:schemeClr val="bg1"/>
              </a:solidFill>
            </a:endParaRPr>
          </a:p>
        </p:txBody>
      </p:sp>
    </p:spTree>
    <p:extLst>
      <p:ext uri="{BB962C8B-B14F-4D97-AF65-F5344CB8AC3E}">
        <p14:creationId xmlns:p14="http://schemas.microsoft.com/office/powerpoint/2010/main" val="3894697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Life expectancy</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30</a:t>
            </a:fld>
            <a:endParaRPr lang="en-GB"/>
          </a:p>
        </p:txBody>
      </p:sp>
      <p:sp>
        <p:nvSpPr>
          <p:cNvPr id="8" name="TextBox 7"/>
          <p:cNvSpPr txBox="1"/>
          <p:nvPr/>
        </p:nvSpPr>
        <p:spPr>
          <a:xfrm>
            <a:off x="7430002" y="666383"/>
            <a:ext cx="45387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Life expectancy and gap in life expectancy (at birth) </a:t>
            </a:r>
            <a:r>
              <a:rPr lang="en-GB" sz="1200" b="1" dirty="0" smtClean="0">
                <a:solidFill>
                  <a:schemeClr val="bg1"/>
                </a:solidFill>
              </a:rPr>
              <a:t>2015-17</a:t>
            </a:r>
            <a:endParaRPr lang="en-GB" sz="1200" b="1" dirty="0">
              <a:solidFill>
                <a:schemeClr val="bg1"/>
              </a:solidFill>
            </a:endParaRPr>
          </a:p>
        </p:txBody>
      </p:sp>
      <p:sp>
        <p:nvSpPr>
          <p:cNvPr id="3" name="Content Placeholder 2"/>
          <p:cNvSpPr>
            <a:spLocks noGrp="1"/>
          </p:cNvSpPr>
          <p:nvPr>
            <p:ph idx="1"/>
          </p:nvPr>
        </p:nvSpPr>
        <p:spPr>
          <a:xfrm>
            <a:off x="650906" y="829746"/>
            <a:ext cx="4846127" cy="4351338"/>
          </a:xfrm>
        </p:spPr>
        <p:txBody>
          <a:bodyPr>
            <a:normAutofit/>
          </a:bodyPr>
          <a:lstStyle/>
          <a:p>
            <a:pPr>
              <a:lnSpc>
                <a:spcPct val="100000"/>
              </a:lnSpc>
              <a:buFont typeface="Wingdings" panose="05000000000000000000" pitchFamily="2" charset="2"/>
              <a:buChar char="ð"/>
            </a:pPr>
            <a:r>
              <a:rPr lang="en-GB" sz="1400" dirty="0" smtClean="0">
                <a:solidFill>
                  <a:srgbClr val="002F5D"/>
                </a:solidFill>
              </a:rPr>
              <a:t>Life </a:t>
            </a:r>
            <a:r>
              <a:rPr lang="en-GB" sz="1400" dirty="0">
                <a:solidFill>
                  <a:srgbClr val="002F5D"/>
                </a:solidFill>
              </a:rPr>
              <a:t>expectancy </a:t>
            </a:r>
            <a:r>
              <a:rPr lang="en-GB" sz="1400" dirty="0" smtClean="0">
                <a:solidFill>
                  <a:srgbClr val="002F5D"/>
                </a:solidFill>
              </a:rPr>
              <a:t>(at birth) is </a:t>
            </a:r>
            <a:r>
              <a:rPr lang="en-GB" sz="1400" b="1" dirty="0" smtClean="0">
                <a:solidFill>
                  <a:srgbClr val="002F5D"/>
                </a:solidFill>
              </a:rPr>
              <a:t>80.8 years for males and 83.5 years for females in Cambridge</a:t>
            </a:r>
            <a:r>
              <a:rPr lang="en-GB" sz="1400" dirty="0" smtClean="0">
                <a:solidFill>
                  <a:srgbClr val="002F5D"/>
                </a:solidFill>
              </a:rPr>
              <a:t>. The life expectancy for </a:t>
            </a:r>
            <a:r>
              <a:rPr lang="en-GB" sz="1400" b="1" dirty="0" smtClean="0">
                <a:solidFill>
                  <a:srgbClr val="002F5D"/>
                </a:solidFill>
              </a:rPr>
              <a:t>males is statistically </a:t>
            </a:r>
            <a:r>
              <a:rPr lang="en-GB" sz="1400" b="1" dirty="0">
                <a:solidFill>
                  <a:srgbClr val="002F5D"/>
                </a:solidFill>
              </a:rPr>
              <a:t>significantly higher </a:t>
            </a:r>
            <a:r>
              <a:rPr lang="en-GB" sz="1400" dirty="0">
                <a:solidFill>
                  <a:srgbClr val="002F5D"/>
                </a:solidFill>
              </a:rPr>
              <a:t>than the England </a:t>
            </a:r>
            <a:r>
              <a:rPr lang="en-GB" sz="1400" dirty="0" smtClean="0">
                <a:solidFill>
                  <a:srgbClr val="002F5D"/>
                </a:solidFill>
              </a:rPr>
              <a:t>average. The life expectancy for </a:t>
            </a:r>
            <a:r>
              <a:rPr lang="en-GB" sz="1400" b="1" dirty="0" smtClean="0">
                <a:solidFill>
                  <a:srgbClr val="002F5D"/>
                </a:solidFill>
              </a:rPr>
              <a:t>females is statistically similar </a:t>
            </a:r>
            <a:r>
              <a:rPr lang="en-GB" sz="1400" dirty="0" smtClean="0">
                <a:solidFill>
                  <a:srgbClr val="002F5D"/>
                </a:solidFill>
              </a:rPr>
              <a:t>to the England average in females.</a:t>
            </a:r>
          </a:p>
          <a:p>
            <a:pPr>
              <a:lnSpc>
                <a:spcPct val="100000"/>
              </a:lnSpc>
              <a:buFont typeface="Wingdings" panose="05000000000000000000" pitchFamily="2" charset="2"/>
              <a:buChar char="ð"/>
            </a:pPr>
            <a:r>
              <a:rPr lang="en-GB" sz="1400" dirty="0" smtClean="0">
                <a:solidFill>
                  <a:srgbClr val="002F5D"/>
                </a:solidFill>
              </a:rPr>
              <a:t>The </a:t>
            </a:r>
            <a:r>
              <a:rPr lang="en-GB" sz="1400" b="1" dirty="0">
                <a:solidFill>
                  <a:srgbClr val="002F5D"/>
                </a:solidFill>
              </a:rPr>
              <a:t>gap in life expectancy </a:t>
            </a:r>
            <a:r>
              <a:rPr lang="en-GB" sz="1400" dirty="0">
                <a:solidFill>
                  <a:srgbClr val="002F5D"/>
                </a:solidFill>
              </a:rPr>
              <a:t>between the least and most deprived areas is </a:t>
            </a:r>
            <a:r>
              <a:rPr lang="en-GB" sz="1400" b="1" dirty="0" smtClean="0">
                <a:solidFill>
                  <a:srgbClr val="002F5D"/>
                </a:solidFill>
              </a:rPr>
              <a:t>noticeably </a:t>
            </a:r>
            <a:r>
              <a:rPr lang="en-GB" sz="1400" b="1" dirty="0">
                <a:solidFill>
                  <a:srgbClr val="002F5D"/>
                </a:solidFill>
              </a:rPr>
              <a:t>high in both men and </a:t>
            </a:r>
            <a:r>
              <a:rPr lang="en-GB" sz="1400" b="1" dirty="0" smtClean="0">
                <a:solidFill>
                  <a:srgbClr val="002F5D"/>
                </a:solidFill>
              </a:rPr>
              <a:t>women in Cambridge</a:t>
            </a:r>
            <a:r>
              <a:rPr lang="en-GB" sz="1400" dirty="0" smtClean="0">
                <a:solidFill>
                  <a:srgbClr val="002F5D"/>
                </a:solidFill>
              </a:rPr>
              <a:t>.</a:t>
            </a:r>
          </a:p>
          <a:p>
            <a:pPr>
              <a:lnSpc>
                <a:spcPct val="100000"/>
              </a:lnSpc>
              <a:buFont typeface="Wingdings" panose="05000000000000000000" pitchFamily="2" charset="2"/>
              <a:buChar char="ð"/>
            </a:pPr>
            <a:r>
              <a:rPr lang="en-GB" sz="1400" dirty="0" smtClean="0">
                <a:solidFill>
                  <a:srgbClr val="002F5D"/>
                </a:solidFill>
              </a:rPr>
              <a:t>Healthy life expectancy data are not available at the Cambridge district level. </a:t>
            </a:r>
          </a:p>
          <a:p>
            <a:pPr>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number of years lived in good health </a:t>
            </a:r>
            <a:r>
              <a:rPr lang="en-GB" sz="1400" dirty="0">
                <a:solidFill>
                  <a:srgbClr val="002F5D"/>
                </a:solidFill>
              </a:rPr>
              <a:t>(</a:t>
            </a:r>
            <a:r>
              <a:rPr lang="en-GB" sz="1400" dirty="0" smtClean="0">
                <a:solidFill>
                  <a:srgbClr val="002F5D"/>
                </a:solidFill>
              </a:rPr>
              <a:t>healthy </a:t>
            </a:r>
            <a:r>
              <a:rPr lang="en-GB" sz="1400" dirty="0">
                <a:solidFill>
                  <a:srgbClr val="002F5D"/>
                </a:solidFill>
              </a:rPr>
              <a:t>life expectancy at birth) is statistically significantly </a:t>
            </a:r>
            <a:r>
              <a:rPr lang="en-GB" sz="1400" b="1" dirty="0">
                <a:solidFill>
                  <a:srgbClr val="002F5D"/>
                </a:solidFill>
              </a:rPr>
              <a:t>higher</a:t>
            </a:r>
            <a:r>
              <a:rPr lang="en-GB" sz="1400" dirty="0">
                <a:solidFill>
                  <a:srgbClr val="002F5D"/>
                </a:solidFill>
              </a:rPr>
              <a:t> than the England average in </a:t>
            </a:r>
            <a:r>
              <a:rPr lang="en-GB" sz="1400" b="1" dirty="0" smtClean="0">
                <a:solidFill>
                  <a:srgbClr val="002F5D"/>
                </a:solidFill>
              </a:rPr>
              <a:t>females</a:t>
            </a:r>
            <a:r>
              <a:rPr lang="en-GB" sz="1400" dirty="0" smtClean="0">
                <a:solidFill>
                  <a:srgbClr val="002F5D"/>
                </a:solidFill>
              </a:rPr>
              <a:t> </a:t>
            </a:r>
            <a:r>
              <a:rPr lang="en-GB" sz="1400" dirty="0">
                <a:solidFill>
                  <a:srgbClr val="002F5D"/>
                </a:solidFill>
              </a:rPr>
              <a:t>in </a:t>
            </a:r>
            <a:r>
              <a:rPr lang="en-GB" sz="1400" dirty="0" smtClean="0">
                <a:solidFill>
                  <a:srgbClr val="002F5D"/>
                </a:solidFill>
              </a:rPr>
              <a:t>Cambridgeshire.</a:t>
            </a:r>
          </a:p>
          <a:p>
            <a:pPr>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number of years lived in good health </a:t>
            </a:r>
            <a:r>
              <a:rPr lang="en-GB" sz="1400" dirty="0">
                <a:solidFill>
                  <a:srgbClr val="002F5D"/>
                </a:solidFill>
              </a:rPr>
              <a:t>(</a:t>
            </a:r>
            <a:r>
              <a:rPr lang="en-GB" sz="1400" dirty="0" smtClean="0">
                <a:solidFill>
                  <a:srgbClr val="002F5D"/>
                </a:solidFill>
              </a:rPr>
              <a:t>healthy </a:t>
            </a:r>
            <a:r>
              <a:rPr lang="en-GB" sz="1400" dirty="0">
                <a:solidFill>
                  <a:srgbClr val="002F5D"/>
                </a:solidFill>
              </a:rPr>
              <a:t>life expectancy at birth) is statistically </a:t>
            </a:r>
            <a:r>
              <a:rPr lang="en-GB" sz="1400" b="1" dirty="0" smtClean="0">
                <a:solidFill>
                  <a:srgbClr val="002F5D"/>
                </a:solidFill>
              </a:rPr>
              <a:t>similar</a:t>
            </a:r>
            <a:r>
              <a:rPr lang="en-GB" sz="1400" dirty="0" smtClean="0">
                <a:solidFill>
                  <a:srgbClr val="002F5D"/>
                </a:solidFill>
              </a:rPr>
              <a:t> to </a:t>
            </a:r>
            <a:r>
              <a:rPr lang="en-GB" sz="1400" dirty="0">
                <a:solidFill>
                  <a:srgbClr val="002F5D"/>
                </a:solidFill>
              </a:rPr>
              <a:t>the England average in </a:t>
            </a:r>
            <a:r>
              <a:rPr lang="en-GB" sz="1400" b="1" dirty="0" smtClean="0">
                <a:solidFill>
                  <a:srgbClr val="002F5D"/>
                </a:solidFill>
              </a:rPr>
              <a:t>males</a:t>
            </a:r>
            <a:r>
              <a:rPr lang="en-GB" sz="1400" dirty="0" smtClean="0">
                <a:solidFill>
                  <a:srgbClr val="002F5D"/>
                </a:solidFill>
              </a:rPr>
              <a:t> </a:t>
            </a:r>
            <a:r>
              <a:rPr lang="en-GB" sz="1400" dirty="0">
                <a:solidFill>
                  <a:srgbClr val="002F5D"/>
                </a:solidFill>
              </a:rPr>
              <a:t>in Cambridgeshire.</a:t>
            </a:r>
          </a:p>
          <a:p>
            <a:pPr>
              <a:lnSpc>
                <a:spcPct val="100000"/>
              </a:lnSpc>
              <a:buFont typeface="Wingdings" panose="05000000000000000000" pitchFamily="2" charset="2"/>
              <a:buChar char="Ø"/>
            </a:pPr>
            <a:endParaRPr lang="en-GB" sz="1400" dirty="0">
              <a:solidFill>
                <a:srgbClr val="002F5D"/>
              </a:solidFill>
            </a:endParaRPr>
          </a:p>
          <a:p>
            <a:pPr>
              <a:lnSpc>
                <a:spcPct val="100000"/>
              </a:lnSpc>
              <a:buFont typeface="Wingdings" panose="05000000000000000000" pitchFamily="2" charset="2"/>
              <a:buChar char="Ø"/>
            </a:pPr>
            <a:endParaRPr lang="en-GB" sz="1400" dirty="0" smtClean="0">
              <a:solidFill>
                <a:srgbClr val="002F5D"/>
              </a:solidFill>
            </a:endParaRPr>
          </a:p>
          <a:p>
            <a:pPr>
              <a:lnSpc>
                <a:spcPct val="100000"/>
              </a:lnSpc>
              <a:buFont typeface="Wingdings" panose="05000000000000000000" pitchFamily="2" charset="2"/>
              <a:buChar char="Ø"/>
            </a:pPr>
            <a:endParaRPr lang="en-GB" sz="1400" b="1" dirty="0">
              <a:solidFill>
                <a:srgbClr val="002F5D"/>
              </a:solidFill>
            </a:endParaRPr>
          </a:p>
          <a:p>
            <a:pPr>
              <a:buFont typeface="Wingdings" panose="05000000000000000000" pitchFamily="2" charset="2"/>
              <a:buChar char="Ø"/>
            </a:pPr>
            <a:endParaRPr lang="en-GB" sz="1400" dirty="0" smtClean="0">
              <a:solidFill>
                <a:srgbClr val="002F5D"/>
              </a:solidFill>
            </a:endParaRPr>
          </a:p>
          <a:p>
            <a:pPr>
              <a:buFont typeface="Wingdings" panose="05000000000000000000" pitchFamily="2" charset="2"/>
              <a:buChar char="Ø"/>
            </a:pPr>
            <a:endParaRPr lang="en-GB" sz="1400" dirty="0" smtClean="0">
              <a:solidFill>
                <a:srgbClr val="002F5D"/>
              </a:solidFill>
            </a:endParaRPr>
          </a:p>
          <a:p>
            <a:pPr>
              <a:buFont typeface="Wingdings" panose="05000000000000000000" pitchFamily="2" charset="2"/>
              <a:buChar char="Ø"/>
            </a:pPr>
            <a:endParaRPr lang="en-GB" sz="1400" dirty="0">
              <a:solidFill>
                <a:srgbClr val="002F5D"/>
              </a:solidFill>
            </a:endParaRPr>
          </a:p>
          <a:p>
            <a:pPr>
              <a:buFont typeface="Wingdings" panose="05000000000000000000" pitchFamily="2" charset="2"/>
              <a:buChar char="Ø"/>
            </a:pPr>
            <a:endParaRPr lang="en-GB" dirty="0"/>
          </a:p>
        </p:txBody>
      </p:sp>
      <p:pic>
        <p:nvPicPr>
          <p:cNvPr id="5" name="Picture 4"/>
          <p:cNvPicPr>
            <a:picLocks noChangeAspect="1"/>
          </p:cNvPicPr>
          <p:nvPr/>
        </p:nvPicPr>
        <p:blipFill>
          <a:blip r:embed="rId3"/>
          <a:stretch>
            <a:fillRect/>
          </a:stretch>
        </p:blipFill>
        <p:spPr>
          <a:xfrm>
            <a:off x="7430002" y="1100085"/>
            <a:ext cx="4538714" cy="1920032"/>
          </a:xfrm>
          <a:prstGeom prst="rect">
            <a:avLst/>
          </a:prstGeom>
        </p:spPr>
      </p:pic>
      <p:sp>
        <p:nvSpPr>
          <p:cNvPr id="6" name="Rectangle 5"/>
          <p:cNvSpPr/>
          <p:nvPr/>
        </p:nvSpPr>
        <p:spPr>
          <a:xfrm>
            <a:off x="7430002" y="3048137"/>
            <a:ext cx="2723408" cy="246221"/>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Slope index of inequality, LE – Life expectancy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430002" y="6016735"/>
            <a:ext cx="4121253" cy="463336"/>
          </a:xfrm>
          <a:prstGeom prst="rect">
            <a:avLst/>
          </a:prstGeom>
        </p:spPr>
      </p:pic>
      <p:sp>
        <p:nvSpPr>
          <p:cNvPr id="9" name="Rectangle 8"/>
          <p:cNvSpPr/>
          <p:nvPr/>
        </p:nvSpPr>
        <p:spPr>
          <a:xfrm>
            <a:off x="7416936" y="3301238"/>
            <a:ext cx="4551779"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Public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Health England Public Health Outcomes Framework indicators 0.1ii and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0.2iii (Table 94)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416936" y="3874629"/>
            <a:ext cx="404809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Healthy life expectancy at birth 2015-17</a:t>
            </a:r>
            <a:endParaRPr lang="en-GB" sz="1400" b="1" dirty="0">
              <a:solidFill>
                <a:schemeClr val="bg1"/>
              </a:solidFill>
            </a:endParaRPr>
          </a:p>
        </p:txBody>
      </p:sp>
      <p:sp>
        <p:nvSpPr>
          <p:cNvPr id="14" name="Rectangle 13"/>
          <p:cNvSpPr/>
          <p:nvPr/>
        </p:nvSpPr>
        <p:spPr>
          <a:xfrm>
            <a:off x="7917074" y="5552619"/>
            <a:ext cx="359444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(Table 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7430002" y="4297481"/>
            <a:ext cx="4048095" cy="1219306"/>
          </a:xfrm>
          <a:prstGeom prst="rect">
            <a:avLst/>
          </a:prstGeom>
        </p:spPr>
      </p:pic>
    </p:spTree>
    <p:extLst>
      <p:ext uri="{BB962C8B-B14F-4D97-AF65-F5344CB8AC3E}">
        <p14:creationId xmlns:p14="http://schemas.microsoft.com/office/powerpoint/2010/main" val="1281498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Overall health status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31</a:t>
            </a:fld>
            <a:endParaRPr lang="en-GB"/>
          </a:p>
        </p:txBody>
      </p:sp>
      <p:sp>
        <p:nvSpPr>
          <p:cNvPr id="8" name="TextBox 7"/>
          <p:cNvSpPr txBox="1"/>
          <p:nvPr/>
        </p:nvSpPr>
        <p:spPr>
          <a:xfrm>
            <a:off x="4404553" y="666383"/>
            <a:ext cx="756416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Directly age-standardised percentage of the population reporting good or very good health, 2011</a:t>
            </a:r>
            <a:endParaRPr lang="en-GB" sz="1200" b="1" dirty="0">
              <a:solidFill>
                <a:schemeClr val="bg1"/>
              </a:solidFill>
            </a:endParaRPr>
          </a:p>
        </p:txBody>
      </p:sp>
      <p:sp>
        <p:nvSpPr>
          <p:cNvPr id="3" name="Content Placeholder 2"/>
          <p:cNvSpPr>
            <a:spLocks noGrp="1"/>
          </p:cNvSpPr>
          <p:nvPr>
            <p:ph idx="1"/>
          </p:nvPr>
        </p:nvSpPr>
        <p:spPr>
          <a:xfrm>
            <a:off x="650907" y="829746"/>
            <a:ext cx="3236018" cy="4708406"/>
          </a:xfrm>
        </p:spPr>
        <p:txBody>
          <a:bodyPr>
            <a:normAutofit/>
          </a:bodyPr>
          <a:lstStyle/>
          <a:p>
            <a:pPr>
              <a:lnSpc>
                <a:spcPct val="100000"/>
              </a:lnSpc>
              <a:buFont typeface="Wingdings" panose="05000000000000000000" pitchFamily="2" charset="2"/>
              <a:buChar char="ð"/>
            </a:pPr>
            <a:endParaRPr lang="en-GB" sz="1400" dirty="0">
              <a:solidFill>
                <a:srgbClr val="002F5D"/>
              </a:solidFill>
            </a:endParaRP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endParaRPr lang="en-GB" sz="1400" b="1" dirty="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a:solidFill>
                <a:srgbClr val="002F5D"/>
              </a:solidFill>
            </a:endParaRPr>
          </a:p>
          <a:p>
            <a:pPr>
              <a:buFont typeface="Wingdings" panose="05000000000000000000" pitchFamily="2" charset="2"/>
              <a:buChar char="ð"/>
            </a:pPr>
            <a:endParaRPr lang="en-GB" dirty="0"/>
          </a:p>
        </p:txBody>
      </p:sp>
      <p:pic>
        <p:nvPicPr>
          <p:cNvPr id="7" name="Picture 6"/>
          <p:cNvPicPr>
            <a:picLocks noChangeAspect="1"/>
          </p:cNvPicPr>
          <p:nvPr/>
        </p:nvPicPr>
        <p:blipFill>
          <a:blip r:embed="rId3"/>
          <a:stretch>
            <a:fillRect/>
          </a:stretch>
        </p:blipFill>
        <p:spPr>
          <a:xfrm>
            <a:off x="5112784" y="4993471"/>
            <a:ext cx="4121253" cy="463336"/>
          </a:xfrm>
          <a:prstGeom prst="rect">
            <a:avLst/>
          </a:prstGeom>
        </p:spPr>
      </p:pic>
      <p:sp>
        <p:nvSpPr>
          <p:cNvPr id="14" name="Rectangle 13"/>
          <p:cNvSpPr/>
          <p:nvPr/>
        </p:nvSpPr>
        <p:spPr>
          <a:xfrm>
            <a:off x="8849788" y="1155634"/>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by ward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4404553" y="1447164"/>
            <a:ext cx="4349241" cy="2449889"/>
          </a:xfrm>
          <a:prstGeom prst="rect">
            <a:avLst/>
          </a:prstGeom>
        </p:spPr>
      </p:pic>
      <p:pic>
        <p:nvPicPr>
          <p:cNvPr id="13" name="Picture 12"/>
          <p:cNvPicPr>
            <a:picLocks noChangeAspect="1"/>
          </p:cNvPicPr>
          <p:nvPr/>
        </p:nvPicPr>
        <p:blipFill>
          <a:blip r:embed="rId5"/>
          <a:stretch>
            <a:fillRect/>
          </a:stretch>
        </p:blipFill>
        <p:spPr>
          <a:xfrm>
            <a:off x="8928655" y="1396125"/>
            <a:ext cx="3040060" cy="4142027"/>
          </a:xfrm>
          <a:prstGeom prst="rect">
            <a:avLst/>
          </a:prstGeom>
        </p:spPr>
      </p:pic>
      <p:sp>
        <p:nvSpPr>
          <p:cNvPr id="15" name="Rectangle 14"/>
          <p:cNvSpPr/>
          <p:nvPr/>
        </p:nvSpPr>
        <p:spPr>
          <a:xfrm>
            <a:off x="6318913" y="5705019"/>
            <a:ext cx="564980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Census 2011, Cambridgeshire County Council Public Health Intelligence (Figures 67 and 68)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2439" y="1168195"/>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and Peterborough, by district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362439" y="3941108"/>
            <a:ext cx="3789528"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Usual residents in households only (i.e. excluding communal establishments such as hospitals and care homes)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329894" y="820271"/>
            <a:ext cx="3599145" cy="5262979"/>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84.2% of household residents in Cambridgeshire reported good or very good health </a:t>
            </a:r>
            <a:r>
              <a:rPr lang="en-GB" sz="1400" dirty="0">
                <a:solidFill>
                  <a:srgbClr val="002F5D"/>
                </a:solidFill>
              </a:rPr>
              <a:t>in the 2011 Census.  The percentage varied by age, from 97.7% in 0-15s to 31.1% in 85s and over, and by sex, with a slightly lower percentage in females than males </a:t>
            </a:r>
            <a:r>
              <a:rPr lang="en-GB" sz="1400" dirty="0" smtClean="0">
                <a:solidFill>
                  <a:srgbClr val="002F5D"/>
                </a:solidFill>
              </a:rPr>
              <a:t>(data </a:t>
            </a:r>
            <a:r>
              <a:rPr lang="en-GB" sz="1400" dirty="0">
                <a:solidFill>
                  <a:srgbClr val="002F5D"/>
                </a:solidFill>
              </a:rPr>
              <a:t>not </a:t>
            </a:r>
            <a:r>
              <a:rPr lang="en-GB" sz="1400" dirty="0" smtClean="0">
                <a:solidFill>
                  <a:srgbClr val="002F5D"/>
                </a:solidFill>
              </a:rPr>
              <a:t>shown</a:t>
            </a:r>
            <a:r>
              <a:rPr lang="en-GB" sz="1400" dirty="0">
                <a:solidFill>
                  <a:srgbClr val="002F5D"/>
                </a:solidFill>
              </a:rPr>
              <a:t>)</a:t>
            </a:r>
            <a:r>
              <a:rPr lang="en-GB" sz="1400" dirty="0" smtClean="0">
                <a:solidFill>
                  <a:srgbClr val="002F5D"/>
                </a:solidFill>
              </a:rPr>
              <a:t>.</a:t>
            </a:r>
          </a:p>
          <a:p>
            <a:endParaRPr lang="en-GB" sz="1400" dirty="0">
              <a:solidFill>
                <a:srgbClr val="002F5D"/>
              </a:solidFill>
            </a:endParaRPr>
          </a:p>
          <a:p>
            <a:pPr marL="285750" indent="-285750">
              <a:buFont typeface="Wingdings" panose="05000000000000000000" pitchFamily="2" charset="2"/>
              <a:buChar char="ð"/>
            </a:pPr>
            <a:r>
              <a:rPr lang="en-GB" sz="1400" dirty="0">
                <a:solidFill>
                  <a:srgbClr val="002F5D"/>
                </a:solidFill>
              </a:rPr>
              <a:t>After adjusting for age (as shown </a:t>
            </a:r>
            <a:r>
              <a:rPr lang="en-GB" sz="1400" dirty="0" smtClean="0">
                <a:solidFill>
                  <a:srgbClr val="002F5D"/>
                </a:solidFill>
              </a:rPr>
              <a:t>here), </a:t>
            </a:r>
            <a:r>
              <a:rPr lang="en-GB" sz="1400" dirty="0">
                <a:solidFill>
                  <a:srgbClr val="002F5D"/>
                </a:solidFill>
              </a:rPr>
              <a:t>the </a:t>
            </a:r>
            <a:r>
              <a:rPr lang="en-GB" sz="1400" b="1" dirty="0">
                <a:solidFill>
                  <a:srgbClr val="002F5D"/>
                </a:solidFill>
              </a:rPr>
              <a:t>percentage reporting good or very good health </a:t>
            </a:r>
            <a:r>
              <a:rPr lang="en-GB" sz="1400" dirty="0">
                <a:solidFill>
                  <a:srgbClr val="002F5D"/>
                </a:solidFill>
              </a:rPr>
              <a:t>was statistically significantly lower than the England average in Peterborough and Fenland but </a:t>
            </a:r>
            <a:r>
              <a:rPr lang="en-GB" sz="1400" b="1" dirty="0">
                <a:solidFill>
                  <a:srgbClr val="002F5D"/>
                </a:solidFill>
              </a:rPr>
              <a:t>statistically significantly higher in </a:t>
            </a:r>
            <a:r>
              <a:rPr lang="en-GB" sz="1400" b="1" dirty="0" smtClean="0">
                <a:solidFill>
                  <a:srgbClr val="002F5D"/>
                </a:solidFill>
              </a:rPr>
              <a:t>Cambridge</a:t>
            </a:r>
            <a:r>
              <a:rPr lang="en-GB" sz="1400" dirty="0" smtClean="0">
                <a:solidFill>
                  <a:srgbClr val="002F5D"/>
                </a:solidFill>
              </a:rPr>
              <a:t>, the other districts, </a:t>
            </a:r>
            <a:r>
              <a:rPr lang="en-GB" sz="1400" dirty="0">
                <a:solidFill>
                  <a:srgbClr val="002F5D"/>
                </a:solidFill>
              </a:rPr>
              <a:t>and for Cambridgeshire as a whole</a:t>
            </a:r>
            <a:r>
              <a:rPr lang="en-GB" sz="1400" dirty="0" smtClean="0">
                <a:solidFill>
                  <a:srgbClr val="002F5D"/>
                </a:solidFill>
              </a:rPr>
              <a:t>.</a:t>
            </a:r>
          </a:p>
          <a:p>
            <a:endParaRPr lang="en-GB" sz="1400" dirty="0">
              <a:solidFill>
                <a:srgbClr val="002F5D"/>
              </a:solidFill>
            </a:endParaRPr>
          </a:p>
          <a:p>
            <a:pPr marL="285750" lvl="0" indent="-285750">
              <a:buFont typeface="Wingdings" panose="05000000000000000000" pitchFamily="2" charset="2"/>
              <a:buChar char="ð"/>
            </a:pPr>
            <a:r>
              <a:rPr lang="en-GB" sz="1400" dirty="0">
                <a:solidFill>
                  <a:srgbClr val="002F5D"/>
                </a:solidFill>
              </a:rPr>
              <a:t>At electoral ward level (2011 wards), the age-standardised </a:t>
            </a:r>
            <a:r>
              <a:rPr lang="en-GB" sz="1400" b="1" dirty="0">
                <a:solidFill>
                  <a:srgbClr val="002F5D"/>
                </a:solidFill>
              </a:rPr>
              <a:t>percentage reporting good or very good health was statistically significantly lower </a:t>
            </a:r>
            <a:r>
              <a:rPr lang="en-GB" sz="1400" dirty="0">
                <a:solidFill>
                  <a:srgbClr val="002F5D"/>
                </a:solidFill>
              </a:rPr>
              <a:t>than the Cambridgeshire average </a:t>
            </a:r>
            <a:r>
              <a:rPr lang="en-GB" sz="1400" dirty="0" smtClean="0">
                <a:solidFill>
                  <a:srgbClr val="002F5D"/>
                </a:solidFill>
              </a:rPr>
              <a:t>in the </a:t>
            </a:r>
            <a:r>
              <a:rPr lang="en-GB" sz="1400" b="1" dirty="0" smtClean="0">
                <a:solidFill>
                  <a:srgbClr val="002F5D"/>
                </a:solidFill>
              </a:rPr>
              <a:t>Cambridge wards of Abbey</a:t>
            </a:r>
            <a:r>
              <a:rPr lang="en-GB" sz="1400" b="1" dirty="0">
                <a:solidFill>
                  <a:srgbClr val="002F5D"/>
                </a:solidFill>
              </a:rPr>
              <a:t>, East Chesterton and King’s </a:t>
            </a:r>
            <a:r>
              <a:rPr lang="en-GB" sz="1400" b="1" dirty="0" smtClean="0">
                <a:solidFill>
                  <a:srgbClr val="002F5D"/>
                </a:solidFill>
              </a:rPr>
              <a:t>Hedges</a:t>
            </a:r>
            <a:r>
              <a:rPr lang="en-GB" sz="1400" dirty="0" smtClean="0">
                <a:solidFill>
                  <a:srgbClr val="002F5D"/>
                </a:solidFill>
              </a:rPr>
              <a:t>.</a:t>
            </a:r>
            <a:endParaRPr lang="en-GB" sz="1400" dirty="0">
              <a:solidFill>
                <a:srgbClr val="002F5D"/>
              </a:solidFill>
            </a:endParaRPr>
          </a:p>
        </p:txBody>
      </p:sp>
    </p:spTree>
    <p:extLst>
      <p:ext uri="{BB962C8B-B14F-4D97-AF65-F5344CB8AC3E}">
        <p14:creationId xmlns:p14="http://schemas.microsoft.com/office/powerpoint/2010/main" val="1298177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Long-term limiting illness (LTLI)</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32</a:t>
            </a:fld>
            <a:endParaRPr lang="en-GB"/>
          </a:p>
        </p:txBody>
      </p:sp>
      <p:sp>
        <p:nvSpPr>
          <p:cNvPr id="8" name="TextBox 7"/>
          <p:cNvSpPr txBox="1"/>
          <p:nvPr/>
        </p:nvSpPr>
        <p:spPr>
          <a:xfrm>
            <a:off x="4404553" y="666383"/>
            <a:ext cx="756416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Directly age-standardised percentage of the population with an LTLI, 2011</a:t>
            </a:r>
            <a:endParaRPr lang="en-GB" sz="1200" b="1" dirty="0">
              <a:solidFill>
                <a:schemeClr val="bg1"/>
              </a:solidFill>
            </a:endParaRPr>
          </a:p>
        </p:txBody>
      </p:sp>
      <p:sp>
        <p:nvSpPr>
          <p:cNvPr id="3" name="Content Placeholder 2"/>
          <p:cNvSpPr>
            <a:spLocks noGrp="1"/>
          </p:cNvSpPr>
          <p:nvPr>
            <p:ph idx="1"/>
          </p:nvPr>
        </p:nvSpPr>
        <p:spPr>
          <a:xfrm>
            <a:off x="650907" y="829746"/>
            <a:ext cx="3236018" cy="4708406"/>
          </a:xfrm>
        </p:spPr>
        <p:txBody>
          <a:bodyPr>
            <a:normAutofit/>
          </a:bodyPr>
          <a:lstStyle/>
          <a:p>
            <a:pPr>
              <a:lnSpc>
                <a:spcPct val="100000"/>
              </a:lnSpc>
              <a:buFont typeface="Wingdings" panose="05000000000000000000" pitchFamily="2" charset="2"/>
              <a:buChar char="ð"/>
            </a:pPr>
            <a:endParaRPr lang="en-GB" sz="1400" dirty="0">
              <a:solidFill>
                <a:srgbClr val="002F5D"/>
              </a:solidFill>
            </a:endParaRP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endParaRPr lang="en-GB" sz="1400" b="1" dirty="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a:solidFill>
                <a:srgbClr val="002F5D"/>
              </a:solidFill>
            </a:endParaRPr>
          </a:p>
          <a:p>
            <a:pPr>
              <a:buFont typeface="Wingdings" panose="05000000000000000000" pitchFamily="2" charset="2"/>
              <a:buChar char="ð"/>
            </a:pPr>
            <a:endParaRPr lang="en-GB" dirty="0"/>
          </a:p>
        </p:txBody>
      </p:sp>
      <p:pic>
        <p:nvPicPr>
          <p:cNvPr id="7" name="Picture 6"/>
          <p:cNvPicPr>
            <a:picLocks noChangeAspect="1"/>
          </p:cNvPicPr>
          <p:nvPr/>
        </p:nvPicPr>
        <p:blipFill>
          <a:blip r:embed="rId3"/>
          <a:stretch>
            <a:fillRect/>
          </a:stretch>
        </p:blipFill>
        <p:spPr>
          <a:xfrm>
            <a:off x="5112784" y="4993471"/>
            <a:ext cx="4121253" cy="463336"/>
          </a:xfrm>
          <a:prstGeom prst="rect">
            <a:avLst/>
          </a:prstGeom>
        </p:spPr>
      </p:pic>
      <p:sp>
        <p:nvSpPr>
          <p:cNvPr id="14" name="Rectangle 13"/>
          <p:cNvSpPr/>
          <p:nvPr/>
        </p:nvSpPr>
        <p:spPr>
          <a:xfrm>
            <a:off x="8849788" y="1155634"/>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by ward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318913" y="5705019"/>
            <a:ext cx="564980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Census 2011, Cambridgeshire County Council Public Health Intelligence (Figures 70 and 71)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2439" y="1168195"/>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and Peterborough, by district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362439" y="3941108"/>
            <a:ext cx="3789528"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Usual residents in households only (i.e. excluding communal establishments such as hospitals and care homes)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329894" y="820271"/>
            <a:ext cx="3599145" cy="5693866"/>
          </a:xfrm>
          <a:prstGeom prst="rect">
            <a:avLst/>
          </a:prstGeom>
          <a:noFill/>
        </p:spPr>
        <p:txBody>
          <a:bodyPr wrap="square" rtlCol="0">
            <a:spAutoFit/>
          </a:bodyPr>
          <a:lstStyle/>
          <a:p>
            <a:pPr marL="285750" lvl="0" indent="-285750">
              <a:buFont typeface="Wingdings" panose="05000000000000000000" pitchFamily="2" charset="2"/>
              <a:buChar char="ð"/>
            </a:pPr>
            <a:r>
              <a:rPr lang="en-GB" sz="1400" b="1" dirty="0">
                <a:solidFill>
                  <a:srgbClr val="002F5D"/>
                </a:solidFill>
              </a:rPr>
              <a:t>90,420 people (15.1% of household residents in Cambridgeshire) reported a long-term activity-limiting illness </a:t>
            </a:r>
            <a:r>
              <a:rPr lang="en-GB" sz="1400" dirty="0">
                <a:solidFill>
                  <a:srgbClr val="002F5D"/>
                </a:solidFill>
              </a:rPr>
              <a:t>in the 2011 Census</a:t>
            </a:r>
            <a:r>
              <a:rPr lang="en-GB" sz="1400" dirty="0" smtClean="0">
                <a:solidFill>
                  <a:srgbClr val="002F5D"/>
                </a:solidFill>
              </a:rPr>
              <a:t>. </a:t>
            </a:r>
            <a:r>
              <a:rPr lang="en-GB" sz="1400" dirty="0">
                <a:solidFill>
                  <a:srgbClr val="002F5D"/>
                </a:solidFill>
              </a:rPr>
              <a:t>The percentage varied by age, from 3.5% in 0-15s to 82.7% in 85s and over</a:t>
            </a:r>
            <a:r>
              <a:rPr lang="en-GB" sz="1400" dirty="0" smtClean="0">
                <a:solidFill>
                  <a:srgbClr val="002F5D"/>
                </a:solidFill>
              </a:rPr>
              <a:t>. The </a:t>
            </a:r>
            <a:r>
              <a:rPr lang="en-GB" sz="1400" dirty="0">
                <a:solidFill>
                  <a:srgbClr val="002F5D"/>
                </a:solidFill>
              </a:rPr>
              <a:t>percentage also varied by sex, with generally higher percentages in females than males </a:t>
            </a:r>
            <a:r>
              <a:rPr lang="en-GB" sz="1400" dirty="0" smtClean="0">
                <a:solidFill>
                  <a:srgbClr val="002F5D"/>
                </a:solidFill>
              </a:rPr>
              <a:t>(data </a:t>
            </a:r>
            <a:r>
              <a:rPr lang="en-GB" sz="1400" dirty="0">
                <a:solidFill>
                  <a:srgbClr val="002F5D"/>
                </a:solidFill>
              </a:rPr>
              <a:t>not </a:t>
            </a:r>
            <a:r>
              <a:rPr lang="en-GB" sz="1400" dirty="0" smtClean="0">
                <a:solidFill>
                  <a:srgbClr val="002F5D"/>
                </a:solidFill>
              </a:rPr>
              <a:t>shown). </a:t>
            </a:r>
          </a:p>
          <a:p>
            <a:pPr lvl="0"/>
            <a:endParaRPr lang="en-GB" sz="1400" dirty="0">
              <a:solidFill>
                <a:srgbClr val="002F5D"/>
              </a:solidFill>
            </a:endParaRPr>
          </a:p>
          <a:p>
            <a:pPr marL="285750" indent="-285750">
              <a:buFont typeface="Wingdings" panose="05000000000000000000" pitchFamily="2" charset="2"/>
              <a:buChar char="ð"/>
            </a:pPr>
            <a:r>
              <a:rPr lang="en-GB" sz="1400" dirty="0">
                <a:solidFill>
                  <a:srgbClr val="002F5D"/>
                </a:solidFill>
              </a:rPr>
              <a:t>After adjusting for age (as </a:t>
            </a:r>
            <a:r>
              <a:rPr lang="en-GB" sz="1400" dirty="0" smtClean="0">
                <a:solidFill>
                  <a:srgbClr val="002F5D"/>
                </a:solidFill>
              </a:rPr>
              <a:t>shown here), </a:t>
            </a:r>
            <a:r>
              <a:rPr lang="en-GB" sz="1400" dirty="0">
                <a:solidFill>
                  <a:srgbClr val="002F5D"/>
                </a:solidFill>
              </a:rPr>
              <a:t>the </a:t>
            </a:r>
            <a:r>
              <a:rPr lang="en-GB" sz="1400" b="1" dirty="0">
                <a:solidFill>
                  <a:srgbClr val="002F5D"/>
                </a:solidFill>
              </a:rPr>
              <a:t>percentage with a long-term activity-limiting illness </a:t>
            </a:r>
            <a:r>
              <a:rPr lang="en-GB" sz="1400" dirty="0">
                <a:solidFill>
                  <a:srgbClr val="002F5D"/>
                </a:solidFill>
              </a:rPr>
              <a:t>was statistically significantly higher than the England average in Peterborough and Fenland but </a:t>
            </a:r>
            <a:r>
              <a:rPr lang="en-GB" sz="1400" b="1" dirty="0">
                <a:solidFill>
                  <a:srgbClr val="002F5D"/>
                </a:solidFill>
              </a:rPr>
              <a:t>statistically significantly </a:t>
            </a:r>
            <a:r>
              <a:rPr lang="en-GB" sz="1400" b="1" dirty="0" smtClean="0">
                <a:solidFill>
                  <a:srgbClr val="002F5D"/>
                </a:solidFill>
              </a:rPr>
              <a:t>lower </a:t>
            </a:r>
            <a:r>
              <a:rPr lang="en-GB" sz="1400" b="1" dirty="0">
                <a:solidFill>
                  <a:srgbClr val="002F5D"/>
                </a:solidFill>
              </a:rPr>
              <a:t>in Cambridge</a:t>
            </a:r>
            <a:r>
              <a:rPr lang="en-GB" sz="1400" dirty="0">
                <a:solidFill>
                  <a:srgbClr val="002F5D"/>
                </a:solidFill>
              </a:rPr>
              <a:t>, the other districts, and for Cambridgeshire as a whole</a:t>
            </a:r>
            <a:r>
              <a:rPr lang="en-GB" sz="1400" dirty="0" smtClean="0">
                <a:solidFill>
                  <a:srgbClr val="002F5D"/>
                </a:solidFill>
              </a:rPr>
              <a:t>.</a:t>
            </a:r>
          </a:p>
          <a:p>
            <a:pPr marL="285750" indent="-285750">
              <a:buFont typeface="Wingdings" panose="05000000000000000000" pitchFamily="2" charset="2"/>
              <a:buChar char="ð"/>
            </a:pPr>
            <a:endParaRPr lang="en-GB" sz="1400" dirty="0">
              <a:solidFill>
                <a:srgbClr val="002F5D"/>
              </a:solidFill>
            </a:endParaRPr>
          </a:p>
          <a:p>
            <a:pPr marL="285750" lvl="0" indent="-285750">
              <a:buFont typeface="Wingdings" panose="05000000000000000000" pitchFamily="2" charset="2"/>
              <a:buChar char="ð"/>
            </a:pPr>
            <a:r>
              <a:rPr lang="en-GB" sz="1400" dirty="0" smtClean="0">
                <a:solidFill>
                  <a:srgbClr val="002F5D"/>
                </a:solidFill>
              </a:rPr>
              <a:t>At </a:t>
            </a:r>
            <a:r>
              <a:rPr lang="en-GB" sz="1400" dirty="0">
                <a:solidFill>
                  <a:srgbClr val="002F5D"/>
                </a:solidFill>
              </a:rPr>
              <a:t>electoral ward level (2011 </a:t>
            </a:r>
            <a:r>
              <a:rPr lang="en-GB" sz="1400" dirty="0" smtClean="0">
                <a:solidFill>
                  <a:srgbClr val="002F5D"/>
                </a:solidFill>
              </a:rPr>
              <a:t>wards), </a:t>
            </a:r>
            <a:r>
              <a:rPr lang="en-GB" sz="1400" dirty="0">
                <a:solidFill>
                  <a:srgbClr val="002F5D"/>
                </a:solidFill>
              </a:rPr>
              <a:t>the age-standardised </a:t>
            </a:r>
            <a:r>
              <a:rPr lang="en-GB" sz="1400" b="1" dirty="0">
                <a:solidFill>
                  <a:srgbClr val="002F5D"/>
                </a:solidFill>
              </a:rPr>
              <a:t>percentage reporting a long-term activity-limiting illness was statistically significantly higher </a:t>
            </a:r>
            <a:r>
              <a:rPr lang="en-GB" sz="1400" dirty="0">
                <a:solidFill>
                  <a:srgbClr val="002F5D"/>
                </a:solidFill>
              </a:rPr>
              <a:t>than the Cambridgeshire average </a:t>
            </a:r>
            <a:r>
              <a:rPr lang="en-GB" sz="1400" dirty="0" smtClean="0">
                <a:solidFill>
                  <a:srgbClr val="002F5D"/>
                </a:solidFill>
              </a:rPr>
              <a:t>in the Cambridge wards of Abbey</a:t>
            </a:r>
            <a:r>
              <a:rPr lang="en-GB" sz="1400" dirty="0">
                <a:solidFill>
                  <a:srgbClr val="002F5D"/>
                </a:solidFill>
              </a:rPr>
              <a:t>, Arbury, Cherry Hinton, East Chesterton, King’s Hedges and </a:t>
            </a:r>
            <a:r>
              <a:rPr lang="en-GB" sz="1400" dirty="0" smtClean="0">
                <a:solidFill>
                  <a:srgbClr val="002F5D"/>
                </a:solidFill>
              </a:rPr>
              <a:t>Romsey.</a:t>
            </a:r>
            <a:endParaRPr lang="en-GB" sz="1400" dirty="0"/>
          </a:p>
        </p:txBody>
      </p:sp>
      <p:pic>
        <p:nvPicPr>
          <p:cNvPr id="5" name="Picture 4"/>
          <p:cNvPicPr>
            <a:picLocks noChangeAspect="1"/>
          </p:cNvPicPr>
          <p:nvPr/>
        </p:nvPicPr>
        <p:blipFill>
          <a:blip r:embed="rId4"/>
          <a:stretch>
            <a:fillRect/>
          </a:stretch>
        </p:blipFill>
        <p:spPr>
          <a:xfrm>
            <a:off x="4362439" y="1442698"/>
            <a:ext cx="4359147" cy="2455469"/>
          </a:xfrm>
          <a:prstGeom prst="rect">
            <a:avLst/>
          </a:prstGeom>
        </p:spPr>
      </p:pic>
      <p:pic>
        <p:nvPicPr>
          <p:cNvPr id="6" name="Picture 5"/>
          <p:cNvPicPr>
            <a:picLocks noChangeAspect="1"/>
          </p:cNvPicPr>
          <p:nvPr/>
        </p:nvPicPr>
        <p:blipFill>
          <a:blip r:embed="rId5"/>
          <a:stretch>
            <a:fillRect/>
          </a:stretch>
        </p:blipFill>
        <p:spPr>
          <a:xfrm>
            <a:off x="8956471" y="1420395"/>
            <a:ext cx="3006849" cy="4139188"/>
          </a:xfrm>
          <a:prstGeom prst="rect">
            <a:avLst/>
          </a:prstGeom>
        </p:spPr>
      </p:pic>
    </p:spTree>
    <p:extLst>
      <p:ext uri="{BB962C8B-B14F-4D97-AF65-F5344CB8AC3E}">
        <p14:creationId xmlns:p14="http://schemas.microsoft.com/office/powerpoint/2010/main" val="343547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Mortality</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33</a:t>
            </a:fld>
            <a:endParaRPr lang="en-GB"/>
          </a:p>
        </p:txBody>
      </p:sp>
      <p:sp>
        <p:nvSpPr>
          <p:cNvPr id="8" name="TextBox 7"/>
          <p:cNvSpPr txBox="1"/>
          <p:nvPr/>
        </p:nvSpPr>
        <p:spPr>
          <a:xfrm>
            <a:off x="4966929" y="647234"/>
            <a:ext cx="339912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All-cause mortality 2015-17</a:t>
            </a:r>
            <a:endParaRPr lang="en-GB" sz="1400" b="1" dirty="0">
              <a:solidFill>
                <a:schemeClr val="bg1"/>
              </a:solidFill>
            </a:endParaRPr>
          </a:p>
        </p:txBody>
      </p:sp>
      <p:sp>
        <p:nvSpPr>
          <p:cNvPr id="3" name="Content Placeholder 2"/>
          <p:cNvSpPr>
            <a:spLocks noGrp="1"/>
          </p:cNvSpPr>
          <p:nvPr>
            <p:ph idx="1"/>
          </p:nvPr>
        </p:nvSpPr>
        <p:spPr>
          <a:xfrm>
            <a:off x="220681" y="697111"/>
            <a:ext cx="4565075" cy="4869903"/>
          </a:xfrm>
        </p:spPr>
        <p:txBody>
          <a:bodyPr>
            <a:noAutofit/>
          </a:body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In 2015-17 </a:t>
            </a:r>
            <a:r>
              <a:rPr lang="en-GB" sz="1400" b="1" dirty="0" smtClean="0">
                <a:solidFill>
                  <a:srgbClr val="002F5D"/>
                </a:solidFill>
              </a:rPr>
              <a:t>major causes of death </a:t>
            </a:r>
            <a:r>
              <a:rPr lang="en-GB" sz="1400" dirty="0" smtClean="0">
                <a:solidFill>
                  <a:srgbClr val="002F5D"/>
                </a:solidFill>
              </a:rPr>
              <a:t>in Cambridgeshire and Peterborough were </a:t>
            </a:r>
            <a:r>
              <a:rPr lang="en-GB" sz="1400" b="1" dirty="0" smtClean="0">
                <a:solidFill>
                  <a:srgbClr val="002F5D"/>
                </a:solidFill>
              </a:rPr>
              <a:t>Cancer</a:t>
            </a:r>
            <a:r>
              <a:rPr lang="en-GB" sz="1400" dirty="0" smtClean="0">
                <a:solidFill>
                  <a:srgbClr val="002F5D"/>
                </a:solidFill>
              </a:rPr>
              <a:t> (28%), </a:t>
            </a:r>
            <a:r>
              <a:rPr lang="en-GB" sz="1400" b="1" dirty="0" smtClean="0">
                <a:solidFill>
                  <a:srgbClr val="002F5D"/>
                </a:solidFill>
              </a:rPr>
              <a:t>Cardiovascular disease </a:t>
            </a:r>
            <a:r>
              <a:rPr lang="en-GB" sz="1400" dirty="0" smtClean="0">
                <a:solidFill>
                  <a:srgbClr val="002F5D"/>
                </a:solidFill>
              </a:rPr>
              <a:t>(25%), </a:t>
            </a:r>
            <a:r>
              <a:rPr lang="en-GB" sz="1400" b="1" dirty="0">
                <a:solidFill>
                  <a:srgbClr val="002F5D"/>
                </a:solidFill>
              </a:rPr>
              <a:t>R</a:t>
            </a:r>
            <a:r>
              <a:rPr lang="en-GB" sz="1400" b="1" dirty="0" smtClean="0">
                <a:solidFill>
                  <a:srgbClr val="002F5D"/>
                </a:solidFill>
              </a:rPr>
              <a:t>espiratory disease </a:t>
            </a:r>
            <a:r>
              <a:rPr lang="en-GB" sz="1400" dirty="0" smtClean="0">
                <a:solidFill>
                  <a:srgbClr val="002F5D"/>
                </a:solidFill>
              </a:rPr>
              <a:t>(13%), and </a:t>
            </a:r>
            <a:r>
              <a:rPr lang="en-GB" sz="1400" b="1" dirty="0" smtClean="0">
                <a:solidFill>
                  <a:srgbClr val="002F5D"/>
                </a:solidFill>
              </a:rPr>
              <a:t>Dementia and Alzheimer's </a:t>
            </a:r>
            <a:r>
              <a:rPr lang="en-GB" sz="1400" dirty="0" smtClean="0">
                <a:solidFill>
                  <a:srgbClr val="002F5D"/>
                </a:solidFill>
              </a:rPr>
              <a:t>(12%) (further information can be found in Table 111 in full report).</a:t>
            </a:r>
          </a:p>
          <a:p>
            <a:pPr marL="284400" indent="-284400">
              <a:lnSpc>
                <a:spcPct val="100000"/>
              </a:lnSpc>
              <a:spcBef>
                <a:spcPts val="0"/>
              </a:spcBef>
              <a:buFont typeface="Wingdings" panose="05000000000000000000" pitchFamily="2" charset="2"/>
              <a:buChar char="ð"/>
            </a:pPr>
            <a:endParaRPr lang="en-GB" sz="1400" dirty="0" smtClean="0">
              <a:solidFill>
                <a:srgbClr val="002F5D"/>
              </a:solidFill>
            </a:endParaRP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Cambridge</a:t>
            </a: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all age </a:t>
            </a:r>
            <a:r>
              <a:rPr lang="en-GB" sz="1200" dirty="0">
                <a:solidFill>
                  <a:srgbClr val="002F5D"/>
                </a:solidFill>
              </a:rPr>
              <a:t>and under 75 </a:t>
            </a:r>
            <a:r>
              <a:rPr lang="en-GB" sz="1200" b="1" dirty="0">
                <a:solidFill>
                  <a:srgbClr val="002F5D"/>
                </a:solidFill>
              </a:rPr>
              <a:t>all-cause mortality </a:t>
            </a:r>
            <a:r>
              <a:rPr lang="en-GB" sz="1200" dirty="0" smtClean="0">
                <a:solidFill>
                  <a:srgbClr val="002F5D"/>
                </a:solidFill>
              </a:rPr>
              <a:t>are </a:t>
            </a:r>
            <a:r>
              <a:rPr lang="en-GB" sz="1200" dirty="0">
                <a:solidFill>
                  <a:srgbClr val="002F5D"/>
                </a:solidFill>
              </a:rPr>
              <a:t>statistically </a:t>
            </a:r>
            <a:r>
              <a:rPr lang="en-GB" sz="1200" b="1" dirty="0" smtClean="0">
                <a:solidFill>
                  <a:srgbClr val="002F5D"/>
                </a:solidFill>
              </a:rPr>
              <a:t>similar</a:t>
            </a:r>
            <a:r>
              <a:rPr lang="en-GB" sz="1200" dirty="0" smtClean="0">
                <a:solidFill>
                  <a:srgbClr val="002F5D"/>
                </a:solidFill>
              </a:rPr>
              <a:t> to the Cambridgeshire average.</a:t>
            </a:r>
          </a:p>
          <a:p>
            <a:pPr marL="284400" indent="-284400">
              <a:lnSpc>
                <a:spcPct val="100000"/>
              </a:lnSpc>
              <a:spcBef>
                <a:spcPts val="0"/>
              </a:spcBef>
              <a:buFont typeface="Wingdings" panose="05000000000000000000" pitchFamily="2" charset="2"/>
              <a:buChar char="ð"/>
            </a:pPr>
            <a:endParaRPr lang="en-GB" sz="1200" dirty="0" smtClean="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mortality from </a:t>
            </a:r>
            <a:r>
              <a:rPr lang="en-GB" sz="1200" b="1" dirty="0" smtClean="0">
                <a:solidFill>
                  <a:srgbClr val="002F5D"/>
                </a:solidFill>
              </a:rPr>
              <a:t>cardiovascular disease </a:t>
            </a:r>
            <a:r>
              <a:rPr lang="en-GB" sz="1200" dirty="0" smtClean="0">
                <a:solidFill>
                  <a:srgbClr val="002F5D"/>
                </a:solidFill>
              </a:rPr>
              <a:t>are statistically significantly </a:t>
            </a:r>
            <a:r>
              <a:rPr lang="en-GB" sz="1200" b="1" dirty="0" smtClean="0">
                <a:solidFill>
                  <a:srgbClr val="002F5D"/>
                </a:solidFill>
              </a:rPr>
              <a:t>worse</a:t>
            </a:r>
            <a:r>
              <a:rPr lang="en-GB" sz="1200" dirty="0" smtClean="0">
                <a:solidFill>
                  <a:srgbClr val="002F5D"/>
                </a:solidFill>
              </a:rPr>
              <a:t> than the Cambridgeshire average </a:t>
            </a:r>
            <a:r>
              <a:rPr lang="en-GB" sz="1200" b="1" dirty="0" smtClean="0">
                <a:solidFill>
                  <a:srgbClr val="002F5D"/>
                </a:solidFill>
              </a:rPr>
              <a:t>for all ages</a:t>
            </a:r>
            <a:r>
              <a:rPr lang="en-GB" sz="1200" dirty="0" smtClean="0">
                <a:solidFill>
                  <a:srgbClr val="002F5D"/>
                </a:solidFill>
              </a:rPr>
              <a:t>, and statistically </a:t>
            </a:r>
            <a:r>
              <a:rPr lang="en-GB" sz="1200" b="1" dirty="0">
                <a:solidFill>
                  <a:srgbClr val="002F5D"/>
                </a:solidFill>
              </a:rPr>
              <a:t>similar</a:t>
            </a:r>
            <a:r>
              <a:rPr lang="en-GB" sz="1200" dirty="0">
                <a:solidFill>
                  <a:srgbClr val="002F5D"/>
                </a:solidFill>
              </a:rPr>
              <a:t> to the Cambridgeshire </a:t>
            </a:r>
            <a:r>
              <a:rPr lang="en-GB" sz="1200" dirty="0" smtClean="0">
                <a:solidFill>
                  <a:srgbClr val="002F5D"/>
                </a:solidFill>
              </a:rPr>
              <a:t>average </a:t>
            </a:r>
            <a:r>
              <a:rPr lang="en-GB" sz="1200" b="1" dirty="0" smtClean="0">
                <a:solidFill>
                  <a:srgbClr val="002F5D"/>
                </a:solidFill>
              </a:rPr>
              <a:t>for under 75s</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all age </a:t>
            </a:r>
            <a:r>
              <a:rPr lang="en-GB" sz="1200" dirty="0">
                <a:solidFill>
                  <a:srgbClr val="002F5D"/>
                </a:solidFill>
              </a:rPr>
              <a:t>and under 75 </a:t>
            </a:r>
            <a:r>
              <a:rPr lang="en-GB" sz="1200" b="1" dirty="0" smtClean="0">
                <a:solidFill>
                  <a:srgbClr val="002F5D"/>
                </a:solidFill>
              </a:rPr>
              <a:t>cancer</a:t>
            </a:r>
            <a:r>
              <a:rPr lang="en-GB" sz="1200" dirty="0" smtClean="0">
                <a:solidFill>
                  <a:srgbClr val="002F5D"/>
                </a:solidFill>
              </a:rPr>
              <a:t> </a:t>
            </a:r>
            <a:r>
              <a:rPr lang="en-GB" sz="1200" b="1" dirty="0" smtClean="0">
                <a:solidFill>
                  <a:srgbClr val="002F5D"/>
                </a:solidFill>
              </a:rPr>
              <a:t>mortality </a:t>
            </a:r>
            <a:r>
              <a:rPr lang="en-GB" sz="1200" dirty="0">
                <a:solidFill>
                  <a:srgbClr val="002F5D"/>
                </a:solidFill>
              </a:rPr>
              <a:t>are statistically </a:t>
            </a:r>
            <a:r>
              <a:rPr lang="en-GB" sz="1200" b="1" dirty="0">
                <a:solidFill>
                  <a:srgbClr val="002F5D"/>
                </a:solidFill>
              </a:rPr>
              <a:t>similar</a:t>
            </a:r>
            <a:r>
              <a:rPr lang="en-GB" sz="1200" dirty="0">
                <a:solidFill>
                  <a:srgbClr val="002F5D"/>
                </a:solidFill>
              </a:rPr>
              <a:t> to the Cambridgeshire average</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mortality from </a:t>
            </a:r>
            <a:r>
              <a:rPr lang="en-GB" sz="1200" b="1" dirty="0" smtClean="0">
                <a:solidFill>
                  <a:srgbClr val="002F5D"/>
                </a:solidFill>
              </a:rPr>
              <a:t>respiratory disease </a:t>
            </a:r>
            <a:r>
              <a:rPr lang="en-GB" sz="1200" dirty="0" smtClean="0">
                <a:solidFill>
                  <a:srgbClr val="002F5D"/>
                </a:solidFill>
              </a:rPr>
              <a:t>are </a:t>
            </a:r>
            <a:r>
              <a:rPr lang="en-GB" sz="1200" dirty="0">
                <a:solidFill>
                  <a:srgbClr val="002F5D"/>
                </a:solidFill>
              </a:rPr>
              <a:t>statistically </a:t>
            </a:r>
            <a:r>
              <a:rPr lang="en-GB" sz="1200" dirty="0" smtClean="0">
                <a:solidFill>
                  <a:srgbClr val="002F5D"/>
                </a:solidFill>
              </a:rPr>
              <a:t>significantly </a:t>
            </a:r>
            <a:r>
              <a:rPr lang="en-GB" sz="1200" b="1" dirty="0" smtClean="0">
                <a:solidFill>
                  <a:srgbClr val="002F5D"/>
                </a:solidFill>
              </a:rPr>
              <a:t>better</a:t>
            </a:r>
            <a:r>
              <a:rPr lang="en-GB" sz="1200" dirty="0" smtClean="0">
                <a:solidFill>
                  <a:srgbClr val="002F5D"/>
                </a:solidFill>
              </a:rPr>
              <a:t> than the </a:t>
            </a:r>
            <a:r>
              <a:rPr lang="en-GB" sz="1200" dirty="0">
                <a:solidFill>
                  <a:srgbClr val="002F5D"/>
                </a:solidFill>
              </a:rPr>
              <a:t>Cambridgeshire </a:t>
            </a:r>
            <a:r>
              <a:rPr lang="en-GB" sz="1200" dirty="0" smtClean="0">
                <a:solidFill>
                  <a:srgbClr val="002F5D"/>
                </a:solidFill>
              </a:rPr>
              <a:t>average </a:t>
            </a:r>
            <a:r>
              <a:rPr lang="en-GB" sz="1200" b="1" dirty="0" smtClean="0">
                <a:solidFill>
                  <a:srgbClr val="002F5D"/>
                </a:solidFill>
              </a:rPr>
              <a:t>for all-ages</a:t>
            </a:r>
            <a:r>
              <a:rPr lang="en-GB" sz="1200" dirty="0" smtClean="0">
                <a:solidFill>
                  <a:srgbClr val="002F5D"/>
                </a:solidFill>
              </a:rPr>
              <a:t>, </a:t>
            </a:r>
            <a:r>
              <a:rPr lang="en-GB" sz="1200" dirty="0">
                <a:solidFill>
                  <a:srgbClr val="002F5D"/>
                </a:solidFill>
              </a:rPr>
              <a:t>and </a:t>
            </a:r>
            <a:r>
              <a:rPr lang="en-GB" sz="1200" dirty="0" smtClean="0">
                <a:solidFill>
                  <a:srgbClr val="002F5D"/>
                </a:solidFill>
              </a:rPr>
              <a:t>statistically </a:t>
            </a:r>
            <a:r>
              <a:rPr lang="en-GB" sz="1200" b="1" dirty="0" smtClean="0">
                <a:solidFill>
                  <a:srgbClr val="002F5D"/>
                </a:solidFill>
              </a:rPr>
              <a:t>similar</a:t>
            </a:r>
            <a:r>
              <a:rPr lang="en-GB" sz="1200" dirty="0" smtClean="0">
                <a:solidFill>
                  <a:srgbClr val="002F5D"/>
                </a:solidFill>
              </a:rPr>
              <a:t> </a:t>
            </a:r>
            <a:r>
              <a:rPr lang="en-GB" sz="1200" dirty="0">
                <a:solidFill>
                  <a:srgbClr val="002F5D"/>
                </a:solidFill>
              </a:rPr>
              <a:t>to the Cambridgeshire average for </a:t>
            </a:r>
            <a:r>
              <a:rPr lang="en-GB" sz="1200" b="1" dirty="0">
                <a:solidFill>
                  <a:srgbClr val="002F5D"/>
                </a:solidFill>
              </a:rPr>
              <a:t>under 75s</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mortality from </a:t>
            </a:r>
            <a:r>
              <a:rPr lang="en-GB" sz="1200" b="1" dirty="0" smtClean="0">
                <a:solidFill>
                  <a:srgbClr val="002F5D"/>
                </a:solidFill>
              </a:rPr>
              <a:t>dementia and Alzheimer’s  </a:t>
            </a:r>
            <a:r>
              <a:rPr lang="en-GB" sz="1200" dirty="0">
                <a:solidFill>
                  <a:srgbClr val="002F5D"/>
                </a:solidFill>
              </a:rPr>
              <a:t>are statistically significantly </a:t>
            </a:r>
            <a:r>
              <a:rPr lang="en-GB" sz="1200" b="1" dirty="0" smtClean="0">
                <a:solidFill>
                  <a:srgbClr val="002F5D"/>
                </a:solidFill>
              </a:rPr>
              <a:t>worse</a:t>
            </a:r>
            <a:r>
              <a:rPr lang="en-GB" sz="1200" dirty="0" smtClean="0">
                <a:solidFill>
                  <a:srgbClr val="002F5D"/>
                </a:solidFill>
              </a:rPr>
              <a:t> </a:t>
            </a:r>
            <a:r>
              <a:rPr lang="en-GB" sz="1200" dirty="0">
                <a:solidFill>
                  <a:srgbClr val="002F5D"/>
                </a:solidFill>
              </a:rPr>
              <a:t>than the Cambridgeshire average </a:t>
            </a:r>
            <a:r>
              <a:rPr lang="en-GB" sz="1200" b="1" dirty="0">
                <a:solidFill>
                  <a:srgbClr val="002F5D"/>
                </a:solidFill>
              </a:rPr>
              <a:t>for all-ages</a:t>
            </a:r>
            <a:r>
              <a:rPr lang="en-GB" sz="1200" dirty="0">
                <a:solidFill>
                  <a:srgbClr val="002F5D"/>
                </a:solidFill>
              </a:rPr>
              <a:t>, and statistically </a:t>
            </a:r>
            <a:r>
              <a:rPr lang="en-GB" sz="1200" b="1" dirty="0">
                <a:solidFill>
                  <a:srgbClr val="002F5D"/>
                </a:solidFill>
              </a:rPr>
              <a:t>similar</a:t>
            </a:r>
            <a:r>
              <a:rPr lang="en-GB" sz="1200" dirty="0">
                <a:solidFill>
                  <a:srgbClr val="002F5D"/>
                </a:solidFill>
              </a:rPr>
              <a:t> to the Cambridgeshire average for </a:t>
            </a:r>
            <a:r>
              <a:rPr lang="en-GB" sz="1200" b="1" dirty="0">
                <a:solidFill>
                  <a:srgbClr val="002F5D"/>
                </a:solidFill>
              </a:rPr>
              <a:t>under 75s</a:t>
            </a:r>
            <a:r>
              <a:rPr lang="en-GB" sz="1200" dirty="0" smtClean="0">
                <a:solidFill>
                  <a:srgbClr val="002F5D"/>
                </a:solidFill>
              </a:rPr>
              <a:t>.</a:t>
            </a:r>
            <a:endParaRPr lang="en-GB" sz="1200" dirty="0">
              <a:solidFill>
                <a:srgbClr val="002F5D"/>
              </a:solidFill>
            </a:endParaRPr>
          </a:p>
        </p:txBody>
      </p:sp>
      <p:pic>
        <p:nvPicPr>
          <p:cNvPr id="5" name="Picture 4"/>
          <p:cNvPicPr>
            <a:picLocks noChangeAspect="1"/>
          </p:cNvPicPr>
          <p:nvPr/>
        </p:nvPicPr>
        <p:blipFill>
          <a:blip r:embed="rId3"/>
          <a:stretch>
            <a:fillRect/>
          </a:stretch>
        </p:blipFill>
        <p:spPr>
          <a:xfrm>
            <a:off x="4966929" y="1053689"/>
            <a:ext cx="3399122" cy="1483782"/>
          </a:xfrm>
          <a:prstGeom prst="rect">
            <a:avLst/>
          </a:prstGeom>
        </p:spPr>
      </p:pic>
      <p:sp>
        <p:nvSpPr>
          <p:cNvPr id="6" name="Rectangle 5"/>
          <p:cNvSpPr/>
          <p:nvPr/>
        </p:nvSpPr>
        <p:spPr>
          <a:xfrm>
            <a:off x="8907530" y="5364406"/>
            <a:ext cx="2129109" cy="400110"/>
          </a:xfrm>
          <a:prstGeom prst="rect">
            <a:avLst/>
          </a:prstGeom>
        </p:spPr>
        <p:txBody>
          <a:bodyPr wrap="non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For all tables shown:</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DASR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Directly age-standardised rate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907530" y="5676838"/>
            <a:ext cx="3087181" cy="553998"/>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districts are benchmarked against Cambridgeshire average, Cambridgeshire against C&amp;P average, and Peterborough against C&amp;P average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907531" y="4815948"/>
            <a:ext cx="3087181" cy="443184"/>
          </a:xfrm>
          <a:prstGeom prst="rect">
            <a:avLst/>
          </a:prstGeom>
        </p:spPr>
      </p:pic>
      <p:pic>
        <p:nvPicPr>
          <p:cNvPr id="10" name="Picture 9"/>
          <p:cNvPicPr>
            <a:picLocks noChangeAspect="1"/>
          </p:cNvPicPr>
          <p:nvPr/>
        </p:nvPicPr>
        <p:blipFill>
          <a:blip r:embed="rId5"/>
          <a:stretch>
            <a:fillRect/>
          </a:stretch>
        </p:blipFill>
        <p:spPr>
          <a:xfrm>
            <a:off x="8574931" y="1040256"/>
            <a:ext cx="3399121" cy="1497215"/>
          </a:xfrm>
          <a:prstGeom prst="rect">
            <a:avLst/>
          </a:prstGeom>
        </p:spPr>
      </p:pic>
      <p:sp>
        <p:nvSpPr>
          <p:cNvPr id="11" name="TextBox 10"/>
          <p:cNvSpPr txBox="1"/>
          <p:nvPr/>
        </p:nvSpPr>
        <p:spPr>
          <a:xfrm>
            <a:off x="8554273" y="653118"/>
            <a:ext cx="344043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cardiovascular disease 2015-17</a:t>
            </a:r>
            <a:endParaRPr lang="en-GB" sz="1400" b="1" dirty="0">
              <a:solidFill>
                <a:schemeClr val="bg1"/>
              </a:solidFill>
            </a:endParaRPr>
          </a:p>
        </p:txBody>
      </p:sp>
      <p:sp>
        <p:nvSpPr>
          <p:cNvPr id="12" name="Rectangle 11"/>
          <p:cNvSpPr/>
          <p:nvPr/>
        </p:nvSpPr>
        <p:spPr>
          <a:xfrm>
            <a:off x="115147" y="6156295"/>
            <a:ext cx="4929734"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Cambridgeshire County Council Public Health Intelligence (NHS Digital Primary Care Mortality Database, ONS mid-year population estimates</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(Table 96, 112, 115, 118, and 121)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4994637" y="3132063"/>
            <a:ext cx="3371414" cy="1493624"/>
          </a:xfrm>
          <a:prstGeom prst="rect">
            <a:avLst/>
          </a:prstGeom>
        </p:spPr>
      </p:pic>
      <p:sp>
        <p:nvSpPr>
          <p:cNvPr id="14" name="TextBox 13"/>
          <p:cNvSpPr txBox="1"/>
          <p:nvPr/>
        </p:nvSpPr>
        <p:spPr>
          <a:xfrm>
            <a:off x="4980783" y="4815948"/>
            <a:ext cx="337141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dementia and Alzheimer’s 2015-17</a:t>
            </a:r>
            <a:endParaRPr lang="en-GB" sz="1400" b="1" dirty="0">
              <a:solidFill>
                <a:schemeClr val="bg1"/>
              </a:solidFill>
            </a:endParaRPr>
          </a:p>
        </p:txBody>
      </p:sp>
      <p:pic>
        <p:nvPicPr>
          <p:cNvPr id="15" name="Picture 14"/>
          <p:cNvPicPr>
            <a:picLocks noChangeAspect="1"/>
          </p:cNvPicPr>
          <p:nvPr/>
        </p:nvPicPr>
        <p:blipFill>
          <a:blip r:embed="rId7"/>
          <a:stretch>
            <a:fillRect/>
          </a:stretch>
        </p:blipFill>
        <p:spPr>
          <a:xfrm>
            <a:off x="8574931" y="3116081"/>
            <a:ext cx="3399122" cy="1493624"/>
          </a:xfrm>
          <a:prstGeom prst="rect">
            <a:avLst/>
          </a:prstGeom>
        </p:spPr>
      </p:pic>
      <p:sp>
        <p:nvSpPr>
          <p:cNvPr id="16" name="TextBox 15"/>
          <p:cNvSpPr txBox="1"/>
          <p:nvPr/>
        </p:nvSpPr>
        <p:spPr>
          <a:xfrm>
            <a:off x="4966929" y="2743830"/>
            <a:ext cx="339912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cancer 2015-17</a:t>
            </a:r>
            <a:endParaRPr lang="en-GB" sz="1400" b="1" dirty="0">
              <a:solidFill>
                <a:schemeClr val="bg1"/>
              </a:solidFill>
            </a:endParaRPr>
          </a:p>
        </p:txBody>
      </p:sp>
      <p:pic>
        <p:nvPicPr>
          <p:cNvPr id="17" name="Picture 16"/>
          <p:cNvPicPr>
            <a:picLocks noChangeAspect="1"/>
          </p:cNvPicPr>
          <p:nvPr/>
        </p:nvPicPr>
        <p:blipFill>
          <a:blip r:embed="rId8"/>
          <a:stretch>
            <a:fillRect/>
          </a:stretch>
        </p:blipFill>
        <p:spPr>
          <a:xfrm>
            <a:off x="4974849" y="5221370"/>
            <a:ext cx="3383282" cy="1464934"/>
          </a:xfrm>
          <a:prstGeom prst="rect">
            <a:avLst/>
          </a:prstGeom>
        </p:spPr>
      </p:pic>
      <p:sp>
        <p:nvSpPr>
          <p:cNvPr id="18" name="TextBox 17"/>
          <p:cNvSpPr txBox="1"/>
          <p:nvPr/>
        </p:nvSpPr>
        <p:spPr>
          <a:xfrm>
            <a:off x="8554273" y="2718752"/>
            <a:ext cx="34197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respiratory disease 2015-17</a:t>
            </a:r>
            <a:endParaRPr lang="en-GB" sz="1400" b="1" dirty="0">
              <a:solidFill>
                <a:schemeClr val="bg1"/>
              </a:solidFill>
            </a:endParaRPr>
          </a:p>
        </p:txBody>
      </p:sp>
    </p:spTree>
    <p:extLst>
      <p:ext uri="{BB962C8B-B14F-4D97-AF65-F5344CB8AC3E}">
        <p14:creationId xmlns:p14="http://schemas.microsoft.com/office/powerpoint/2010/main" val="1873107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Future disability and disease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34</a:t>
            </a:fld>
            <a:endParaRPr lang="en-GB"/>
          </a:p>
        </p:txBody>
      </p:sp>
      <p:sp>
        <p:nvSpPr>
          <p:cNvPr id="8" name="TextBox 7"/>
          <p:cNvSpPr txBox="1"/>
          <p:nvPr/>
        </p:nvSpPr>
        <p:spPr>
          <a:xfrm>
            <a:off x="4198881" y="2661513"/>
            <a:ext cx="3816023"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18-64yrs) predicted to have a </a:t>
            </a:r>
            <a:r>
              <a:rPr lang="en-GB" sz="1200" b="1" dirty="0" smtClean="0">
                <a:solidFill>
                  <a:schemeClr val="bg1"/>
                </a:solidFill>
              </a:rPr>
              <a:t>moderate or serious personal care </a:t>
            </a:r>
            <a:r>
              <a:rPr lang="en-GB" sz="1200" b="1" dirty="0">
                <a:solidFill>
                  <a:schemeClr val="bg1"/>
                </a:solidFill>
              </a:rPr>
              <a:t>disability, 2017-2035 </a:t>
            </a:r>
            <a:r>
              <a:rPr lang="en-GB" sz="1200" b="1" dirty="0" smtClean="0">
                <a:solidFill>
                  <a:schemeClr val="bg1"/>
                </a:solidFill>
              </a:rPr>
              <a:t>(% change)</a:t>
            </a:r>
            <a:endParaRPr lang="en-GB" sz="1200" b="1" dirty="0">
              <a:solidFill>
                <a:schemeClr val="bg1"/>
              </a:solidFill>
            </a:endParaRPr>
          </a:p>
        </p:txBody>
      </p:sp>
      <p:sp>
        <p:nvSpPr>
          <p:cNvPr id="3" name="Content Placeholder 2"/>
          <p:cNvSpPr>
            <a:spLocks noGrp="1"/>
          </p:cNvSpPr>
          <p:nvPr>
            <p:ph idx="1"/>
          </p:nvPr>
        </p:nvSpPr>
        <p:spPr>
          <a:xfrm>
            <a:off x="220681" y="697111"/>
            <a:ext cx="3967644" cy="5316478"/>
          </a:xfrm>
        </p:spPr>
        <p:txBody>
          <a:bodyPr>
            <a:noAutofit/>
          </a:bodyPr>
          <a:lstStyle/>
          <a:p>
            <a:pPr marL="284400" indent="-284400">
              <a:lnSpc>
                <a:spcPct val="100000"/>
              </a:lnSpc>
              <a:spcBef>
                <a:spcPts val="0"/>
              </a:spcBef>
              <a:buFont typeface="Wingdings" panose="05000000000000000000" pitchFamily="2" charset="2"/>
              <a:buChar char="ð"/>
            </a:pPr>
            <a:r>
              <a:rPr lang="en-GB" sz="1200" b="1" dirty="0" smtClean="0">
                <a:solidFill>
                  <a:srgbClr val="002F5D"/>
                </a:solidFill>
              </a:rPr>
              <a:t>POPPI and PANSI </a:t>
            </a:r>
            <a:r>
              <a:rPr lang="en-GB" sz="1200" dirty="0" smtClean="0">
                <a:solidFill>
                  <a:srgbClr val="002F5D"/>
                </a:solidFill>
              </a:rPr>
              <a:t>tools </a:t>
            </a:r>
            <a:r>
              <a:rPr lang="en-GB" sz="1200" dirty="0">
                <a:solidFill>
                  <a:srgbClr val="002F5D"/>
                </a:solidFill>
              </a:rPr>
              <a:t>produce data on expected </a:t>
            </a:r>
            <a:r>
              <a:rPr lang="en-GB" sz="1200" b="1" dirty="0">
                <a:solidFill>
                  <a:srgbClr val="002F5D"/>
                </a:solidFill>
              </a:rPr>
              <a:t>future numbers of </a:t>
            </a:r>
            <a:r>
              <a:rPr lang="en-GB" sz="1200" b="1" dirty="0" smtClean="0">
                <a:solidFill>
                  <a:srgbClr val="002F5D"/>
                </a:solidFill>
              </a:rPr>
              <a:t>individuals with certain conditions</a:t>
            </a:r>
            <a:r>
              <a:rPr lang="en-GB" sz="1200" dirty="0" smtClean="0">
                <a:solidFill>
                  <a:srgbClr val="002F5D"/>
                </a:solidFill>
              </a:rPr>
              <a:t>. These figures are then applied to ONS and CCCRG population estimates for Cambridgeshire and Peterborough in the tables shown.</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284400" indent="-284400">
              <a:lnSpc>
                <a:spcPct val="100000"/>
              </a:lnSpc>
              <a:spcBef>
                <a:spcPts val="0"/>
              </a:spcBef>
              <a:buFont typeface="Wingdings" panose="05000000000000000000" pitchFamily="2" charset="2"/>
              <a:buChar char="ð"/>
            </a:pPr>
            <a:r>
              <a:rPr lang="en-GB" sz="1200" dirty="0" smtClean="0">
                <a:solidFill>
                  <a:srgbClr val="002F5D"/>
                </a:solidFill>
              </a:rPr>
              <a:t>For </a:t>
            </a:r>
            <a:r>
              <a:rPr lang="en-GB" sz="1200" b="1" dirty="0" smtClean="0">
                <a:solidFill>
                  <a:srgbClr val="002F5D"/>
                </a:solidFill>
              </a:rPr>
              <a:t>Cambridge</a:t>
            </a:r>
            <a:r>
              <a:rPr lang="en-GB" sz="1200" dirty="0" smtClean="0">
                <a:solidFill>
                  <a:srgbClr val="002F5D"/>
                </a:solidFill>
              </a:rPr>
              <a:t>, based on CCCRG future </a:t>
            </a:r>
            <a:r>
              <a:rPr lang="en-GB" sz="1200" dirty="0">
                <a:solidFill>
                  <a:srgbClr val="002F5D"/>
                </a:solidFill>
              </a:rPr>
              <a:t>population </a:t>
            </a:r>
            <a:r>
              <a:rPr lang="en-GB" sz="1200" dirty="0" smtClean="0">
                <a:solidFill>
                  <a:srgbClr val="002F5D"/>
                </a:solidFill>
              </a:rPr>
              <a:t>estimates (which </a:t>
            </a:r>
            <a:r>
              <a:rPr lang="en-GB" sz="1200" dirty="0">
                <a:solidFill>
                  <a:srgbClr val="002F5D"/>
                </a:solidFill>
              </a:rPr>
              <a:t>consider local growth plans </a:t>
            </a:r>
            <a:r>
              <a:rPr lang="en-GB" sz="1200" dirty="0" smtClean="0">
                <a:solidFill>
                  <a:srgbClr val="002F5D"/>
                </a:solidFill>
              </a:rPr>
              <a:t>in </a:t>
            </a:r>
            <a:r>
              <a:rPr lang="en-GB" sz="1200" dirty="0">
                <a:solidFill>
                  <a:srgbClr val="002F5D"/>
                </a:solidFill>
              </a:rPr>
              <a:t>their methodology so are </a:t>
            </a:r>
            <a:r>
              <a:rPr lang="en-GB" sz="1200" dirty="0" smtClean="0">
                <a:solidFill>
                  <a:srgbClr val="002F5D"/>
                </a:solidFill>
              </a:rPr>
              <a:t>assumed </a:t>
            </a:r>
            <a:r>
              <a:rPr lang="en-GB" sz="1200" dirty="0">
                <a:solidFill>
                  <a:srgbClr val="002F5D"/>
                </a:solidFill>
              </a:rPr>
              <a:t>to be more </a:t>
            </a:r>
            <a:r>
              <a:rPr lang="en-GB" sz="1200" dirty="0" smtClean="0">
                <a:solidFill>
                  <a:srgbClr val="002F5D"/>
                </a:solidFill>
              </a:rPr>
              <a:t>accurate), the </a:t>
            </a:r>
            <a:r>
              <a:rPr lang="en-GB" sz="1200" b="1" dirty="0" smtClean="0">
                <a:solidFill>
                  <a:srgbClr val="002F5D"/>
                </a:solidFill>
              </a:rPr>
              <a:t>predicted increases </a:t>
            </a:r>
            <a:r>
              <a:rPr lang="en-GB" sz="1200" dirty="0" smtClean="0">
                <a:solidFill>
                  <a:srgbClr val="002F5D"/>
                </a:solidFill>
              </a:rPr>
              <a:t>2017-2035 in those experiencing certain conditions are:</a:t>
            </a:r>
          </a:p>
          <a:p>
            <a:pPr marL="741600" lvl="1" indent="-284400">
              <a:lnSpc>
                <a:spcPct val="100000"/>
              </a:lnSpc>
              <a:spcBef>
                <a:spcPts val="0"/>
              </a:spcBef>
              <a:buFont typeface="Wingdings" panose="05000000000000000000" pitchFamily="2" charset="2"/>
              <a:buChar char="ð"/>
            </a:pPr>
            <a:r>
              <a:rPr lang="en-GB" sz="1200" b="1" dirty="0" smtClean="0">
                <a:solidFill>
                  <a:srgbClr val="002F5D"/>
                </a:solidFill>
              </a:rPr>
              <a:t>Moderate physical disability: </a:t>
            </a:r>
            <a:r>
              <a:rPr lang="en-GB" sz="1200" dirty="0" smtClean="0">
                <a:solidFill>
                  <a:srgbClr val="002F5D"/>
                </a:solidFill>
              </a:rPr>
              <a:t>11.6%</a:t>
            </a:r>
          </a:p>
          <a:p>
            <a:pPr marL="741600" lvl="1" indent="-284400">
              <a:lnSpc>
                <a:spcPct val="100000"/>
              </a:lnSpc>
              <a:spcBef>
                <a:spcPts val="0"/>
              </a:spcBef>
              <a:buFont typeface="Wingdings" panose="05000000000000000000" pitchFamily="2" charset="2"/>
              <a:buChar char="ð"/>
            </a:pPr>
            <a:r>
              <a:rPr lang="en-GB" sz="1200" b="1" dirty="0" smtClean="0">
                <a:solidFill>
                  <a:srgbClr val="002F5D"/>
                </a:solidFill>
              </a:rPr>
              <a:t>Serious physical disability:</a:t>
            </a:r>
            <a:r>
              <a:rPr lang="en-GB" sz="1200" dirty="0" smtClean="0">
                <a:solidFill>
                  <a:srgbClr val="002F5D"/>
                </a:solidFill>
              </a:rPr>
              <a:t> 14.8%</a:t>
            </a:r>
          </a:p>
          <a:p>
            <a:pPr marL="741600" lvl="1" indent="-284400">
              <a:lnSpc>
                <a:spcPct val="100000"/>
              </a:lnSpc>
              <a:spcBef>
                <a:spcPts val="0"/>
              </a:spcBef>
              <a:buFont typeface="Wingdings" panose="05000000000000000000" pitchFamily="2" charset="2"/>
              <a:buChar char="ð"/>
            </a:pPr>
            <a:r>
              <a:rPr lang="en-GB" sz="1200" b="1" dirty="0" smtClean="0">
                <a:solidFill>
                  <a:srgbClr val="002F5D"/>
                </a:solidFill>
              </a:rPr>
              <a:t>Mod/Serious personal care disability: </a:t>
            </a:r>
            <a:r>
              <a:rPr lang="en-GB" sz="1200" dirty="0" smtClean="0">
                <a:solidFill>
                  <a:srgbClr val="002F5D"/>
                </a:solidFill>
              </a:rPr>
              <a:t>13.4%</a:t>
            </a:r>
          </a:p>
          <a:p>
            <a:pPr marL="741600" lvl="1" indent="-284400">
              <a:lnSpc>
                <a:spcPct val="100000"/>
              </a:lnSpc>
              <a:spcBef>
                <a:spcPts val="0"/>
              </a:spcBef>
              <a:buFont typeface="Wingdings" panose="05000000000000000000" pitchFamily="2" charset="2"/>
              <a:buChar char="ð"/>
            </a:pPr>
            <a:r>
              <a:rPr lang="en-GB" sz="1200" b="1" dirty="0" smtClean="0">
                <a:solidFill>
                  <a:srgbClr val="002F5D"/>
                </a:solidFill>
              </a:rPr>
              <a:t>Common mental disorder:</a:t>
            </a:r>
            <a:r>
              <a:rPr lang="en-GB" sz="1200" dirty="0" smtClean="0">
                <a:solidFill>
                  <a:srgbClr val="002F5D"/>
                </a:solidFill>
              </a:rPr>
              <a:t> 7.4%</a:t>
            </a:r>
          </a:p>
          <a:p>
            <a:pPr marL="741600" lvl="1" indent="-284400">
              <a:lnSpc>
                <a:spcPct val="100000"/>
              </a:lnSpc>
              <a:spcBef>
                <a:spcPts val="0"/>
              </a:spcBef>
              <a:buFont typeface="Wingdings" panose="05000000000000000000" pitchFamily="2" charset="2"/>
              <a:buChar char="ð"/>
            </a:pPr>
            <a:r>
              <a:rPr lang="en-GB" sz="1200" b="1" dirty="0" smtClean="0">
                <a:solidFill>
                  <a:srgbClr val="002F5D"/>
                </a:solidFill>
              </a:rPr>
              <a:t>A fall: </a:t>
            </a:r>
            <a:r>
              <a:rPr lang="en-GB" sz="1200" dirty="0" smtClean="0">
                <a:solidFill>
                  <a:srgbClr val="002F5D"/>
                </a:solidFill>
              </a:rPr>
              <a:t>58.2%</a:t>
            </a:r>
          </a:p>
          <a:p>
            <a:pPr marL="741600" lvl="1" indent="-284400">
              <a:lnSpc>
                <a:spcPct val="100000"/>
              </a:lnSpc>
              <a:spcBef>
                <a:spcPts val="0"/>
              </a:spcBef>
              <a:buFont typeface="Wingdings" panose="05000000000000000000" pitchFamily="2" charset="2"/>
              <a:buChar char="ð"/>
            </a:pPr>
            <a:r>
              <a:rPr lang="en-GB" sz="1200" b="1" dirty="0" smtClean="0">
                <a:solidFill>
                  <a:srgbClr val="002F5D"/>
                </a:solidFill>
              </a:rPr>
              <a:t>Dementia: </a:t>
            </a:r>
            <a:r>
              <a:rPr lang="en-GB" sz="1200" dirty="0" smtClean="0">
                <a:solidFill>
                  <a:srgbClr val="002F5D"/>
                </a:solidFill>
              </a:rPr>
              <a:t>75.8%</a:t>
            </a:r>
          </a:p>
          <a:p>
            <a:pPr marL="741600" lvl="1" indent="-284400">
              <a:lnSpc>
                <a:spcPct val="100000"/>
              </a:lnSpc>
              <a:spcBef>
                <a:spcPts val="0"/>
              </a:spcBef>
              <a:buFont typeface="Wingdings" panose="05000000000000000000" pitchFamily="2" charset="2"/>
              <a:buChar char="ð"/>
            </a:pPr>
            <a:endParaRPr lang="en-GB" sz="1200" dirty="0" smtClean="0">
              <a:solidFill>
                <a:srgbClr val="002F5D"/>
              </a:solidFill>
            </a:endParaRPr>
          </a:p>
          <a:p>
            <a:pPr marL="284400" indent="-284400">
              <a:lnSpc>
                <a:spcPct val="100000"/>
              </a:lnSpc>
              <a:spcBef>
                <a:spcPts val="0"/>
              </a:spcBef>
              <a:buFont typeface="Wingdings" panose="05000000000000000000" pitchFamily="2" charset="2"/>
              <a:buChar char="ð"/>
            </a:pPr>
            <a:r>
              <a:rPr lang="en-GB" sz="1200" dirty="0" smtClean="0">
                <a:solidFill>
                  <a:srgbClr val="002F5D"/>
                </a:solidFill>
              </a:rPr>
              <a:t>Additional need will add </a:t>
            </a:r>
            <a:r>
              <a:rPr lang="en-GB" sz="1200" b="1" dirty="0" smtClean="0">
                <a:solidFill>
                  <a:srgbClr val="002F5D"/>
                </a:solidFill>
              </a:rPr>
              <a:t>additional demand on service provision</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284400" indent="-284400">
              <a:lnSpc>
                <a:spcPct val="100000"/>
              </a:lnSpc>
              <a:spcBef>
                <a:spcPts val="0"/>
              </a:spcBef>
              <a:buFont typeface="Wingdings" panose="05000000000000000000" pitchFamily="2" charset="2"/>
              <a:buChar char="ð"/>
            </a:pPr>
            <a:r>
              <a:rPr lang="en-GB" sz="1200" dirty="0" smtClean="0">
                <a:solidFill>
                  <a:srgbClr val="002F5D"/>
                </a:solidFill>
              </a:rPr>
              <a:t>Numerically, the estimated change in the proportion of </a:t>
            </a:r>
            <a:r>
              <a:rPr lang="en-GB" sz="1200" b="1" dirty="0" smtClean="0">
                <a:solidFill>
                  <a:srgbClr val="002F5D"/>
                </a:solidFill>
              </a:rPr>
              <a:t>people experiencing a fall or dementia</a:t>
            </a:r>
            <a:r>
              <a:rPr lang="en-GB" sz="1200" dirty="0" smtClean="0">
                <a:solidFill>
                  <a:srgbClr val="002F5D"/>
                </a:solidFill>
              </a:rPr>
              <a:t>, 2017-2035,  are numerically </a:t>
            </a:r>
            <a:r>
              <a:rPr lang="en-GB" sz="1200" b="1" dirty="0" smtClean="0">
                <a:solidFill>
                  <a:srgbClr val="002F5D"/>
                </a:solidFill>
              </a:rPr>
              <a:t>lower in Cambridge </a:t>
            </a:r>
            <a:r>
              <a:rPr lang="en-GB" sz="1200" dirty="0" smtClean="0">
                <a:solidFill>
                  <a:srgbClr val="002F5D"/>
                </a:solidFill>
              </a:rPr>
              <a:t>than in Cambridgeshire. This may be partly accounted for by the </a:t>
            </a:r>
            <a:r>
              <a:rPr lang="en-GB" sz="1200" b="1" dirty="0" smtClean="0">
                <a:solidFill>
                  <a:srgbClr val="002F5D"/>
                </a:solidFill>
              </a:rPr>
              <a:t>younger population </a:t>
            </a:r>
            <a:r>
              <a:rPr lang="en-GB" sz="1200" dirty="0" smtClean="0">
                <a:solidFill>
                  <a:srgbClr val="002F5D"/>
                </a:solidFill>
              </a:rPr>
              <a:t>living in Cambridge overall.</a:t>
            </a:r>
          </a:p>
          <a:p>
            <a:pPr marL="0" indent="0">
              <a:lnSpc>
                <a:spcPct val="100000"/>
              </a:lnSpc>
              <a:spcBef>
                <a:spcPts val="0"/>
              </a:spcBef>
              <a:buNone/>
            </a:pPr>
            <a:endParaRPr lang="en-GB" sz="1200" dirty="0">
              <a:solidFill>
                <a:srgbClr val="002F5D"/>
              </a:solidFill>
            </a:endParaRPr>
          </a:p>
          <a:p>
            <a:pPr marL="0" indent="0">
              <a:lnSpc>
                <a:spcPct val="100000"/>
              </a:lnSpc>
              <a:spcBef>
                <a:spcPts val="0"/>
              </a:spcBef>
              <a:buNone/>
            </a:pPr>
            <a:endParaRPr lang="en-GB" sz="1200" dirty="0" smtClean="0">
              <a:solidFill>
                <a:srgbClr val="002F5D"/>
              </a:solidFill>
            </a:endParaRPr>
          </a:p>
        </p:txBody>
      </p:sp>
      <p:sp>
        <p:nvSpPr>
          <p:cNvPr id="12" name="Rectangle 11"/>
          <p:cNvSpPr/>
          <p:nvPr/>
        </p:nvSpPr>
        <p:spPr>
          <a:xfrm>
            <a:off x="0" y="6013589"/>
            <a:ext cx="3963149" cy="707886"/>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2F5D"/>
                </a:solidFill>
              </a:rPr>
              <a:t>Projecting Older People Population Information (POPPI), Projecting Adult Needs &amp; Service Information (PANSI) &amp; Cambridgeshire County Council Research Group (CCCRG) Population Data &amp; Projections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(Tables 100,102, 104, 106, 108 and 110)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8179357" y="637702"/>
            <a:ext cx="3770808" cy="461665"/>
          </a:xfrm>
          <a:prstGeom prst="rect">
            <a:avLst/>
          </a:prstGeom>
          <a:solidFill>
            <a:schemeClr val="accent5">
              <a:lumMod val="20000"/>
              <a:lumOff val="80000"/>
            </a:schemeClr>
          </a:solidFill>
        </p:spPr>
        <p:txBody>
          <a:bodyPr wrap="square" rtlCol="0">
            <a:spAutoFit/>
          </a:bodyPr>
          <a:lstStyle/>
          <a:p>
            <a:r>
              <a:rPr lang="en-GB" sz="1200" b="1" dirty="0" smtClean="0">
                <a:solidFill>
                  <a:schemeClr val="bg1"/>
                </a:solidFill>
              </a:rPr>
              <a:t>Population (aged 18-64yrs) predicted to have a serious physical disability, 2017-2035 (% change)</a:t>
            </a:r>
            <a:endParaRPr lang="en-GB" sz="1200" b="1" dirty="0">
              <a:solidFill>
                <a:schemeClr val="bg1"/>
              </a:solidFill>
            </a:endParaRPr>
          </a:p>
        </p:txBody>
      </p:sp>
      <p:sp>
        <p:nvSpPr>
          <p:cNvPr id="23" name="TextBox 22"/>
          <p:cNvSpPr txBox="1"/>
          <p:nvPr/>
        </p:nvSpPr>
        <p:spPr>
          <a:xfrm>
            <a:off x="8179357" y="2656371"/>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18-64yrs) predicted to have a </a:t>
            </a:r>
            <a:r>
              <a:rPr lang="en-GB" sz="1200" b="1" dirty="0" smtClean="0">
                <a:solidFill>
                  <a:schemeClr val="bg1"/>
                </a:solidFill>
              </a:rPr>
              <a:t>common mental disorder, </a:t>
            </a:r>
            <a:r>
              <a:rPr lang="en-GB" sz="1200" b="1" dirty="0">
                <a:solidFill>
                  <a:schemeClr val="bg1"/>
                </a:solidFill>
              </a:rPr>
              <a:t>2017-2035 </a:t>
            </a:r>
            <a:r>
              <a:rPr lang="en-GB" sz="1200" b="1" dirty="0" smtClean="0">
                <a:solidFill>
                  <a:schemeClr val="bg1"/>
                </a:solidFill>
              </a:rPr>
              <a:t>(% change)</a:t>
            </a:r>
            <a:endParaRPr lang="en-GB" sz="1200" b="1" dirty="0">
              <a:solidFill>
                <a:schemeClr val="bg1"/>
              </a:solidFill>
            </a:endParaRPr>
          </a:p>
        </p:txBody>
      </p:sp>
      <p:sp>
        <p:nvSpPr>
          <p:cNvPr id="28" name="TextBox 27"/>
          <p:cNvSpPr txBox="1"/>
          <p:nvPr/>
        </p:nvSpPr>
        <p:spPr>
          <a:xfrm>
            <a:off x="4188325" y="4607233"/>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a:t>
            </a:r>
            <a:r>
              <a:rPr lang="en-GB" sz="1200" b="1" dirty="0" smtClean="0">
                <a:solidFill>
                  <a:schemeClr val="bg1"/>
                </a:solidFill>
              </a:rPr>
              <a:t>65+ </a:t>
            </a:r>
            <a:r>
              <a:rPr lang="en-GB" sz="1200" b="1" dirty="0" err="1" smtClean="0">
                <a:solidFill>
                  <a:schemeClr val="bg1"/>
                </a:solidFill>
              </a:rPr>
              <a:t>yrs</a:t>
            </a:r>
            <a:r>
              <a:rPr lang="en-GB" sz="1200" b="1" dirty="0">
                <a:solidFill>
                  <a:schemeClr val="bg1"/>
                </a:solidFill>
              </a:rPr>
              <a:t>) predicted to have a </a:t>
            </a:r>
            <a:r>
              <a:rPr lang="en-GB" sz="1200" b="1" dirty="0" smtClean="0">
                <a:solidFill>
                  <a:schemeClr val="bg1"/>
                </a:solidFill>
              </a:rPr>
              <a:t>fall, </a:t>
            </a:r>
            <a:r>
              <a:rPr lang="en-GB" sz="1200" b="1" dirty="0">
                <a:solidFill>
                  <a:schemeClr val="bg1"/>
                </a:solidFill>
              </a:rPr>
              <a:t>2017-2035 </a:t>
            </a:r>
            <a:r>
              <a:rPr lang="en-GB" sz="1200" b="1" dirty="0" smtClean="0">
                <a:solidFill>
                  <a:schemeClr val="bg1"/>
                </a:solidFill>
              </a:rPr>
              <a:t>(% change)</a:t>
            </a:r>
            <a:endParaRPr lang="en-GB" sz="1200" b="1" dirty="0">
              <a:solidFill>
                <a:schemeClr val="bg1"/>
              </a:solidFill>
            </a:endParaRPr>
          </a:p>
        </p:txBody>
      </p:sp>
      <p:sp>
        <p:nvSpPr>
          <p:cNvPr id="29" name="TextBox 28"/>
          <p:cNvSpPr txBox="1"/>
          <p:nvPr/>
        </p:nvSpPr>
        <p:spPr>
          <a:xfrm>
            <a:off x="8179357" y="4607233"/>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65+ </a:t>
            </a:r>
            <a:r>
              <a:rPr lang="en-GB" sz="1200" b="1" dirty="0" err="1">
                <a:solidFill>
                  <a:schemeClr val="bg1"/>
                </a:solidFill>
              </a:rPr>
              <a:t>yrs</a:t>
            </a:r>
            <a:r>
              <a:rPr lang="en-GB" sz="1200" b="1" dirty="0">
                <a:solidFill>
                  <a:schemeClr val="bg1"/>
                </a:solidFill>
              </a:rPr>
              <a:t>) predicted to have </a:t>
            </a:r>
            <a:r>
              <a:rPr lang="en-GB" sz="1200" b="1" dirty="0" smtClean="0">
                <a:solidFill>
                  <a:schemeClr val="bg1"/>
                </a:solidFill>
              </a:rPr>
              <a:t>dementia, </a:t>
            </a:r>
            <a:r>
              <a:rPr lang="en-GB" sz="1200" b="1" dirty="0">
                <a:solidFill>
                  <a:schemeClr val="bg1"/>
                </a:solidFill>
              </a:rPr>
              <a:t>2017-2035 (% change)</a:t>
            </a:r>
          </a:p>
        </p:txBody>
      </p:sp>
      <p:sp>
        <p:nvSpPr>
          <p:cNvPr id="31" name="TextBox 30"/>
          <p:cNvSpPr txBox="1"/>
          <p:nvPr/>
        </p:nvSpPr>
        <p:spPr>
          <a:xfrm>
            <a:off x="4221150" y="637701"/>
            <a:ext cx="3815352" cy="461665"/>
          </a:xfrm>
          <a:prstGeom prst="rect">
            <a:avLst/>
          </a:prstGeom>
          <a:solidFill>
            <a:schemeClr val="accent5">
              <a:lumMod val="20000"/>
              <a:lumOff val="80000"/>
            </a:schemeClr>
          </a:solidFill>
        </p:spPr>
        <p:txBody>
          <a:bodyPr wrap="square" rtlCol="0">
            <a:spAutoFit/>
          </a:bodyPr>
          <a:lstStyle/>
          <a:p>
            <a:r>
              <a:rPr lang="en-GB" sz="1200" b="1" dirty="0" smtClean="0">
                <a:solidFill>
                  <a:schemeClr val="bg1"/>
                </a:solidFill>
              </a:rPr>
              <a:t>Population (aged 18-64yrs) predicted to have a moderate physical disability, 2017-2035 (% change)</a:t>
            </a:r>
            <a:endParaRPr lang="en-GB" sz="1200" b="1" dirty="0">
              <a:solidFill>
                <a:schemeClr val="bg1"/>
              </a:solidFill>
            </a:endParaRPr>
          </a:p>
        </p:txBody>
      </p:sp>
      <p:pic>
        <p:nvPicPr>
          <p:cNvPr id="37" name="Picture 36"/>
          <p:cNvPicPr>
            <a:picLocks noChangeAspect="1"/>
          </p:cNvPicPr>
          <p:nvPr/>
        </p:nvPicPr>
        <p:blipFill>
          <a:blip r:embed="rId3"/>
          <a:stretch>
            <a:fillRect/>
          </a:stretch>
        </p:blipFill>
        <p:spPr>
          <a:xfrm>
            <a:off x="4198881" y="3201016"/>
            <a:ext cx="3837621" cy="1338812"/>
          </a:xfrm>
          <a:prstGeom prst="rect">
            <a:avLst/>
          </a:prstGeom>
        </p:spPr>
      </p:pic>
      <p:pic>
        <p:nvPicPr>
          <p:cNvPr id="38" name="Picture 37"/>
          <p:cNvPicPr>
            <a:picLocks noChangeAspect="1"/>
          </p:cNvPicPr>
          <p:nvPr/>
        </p:nvPicPr>
        <p:blipFill>
          <a:blip r:embed="rId4"/>
          <a:stretch>
            <a:fillRect/>
          </a:stretch>
        </p:blipFill>
        <p:spPr>
          <a:xfrm>
            <a:off x="8194070" y="3201016"/>
            <a:ext cx="3756095" cy="1341477"/>
          </a:xfrm>
          <a:prstGeom prst="rect">
            <a:avLst/>
          </a:prstGeom>
        </p:spPr>
      </p:pic>
      <p:pic>
        <p:nvPicPr>
          <p:cNvPr id="39" name="Picture 38"/>
          <p:cNvPicPr>
            <a:picLocks noChangeAspect="1"/>
          </p:cNvPicPr>
          <p:nvPr/>
        </p:nvPicPr>
        <p:blipFill>
          <a:blip r:embed="rId5"/>
          <a:stretch>
            <a:fillRect/>
          </a:stretch>
        </p:blipFill>
        <p:spPr>
          <a:xfrm>
            <a:off x="4188325" y="5135739"/>
            <a:ext cx="3825273" cy="1334504"/>
          </a:xfrm>
          <a:prstGeom prst="rect">
            <a:avLst/>
          </a:prstGeom>
        </p:spPr>
      </p:pic>
      <p:pic>
        <p:nvPicPr>
          <p:cNvPr id="40" name="Picture 39"/>
          <p:cNvPicPr>
            <a:picLocks noChangeAspect="1"/>
          </p:cNvPicPr>
          <p:nvPr/>
        </p:nvPicPr>
        <p:blipFill>
          <a:blip r:embed="rId6"/>
          <a:stretch>
            <a:fillRect/>
          </a:stretch>
        </p:blipFill>
        <p:spPr>
          <a:xfrm>
            <a:off x="8155198" y="5122460"/>
            <a:ext cx="3863337" cy="1347783"/>
          </a:xfrm>
          <a:prstGeom prst="rect">
            <a:avLst/>
          </a:prstGeom>
        </p:spPr>
      </p:pic>
      <p:pic>
        <p:nvPicPr>
          <p:cNvPr id="41" name="Picture 40"/>
          <p:cNvPicPr>
            <a:picLocks noChangeAspect="1"/>
          </p:cNvPicPr>
          <p:nvPr/>
        </p:nvPicPr>
        <p:blipFill>
          <a:blip r:embed="rId7"/>
          <a:stretch>
            <a:fillRect/>
          </a:stretch>
        </p:blipFill>
        <p:spPr>
          <a:xfrm>
            <a:off x="4221150" y="1188821"/>
            <a:ext cx="3782525" cy="1365299"/>
          </a:xfrm>
          <a:prstGeom prst="rect">
            <a:avLst/>
          </a:prstGeom>
        </p:spPr>
      </p:pic>
      <p:pic>
        <p:nvPicPr>
          <p:cNvPr id="42" name="Picture 41"/>
          <p:cNvPicPr>
            <a:picLocks noChangeAspect="1"/>
          </p:cNvPicPr>
          <p:nvPr/>
        </p:nvPicPr>
        <p:blipFill>
          <a:blip r:embed="rId8"/>
          <a:stretch>
            <a:fillRect/>
          </a:stretch>
        </p:blipFill>
        <p:spPr>
          <a:xfrm>
            <a:off x="8194070" y="1227068"/>
            <a:ext cx="3756095" cy="1304647"/>
          </a:xfrm>
          <a:prstGeom prst="rect">
            <a:avLst/>
          </a:prstGeom>
        </p:spPr>
      </p:pic>
    </p:spTree>
    <p:extLst>
      <p:ext uri="{BB962C8B-B14F-4D97-AF65-F5344CB8AC3E}">
        <p14:creationId xmlns:p14="http://schemas.microsoft.com/office/powerpoint/2010/main" val="1855910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Further information</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35</a:t>
            </a:fld>
            <a:endParaRPr lang="en-GB"/>
          </a:p>
        </p:txBody>
      </p:sp>
      <p:sp>
        <p:nvSpPr>
          <p:cNvPr id="3" name="Content Placeholder 2"/>
          <p:cNvSpPr>
            <a:spLocks noGrp="1"/>
          </p:cNvSpPr>
          <p:nvPr>
            <p:ph idx="1"/>
          </p:nvPr>
        </p:nvSpPr>
        <p:spPr>
          <a:xfrm>
            <a:off x="156887" y="756059"/>
            <a:ext cx="11196913" cy="4869903"/>
          </a:xfrm>
        </p:spPr>
        <p:txBody>
          <a:bodyPr>
            <a:normAutofit/>
          </a:bodyPr>
          <a:lstStyle/>
          <a:p>
            <a:pPr>
              <a:buFont typeface="Wingdings" panose="05000000000000000000" pitchFamily="2" charset="2"/>
              <a:buChar char="ð"/>
            </a:pPr>
            <a:r>
              <a:rPr lang="en-GB" sz="1400" dirty="0" smtClean="0">
                <a:solidFill>
                  <a:srgbClr val="002F5D"/>
                </a:solidFill>
              </a:rPr>
              <a:t>The </a:t>
            </a:r>
            <a:r>
              <a:rPr lang="en-GB" sz="1400" b="1" dirty="0">
                <a:solidFill>
                  <a:srgbClr val="002F5D"/>
                </a:solidFill>
              </a:rPr>
              <a:t>Cambridgeshire and Peterborough JSNA Core Dataset</a:t>
            </a:r>
            <a:r>
              <a:rPr lang="en-GB" sz="1400" dirty="0">
                <a:solidFill>
                  <a:srgbClr val="002F5D"/>
                </a:solidFill>
              </a:rPr>
              <a:t> was first produced in 2018, following an initial Cambridgeshire JSNA Core Dataset and Peterborough JSNA Core Dataset produced by </a:t>
            </a:r>
            <a:r>
              <a:rPr lang="en-GB" sz="1400" dirty="0" smtClean="0">
                <a:solidFill>
                  <a:srgbClr val="002F5D"/>
                </a:solidFill>
              </a:rPr>
              <a:t>Cambridgeshire County Council and Peterborough City Council’s Public Health Intelligence team in </a:t>
            </a:r>
            <a:r>
              <a:rPr lang="en-GB" sz="1400" dirty="0">
                <a:solidFill>
                  <a:srgbClr val="002F5D"/>
                </a:solidFill>
              </a:rPr>
              <a:t>2017. </a:t>
            </a:r>
            <a:endParaRPr lang="en-GB" sz="1400" dirty="0" smtClean="0">
              <a:solidFill>
                <a:srgbClr val="002F5D"/>
              </a:solidFill>
            </a:endParaRPr>
          </a:p>
          <a:p>
            <a:pPr>
              <a:buFont typeface="Wingdings" panose="05000000000000000000" pitchFamily="2" charset="2"/>
              <a:buChar char="ð"/>
            </a:pPr>
            <a:r>
              <a:rPr lang="en-GB" sz="1400" dirty="0" smtClean="0">
                <a:solidFill>
                  <a:srgbClr val="002F5D"/>
                </a:solidFill>
              </a:rPr>
              <a:t>All </a:t>
            </a:r>
            <a:r>
              <a:rPr lang="en-GB" sz="1400" dirty="0">
                <a:solidFill>
                  <a:srgbClr val="002F5D"/>
                </a:solidFill>
              </a:rPr>
              <a:t>of the JSNA Core Datasets are available at </a:t>
            </a:r>
            <a:endParaRPr lang="en-GB" sz="1400" dirty="0" smtClean="0">
              <a:solidFill>
                <a:srgbClr val="002F5D"/>
              </a:solidFill>
            </a:endParaRPr>
          </a:p>
          <a:p>
            <a:pPr lvl="1">
              <a:buFont typeface="Wingdings" panose="05000000000000000000" pitchFamily="2" charset="2"/>
              <a:buChar char="ð"/>
            </a:pPr>
            <a:r>
              <a:rPr lang="en-GB" sz="1400" u="sng" dirty="0" smtClean="0">
                <a:solidFill>
                  <a:srgbClr val="002F5D"/>
                </a:solidFill>
                <a:hlinkClick r:id="rId2"/>
              </a:rPr>
              <a:t>http</a:t>
            </a:r>
            <a:r>
              <a:rPr lang="en-GB" sz="1400" u="sng" dirty="0">
                <a:solidFill>
                  <a:srgbClr val="002F5D"/>
                </a:solidFill>
                <a:hlinkClick r:id="rId2"/>
              </a:rPr>
              <a:t>://cambridgeshireinsight.org.uk/jsna</a:t>
            </a:r>
            <a:r>
              <a:rPr lang="en-GB" sz="1400" dirty="0">
                <a:solidFill>
                  <a:srgbClr val="002F5D"/>
                </a:solidFill>
              </a:rPr>
              <a:t> </a:t>
            </a:r>
            <a:endParaRPr lang="en-GB" sz="1400" dirty="0" smtClean="0">
              <a:solidFill>
                <a:srgbClr val="002F5D"/>
              </a:solidFill>
            </a:endParaRPr>
          </a:p>
          <a:p>
            <a:pPr lvl="1">
              <a:buFont typeface="Wingdings" panose="05000000000000000000" pitchFamily="2" charset="2"/>
              <a:buChar char="ð"/>
            </a:pPr>
            <a:r>
              <a:rPr lang="en-GB" sz="1400" dirty="0" smtClean="0">
                <a:solidFill>
                  <a:srgbClr val="002F5D"/>
                </a:solidFill>
              </a:rPr>
              <a:t>and </a:t>
            </a:r>
            <a:r>
              <a:rPr lang="en-GB" sz="1400" u="sng" dirty="0">
                <a:solidFill>
                  <a:srgbClr val="002F5D"/>
                </a:solidFill>
                <a:hlinkClick r:id="rId3"/>
              </a:rPr>
              <a:t>www.peterborough.gov.uk/healthcare/public-health/JSNA</a:t>
            </a:r>
            <a:r>
              <a:rPr lang="en-GB" sz="1400" dirty="0">
                <a:solidFill>
                  <a:srgbClr val="002F5D"/>
                </a:solidFill>
              </a:rPr>
              <a:t>.</a:t>
            </a:r>
          </a:p>
          <a:p>
            <a:pPr>
              <a:buFont typeface="Wingdings" panose="05000000000000000000" pitchFamily="2" charset="2"/>
              <a:buChar char="ð"/>
            </a:pPr>
            <a:r>
              <a:rPr lang="en-GB" sz="1400" dirty="0" smtClean="0">
                <a:solidFill>
                  <a:srgbClr val="002F5D"/>
                </a:solidFill>
              </a:rPr>
              <a:t>For more information please contact the </a:t>
            </a:r>
            <a:r>
              <a:rPr lang="en-GB" sz="1400" dirty="0">
                <a:solidFill>
                  <a:srgbClr val="002F5D"/>
                </a:solidFill>
              </a:rPr>
              <a:t>Public Health Intelligence </a:t>
            </a:r>
            <a:r>
              <a:rPr lang="en-GB" sz="1400" dirty="0" smtClean="0">
                <a:solidFill>
                  <a:srgbClr val="002F5D"/>
                </a:solidFill>
              </a:rPr>
              <a:t>team at:</a:t>
            </a:r>
          </a:p>
          <a:p>
            <a:pPr lvl="1">
              <a:buFont typeface="Wingdings" panose="05000000000000000000" pitchFamily="2" charset="2"/>
              <a:buChar char="ð"/>
            </a:pPr>
            <a:r>
              <a:rPr lang="en-GB" sz="1400" dirty="0">
                <a:solidFill>
                  <a:srgbClr val="002F5D"/>
                </a:solidFill>
              </a:rPr>
              <a:t>Cambridgeshire at </a:t>
            </a:r>
            <a:r>
              <a:rPr lang="en-GB" sz="1400" u="sng" dirty="0">
                <a:solidFill>
                  <a:srgbClr val="002F5D"/>
                </a:solidFill>
                <a:hlinkClick r:id="rId4"/>
              </a:rPr>
              <a:t>PHI-team@cambridgeshire.gov.uk</a:t>
            </a:r>
            <a:r>
              <a:rPr lang="en-GB" sz="1400" dirty="0">
                <a:solidFill>
                  <a:srgbClr val="002F5D"/>
                </a:solidFill>
              </a:rPr>
              <a:t> and Peterborough at </a:t>
            </a:r>
            <a:r>
              <a:rPr lang="en-GB" sz="1400" u="sng" dirty="0">
                <a:solidFill>
                  <a:srgbClr val="002F5D"/>
                </a:solidFill>
                <a:hlinkClick r:id="rId5"/>
              </a:rPr>
              <a:t>phi-team@peterborough.gov.uk</a:t>
            </a:r>
            <a:r>
              <a:rPr lang="en-GB" sz="1400" dirty="0">
                <a:solidFill>
                  <a:srgbClr val="002F5D"/>
                </a:solidFill>
              </a:rPr>
              <a:t>.</a:t>
            </a:r>
          </a:p>
          <a:p>
            <a:pPr>
              <a:buFont typeface="Wingdings" panose="05000000000000000000" pitchFamily="2" charset="2"/>
              <a:buChar char="Ø"/>
            </a:pPr>
            <a:endParaRPr lang="en-GB" sz="1400" dirty="0">
              <a:solidFill>
                <a:srgbClr val="002F5D"/>
              </a:solidFill>
            </a:endParaRPr>
          </a:p>
          <a:p>
            <a:pPr>
              <a:buFont typeface="Wingdings" panose="05000000000000000000" pitchFamily="2" charset="2"/>
              <a:buChar char="Ø"/>
            </a:pPr>
            <a:endParaRPr lang="en-GB" sz="1400" dirty="0">
              <a:solidFill>
                <a:srgbClr val="002F5D"/>
              </a:solidFill>
            </a:endParaRPr>
          </a:p>
        </p:txBody>
      </p:sp>
    </p:spTree>
    <p:extLst>
      <p:ext uri="{BB962C8B-B14F-4D97-AF65-F5344CB8AC3E}">
        <p14:creationId xmlns:p14="http://schemas.microsoft.com/office/powerpoint/2010/main" val="305811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4</a:t>
            </a:fld>
            <a:endParaRPr lang="en-GB"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2307" y="1091831"/>
            <a:ext cx="5259976" cy="1890711"/>
          </a:xfrm>
          <a:prstGeom prst="rect">
            <a:avLst/>
          </a:prstGeom>
          <a:noFill/>
          <a:ln>
            <a:noFill/>
          </a:ln>
        </p:spPr>
      </p:pic>
      <p:sp>
        <p:nvSpPr>
          <p:cNvPr id="6" name="TextBox 5"/>
          <p:cNvSpPr txBox="1"/>
          <p:nvPr/>
        </p:nvSpPr>
        <p:spPr>
          <a:xfrm>
            <a:off x="310471" y="1063270"/>
            <a:ext cx="6336094" cy="5293757"/>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chemeClr val="accent5">
                    <a:lumMod val="50000"/>
                  </a:schemeClr>
                </a:solidFill>
              </a:rPr>
              <a:t>The estimated </a:t>
            </a:r>
            <a:r>
              <a:rPr lang="en-GB" sz="1400" b="1" dirty="0" smtClean="0">
                <a:solidFill>
                  <a:schemeClr val="accent5">
                    <a:lumMod val="50000"/>
                  </a:schemeClr>
                </a:solidFill>
              </a:rPr>
              <a:t>population</a:t>
            </a:r>
            <a:r>
              <a:rPr lang="en-GB" sz="1400" dirty="0" smtClean="0">
                <a:solidFill>
                  <a:schemeClr val="accent5">
                    <a:lumMod val="50000"/>
                  </a:schemeClr>
                </a:solidFill>
              </a:rPr>
              <a:t> of Cambridge in 2016 was </a:t>
            </a:r>
            <a:r>
              <a:rPr lang="en-GB" sz="1400" b="1" dirty="0" smtClean="0">
                <a:solidFill>
                  <a:schemeClr val="accent5">
                    <a:lumMod val="50000"/>
                  </a:schemeClr>
                </a:solidFill>
              </a:rPr>
              <a:t>134,080</a:t>
            </a:r>
            <a:r>
              <a:rPr lang="en-GB" sz="1400" dirty="0" smtClean="0">
                <a:solidFill>
                  <a:schemeClr val="accent5">
                    <a:lumMod val="50000"/>
                  </a:schemeClr>
                </a:solidFill>
              </a:rPr>
              <a:t>. This is 15.8% of the Cambridgeshire &amp; Peterborough total. </a:t>
            </a:r>
          </a:p>
          <a:p>
            <a:pPr marL="285750" indent="-285750">
              <a:buFont typeface="Wingdings" panose="05000000000000000000" pitchFamily="2" charset="2"/>
              <a:buChar char="ð"/>
            </a:pPr>
            <a:endParaRPr lang="en-GB" sz="1400" dirty="0" smtClean="0">
              <a:solidFill>
                <a:schemeClr val="accent5">
                  <a:lumMod val="50000"/>
                </a:schemeClr>
              </a:solidFill>
            </a:endParaRPr>
          </a:p>
          <a:p>
            <a:pPr marL="285750" indent="-285750">
              <a:buFont typeface="Wingdings" panose="05000000000000000000" pitchFamily="2" charset="2"/>
              <a:buChar char="ð"/>
            </a:pPr>
            <a:r>
              <a:rPr lang="en-GB" sz="1400" dirty="0" smtClean="0">
                <a:solidFill>
                  <a:schemeClr val="accent5">
                    <a:lumMod val="50000"/>
                  </a:schemeClr>
                </a:solidFill>
              </a:rPr>
              <a:t>Cambridge has seen substantial growth in recent years, but this is expected to slow. The population is </a:t>
            </a:r>
            <a:r>
              <a:rPr lang="en-GB" sz="1400" b="1" dirty="0" smtClean="0">
                <a:solidFill>
                  <a:schemeClr val="accent5">
                    <a:lumMod val="50000"/>
                  </a:schemeClr>
                </a:solidFill>
              </a:rPr>
              <a:t>predicted to grow </a:t>
            </a:r>
            <a:r>
              <a:rPr lang="en-GB" sz="1400" dirty="0" smtClean="0">
                <a:solidFill>
                  <a:schemeClr val="accent5">
                    <a:lumMod val="50000"/>
                  </a:schemeClr>
                </a:solidFill>
              </a:rPr>
              <a:t>to </a:t>
            </a:r>
            <a:r>
              <a:rPr lang="en-GB" sz="1400" b="1" dirty="0" smtClean="0">
                <a:solidFill>
                  <a:schemeClr val="accent5">
                    <a:lumMod val="50000"/>
                  </a:schemeClr>
                </a:solidFill>
              </a:rPr>
              <a:t>157,810 </a:t>
            </a:r>
            <a:r>
              <a:rPr lang="en-GB" sz="1400" dirty="0" smtClean="0">
                <a:solidFill>
                  <a:schemeClr val="accent5">
                    <a:lumMod val="50000"/>
                  </a:schemeClr>
                </a:solidFill>
              </a:rPr>
              <a:t>by </a:t>
            </a:r>
            <a:r>
              <a:rPr lang="en-GB" sz="1400" dirty="0">
                <a:solidFill>
                  <a:schemeClr val="accent5">
                    <a:lumMod val="50000"/>
                  </a:schemeClr>
                </a:solidFill>
              </a:rPr>
              <a:t>2036, </a:t>
            </a:r>
            <a:r>
              <a:rPr lang="en-GB" sz="1400" dirty="0" smtClean="0">
                <a:solidFill>
                  <a:schemeClr val="accent5">
                    <a:lumMod val="50000"/>
                  </a:schemeClr>
                </a:solidFill>
              </a:rPr>
              <a:t>an increase of 23,730 people (17.7%). </a:t>
            </a:r>
          </a:p>
          <a:p>
            <a:pPr marL="285750" indent="-285750">
              <a:buFont typeface="Wingdings" panose="05000000000000000000" pitchFamily="2" charset="2"/>
              <a:buChar char="ð"/>
            </a:pPr>
            <a:endParaRPr lang="en-GB" sz="1400" dirty="0" smtClean="0">
              <a:solidFill>
                <a:schemeClr val="accent5">
                  <a:lumMod val="50000"/>
                </a:schemeClr>
              </a:solidFill>
            </a:endParaRPr>
          </a:p>
          <a:p>
            <a:pPr marL="285750" indent="-285750">
              <a:buFont typeface="Wingdings" panose="05000000000000000000" pitchFamily="2" charset="2"/>
              <a:buChar char="ð"/>
            </a:pPr>
            <a:r>
              <a:rPr lang="en-GB" sz="1400" dirty="0" smtClean="0">
                <a:solidFill>
                  <a:schemeClr val="accent5">
                    <a:lumMod val="50000"/>
                  </a:schemeClr>
                </a:solidFill>
              </a:rPr>
              <a:t>Although Cambridge is predicted to have the </a:t>
            </a:r>
            <a:r>
              <a:rPr lang="en-GB" sz="1400" b="1" dirty="0" smtClean="0">
                <a:solidFill>
                  <a:schemeClr val="accent5">
                    <a:lumMod val="50000"/>
                  </a:schemeClr>
                </a:solidFill>
              </a:rPr>
              <a:t>lowest</a:t>
            </a:r>
            <a:r>
              <a:rPr lang="en-GB" sz="1400" dirty="0" smtClean="0">
                <a:solidFill>
                  <a:schemeClr val="accent5">
                    <a:lumMod val="50000"/>
                  </a:schemeClr>
                </a:solidFill>
              </a:rPr>
              <a:t> level of </a:t>
            </a:r>
            <a:r>
              <a:rPr lang="en-GB" sz="1400" b="1" dirty="0" smtClean="0">
                <a:solidFill>
                  <a:schemeClr val="accent5">
                    <a:lumMod val="50000"/>
                  </a:schemeClr>
                </a:solidFill>
              </a:rPr>
              <a:t>proportional</a:t>
            </a:r>
            <a:r>
              <a:rPr lang="en-GB" sz="1400" dirty="0" smtClean="0">
                <a:solidFill>
                  <a:schemeClr val="accent5">
                    <a:lumMod val="50000"/>
                  </a:schemeClr>
                </a:solidFill>
              </a:rPr>
              <a:t> </a:t>
            </a:r>
            <a:r>
              <a:rPr lang="en-GB" sz="1400" b="1" dirty="0" smtClean="0">
                <a:solidFill>
                  <a:schemeClr val="accent5">
                    <a:lumMod val="50000"/>
                  </a:schemeClr>
                </a:solidFill>
              </a:rPr>
              <a:t>growth</a:t>
            </a:r>
            <a:r>
              <a:rPr lang="en-GB" sz="1400" dirty="0" smtClean="0">
                <a:solidFill>
                  <a:schemeClr val="accent5">
                    <a:lumMod val="50000"/>
                  </a:schemeClr>
                </a:solidFill>
              </a:rPr>
              <a:t> of any Cambridgeshire district between 2016-2036, estimates expect </a:t>
            </a:r>
            <a:r>
              <a:rPr lang="en-GB" sz="1400" b="1" dirty="0" smtClean="0">
                <a:solidFill>
                  <a:schemeClr val="accent5">
                    <a:lumMod val="50000"/>
                  </a:schemeClr>
                </a:solidFill>
              </a:rPr>
              <a:t>more growth in absolute numbers </a:t>
            </a:r>
            <a:r>
              <a:rPr lang="en-GB" sz="1400" dirty="0" smtClean="0">
                <a:solidFill>
                  <a:schemeClr val="accent5">
                    <a:lumMod val="50000"/>
                  </a:schemeClr>
                </a:solidFill>
              </a:rPr>
              <a:t>than Fenland and East Cambridgeshire.</a:t>
            </a:r>
          </a:p>
          <a:p>
            <a:pPr marL="285750" indent="-285750">
              <a:buFont typeface="Wingdings" panose="05000000000000000000" pitchFamily="2" charset="2"/>
              <a:buChar char="ð"/>
            </a:pPr>
            <a:endParaRPr lang="en-GB" sz="1400" dirty="0" smtClean="0">
              <a:solidFill>
                <a:schemeClr val="accent5">
                  <a:lumMod val="50000"/>
                </a:schemeClr>
              </a:solidFill>
            </a:endParaRPr>
          </a:p>
          <a:p>
            <a:pPr marL="285750" indent="-285750">
              <a:buFont typeface="Wingdings" panose="05000000000000000000" pitchFamily="2" charset="2"/>
              <a:buChar char="ð"/>
            </a:pPr>
            <a:r>
              <a:rPr lang="en-GB" sz="1400" dirty="0" smtClean="0">
                <a:solidFill>
                  <a:schemeClr val="accent5">
                    <a:lumMod val="50000"/>
                  </a:schemeClr>
                </a:solidFill>
              </a:rPr>
              <a:t>Cambridge is the most</a:t>
            </a:r>
            <a:r>
              <a:rPr lang="en-GB" sz="1400" b="1" dirty="0" smtClean="0">
                <a:solidFill>
                  <a:schemeClr val="accent5">
                    <a:lumMod val="50000"/>
                  </a:schemeClr>
                </a:solidFill>
              </a:rPr>
              <a:t> population dense </a:t>
            </a:r>
            <a:r>
              <a:rPr lang="en-GB" sz="1400" dirty="0" smtClean="0">
                <a:solidFill>
                  <a:schemeClr val="accent5">
                    <a:lumMod val="50000"/>
                  </a:schemeClr>
                </a:solidFill>
              </a:rPr>
              <a:t>district in Cambridgeshire.</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Between 2016-2026 the </a:t>
            </a:r>
            <a:r>
              <a:rPr lang="en-GB" sz="1400" b="1" dirty="0" smtClean="0">
                <a:solidFill>
                  <a:srgbClr val="002F5D"/>
                </a:solidFill>
              </a:rPr>
              <a:t>older age groups</a:t>
            </a:r>
            <a:r>
              <a:rPr lang="en-GB" sz="1400" dirty="0" smtClean="0">
                <a:solidFill>
                  <a:srgbClr val="002F5D"/>
                </a:solidFill>
              </a:rPr>
              <a:t>, particularly the over 75 year age group, are </a:t>
            </a:r>
            <a:r>
              <a:rPr lang="en-GB" sz="1400" b="1" dirty="0" smtClean="0">
                <a:solidFill>
                  <a:srgbClr val="002F5D"/>
                </a:solidFill>
              </a:rPr>
              <a:t>expected to have most population growth across Cambridgeshire </a:t>
            </a:r>
            <a:r>
              <a:rPr lang="en-GB" sz="1400" dirty="0" smtClean="0">
                <a:solidFill>
                  <a:srgbClr val="002F5D"/>
                </a:solidFill>
              </a:rPr>
              <a:t>and Peterborough (data not shown - refer to Table 10 in full JSNA Core dataset for more information).</a:t>
            </a: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r>
              <a:rPr lang="en-GB" sz="1400" dirty="0" smtClean="0">
                <a:solidFill>
                  <a:srgbClr val="002F5D"/>
                </a:solidFill>
              </a:rPr>
              <a:t>In </a:t>
            </a:r>
            <a:r>
              <a:rPr lang="en-GB" sz="1400" b="1" dirty="0">
                <a:solidFill>
                  <a:srgbClr val="002F5D"/>
                </a:solidFill>
              </a:rPr>
              <a:t>Cambridge</a:t>
            </a:r>
            <a:r>
              <a:rPr lang="en-GB" sz="1400" dirty="0">
                <a:solidFill>
                  <a:srgbClr val="002F5D"/>
                </a:solidFill>
              </a:rPr>
              <a:t>, </a:t>
            </a:r>
            <a:r>
              <a:rPr lang="en-GB" sz="1400" b="1" dirty="0">
                <a:solidFill>
                  <a:srgbClr val="002F5D"/>
                </a:solidFill>
              </a:rPr>
              <a:t>natural change</a:t>
            </a:r>
            <a:r>
              <a:rPr lang="en-GB" sz="1400" dirty="0">
                <a:solidFill>
                  <a:srgbClr val="002F5D"/>
                </a:solidFill>
              </a:rPr>
              <a:t> accounts for all of the population growth (180%), as migration </a:t>
            </a:r>
            <a:r>
              <a:rPr lang="en-GB" sz="1400" dirty="0" smtClean="0">
                <a:solidFill>
                  <a:srgbClr val="002F5D"/>
                </a:solidFill>
              </a:rPr>
              <a:t>is estimated to have a net-loss </a:t>
            </a:r>
            <a:r>
              <a:rPr lang="en-GB" sz="1400" dirty="0">
                <a:solidFill>
                  <a:srgbClr val="002F5D"/>
                </a:solidFill>
              </a:rPr>
              <a:t>from the area</a:t>
            </a:r>
            <a:r>
              <a:rPr lang="en-GB" sz="1400" dirty="0" smtClean="0">
                <a:solidFill>
                  <a:srgbClr val="002F5D"/>
                </a:solidFill>
              </a:rPr>
              <a:t>. </a:t>
            </a:r>
            <a:endParaRPr lang="en-GB" sz="1400" dirty="0" smtClean="0">
              <a:solidFill>
                <a:srgbClr val="FF0000"/>
              </a:solidFill>
            </a:endParaRP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endParaRPr lang="en-GB" sz="1400" dirty="0" smtClean="0">
              <a:solidFill>
                <a:srgbClr val="FF0000"/>
              </a:solidFill>
            </a:endParaRPr>
          </a:p>
          <a:p>
            <a:r>
              <a:rPr lang="en-GB" sz="1000" dirty="0" smtClean="0">
                <a:solidFill>
                  <a:srgbClr val="002F5D"/>
                </a:solidFill>
              </a:rPr>
              <a:t>Note: These statements are based on the population estimates and projections of Cambridgeshire County Council Research Group. ONS also produce population estimates and forecasts using a different methodology. Please refer to the full JSNA Core dataset for more information.</a:t>
            </a:r>
            <a:endParaRPr lang="en-GB" sz="1000" dirty="0">
              <a:solidFill>
                <a:srgbClr val="002F5D"/>
              </a:solidFill>
            </a:endParaRPr>
          </a:p>
        </p:txBody>
      </p:sp>
      <p:sp>
        <p:nvSpPr>
          <p:cNvPr id="7" name="TextBox 6"/>
          <p:cNvSpPr txBox="1"/>
          <p:nvPr/>
        </p:nvSpPr>
        <p:spPr>
          <a:xfrm>
            <a:off x="6762305" y="3077210"/>
            <a:ext cx="5259977"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Cambridgeshire County Council Research Group. (Table 6)</a:t>
            </a:r>
            <a:endParaRPr lang="en-GB" sz="1100" dirty="0">
              <a:solidFill>
                <a:schemeClr val="accent5">
                  <a:lumMod val="50000"/>
                </a:schemeClr>
              </a:solidFill>
            </a:endParaRPr>
          </a:p>
        </p:txBody>
      </p:sp>
      <p:sp>
        <p:nvSpPr>
          <p:cNvPr id="8" name="TextBox 7"/>
          <p:cNvSpPr txBox="1"/>
          <p:nvPr/>
        </p:nvSpPr>
        <p:spPr>
          <a:xfrm>
            <a:off x="6762308" y="669327"/>
            <a:ext cx="525997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Population estimates and forecasts</a:t>
            </a:r>
            <a:endParaRPr lang="en-GB" sz="1400" b="1" dirty="0">
              <a:solidFill>
                <a:schemeClr val="bg1"/>
              </a:solidFill>
            </a:endParaRPr>
          </a:p>
        </p:txBody>
      </p:sp>
      <p:pic>
        <p:nvPicPr>
          <p:cNvPr id="3" name="Picture 2"/>
          <p:cNvPicPr>
            <a:picLocks noChangeAspect="1"/>
          </p:cNvPicPr>
          <p:nvPr/>
        </p:nvPicPr>
        <p:blipFill>
          <a:blip r:embed="rId3"/>
          <a:stretch>
            <a:fillRect/>
          </a:stretch>
        </p:blipFill>
        <p:spPr>
          <a:xfrm>
            <a:off x="6762307" y="3899088"/>
            <a:ext cx="5259977" cy="1860912"/>
          </a:xfrm>
          <a:prstGeom prst="rect">
            <a:avLst/>
          </a:prstGeom>
        </p:spPr>
      </p:pic>
      <p:sp>
        <p:nvSpPr>
          <p:cNvPr id="9" name="TextBox 8"/>
          <p:cNvSpPr txBox="1"/>
          <p:nvPr/>
        </p:nvSpPr>
        <p:spPr>
          <a:xfrm>
            <a:off x="6762307" y="3493527"/>
            <a:ext cx="525997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Components </a:t>
            </a:r>
            <a:r>
              <a:rPr lang="en-GB" sz="1400" b="1" dirty="0">
                <a:solidFill>
                  <a:schemeClr val="bg1"/>
                </a:solidFill>
              </a:rPr>
              <a:t>of population change</a:t>
            </a:r>
          </a:p>
        </p:txBody>
      </p:sp>
      <p:sp>
        <p:nvSpPr>
          <p:cNvPr id="10" name="TextBox 9"/>
          <p:cNvSpPr txBox="1"/>
          <p:nvPr/>
        </p:nvSpPr>
        <p:spPr>
          <a:xfrm>
            <a:off x="6762304" y="5855243"/>
            <a:ext cx="5259977"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b="1" dirty="0">
                <a:solidFill>
                  <a:schemeClr val="accent5">
                    <a:lumMod val="50000"/>
                  </a:schemeClr>
                </a:solidFill>
              </a:rPr>
              <a:t>:</a:t>
            </a:r>
            <a:r>
              <a:rPr lang="en-GB" sz="1100" dirty="0">
                <a:solidFill>
                  <a:schemeClr val="accent5">
                    <a:lumMod val="50000"/>
                  </a:schemeClr>
                </a:solidFill>
              </a:rPr>
              <a:t> ONS Population estimates </a:t>
            </a:r>
            <a:r>
              <a:rPr lang="en-GB" sz="1100" dirty="0" smtClean="0">
                <a:solidFill>
                  <a:schemeClr val="accent5">
                    <a:lumMod val="50000"/>
                  </a:schemeClr>
                </a:solidFill>
              </a:rPr>
              <a:t>mid-2017. (Table 13)</a:t>
            </a:r>
            <a:endParaRPr lang="en-GB" sz="1100" dirty="0">
              <a:solidFill>
                <a:schemeClr val="accent5">
                  <a:lumMod val="50000"/>
                </a:schemeClr>
              </a:solidFill>
            </a:endParaRPr>
          </a:p>
        </p:txBody>
      </p:sp>
      <p:sp>
        <p:nvSpPr>
          <p:cNvPr id="12" name="Title 1"/>
          <p:cNvSpPr txBox="1">
            <a:spLocks/>
          </p:cNvSpPr>
          <p:nvPr/>
        </p:nvSpPr>
        <p:spPr>
          <a:xfrm>
            <a:off x="0" y="-1"/>
            <a:ext cx="12192000" cy="518615"/>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Current population and future forecasts</a:t>
            </a:r>
            <a:endParaRPr lang="en-GB" sz="3200" b="1" dirty="0">
              <a:solidFill>
                <a:schemeClr val="bg1"/>
              </a:solidFill>
            </a:endParaRPr>
          </a:p>
        </p:txBody>
      </p:sp>
    </p:spTree>
    <p:extLst>
      <p:ext uri="{BB962C8B-B14F-4D97-AF65-F5344CB8AC3E}">
        <p14:creationId xmlns:p14="http://schemas.microsoft.com/office/powerpoint/2010/main" val="176957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5</a:t>
            </a:fld>
            <a:endParaRPr lang="en-GB"/>
          </a:p>
        </p:txBody>
      </p:sp>
      <p:sp>
        <p:nvSpPr>
          <p:cNvPr id="6" name="TextBox 5"/>
          <p:cNvSpPr txBox="1"/>
          <p:nvPr/>
        </p:nvSpPr>
        <p:spPr>
          <a:xfrm>
            <a:off x="131288" y="829189"/>
            <a:ext cx="5304373" cy="2923877"/>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chemeClr val="accent5">
                    <a:lumMod val="50000"/>
                  </a:schemeClr>
                </a:solidFill>
              </a:rPr>
              <a:t>4,557</a:t>
            </a:r>
            <a:r>
              <a:rPr lang="en-GB" sz="1400" dirty="0" smtClean="0">
                <a:solidFill>
                  <a:schemeClr val="accent5">
                    <a:lumMod val="50000"/>
                  </a:schemeClr>
                </a:solidFill>
              </a:rPr>
              <a:t> </a:t>
            </a:r>
            <a:r>
              <a:rPr lang="en-GB" sz="1400" dirty="0">
                <a:solidFill>
                  <a:schemeClr val="accent5">
                    <a:lumMod val="50000"/>
                  </a:schemeClr>
                </a:solidFill>
              </a:rPr>
              <a:t>new NINO </a:t>
            </a:r>
            <a:r>
              <a:rPr lang="en-GB" sz="1400" b="1" dirty="0">
                <a:solidFill>
                  <a:schemeClr val="accent5">
                    <a:lumMod val="50000"/>
                  </a:schemeClr>
                </a:solidFill>
              </a:rPr>
              <a:t>registrations</a:t>
            </a:r>
            <a:r>
              <a:rPr lang="en-GB" sz="1400" dirty="0">
                <a:solidFill>
                  <a:schemeClr val="accent5">
                    <a:lumMod val="50000"/>
                  </a:schemeClr>
                </a:solidFill>
              </a:rPr>
              <a:t> were reported within </a:t>
            </a:r>
            <a:r>
              <a:rPr lang="en-GB" sz="1400" dirty="0" smtClean="0">
                <a:solidFill>
                  <a:schemeClr val="accent5">
                    <a:lumMod val="50000"/>
                  </a:schemeClr>
                </a:solidFill>
              </a:rPr>
              <a:t>Cambridge. This represents 54.4</a:t>
            </a:r>
            <a:r>
              <a:rPr lang="en-GB" sz="1400" dirty="0">
                <a:solidFill>
                  <a:schemeClr val="accent5">
                    <a:lumMod val="50000"/>
                  </a:schemeClr>
                </a:solidFill>
              </a:rPr>
              <a:t>% of the Cambridgeshire </a:t>
            </a:r>
            <a:r>
              <a:rPr lang="en-GB" sz="1400" dirty="0" smtClean="0">
                <a:solidFill>
                  <a:schemeClr val="accent5">
                    <a:lumMod val="50000"/>
                  </a:schemeClr>
                </a:solidFill>
              </a:rPr>
              <a:t>total. </a:t>
            </a:r>
          </a:p>
          <a:p>
            <a:pPr marL="285750" indent="-285750">
              <a:buFont typeface="Wingdings" panose="05000000000000000000" pitchFamily="2" charset="2"/>
              <a:buChar char="ð"/>
            </a:pPr>
            <a:endParaRPr lang="en-GB" sz="1400" dirty="0" smtClean="0">
              <a:solidFill>
                <a:schemeClr val="accent5">
                  <a:lumMod val="50000"/>
                </a:schemeClr>
              </a:solidFill>
            </a:endParaRPr>
          </a:p>
          <a:p>
            <a:pPr marL="285750" indent="-285750">
              <a:buFont typeface="Wingdings" panose="05000000000000000000" pitchFamily="2" charset="2"/>
              <a:buChar char="ð"/>
            </a:pPr>
            <a:r>
              <a:rPr lang="en-GB" sz="1400" b="1" dirty="0">
                <a:solidFill>
                  <a:schemeClr val="accent5">
                    <a:lumMod val="50000"/>
                  </a:schemeClr>
                </a:solidFill>
              </a:rPr>
              <a:t>Cambridge has the highest levels of economic migration in Cambridgeshire</a:t>
            </a:r>
            <a:r>
              <a:rPr lang="en-GB" sz="1400" dirty="0">
                <a:solidFill>
                  <a:schemeClr val="accent5">
                    <a:lumMod val="50000"/>
                  </a:schemeClr>
                </a:solidFill>
              </a:rPr>
              <a:t>, particularly from </a:t>
            </a:r>
            <a:r>
              <a:rPr lang="en-GB" sz="1400" dirty="0" smtClean="0">
                <a:solidFill>
                  <a:schemeClr val="accent5">
                    <a:lumMod val="50000"/>
                  </a:schemeClr>
                </a:solidFill>
              </a:rPr>
              <a:t>non-EU </a:t>
            </a:r>
            <a:r>
              <a:rPr lang="en-GB" sz="1400" dirty="0">
                <a:solidFill>
                  <a:schemeClr val="accent5">
                    <a:lumMod val="50000"/>
                  </a:schemeClr>
                </a:solidFill>
              </a:rPr>
              <a:t>areas and </a:t>
            </a:r>
            <a:r>
              <a:rPr lang="en-GB" sz="1400" dirty="0" smtClean="0">
                <a:solidFill>
                  <a:schemeClr val="accent5">
                    <a:lumMod val="50000"/>
                  </a:schemeClr>
                </a:solidFill>
              </a:rPr>
              <a:t>EU15/other </a:t>
            </a:r>
            <a:r>
              <a:rPr lang="en-GB" sz="1400" dirty="0">
                <a:solidFill>
                  <a:schemeClr val="accent5">
                    <a:lumMod val="50000"/>
                  </a:schemeClr>
                </a:solidFill>
              </a:rPr>
              <a:t>EU </a:t>
            </a:r>
            <a:r>
              <a:rPr lang="en-GB" sz="1400" dirty="0" smtClean="0">
                <a:solidFill>
                  <a:schemeClr val="accent5">
                    <a:lumMod val="50000"/>
                  </a:schemeClr>
                </a:solidFill>
              </a:rPr>
              <a:t>areas. This </a:t>
            </a:r>
            <a:r>
              <a:rPr lang="en-GB" sz="1400" dirty="0">
                <a:solidFill>
                  <a:schemeClr val="accent5">
                    <a:lumMod val="50000"/>
                  </a:schemeClr>
                </a:solidFill>
              </a:rPr>
              <a:t>migration contributes significantly to the observed ethnic diversity in Cambridge</a:t>
            </a:r>
            <a:r>
              <a:rPr lang="en-GB" sz="1400" dirty="0" smtClean="0">
                <a:solidFill>
                  <a:schemeClr val="accent5">
                    <a:lumMod val="50000"/>
                  </a:schemeClr>
                </a:solidFill>
              </a:rPr>
              <a:t>.</a:t>
            </a:r>
          </a:p>
          <a:p>
            <a:pPr marL="285750" indent="-285750">
              <a:buFont typeface="Wingdings" panose="05000000000000000000" pitchFamily="2" charset="2"/>
              <a:buChar char="ð"/>
            </a:pPr>
            <a:endParaRPr lang="en-GB" sz="1400" dirty="0">
              <a:solidFill>
                <a:schemeClr val="accent5">
                  <a:lumMod val="50000"/>
                </a:schemeClr>
              </a:solidFill>
            </a:endParaRPr>
          </a:p>
          <a:p>
            <a:pPr marL="285750" indent="-285750">
              <a:buFont typeface="Wingdings" panose="05000000000000000000" pitchFamily="2" charset="2"/>
              <a:buChar char="ð"/>
            </a:pPr>
            <a:r>
              <a:rPr lang="en-GB" sz="1400" b="1" dirty="0" smtClean="0">
                <a:solidFill>
                  <a:schemeClr val="accent5">
                    <a:lumMod val="50000"/>
                  </a:schemeClr>
                </a:solidFill>
              </a:rPr>
              <a:t>Cambridge </a:t>
            </a:r>
            <a:r>
              <a:rPr lang="en-GB" sz="1400" b="1" dirty="0">
                <a:solidFill>
                  <a:schemeClr val="accent5">
                    <a:lumMod val="50000"/>
                  </a:schemeClr>
                </a:solidFill>
              </a:rPr>
              <a:t>NINO </a:t>
            </a:r>
            <a:r>
              <a:rPr lang="en-GB" sz="1400" dirty="0">
                <a:solidFill>
                  <a:schemeClr val="accent5">
                    <a:lumMod val="50000"/>
                  </a:schemeClr>
                </a:solidFill>
              </a:rPr>
              <a:t>registrations represent </a:t>
            </a:r>
            <a:r>
              <a:rPr lang="en-GB" sz="1400" b="1" dirty="0">
                <a:solidFill>
                  <a:schemeClr val="accent5">
                    <a:lumMod val="50000"/>
                  </a:schemeClr>
                </a:solidFill>
              </a:rPr>
              <a:t>29.4% of Cambridgeshire and Peterborough’s EU NINO </a:t>
            </a:r>
            <a:r>
              <a:rPr lang="en-GB" sz="1400" dirty="0">
                <a:solidFill>
                  <a:schemeClr val="accent5">
                    <a:lumMod val="50000"/>
                  </a:schemeClr>
                </a:solidFill>
              </a:rPr>
              <a:t>registrations (2,612/8,878) and </a:t>
            </a:r>
            <a:r>
              <a:rPr lang="en-GB" sz="1400" b="1" dirty="0">
                <a:solidFill>
                  <a:schemeClr val="accent5">
                    <a:lumMod val="50000"/>
                  </a:schemeClr>
                </a:solidFill>
              </a:rPr>
              <a:t>59.4% of </a:t>
            </a:r>
            <a:r>
              <a:rPr lang="en-GB" sz="1400" b="1" dirty="0" smtClean="0">
                <a:solidFill>
                  <a:schemeClr val="accent5">
                    <a:lumMod val="50000"/>
                  </a:schemeClr>
                </a:solidFill>
              </a:rPr>
              <a:t>non-EU NINO registrations </a:t>
            </a:r>
            <a:r>
              <a:rPr lang="en-GB" sz="1400" dirty="0" smtClean="0">
                <a:solidFill>
                  <a:schemeClr val="accent5">
                    <a:lumMod val="50000"/>
                  </a:schemeClr>
                </a:solidFill>
              </a:rPr>
              <a:t>(</a:t>
            </a:r>
            <a:r>
              <a:rPr lang="en-GB" sz="1400" dirty="0">
                <a:solidFill>
                  <a:schemeClr val="accent5">
                    <a:lumMod val="50000"/>
                  </a:schemeClr>
                </a:solidFill>
              </a:rPr>
              <a:t>1,953/3,289).</a:t>
            </a:r>
          </a:p>
          <a:p>
            <a:pPr marL="285750" indent="-285750">
              <a:buFont typeface="Wingdings" panose="05000000000000000000" pitchFamily="2" charset="2"/>
              <a:buChar char="Ø"/>
            </a:pPr>
            <a:endParaRPr lang="en-GB" sz="1400" dirty="0">
              <a:solidFill>
                <a:schemeClr val="accent5">
                  <a:lumMod val="50000"/>
                </a:schemeClr>
              </a:solidFill>
            </a:endParaRPr>
          </a:p>
          <a:p>
            <a:endParaRPr lang="en-GB" sz="1600" dirty="0" smtClean="0">
              <a:solidFill>
                <a:schemeClr val="accent5">
                  <a:lumMod val="50000"/>
                </a:schemeClr>
              </a:solidFill>
            </a:endParaRPr>
          </a:p>
        </p:txBody>
      </p:sp>
      <p:sp>
        <p:nvSpPr>
          <p:cNvPr id="7" name="TextBox 6"/>
          <p:cNvSpPr txBox="1"/>
          <p:nvPr/>
        </p:nvSpPr>
        <p:spPr>
          <a:xfrm>
            <a:off x="5435661" y="3145036"/>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Department for Work and Pensions. </a:t>
            </a:r>
            <a:r>
              <a:rPr lang="en-GB" sz="1100" dirty="0" smtClean="0">
                <a:solidFill>
                  <a:srgbClr val="002F5D"/>
                </a:solidFill>
              </a:rPr>
              <a:t>(Table 14 and Figure 18)</a:t>
            </a:r>
            <a:endParaRPr lang="en-GB" sz="1100" dirty="0">
              <a:solidFill>
                <a:schemeClr val="accent5">
                  <a:lumMod val="50000"/>
                </a:schemeClr>
              </a:solidFill>
            </a:endParaRPr>
          </a:p>
        </p:txBody>
      </p:sp>
      <p:sp>
        <p:nvSpPr>
          <p:cNvPr id="8" name="TextBox 7"/>
          <p:cNvSpPr txBox="1"/>
          <p:nvPr/>
        </p:nvSpPr>
        <p:spPr>
          <a:xfrm>
            <a:off x="5446650" y="654668"/>
            <a:ext cx="659699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NINO registrations October 2017 – September 2018</a:t>
            </a:r>
            <a:endParaRPr lang="en-GB" sz="1400" b="1" dirty="0">
              <a:solidFill>
                <a:schemeClr val="bg1"/>
              </a:solidFill>
            </a:endParaRPr>
          </a:p>
        </p:txBody>
      </p:sp>
      <p:pic>
        <p:nvPicPr>
          <p:cNvPr id="3" name="Picture 2"/>
          <p:cNvPicPr>
            <a:picLocks noChangeAspect="1"/>
          </p:cNvPicPr>
          <p:nvPr/>
        </p:nvPicPr>
        <p:blipFill>
          <a:blip r:embed="rId2"/>
          <a:stretch>
            <a:fillRect/>
          </a:stretch>
        </p:blipFill>
        <p:spPr>
          <a:xfrm>
            <a:off x="5446650" y="1068422"/>
            <a:ext cx="6596995" cy="1523479"/>
          </a:xfrm>
          <a:prstGeom prst="rect">
            <a:avLst/>
          </a:prstGeom>
        </p:spPr>
      </p:pic>
      <p:sp>
        <p:nvSpPr>
          <p:cNvPr id="10" name="TextBox 9"/>
          <p:cNvSpPr txBox="1"/>
          <p:nvPr/>
        </p:nvSpPr>
        <p:spPr>
          <a:xfrm>
            <a:off x="5435661" y="2723552"/>
            <a:ext cx="6618975" cy="400110"/>
          </a:xfrm>
          <a:prstGeom prst="rect">
            <a:avLst/>
          </a:prstGeom>
          <a:noFill/>
        </p:spPr>
        <p:txBody>
          <a:bodyPr wrap="square" rtlCol="0">
            <a:spAutoFit/>
          </a:bodyPr>
          <a:lstStyle/>
          <a:p>
            <a:r>
              <a:rPr lang="en-GB" sz="1000" b="1" dirty="0">
                <a:solidFill>
                  <a:srgbClr val="002F5D"/>
                </a:solidFill>
              </a:rPr>
              <a:t>Note</a:t>
            </a:r>
            <a:r>
              <a:rPr lang="en-GB" sz="1000" dirty="0">
                <a:solidFill>
                  <a:srgbClr val="002F5D"/>
                </a:solidFill>
              </a:rPr>
              <a:t>: EU15 member countries = EU members prior to the accession of 10 candidate countries on 1/5/2004; EU8 = the 10 accession countries; EU2 = those countries joining from 2007 (Bulgaria and Romania)</a:t>
            </a:r>
          </a:p>
        </p:txBody>
      </p:sp>
      <p:sp>
        <p:nvSpPr>
          <p:cNvPr id="12" name="Title 1"/>
          <p:cNvSpPr txBox="1">
            <a:spLocks/>
          </p:cNvSpPr>
          <p:nvPr/>
        </p:nvSpPr>
        <p:spPr>
          <a:xfrm>
            <a:off x="0" y="0"/>
            <a:ext cx="12192000" cy="52296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Migration - </a:t>
            </a:r>
            <a:r>
              <a:rPr lang="en-GB" sz="2400" b="1" dirty="0" smtClean="0">
                <a:solidFill>
                  <a:schemeClr val="bg1"/>
                </a:solidFill>
              </a:rPr>
              <a:t>National Insurance Number (NINO) Registrations</a:t>
            </a:r>
            <a:endParaRPr lang="en-GB" sz="2400" b="1" dirty="0">
              <a:solidFill>
                <a:schemeClr val="bg1"/>
              </a:solidFill>
            </a:endParaRPr>
          </a:p>
        </p:txBody>
      </p:sp>
      <p:sp>
        <p:nvSpPr>
          <p:cNvPr id="11" name="Title 1"/>
          <p:cNvSpPr>
            <a:spLocks noGrp="1"/>
          </p:cNvSpPr>
          <p:nvPr>
            <p:ph type="title"/>
          </p:nvPr>
        </p:nvSpPr>
        <p:spPr>
          <a:xfrm>
            <a:off x="2124" y="3600342"/>
            <a:ext cx="12191999" cy="502814"/>
          </a:xfrm>
          <a:solidFill>
            <a:schemeClr val="accent1"/>
          </a:solidFill>
        </p:spPr>
        <p:txBody>
          <a:bodyPr>
            <a:noAutofit/>
          </a:bodyPr>
          <a:lstStyle/>
          <a:p>
            <a:r>
              <a:rPr lang="en-GB" sz="3200" b="1" dirty="0" smtClean="0">
                <a:solidFill>
                  <a:schemeClr val="bg1"/>
                </a:solidFill>
              </a:rPr>
              <a:t>Population by ethnic group</a:t>
            </a:r>
            <a:endParaRPr lang="en-GB" sz="3200" b="1" dirty="0">
              <a:solidFill>
                <a:schemeClr val="bg1"/>
              </a:solidFill>
            </a:endParaRPr>
          </a:p>
        </p:txBody>
      </p:sp>
      <p:sp>
        <p:nvSpPr>
          <p:cNvPr id="13" name="Content Placeholder 2"/>
          <p:cNvSpPr>
            <a:spLocks noGrp="1"/>
          </p:cNvSpPr>
          <p:nvPr>
            <p:ph idx="1"/>
          </p:nvPr>
        </p:nvSpPr>
        <p:spPr>
          <a:xfrm>
            <a:off x="131288" y="4300495"/>
            <a:ext cx="5121196" cy="2329559"/>
          </a:xfrm>
        </p:spPr>
        <p:txBody>
          <a:bodyPr>
            <a:normAutofit/>
          </a:bodyPr>
          <a:lstStyle/>
          <a:p>
            <a:pPr marL="284400" lvl="0" indent="-284400">
              <a:lnSpc>
                <a:spcPct val="100000"/>
              </a:lnSpc>
              <a:spcBef>
                <a:spcPts val="0"/>
              </a:spcBef>
              <a:buFont typeface="Wingdings" panose="05000000000000000000" pitchFamily="2" charset="2"/>
              <a:buChar char="ð"/>
            </a:pPr>
            <a:r>
              <a:rPr lang="en-GB" sz="1400" dirty="0">
                <a:solidFill>
                  <a:srgbClr val="002F5D"/>
                </a:solidFill>
              </a:rPr>
              <a:t>In most Cambridgeshire districts the </a:t>
            </a:r>
            <a:r>
              <a:rPr lang="en-GB" sz="1400" b="1" dirty="0">
                <a:solidFill>
                  <a:srgbClr val="002F5D"/>
                </a:solidFill>
              </a:rPr>
              <a:t>White British </a:t>
            </a:r>
            <a:r>
              <a:rPr lang="en-GB" sz="1400" dirty="0">
                <a:solidFill>
                  <a:srgbClr val="002F5D"/>
                </a:solidFill>
              </a:rPr>
              <a:t>group comprises around 90% of the population. In </a:t>
            </a:r>
            <a:r>
              <a:rPr lang="en-GB" sz="1400" b="1" dirty="0">
                <a:solidFill>
                  <a:srgbClr val="002F5D"/>
                </a:solidFill>
              </a:rPr>
              <a:t>Cambridge</a:t>
            </a:r>
            <a:r>
              <a:rPr lang="en-GB" sz="1400" dirty="0">
                <a:solidFill>
                  <a:srgbClr val="002F5D"/>
                </a:solidFill>
              </a:rPr>
              <a:t>, this is around </a:t>
            </a:r>
            <a:r>
              <a:rPr lang="en-GB" sz="1400" b="1" dirty="0" smtClean="0">
                <a:solidFill>
                  <a:srgbClr val="002F5D"/>
                </a:solidFill>
              </a:rPr>
              <a:t>only 66</a:t>
            </a:r>
            <a:r>
              <a:rPr lang="en-GB" sz="1400" b="1" dirty="0">
                <a:solidFill>
                  <a:srgbClr val="002F5D"/>
                </a:solidFill>
              </a:rPr>
              <a:t>% </a:t>
            </a:r>
            <a:r>
              <a:rPr lang="en-GB" sz="1400" dirty="0">
                <a:solidFill>
                  <a:srgbClr val="002F5D"/>
                </a:solidFill>
              </a:rPr>
              <a:t>with a larger proportional contribution made by the White Other group and the Mixed/Others group where the proportion is bigger than in England</a:t>
            </a:r>
            <a:r>
              <a:rPr lang="en-GB" sz="1400" dirty="0" smtClean="0">
                <a:solidFill>
                  <a:srgbClr val="002F5D"/>
                </a:solidFill>
              </a:rPr>
              <a:t>.</a:t>
            </a:r>
          </a:p>
          <a:p>
            <a:pPr marL="284400" lvl="0" indent="-284400">
              <a:lnSpc>
                <a:spcPct val="100000"/>
              </a:lnSpc>
              <a:spcBef>
                <a:spcPts val="0"/>
              </a:spcBef>
              <a:buFont typeface="Wingdings" panose="05000000000000000000" pitchFamily="2" charset="2"/>
              <a:buChar char="ð"/>
            </a:pPr>
            <a:endParaRPr lang="en-GB" sz="1400" dirty="0">
              <a:solidFill>
                <a:srgbClr val="002F5D"/>
              </a:solidFill>
            </a:endParaRPr>
          </a:p>
          <a:p>
            <a:pPr marL="284400" lvl="0" indent="-284400">
              <a:lnSpc>
                <a:spcPct val="100000"/>
              </a:lnSpc>
              <a:spcBef>
                <a:spcPts val="0"/>
              </a:spcBef>
              <a:buFont typeface="Wingdings" panose="05000000000000000000" pitchFamily="2" charset="2"/>
              <a:buChar char="ð"/>
            </a:pPr>
            <a:r>
              <a:rPr lang="en-GB" sz="1400" b="1" dirty="0">
                <a:solidFill>
                  <a:srgbClr val="002F5D"/>
                </a:solidFill>
              </a:rPr>
              <a:t>Cambridge </a:t>
            </a:r>
            <a:r>
              <a:rPr lang="en-GB" sz="1400" dirty="0">
                <a:solidFill>
                  <a:srgbClr val="002F5D"/>
                </a:solidFill>
              </a:rPr>
              <a:t>does have a </a:t>
            </a:r>
            <a:r>
              <a:rPr lang="en-GB" sz="1400" b="1" dirty="0">
                <a:solidFill>
                  <a:srgbClr val="002F5D"/>
                </a:solidFill>
              </a:rPr>
              <a:t>higher proportion </a:t>
            </a:r>
            <a:r>
              <a:rPr lang="en-GB" sz="1400" dirty="0">
                <a:solidFill>
                  <a:srgbClr val="002F5D"/>
                </a:solidFill>
              </a:rPr>
              <a:t>of people with </a:t>
            </a:r>
            <a:r>
              <a:rPr lang="en-GB" sz="1400" b="1" dirty="0">
                <a:solidFill>
                  <a:srgbClr val="002F5D"/>
                </a:solidFill>
              </a:rPr>
              <a:t>Chinese ethnicity</a:t>
            </a:r>
            <a:r>
              <a:rPr lang="en-GB" sz="1400" dirty="0">
                <a:solidFill>
                  <a:srgbClr val="002F5D"/>
                </a:solidFill>
              </a:rPr>
              <a:t> than England and a fairly </a:t>
            </a:r>
            <a:r>
              <a:rPr lang="en-GB" sz="1400" b="1" dirty="0">
                <a:solidFill>
                  <a:srgbClr val="002F5D"/>
                </a:solidFill>
              </a:rPr>
              <a:t>similar </a:t>
            </a:r>
            <a:r>
              <a:rPr lang="en-GB" sz="1400" dirty="0">
                <a:solidFill>
                  <a:srgbClr val="002F5D"/>
                </a:solidFill>
              </a:rPr>
              <a:t>proportion of people from the </a:t>
            </a:r>
            <a:r>
              <a:rPr lang="en-GB" sz="1400" b="1" dirty="0">
                <a:solidFill>
                  <a:srgbClr val="002F5D"/>
                </a:solidFill>
              </a:rPr>
              <a:t>Indian/Pakistani/ Bangladeshi group </a:t>
            </a:r>
            <a:r>
              <a:rPr lang="en-GB" sz="1400" dirty="0">
                <a:solidFill>
                  <a:srgbClr val="002F5D"/>
                </a:solidFill>
              </a:rPr>
              <a:t>than found nationally.</a:t>
            </a:r>
          </a:p>
          <a:p>
            <a:pPr>
              <a:buFont typeface="Wingdings" panose="05000000000000000000" pitchFamily="2" charset="2"/>
              <a:buChar char="Ø"/>
            </a:pPr>
            <a:endParaRPr lang="en-GB" sz="1400" dirty="0">
              <a:solidFill>
                <a:srgbClr val="002F5D"/>
              </a:solidFill>
            </a:endParaRPr>
          </a:p>
        </p:txBody>
      </p:sp>
      <p:sp>
        <p:nvSpPr>
          <p:cNvPr id="15" name="TextBox 14"/>
          <p:cNvSpPr txBox="1"/>
          <p:nvPr/>
        </p:nvSpPr>
        <p:spPr>
          <a:xfrm>
            <a:off x="5435662" y="4232055"/>
            <a:ext cx="660798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Population estimates by broad ethnic group</a:t>
            </a:r>
            <a:endParaRPr lang="en-GB" sz="1400" b="1" dirty="0">
              <a:solidFill>
                <a:schemeClr val="bg1"/>
              </a:solidFill>
            </a:endParaRPr>
          </a:p>
        </p:txBody>
      </p:sp>
      <p:pic>
        <p:nvPicPr>
          <p:cNvPr id="16" name="Picture 15"/>
          <p:cNvPicPr>
            <a:picLocks noChangeAspect="1"/>
          </p:cNvPicPr>
          <p:nvPr/>
        </p:nvPicPr>
        <p:blipFill>
          <a:blip r:embed="rId3"/>
          <a:stretch>
            <a:fillRect/>
          </a:stretch>
        </p:blipFill>
        <p:spPr>
          <a:xfrm>
            <a:off x="5446650" y="4629473"/>
            <a:ext cx="6596995" cy="1641649"/>
          </a:xfrm>
          <a:prstGeom prst="rect">
            <a:avLst/>
          </a:prstGeom>
        </p:spPr>
      </p:pic>
      <p:sp>
        <p:nvSpPr>
          <p:cNvPr id="17" name="TextBox 16"/>
          <p:cNvSpPr txBox="1"/>
          <p:nvPr/>
        </p:nvSpPr>
        <p:spPr>
          <a:xfrm>
            <a:off x="5435661" y="6408107"/>
            <a:ext cx="5958684" cy="261610"/>
          </a:xfrm>
          <a:prstGeom prst="rect">
            <a:avLst/>
          </a:prstGeom>
          <a:noFill/>
        </p:spPr>
        <p:txBody>
          <a:bodyPr wrap="none" rtlCol="0">
            <a:spAutoFit/>
          </a:bodyPr>
          <a:lstStyle/>
          <a:p>
            <a:pPr algn="r"/>
            <a:r>
              <a:rPr lang="en-GB" sz="1100" b="1" dirty="0" smtClean="0">
                <a:solidFill>
                  <a:srgbClr val="002F5D"/>
                </a:solidFill>
              </a:rPr>
              <a:t>Source</a:t>
            </a:r>
            <a:r>
              <a:rPr lang="en-GB" sz="1100" dirty="0" smtClean="0">
                <a:solidFill>
                  <a:srgbClr val="002F5D"/>
                </a:solidFill>
              </a:rPr>
              <a:t>: ONS</a:t>
            </a:r>
            <a:r>
              <a:rPr lang="en-GB" sz="1100" dirty="0">
                <a:solidFill>
                  <a:srgbClr val="002F5D"/>
                </a:solidFill>
              </a:rPr>
              <a:t>, Census 2011, Table QS211EW applied to ONS Mid-2017 population </a:t>
            </a:r>
            <a:r>
              <a:rPr lang="en-GB" sz="1100" dirty="0" smtClean="0">
                <a:solidFill>
                  <a:srgbClr val="002F5D"/>
                </a:solidFill>
              </a:rPr>
              <a:t>estimates (Table 15)</a:t>
            </a:r>
            <a:endParaRPr lang="en-GB" sz="1100" dirty="0">
              <a:solidFill>
                <a:srgbClr val="002F5D"/>
              </a:solidFill>
            </a:endParaRPr>
          </a:p>
        </p:txBody>
      </p:sp>
    </p:spTree>
    <p:extLst>
      <p:ext uri="{BB962C8B-B14F-4D97-AF65-F5344CB8AC3E}">
        <p14:creationId xmlns:p14="http://schemas.microsoft.com/office/powerpoint/2010/main" val="175167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Other populations - Homelessness</a:t>
            </a:r>
            <a:endParaRPr lang="en-GB" sz="3600" b="1" dirty="0">
              <a:solidFill>
                <a:schemeClr val="bg1"/>
              </a:solidFill>
            </a:endParaRPr>
          </a:p>
        </p:txBody>
      </p:sp>
      <p:sp>
        <p:nvSpPr>
          <p:cNvPr id="5" name="Slide Number Placeholder 4"/>
          <p:cNvSpPr>
            <a:spLocks noGrp="1"/>
          </p:cNvSpPr>
          <p:nvPr>
            <p:ph type="sldNum" sz="quarter" idx="12"/>
          </p:nvPr>
        </p:nvSpPr>
        <p:spPr/>
        <p:txBody>
          <a:bodyPr/>
          <a:lstStyle/>
          <a:p>
            <a:fld id="{09D76AF3-3A2C-4E90-952B-44A1ADBEEDA6}" type="slidenum">
              <a:rPr lang="en-GB" smtClean="0"/>
              <a:t>6</a:t>
            </a:fld>
            <a:endParaRPr lang="en-GB"/>
          </a:p>
        </p:txBody>
      </p:sp>
      <p:sp>
        <p:nvSpPr>
          <p:cNvPr id="3" name="TextBox 2"/>
          <p:cNvSpPr txBox="1"/>
          <p:nvPr/>
        </p:nvSpPr>
        <p:spPr>
          <a:xfrm>
            <a:off x="6331614" y="587129"/>
            <a:ext cx="574608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Statutory homeless: eligible people not in priority need, 2017/18</a:t>
            </a:r>
            <a:endParaRPr lang="en-GB" sz="1400" b="1" dirty="0">
              <a:solidFill>
                <a:schemeClr val="bg1"/>
              </a:solidFill>
            </a:endParaRPr>
          </a:p>
        </p:txBody>
      </p:sp>
      <p:sp>
        <p:nvSpPr>
          <p:cNvPr id="6" name="Content Placeholder 5"/>
          <p:cNvSpPr>
            <a:spLocks noGrp="1"/>
          </p:cNvSpPr>
          <p:nvPr>
            <p:ph idx="1"/>
          </p:nvPr>
        </p:nvSpPr>
        <p:spPr>
          <a:xfrm>
            <a:off x="671252" y="964954"/>
            <a:ext cx="4633508" cy="4351338"/>
          </a:xfrm>
        </p:spPr>
        <p:txBody>
          <a:bodyPr>
            <a:normAutofit lnSpcReduction="10000"/>
          </a:bodyPr>
          <a:lstStyle/>
          <a:p>
            <a:pPr>
              <a:buFont typeface="Wingdings" panose="05000000000000000000" pitchFamily="2" charset="2"/>
              <a:buChar char="ð"/>
            </a:pPr>
            <a:r>
              <a:rPr lang="en-GB" sz="1400" b="1" dirty="0" smtClean="0">
                <a:solidFill>
                  <a:srgbClr val="002F5D"/>
                </a:solidFill>
              </a:rPr>
              <a:t>Homelessness </a:t>
            </a:r>
            <a:r>
              <a:rPr lang="en-GB" sz="1400" b="1" dirty="0">
                <a:solidFill>
                  <a:srgbClr val="002F5D"/>
                </a:solidFill>
              </a:rPr>
              <a:t>is associated with severe poverty</a:t>
            </a:r>
            <a:r>
              <a:rPr lang="en-GB" sz="1400" dirty="0">
                <a:solidFill>
                  <a:srgbClr val="002F5D"/>
                </a:solidFill>
              </a:rPr>
              <a:t>, adverse health, educational and social outcomes, particularly for children. </a:t>
            </a:r>
            <a:endParaRPr lang="en-GB" sz="1400" dirty="0" smtClean="0">
              <a:solidFill>
                <a:srgbClr val="002F5D"/>
              </a:solidFill>
            </a:endParaRPr>
          </a:p>
          <a:p>
            <a:pPr>
              <a:buFont typeface="Wingdings" panose="05000000000000000000" pitchFamily="2" charset="2"/>
              <a:buChar char="ð"/>
            </a:pPr>
            <a:r>
              <a:rPr lang="en-GB" sz="1400" dirty="0" smtClean="0"/>
              <a:t>‘S</a:t>
            </a:r>
            <a:r>
              <a:rPr lang="en-GB" sz="1400" dirty="0" smtClean="0">
                <a:solidFill>
                  <a:srgbClr val="002F5D"/>
                </a:solidFill>
              </a:rPr>
              <a:t>tatutory </a:t>
            </a:r>
            <a:r>
              <a:rPr lang="en-GB" sz="1400" dirty="0">
                <a:solidFill>
                  <a:srgbClr val="002F5D"/>
                </a:solidFill>
              </a:rPr>
              <a:t>homelessness – eligible homeless people not in priority need’ cohort, are </a:t>
            </a:r>
            <a:r>
              <a:rPr lang="en-GB" sz="1400" dirty="0" smtClean="0">
                <a:solidFill>
                  <a:srgbClr val="002F5D"/>
                </a:solidFill>
              </a:rPr>
              <a:t>majority single </a:t>
            </a:r>
            <a:r>
              <a:rPr lang="en-GB" sz="1400" dirty="0">
                <a:solidFill>
                  <a:srgbClr val="002F5D"/>
                </a:solidFill>
              </a:rPr>
              <a:t>homeless people. </a:t>
            </a:r>
            <a:endParaRPr lang="en-GB" sz="1400" dirty="0" smtClean="0">
              <a:solidFill>
                <a:srgbClr val="002F5D"/>
              </a:solidFill>
            </a:endParaRPr>
          </a:p>
          <a:p>
            <a:pPr>
              <a:buFont typeface="Wingdings" panose="05000000000000000000" pitchFamily="2" charset="2"/>
              <a:buChar char="ð"/>
            </a:pPr>
            <a:r>
              <a:rPr lang="en-GB" sz="1400" dirty="0" smtClean="0">
                <a:solidFill>
                  <a:srgbClr val="002F5D"/>
                </a:solidFill>
              </a:rPr>
              <a:t>The crude rate of </a:t>
            </a:r>
            <a:r>
              <a:rPr lang="en-GB" sz="1400" b="1" dirty="0" smtClean="0">
                <a:solidFill>
                  <a:srgbClr val="002F5D"/>
                </a:solidFill>
              </a:rPr>
              <a:t>statutory homeless - </a:t>
            </a:r>
            <a:r>
              <a:rPr lang="en-GB" sz="1400" dirty="0">
                <a:solidFill>
                  <a:srgbClr val="002F5D"/>
                </a:solidFill>
              </a:rPr>
              <a:t>eligible homeless people not in priority need per </a:t>
            </a:r>
            <a:r>
              <a:rPr lang="en-GB" sz="1400" dirty="0" smtClean="0">
                <a:solidFill>
                  <a:srgbClr val="002F5D"/>
                </a:solidFill>
              </a:rPr>
              <a:t>1,000 is </a:t>
            </a:r>
            <a:r>
              <a:rPr lang="en-GB" sz="1400" b="1" dirty="0" smtClean="0">
                <a:solidFill>
                  <a:srgbClr val="002F5D"/>
                </a:solidFill>
              </a:rPr>
              <a:t>high in Cambridge</a:t>
            </a:r>
            <a:r>
              <a:rPr lang="en-GB" sz="1400" dirty="0" smtClean="0">
                <a:solidFill>
                  <a:srgbClr val="002F5D"/>
                </a:solidFill>
              </a:rPr>
              <a:t>, with an increasing recent trend. </a:t>
            </a:r>
            <a:r>
              <a:rPr lang="en-GB" sz="1400" dirty="0">
                <a:solidFill>
                  <a:srgbClr val="002F5D"/>
                </a:solidFill>
              </a:rPr>
              <a:t> </a:t>
            </a:r>
            <a:r>
              <a:rPr lang="en-GB" sz="1400" dirty="0" smtClean="0">
                <a:solidFill>
                  <a:srgbClr val="002F5D"/>
                </a:solidFill>
              </a:rPr>
              <a:t>The rate is statistically significantly higher than the England average</a:t>
            </a:r>
            <a:r>
              <a:rPr lang="en-GB" sz="1400" dirty="0" smtClean="0"/>
              <a:t>.</a:t>
            </a:r>
          </a:p>
          <a:p>
            <a:pPr>
              <a:buFont typeface="Wingdings" panose="05000000000000000000" pitchFamily="2" charset="2"/>
              <a:buChar char="ð"/>
            </a:pPr>
            <a:endParaRPr lang="en-GB" sz="1400" dirty="0"/>
          </a:p>
          <a:p>
            <a:pPr lvl="0">
              <a:buFont typeface="Wingdings" panose="05000000000000000000" pitchFamily="2" charset="2"/>
              <a:buChar char="ð"/>
            </a:pPr>
            <a:r>
              <a:rPr lang="en-GB" sz="1400" dirty="0">
                <a:solidFill>
                  <a:srgbClr val="002F5D"/>
                </a:solidFill>
              </a:rPr>
              <a:t>In </a:t>
            </a:r>
            <a:r>
              <a:rPr lang="en-GB" sz="1400" b="1" dirty="0">
                <a:solidFill>
                  <a:srgbClr val="002F5D"/>
                </a:solidFill>
              </a:rPr>
              <a:t>Cambridgeshire </a:t>
            </a:r>
            <a:r>
              <a:rPr lang="en-GB" sz="1400" dirty="0">
                <a:solidFill>
                  <a:srgbClr val="002F5D"/>
                </a:solidFill>
              </a:rPr>
              <a:t>the rate per 1,000 households of </a:t>
            </a:r>
            <a:r>
              <a:rPr lang="en-GB" sz="1400" b="1" dirty="0">
                <a:solidFill>
                  <a:srgbClr val="002F5D"/>
                </a:solidFill>
              </a:rPr>
              <a:t>households in temporary accommodatio</a:t>
            </a:r>
            <a:r>
              <a:rPr lang="en-GB" sz="1400" dirty="0">
                <a:solidFill>
                  <a:srgbClr val="002F5D"/>
                </a:solidFill>
              </a:rPr>
              <a:t>n is statistically significantly </a:t>
            </a:r>
            <a:r>
              <a:rPr lang="en-GB" sz="1400" b="1" dirty="0">
                <a:solidFill>
                  <a:srgbClr val="002F5D"/>
                </a:solidFill>
              </a:rPr>
              <a:t>better than England</a:t>
            </a:r>
            <a:r>
              <a:rPr lang="en-GB" sz="1400" dirty="0">
                <a:solidFill>
                  <a:srgbClr val="002F5D"/>
                </a:solidFill>
              </a:rPr>
              <a:t>.</a:t>
            </a:r>
          </a:p>
          <a:p>
            <a:pPr lvl="0">
              <a:buFont typeface="Wingdings" panose="05000000000000000000" pitchFamily="2" charset="2"/>
              <a:buChar char="ð"/>
            </a:pPr>
            <a:r>
              <a:rPr lang="en-GB" sz="1400" dirty="0">
                <a:solidFill>
                  <a:srgbClr val="002F5D"/>
                </a:solidFill>
              </a:rPr>
              <a:t>At a district level, the rate is statistically significantly better than the national average for all </a:t>
            </a:r>
            <a:r>
              <a:rPr lang="en-GB" sz="1400" dirty="0" smtClean="0">
                <a:solidFill>
                  <a:srgbClr val="002F5D"/>
                </a:solidFill>
              </a:rPr>
              <a:t>Cambridgeshire districts.</a:t>
            </a:r>
          </a:p>
          <a:p>
            <a:pPr lvl="0">
              <a:buFont typeface="Wingdings" panose="05000000000000000000" pitchFamily="2" charset="2"/>
              <a:buChar char="ð"/>
            </a:pPr>
            <a:r>
              <a:rPr lang="en-GB" sz="1400" b="1" dirty="0" smtClean="0">
                <a:solidFill>
                  <a:srgbClr val="002F5D"/>
                </a:solidFill>
              </a:rPr>
              <a:t>Cambridge has a decreasing recent trend </a:t>
            </a:r>
            <a:r>
              <a:rPr lang="en-GB" sz="1400" dirty="0" smtClean="0">
                <a:solidFill>
                  <a:srgbClr val="002F5D"/>
                </a:solidFill>
              </a:rPr>
              <a:t>of the rate of </a:t>
            </a:r>
            <a:r>
              <a:rPr lang="en-GB" sz="1400" b="1" dirty="0" smtClean="0">
                <a:solidFill>
                  <a:srgbClr val="002F5D"/>
                </a:solidFill>
              </a:rPr>
              <a:t>households in temporary accommodation</a:t>
            </a:r>
            <a:r>
              <a:rPr lang="en-GB" sz="1400" dirty="0" smtClean="0">
                <a:solidFill>
                  <a:srgbClr val="002F5D"/>
                </a:solidFill>
              </a:rPr>
              <a:t>.</a:t>
            </a:r>
            <a:endParaRPr lang="en-GB" sz="1400" dirty="0">
              <a:solidFill>
                <a:srgbClr val="002F5D"/>
              </a:solidFill>
            </a:endParaRPr>
          </a:p>
          <a:p>
            <a:pPr>
              <a:buFont typeface="Wingdings" panose="05000000000000000000" pitchFamily="2" charset="2"/>
              <a:buChar char="ð"/>
            </a:pPr>
            <a:endParaRPr lang="en-GB" sz="1400" dirty="0" smtClean="0"/>
          </a:p>
          <a:p>
            <a:pPr>
              <a:buFont typeface="Wingdings" panose="05000000000000000000" pitchFamily="2" charset="2"/>
              <a:buChar char="ð"/>
            </a:pPr>
            <a:endParaRPr lang="en-GB" sz="1400" dirty="0"/>
          </a:p>
          <a:p>
            <a:pPr>
              <a:buFont typeface="Wingdings" panose="05000000000000000000" pitchFamily="2" charset="2"/>
              <a:buChar char="ð"/>
            </a:pPr>
            <a:endParaRPr lang="en-GB" sz="1400" dirty="0"/>
          </a:p>
          <a:p>
            <a:pPr marL="0" indent="0">
              <a:buNone/>
            </a:pPr>
            <a:endParaRPr lang="en-GB" sz="1400" dirty="0"/>
          </a:p>
          <a:p>
            <a:pPr>
              <a:buFont typeface="Wingdings" panose="05000000000000000000" pitchFamily="2" charset="2"/>
              <a:buChar char="ð"/>
            </a:pPr>
            <a:endParaRPr lang="en-GB" sz="1400" dirty="0">
              <a:solidFill>
                <a:srgbClr val="002F5D"/>
              </a:solidFill>
            </a:endParaRPr>
          </a:p>
        </p:txBody>
      </p:sp>
      <p:pic>
        <p:nvPicPr>
          <p:cNvPr id="4" name="Picture 3"/>
          <p:cNvPicPr>
            <a:picLocks noChangeAspect="1"/>
          </p:cNvPicPr>
          <p:nvPr/>
        </p:nvPicPr>
        <p:blipFill>
          <a:blip r:embed="rId2"/>
          <a:stretch>
            <a:fillRect/>
          </a:stretch>
        </p:blipFill>
        <p:spPr>
          <a:xfrm>
            <a:off x="6331613" y="1022308"/>
            <a:ext cx="5746087" cy="2136609"/>
          </a:xfrm>
          <a:prstGeom prst="rect">
            <a:avLst/>
          </a:prstGeom>
        </p:spPr>
      </p:pic>
      <p:sp>
        <p:nvSpPr>
          <p:cNvPr id="7" name="TextBox 6"/>
          <p:cNvSpPr txBox="1"/>
          <p:nvPr/>
        </p:nvSpPr>
        <p:spPr>
          <a:xfrm>
            <a:off x="6331611" y="3246135"/>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Ministry of Housing, Communities &amp; Local Government (Table 19</a:t>
            </a:r>
            <a:r>
              <a:rPr lang="en-GB" sz="1100" dirty="0" smtClean="0">
                <a:solidFill>
                  <a:srgbClr val="002F5D"/>
                </a:solidFill>
              </a:rPr>
              <a:t>)</a:t>
            </a:r>
            <a:endParaRPr lang="en-GB" sz="1100" dirty="0">
              <a:solidFill>
                <a:schemeClr val="accent5">
                  <a:lumMod val="50000"/>
                </a:schemeClr>
              </a:solidFill>
            </a:endParaRPr>
          </a:p>
        </p:txBody>
      </p:sp>
      <p:sp>
        <p:nvSpPr>
          <p:cNvPr id="9" name="TextBox 8"/>
          <p:cNvSpPr txBox="1"/>
          <p:nvPr/>
        </p:nvSpPr>
        <p:spPr>
          <a:xfrm>
            <a:off x="6331614" y="3648967"/>
            <a:ext cx="569093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Statutory homeless: households in temporary accommodation, 2017/18</a:t>
            </a:r>
            <a:endParaRPr lang="en-GB" sz="1400" b="1" dirty="0">
              <a:solidFill>
                <a:schemeClr val="bg1"/>
              </a:solidFill>
            </a:endParaRPr>
          </a:p>
        </p:txBody>
      </p:sp>
      <p:pic>
        <p:nvPicPr>
          <p:cNvPr id="10" name="Picture 9"/>
          <p:cNvPicPr>
            <a:picLocks noChangeAspect="1"/>
          </p:cNvPicPr>
          <p:nvPr/>
        </p:nvPicPr>
        <p:blipFill>
          <a:blip r:embed="rId3"/>
          <a:stretch>
            <a:fillRect/>
          </a:stretch>
        </p:blipFill>
        <p:spPr>
          <a:xfrm>
            <a:off x="6331613" y="4041970"/>
            <a:ext cx="5690931" cy="2227133"/>
          </a:xfrm>
          <a:prstGeom prst="rect">
            <a:avLst/>
          </a:prstGeom>
        </p:spPr>
      </p:pic>
      <p:sp>
        <p:nvSpPr>
          <p:cNvPr id="11" name="TextBox 10"/>
          <p:cNvSpPr txBox="1"/>
          <p:nvPr/>
        </p:nvSpPr>
        <p:spPr>
          <a:xfrm>
            <a:off x="6331612" y="6289937"/>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Ministry of Housing, Communities &amp; Local Government (Table 20</a:t>
            </a:r>
            <a:r>
              <a:rPr lang="en-GB" sz="1100" dirty="0" smtClean="0">
                <a:solidFill>
                  <a:srgbClr val="002F5D"/>
                </a:solidFill>
              </a:rPr>
              <a:t>)</a:t>
            </a:r>
            <a:endParaRPr lang="en-GB" sz="1100" dirty="0">
              <a:solidFill>
                <a:schemeClr val="accent5">
                  <a:lumMod val="50000"/>
                </a:schemeClr>
              </a:solidFill>
            </a:endParaRPr>
          </a:p>
        </p:txBody>
      </p:sp>
      <p:pic>
        <p:nvPicPr>
          <p:cNvPr id="12" name="Picture 11"/>
          <p:cNvPicPr>
            <a:picLocks noChangeAspect="1"/>
          </p:cNvPicPr>
          <p:nvPr/>
        </p:nvPicPr>
        <p:blipFill>
          <a:blip r:embed="rId4"/>
          <a:stretch>
            <a:fillRect/>
          </a:stretch>
        </p:blipFill>
        <p:spPr>
          <a:xfrm>
            <a:off x="3247908" y="5764165"/>
            <a:ext cx="2889754" cy="384081"/>
          </a:xfrm>
          <a:prstGeom prst="rect">
            <a:avLst/>
          </a:prstGeom>
        </p:spPr>
      </p:pic>
      <p:sp>
        <p:nvSpPr>
          <p:cNvPr id="14" name="Rectangle 13"/>
          <p:cNvSpPr/>
          <p:nvPr/>
        </p:nvSpPr>
        <p:spPr>
          <a:xfrm>
            <a:off x="2613110" y="6269103"/>
            <a:ext cx="3844059" cy="246221"/>
          </a:xfrm>
          <a:prstGeom prst="rect">
            <a:avLst/>
          </a:prstGeom>
        </p:spPr>
        <p:txBody>
          <a:bodyPr wrap="square">
            <a:spAutoFit/>
          </a:bodyPr>
          <a:lstStyle/>
          <a:p>
            <a:pPr marL="171450" indent="-171450">
              <a:lnSpc>
                <a:spcPts val="1200"/>
              </a:lnSpc>
              <a:spcAft>
                <a:spcPts val="0"/>
              </a:spcAft>
              <a:buFont typeface="Arial" panose="020B0604020202020204" pitchFamily="34" charset="0"/>
              <a:buChar char="•"/>
            </a:pP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5"/>
          <a:stretch>
            <a:fillRect/>
          </a:stretch>
        </p:blipFill>
        <p:spPr>
          <a:xfrm>
            <a:off x="4535140" y="5146215"/>
            <a:ext cx="1539240" cy="565785"/>
          </a:xfrm>
          <a:prstGeom prst="rect">
            <a:avLst/>
          </a:prstGeom>
        </p:spPr>
      </p:pic>
    </p:spTree>
    <p:extLst>
      <p:ext uri="{BB962C8B-B14F-4D97-AF65-F5344CB8AC3E}">
        <p14:creationId xmlns:p14="http://schemas.microsoft.com/office/powerpoint/2010/main" val="12834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7</a:t>
            </a:fld>
            <a:endParaRPr lang="en-GB"/>
          </a:p>
        </p:txBody>
      </p:sp>
      <p:sp>
        <p:nvSpPr>
          <p:cNvPr id="8" name="TextBox 7"/>
          <p:cNvSpPr txBox="1"/>
          <p:nvPr/>
        </p:nvSpPr>
        <p:spPr>
          <a:xfrm>
            <a:off x="6670415" y="2978419"/>
            <a:ext cx="528591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Under </a:t>
            </a:r>
            <a:r>
              <a:rPr lang="en-GB" sz="1400" b="1" dirty="0">
                <a:solidFill>
                  <a:schemeClr val="bg1"/>
                </a:solidFill>
              </a:rPr>
              <a:t>18 conceptions and birth rates, 2016</a:t>
            </a:r>
          </a:p>
        </p:txBody>
      </p:sp>
      <p:pic>
        <p:nvPicPr>
          <p:cNvPr id="5" name="Content Placeholder 4"/>
          <p:cNvPicPr>
            <a:picLocks noGrp="1" noChangeAspect="1"/>
          </p:cNvPicPr>
          <p:nvPr>
            <p:ph idx="1"/>
          </p:nvPr>
        </p:nvPicPr>
        <p:blipFill>
          <a:blip r:embed="rId2"/>
          <a:stretch>
            <a:fillRect/>
          </a:stretch>
        </p:blipFill>
        <p:spPr>
          <a:xfrm>
            <a:off x="6670415" y="3378529"/>
            <a:ext cx="5285912" cy="2046491"/>
          </a:xfrm>
          <a:prstGeom prst="rect">
            <a:avLst/>
          </a:prstGeom>
        </p:spPr>
      </p:pic>
      <p:sp>
        <p:nvSpPr>
          <p:cNvPr id="6" name="Rectangle 5"/>
          <p:cNvSpPr/>
          <p:nvPr/>
        </p:nvSpPr>
        <p:spPr>
          <a:xfrm>
            <a:off x="9500260" y="5802352"/>
            <a:ext cx="2364179" cy="707886"/>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Outcomes Framework indicator 2.04, Sexual and Reproductive Health Profiles (ONS</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49)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57601" y="3478639"/>
            <a:ext cx="6115903" cy="2677656"/>
          </a:xfrm>
          <a:prstGeom prst="rect">
            <a:avLst/>
          </a:prstGeom>
        </p:spPr>
        <p:txBody>
          <a:bodyPr wrap="square">
            <a:spAutoFit/>
          </a:bodyPr>
          <a:lstStyle/>
          <a:p>
            <a:pPr marL="285750" indent="-285750">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Cambridge birth rate </a:t>
            </a:r>
            <a:r>
              <a:rPr lang="en-GB" sz="1400" dirty="0" smtClean="0">
                <a:solidFill>
                  <a:srgbClr val="002F5D"/>
                </a:solidFill>
              </a:rPr>
              <a:t>is statistically significantly </a:t>
            </a:r>
            <a:r>
              <a:rPr lang="en-GB" sz="1400" b="1" dirty="0" smtClean="0">
                <a:solidFill>
                  <a:srgbClr val="002F5D"/>
                </a:solidFill>
              </a:rPr>
              <a:t>lower</a:t>
            </a:r>
            <a:r>
              <a:rPr lang="en-GB" sz="1400" dirty="0" smtClean="0">
                <a:solidFill>
                  <a:srgbClr val="002F5D"/>
                </a:solidFill>
              </a:rPr>
              <a:t> than the county average. All other districts have significantly higher rates than the Cambridgeshire </a:t>
            </a:r>
            <a:r>
              <a:rPr lang="en-GB" sz="1400" dirty="0">
                <a:solidFill>
                  <a:srgbClr val="002F5D"/>
                </a:solidFill>
              </a:rPr>
              <a:t>rate (statistical significance not shown</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002F5D"/>
              </a:solidFill>
            </a:endParaRPr>
          </a:p>
          <a:p>
            <a:pPr marL="285750" lvl="0" indent="-285750">
              <a:spcAft>
                <a:spcPts val="0"/>
              </a:spcAft>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fertility rate has increased between 2005-07 and 2014-16 for Cambridge</a:t>
            </a:r>
            <a:r>
              <a:rPr lang="en-GB" sz="1400" dirty="0" smtClean="0">
                <a:solidFill>
                  <a:srgbClr val="002F5D"/>
                </a:solidFill>
              </a:rPr>
              <a:t>, and each of the Cambridgeshire districts.</a:t>
            </a:r>
          </a:p>
          <a:p>
            <a:pPr marL="285750" lvl="0" indent="-285750">
              <a:spcAft>
                <a:spcPts val="0"/>
              </a:spcAft>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lvl="0" indent="-285750">
              <a:spcAft>
                <a:spcPts val="0"/>
              </a:spcAft>
              <a:buFont typeface="Wingdings" panose="05000000000000000000" pitchFamily="2" charset="2"/>
              <a:buChar char="ð"/>
            </a:pP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The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rate of under 18 conception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in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Cambridge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is statistically significantly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lower</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 than the England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average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and declining</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p>
          <a:p>
            <a:pPr marL="285750" lvl="0" indent="-285750">
              <a:spcAft>
                <a:spcPts val="0"/>
              </a:spcAft>
              <a:buFont typeface="Wingdings" panose="05000000000000000000" pitchFamily="2" charset="2"/>
              <a:buChar char="ð"/>
            </a:pP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Birth rates to mothers aged under 18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are statistically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similar</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in Cambridge compared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with the national average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670415" y="5482811"/>
            <a:ext cx="1806905" cy="246221"/>
          </a:xfrm>
          <a:prstGeom prst="rect">
            <a:avLst/>
          </a:prstGeom>
        </p:spPr>
        <p:txBody>
          <a:bodyPr wrap="none">
            <a:spAutoFit/>
          </a:bodyPr>
          <a:lstStyle/>
          <a:p>
            <a:pPr>
              <a:lnSpc>
                <a:spcPts val="1200"/>
              </a:lnSpc>
              <a:spcAft>
                <a:spcPts val="0"/>
              </a:spcAft>
            </a:pPr>
            <a:r>
              <a:rPr lang="en-GB" sz="1000" baseline="30000" dirty="0">
                <a:solidFill>
                  <a:srgbClr val="002F5D"/>
                </a:solidFill>
                <a:latin typeface="Calibri" panose="020F0502020204030204" pitchFamily="34" charset="0"/>
                <a:ea typeface="Calibri" panose="020F0502020204030204" pitchFamily="34" charset="0"/>
                <a:cs typeface="Arial" panose="020B0604020202020204" pitchFamily="34" charset="0"/>
              </a:rPr>
              <a:t>1</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per 1,000 females aged 15-17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p:cNvSpPr txBox="1">
            <a:spLocks/>
          </p:cNvSpPr>
          <p:nvPr/>
        </p:nvSpPr>
        <p:spPr>
          <a:xfrm>
            <a:off x="0" y="0"/>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Birth rates and under </a:t>
            </a:r>
            <a:r>
              <a:rPr lang="en-GB" sz="3200" b="1" dirty="0">
                <a:solidFill>
                  <a:schemeClr val="bg1"/>
                </a:solidFill>
              </a:rPr>
              <a:t>18 </a:t>
            </a:r>
            <a:r>
              <a:rPr lang="en-GB" sz="3200" b="1" dirty="0" smtClean="0">
                <a:solidFill>
                  <a:schemeClr val="bg1"/>
                </a:solidFill>
              </a:rPr>
              <a:t>conceptions</a:t>
            </a:r>
            <a:endParaRPr lang="en-GB" sz="3200" b="1" dirty="0">
              <a:solidFill>
                <a:schemeClr val="bg1"/>
              </a:solidFill>
            </a:endParaRPr>
          </a:p>
        </p:txBody>
      </p:sp>
      <p:sp>
        <p:nvSpPr>
          <p:cNvPr id="12" name="TextBox 11"/>
          <p:cNvSpPr txBox="1"/>
          <p:nvPr/>
        </p:nvSpPr>
        <p:spPr>
          <a:xfrm>
            <a:off x="2934268" y="630210"/>
            <a:ext cx="9084949" cy="304861"/>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Trend in general fertility rate (live birth rate per 1,000 women aged 15-44 years) by local authority of mother’s residence</a:t>
            </a:r>
            <a:endParaRPr lang="en-GB" sz="1400" b="1" dirty="0">
              <a:solidFill>
                <a:schemeClr val="bg1"/>
              </a:solidFill>
            </a:endParaRPr>
          </a:p>
        </p:txBody>
      </p:sp>
      <p:pic>
        <p:nvPicPr>
          <p:cNvPr id="2" name="Picture 1"/>
          <p:cNvPicPr>
            <a:picLocks noChangeAspect="1"/>
          </p:cNvPicPr>
          <p:nvPr/>
        </p:nvPicPr>
        <p:blipFill>
          <a:blip r:embed="rId3"/>
          <a:stretch>
            <a:fillRect/>
          </a:stretch>
        </p:blipFill>
        <p:spPr>
          <a:xfrm>
            <a:off x="5898303" y="1043164"/>
            <a:ext cx="6120914" cy="1469263"/>
          </a:xfrm>
          <a:prstGeom prst="rect">
            <a:avLst/>
          </a:prstGeom>
        </p:spPr>
      </p:pic>
      <p:sp>
        <p:nvSpPr>
          <p:cNvPr id="14" name="Rectangle 13"/>
          <p:cNvSpPr/>
          <p:nvPr/>
        </p:nvSpPr>
        <p:spPr>
          <a:xfrm>
            <a:off x="5898303" y="2598376"/>
            <a:ext cx="5024132" cy="400110"/>
          </a:xfrm>
          <a:prstGeom prst="rect">
            <a:avLst/>
          </a:prstGeom>
        </p:spPr>
        <p:txBody>
          <a:bodyPr wrap="non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a:solidFill>
                  <a:srgbClr val="002F5D"/>
                </a:solidFill>
              </a:rPr>
              <a:t>ONS birth registrations, ONS mid-year population estimates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(Figure 16 and Table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12)</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000" dirty="0" smtClean="0">
                <a:solidFill>
                  <a:srgbClr val="002F5D"/>
                </a:solidFill>
              </a:rPr>
              <a:t> </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934268" y="1071065"/>
            <a:ext cx="2606723" cy="1901441"/>
          </a:xfrm>
          <a:prstGeom prst="rect">
            <a:avLst/>
          </a:prstGeom>
        </p:spPr>
      </p:pic>
      <p:sp>
        <p:nvSpPr>
          <p:cNvPr id="16" name="Rectangle 15"/>
          <p:cNvSpPr/>
          <p:nvPr/>
        </p:nvSpPr>
        <p:spPr>
          <a:xfrm>
            <a:off x="2934268" y="2995015"/>
            <a:ext cx="1173719" cy="246221"/>
          </a:xfrm>
          <a:prstGeom prst="rect">
            <a:avLst/>
          </a:prstGeom>
        </p:spPr>
        <p:txBody>
          <a:bodyPr wrap="non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2014-16 data only</a:t>
            </a:r>
            <a:r>
              <a:rPr lang="en-GB" sz="1000" dirty="0" smtClean="0">
                <a:solidFill>
                  <a:srgbClr val="002F5D"/>
                </a:solidFill>
              </a:rPr>
              <a:t> </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257601" y="1558320"/>
            <a:ext cx="2540190" cy="954107"/>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Cambridge has a relatively low birth rate </a:t>
            </a:r>
            <a:r>
              <a:rPr lang="en-GB" sz="1400" dirty="0" smtClean="0">
                <a:solidFill>
                  <a:srgbClr val="002F5D"/>
                </a:solidFill>
              </a:rPr>
              <a:t>compared with other districts in Cambridgeshire.</a:t>
            </a:r>
            <a:endParaRPr lang="en-GB" sz="1400" dirty="0"/>
          </a:p>
        </p:txBody>
      </p:sp>
      <p:pic>
        <p:nvPicPr>
          <p:cNvPr id="10" name="Picture 9"/>
          <p:cNvPicPr>
            <a:picLocks noChangeAspect="1"/>
          </p:cNvPicPr>
          <p:nvPr/>
        </p:nvPicPr>
        <p:blipFill>
          <a:blip r:embed="rId5"/>
          <a:stretch>
            <a:fillRect/>
          </a:stretch>
        </p:blipFill>
        <p:spPr>
          <a:xfrm>
            <a:off x="6643092" y="5880547"/>
            <a:ext cx="2670279" cy="390178"/>
          </a:xfrm>
          <a:prstGeom prst="rect">
            <a:avLst/>
          </a:prstGeom>
        </p:spPr>
      </p:pic>
    </p:spTree>
    <p:extLst>
      <p:ext uri="{BB962C8B-B14F-4D97-AF65-F5344CB8AC3E}">
        <p14:creationId xmlns:p14="http://schemas.microsoft.com/office/powerpoint/2010/main" val="1562616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7"/>
            <a:ext cx="12192000" cy="532262"/>
          </a:xfrm>
          <a:solidFill>
            <a:schemeClr val="accent1"/>
          </a:solidFill>
        </p:spPr>
        <p:txBody>
          <a:bodyPr>
            <a:normAutofit fontScale="90000"/>
          </a:bodyPr>
          <a:lstStyle/>
          <a:p>
            <a:r>
              <a:rPr lang="en-GB" sz="3600" b="1" dirty="0" smtClean="0">
                <a:solidFill>
                  <a:schemeClr val="bg1"/>
                </a:solidFill>
              </a:rPr>
              <a:t>Public Health England summary health profile - at Nov 2018</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8</a:t>
            </a:fld>
            <a:endParaRPr lang="en-GB" dirty="0"/>
          </a:p>
        </p:txBody>
      </p:sp>
      <p:pic>
        <p:nvPicPr>
          <p:cNvPr id="5" name="Picture 4"/>
          <p:cNvPicPr>
            <a:picLocks noChangeAspect="1"/>
          </p:cNvPicPr>
          <p:nvPr/>
        </p:nvPicPr>
        <p:blipFill>
          <a:blip r:embed="rId2"/>
          <a:stretch>
            <a:fillRect/>
          </a:stretch>
        </p:blipFill>
        <p:spPr>
          <a:xfrm>
            <a:off x="4383195" y="1069620"/>
            <a:ext cx="7594239" cy="4782169"/>
          </a:xfrm>
          <a:prstGeom prst="rect">
            <a:avLst/>
          </a:prstGeom>
        </p:spPr>
      </p:pic>
      <p:sp>
        <p:nvSpPr>
          <p:cNvPr id="6" name="TextBox 5"/>
          <p:cNvSpPr txBox="1"/>
          <p:nvPr/>
        </p:nvSpPr>
        <p:spPr>
          <a:xfrm>
            <a:off x="287382" y="1008244"/>
            <a:ext cx="3839449" cy="3754874"/>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Cambridge</a:t>
            </a:r>
            <a:r>
              <a:rPr lang="en-GB" sz="1400" dirty="0" smtClean="0">
                <a:solidFill>
                  <a:srgbClr val="002F5D"/>
                </a:solidFill>
              </a:rPr>
              <a:t> is statistically significantly </a:t>
            </a:r>
            <a:r>
              <a:rPr lang="en-GB" sz="1400" b="1" dirty="0" smtClean="0">
                <a:solidFill>
                  <a:srgbClr val="002F5D"/>
                </a:solidFill>
              </a:rPr>
              <a:t>better than, or statistically similar </a:t>
            </a:r>
            <a:r>
              <a:rPr lang="en-GB" sz="1400" dirty="0" smtClean="0">
                <a:solidFill>
                  <a:srgbClr val="002F5D"/>
                </a:solidFill>
              </a:rPr>
              <a:t>to, the England average for </a:t>
            </a:r>
            <a:r>
              <a:rPr lang="en-GB" sz="1400" b="1" dirty="0" smtClean="0">
                <a:solidFill>
                  <a:srgbClr val="002F5D"/>
                </a:solidFill>
              </a:rPr>
              <a:t>many </a:t>
            </a:r>
            <a:r>
              <a:rPr lang="en-GB" sz="1400" b="1" dirty="0">
                <a:solidFill>
                  <a:srgbClr val="002F5D"/>
                </a:solidFill>
              </a:rPr>
              <a:t>of </a:t>
            </a:r>
            <a:r>
              <a:rPr lang="en-GB" sz="1400" b="1" dirty="0" smtClean="0">
                <a:solidFill>
                  <a:srgbClr val="002F5D"/>
                </a:solidFill>
              </a:rPr>
              <a:t>the key </a:t>
            </a:r>
            <a:r>
              <a:rPr lang="en-GB" sz="1400" b="1" dirty="0">
                <a:solidFill>
                  <a:srgbClr val="002F5D"/>
                </a:solidFill>
              </a:rPr>
              <a:t>indicators </a:t>
            </a:r>
            <a:r>
              <a:rPr lang="en-GB" sz="1400" dirty="0" smtClean="0">
                <a:solidFill>
                  <a:srgbClr val="002F5D"/>
                </a:solidFill>
              </a:rPr>
              <a:t>in the health profile shown.  </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i="1" dirty="0" smtClean="0">
                <a:solidFill>
                  <a:srgbClr val="002F5D"/>
                </a:solidFill>
              </a:rPr>
              <a:t>Our communities: </a:t>
            </a:r>
            <a:r>
              <a:rPr lang="en-GB" sz="1400" b="1" dirty="0" smtClean="0">
                <a:solidFill>
                  <a:srgbClr val="002F5D"/>
                </a:solidFill>
              </a:rPr>
              <a:t>Cambridge</a:t>
            </a:r>
            <a:r>
              <a:rPr lang="en-GB" sz="1400" dirty="0" smtClean="0">
                <a:solidFill>
                  <a:srgbClr val="002F5D"/>
                </a:solidFill>
              </a:rPr>
              <a:t> has statistically significantly </a:t>
            </a:r>
            <a:r>
              <a:rPr lang="en-GB" sz="1400" b="1" dirty="0" smtClean="0">
                <a:solidFill>
                  <a:srgbClr val="002F5D"/>
                </a:solidFill>
              </a:rPr>
              <a:t>higher levels of statutory homelessness </a:t>
            </a:r>
            <a:r>
              <a:rPr lang="en-GB" sz="1400" dirty="0" smtClean="0">
                <a:solidFill>
                  <a:srgbClr val="002F5D"/>
                </a:solidFill>
              </a:rPr>
              <a:t>than the national average.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i="1" dirty="0" smtClean="0">
                <a:solidFill>
                  <a:srgbClr val="002F5D"/>
                </a:solidFill>
              </a:rPr>
              <a:t>Disease and poor health: </a:t>
            </a:r>
            <a:r>
              <a:rPr lang="en-GB" sz="1400" b="1" dirty="0" smtClean="0">
                <a:solidFill>
                  <a:srgbClr val="002F5D"/>
                </a:solidFill>
              </a:rPr>
              <a:t>Cambridge</a:t>
            </a:r>
            <a:r>
              <a:rPr lang="en-GB" sz="1400" dirty="0" smtClean="0">
                <a:solidFill>
                  <a:srgbClr val="002F5D"/>
                </a:solidFill>
              </a:rPr>
              <a:t> has statistically significantly </a:t>
            </a:r>
            <a:r>
              <a:rPr lang="en-GB" sz="1400" b="1" dirty="0" smtClean="0">
                <a:solidFill>
                  <a:srgbClr val="002F5D"/>
                </a:solidFill>
              </a:rPr>
              <a:t>higher</a:t>
            </a:r>
            <a:r>
              <a:rPr lang="en-GB" sz="1400" dirty="0" smtClean="0">
                <a:solidFill>
                  <a:srgbClr val="002F5D"/>
                </a:solidFill>
              </a:rPr>
              <a:t> levels of </a:t>
            </a:r>
            <a:r>
              <a:rPr lang="en-GB" sz="1400" b="1" dirty="0" smtClean="0">
                <a:solidFill>
                  <a:srgbClr val="002F5D"/>
                </a:solidFill>
              </a:rPr>
              <a:t>emergency hospital stays for self-harm</a:t>
            </a:r>
            <a:r>
              <a:rPr lang="en-GB" sz="1400" dirty="0" smtClean="0">
                <a:solidFill>
                  <a:srgbClr val="002F5D"/>
                </a:solidFill>
              </a:rPr>
              <a:t>, and </a:t>
            </a:r>
            <a:r>
              <a:rPr lang="en-GB" sz="1400" b="1" dirty="0" smtClean="0">
                <a:solidFill>
                  <a:srgbClr val="002F5D"/>
                </a:solidFill>
              </a:rPr>
              <a:t>hospital stays for alcohol-related harm </a:t>
            </a:r>
            <a:r>
              <a:rPr lang="en-GB" sz="1400" dirty="0" smtClean="0">
                <a:solidFill>
                  <a:srgbClr val="002F5D"/>
                </a:solidFill>
              </a:rPr>
              <a:t>than found nationally.  Cambridge also has statistically significantly </a:t>
            </a:r>
            <a:r>
              <a:rPr lang="en-GB" sz="1400" b="1" dirty="0" smtClean="0">
                <a:solidFill>
                  <a:srgbClr val="002F5D"/>
                </a:solidFill>
              </a:rPr>
              <a:t>higher</a:t>
            </a:r>
            <a:r>
              <a:rPr lang="en-GB" sz="1400" dirty="0" smtClean="0">
                <a:solidFill>
                  <a:srgbClr val="002F5D"/>
                </a:solidFill>
              </a:rPr>
              <a:t> levels </a:t>
            </a:r>
            <a:r>
              <a:rPr lang="en-GB" sz="1400" b="1" dirty="0" smtClean="0">
                <a:solidFill>
                  <a:srgbClr val="002F5D"/>
                </a:solidFill>
              </a:rPr>
              <a:t>diabetes diagnoses</a:t>
            </a:r>
            <a:r>
              <a:rPr lang="en-GB" sz="1400" dirty="0" smtClean="0">
                <a:solidFill>
                  <a:srgbClr val="002F5D"/>
                </a:solidFill>
              </a:rPr>
              <a:t> (aged 17yrs and over) than the England average.</a:t>
            </a:r>
          </a:p>
        </p:txBody>
      </p:sp>
      <p:sp>
        <p:nvSpPr>
          <p:cNvPr id="7" name="TextBox 6"/>
          <p:cNvSpPr txBox="1"/>
          <p:nvPr/>
        </p:nvSpPr>
        <p:spPr>
          <a:xfrm>
            <a:off x="4255606" y="5973264"/>
            <a:ext cx="4110446" cy="261610"/>
          </a:xfrm>
          <a:prstGeom prst="rect">
            <a:avLst/>
          </a:prstGeom>
          <a:noFill/>
        </p:spPr>
        <p:txBody>
          <a:bodyPr wrap="square" rtlCol="0">
            <a:spAutoFit/>
          </a:bodyPr>
          <a:lstStyle/>
          <a:p>
            <a:r>
              <a:rPr lang="en-GB" sz="1100" b="1" dirty="0">
                <a:solidFill>
                  <a:srgbClr val="002F5D"/>
                </a:solidFill>
              </a:rPr>
              <a:t>Source:</a:t>
            </a:r>
            <a:r>
              <a:rPr lang="en-GB" sz="1100" dirty="0">
                <a:solidFill>
                  <a:srgbClr val="002F5D"/>
                </a:solidFill>
              </a:rPr>
              <a:t> Public Health England Health </a:t>
            </a:r>
            <a:r>
              <a:rPr lang="en-GB" sz="1100" dirty="0" smtClean="0">
                <a:solidFill>
                  <a:srgbClr val="002F5D"/>
                </a:solidFill>
              </a:rPr>
              <a:t>Profiles, November 2018</a:t>
            </a:r>
            <a:endParaRPr lang="en-GB" sz="1100" dirty="0"/>
          </a:p>
        </p:txBody>
      </p:sp>
      <p:sp>
        <p:nvSpPr>
          <p:cNvPr id="9" name="TextBox 8"/>
          <p:cNvSpPr txBox="1"/>
          <p:nvPr/>
        </p:nvSpPr>
        <p:spPr>
          <a:xfrm>
            <a:off x="4383195" y="640229"/>
            <a:ext cx="759423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Health summary</a:t>
            </a:r>
            <a:endParaRPr lang="en-GB" sz="1400" b="1" dirty="0">
              <a:solidFill>
                <a:schemeClr val="bg1"/>
              </a:solidFill>
            </a:endParaRPr>
          </a:p>
        </p:txBody>
      </p:sp>
    </p:spTree>
    <p:extLst>
      <p:ext uri="{BB962C8B-B14F-4D97-AF65-F5344CB8AC3E}">
        <p14:creationId xmlns:p14="http://schemas.microsoft.com/office/powerpoint/2010/main" val="380563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Local deprivation</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9</a:t>
            </a:fld>
            <a:endParaRPr lang="en-GB"/>
          </a:p>
        </p:txBody>
      </p:sp>
      <p:sp>
        <p:nvSpPr>
          <p:cNvPr id="8" name="TextBox 7"/>
          <p:cNvSpPr txBox="1"/>
          <p:nvPr/>
        </p:nvSpPr>
        <p:spPr>
          <a:xfrm>
            <a:off x="7544056" y="682334"/>
            <a:ext cx="452376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Indices of deprivation: </a:t>
            </a:r>
          </a:p>
        </p:txBody>
      </p:sp>
      <p:sp>
        <p:nvSpPr>
          <p:cNvPr id="3" name="Content Placeholder 2"/>
          <p:cNvSpPr>
            <a:spLocks noGrp="1"/>
          </p:cNvSpPr>
          <p:nvPr>
            <p:ph idx="1"/>
          </p:nvPr>
        </p:nvSpPr>
        <p:spPr>
          <a:xfrm>
            <a:off x="4584032" y="726119"/>
            <a:ext cx="2805596" cy="5330890"/>
          </a:xfrm>
        </p:spPr>
        <p:txBody>
          <a:bodyPr>
            <a:normAutofit fontScale="92500" lnSpcReduction="20000"/>
          </a:bodyPr>
          <a:lstStyle/>
          <a:p>
            <a:pPr>
              <a:buFont typeface="Wingdings" panose="05000000000000000000" pitchFamily="2" charset="2"/>
              <a:buChar char="ð"/>
            </a:pPr>
            <a:r>
              <a:rPr lang="en-GB" sz="1500" dirty="0">
                <a:solidFill>
                  <a:srgbClr val="002F5D"/>
                </a:solidFill>
              </a:rPr>
              <a:t>Cambridgeshire </a:t>
            </a:r>
            <a:r>
              <a:rPr lang="en-GB" sz="1500" dirty="0" smtClean="0">
                <a:solidFill>
                  <a:srgbClr val="002F5D"/>
                </a:solidFill>
              </a:rPr>
              <a:t>as </a:t>
            </a:r>
            <a:r>
              <a:rPr lang="en-GB" sz="1500" dirty="0">
                <a:solidFill>
                  <a:srgbClr val="002F5D"/>
                </a:solidFill>
              </a:rPr>
              <a:t>a whole has </a:t>
            </a:r>
            <a:r>
              <a:rPr lang="en-GB" sz="1500" b="1" dirty="0">
                <a:solidFill>
                  <a:srgbClr val="002F5D"/>
                </a:solidFill>
              </a:rPr>
              <a:t>relatively less deprivation </a:t>
            </a:r>
            <a:r>
              <a:rPr lang="en-GB" sz="1500" dirty="0">
                <a:solidFill>
                  <a:srgbClr val="002F5D"/>
                </a:solidFill>
              </a:rPr>
              <a:t>than England. </a:t>
            </a:r>
            <a:endParaRPr lang="en-GB" sz="1500" dirty="0" smtClean="0">
              <a:solidFill>
                <a:srgbClr val="002F5D"/>
              </a:solidFill>
            </a:endParaRPr>
          </a:p>
          <a:p>
            <a:pPr>
              <a:buFont typeface="Wingdings" panose="05000000000000000000" pitchFamily="2" charset="2"/>
              <a:buChar char="ð"/>
            </a:pPr>
            <a:r>
              <a:rPr lang="en-GB" sz="1500" b="1" dirty="0" smtClean="0">
                <a:solidFill>
                  <a:srgbClr val="002F5D"/>
                </a:solidFill>
              </a:rPr>
              <a:t>Cambridge has some pockets of deprivation. </a:t>
            </a:r>
            <a:r>
              <a:rPr lang="en-GB" sz="1500" dirty="0" smtClean="0">
                <a:solidFill>
                  <a:srgbClr val="002F5D"/>
                </a:solidFill>
              </a:rPr>
              <a:t>Around </a:t>
            </a:r>
            <a:r>
              <a:rPr lang="en-GB" sz="1500" b="1" dirty="0" smtClean="0">
                <a:solidFill>
                  <a:srgbClr val="002F5D"/>
                </a:solidFill>
              </a:rPr>
              <a:t>2.5%</a:t>
            </a:r>
            <a:r>
              <a:rPr lang="en-GB" sz="1500" dirty="0" smtClean="0">
                <a:solidFill>
                  <a:srgbClr val="002F5D"/>
                </a:solidFill>
              </a:rPr>
              <a:t> </a:t>
            </a:r>
            <a:r>
              <a:rPr lang="en-GB" sz="1500" b="1" dirty="0" smtClean="0">
                <a:solidFill>
                  <a:srgbClr val="002F5D"/>
                </a:solidFill>
              </a:rPr>
              <a:t>of LSOAs</a:t>
            </a:r>
            <a:r>
              <a:rPr lang="en-GB" sz="1500" dirty="0" smtClean="0">
                <a:solidFill>
                  <a:srgbClr val="002F5D"/>
                </a:solidFill>
              </a:rPr>
              <a:t> in Cambridge are categorised as being within the </a:t>
            </a:r>
            <a:r>
              <a:rPr lang="en-GB" sz="1500" b="1" dirty="0" smtClean="0">
                <a:solidFill>
                  <a:srgbClr val="002F5D"/>
                </a:solidFill>
              </a:rPr>
              <a:t>most deprived </a:t>
            </a:r>
            <a:r>
              <a:rPr lang="en-GB" sz="1500" dirty="0" smtClean="0">
                <a:solidFill>
                  <a:srgbClr val="002F5D"/>
                </a:solidFill>
              </a:rPr>
              <a:t>20% of areas nationally (IMD 2015).</a:t>
            </a:r>
          </a:p>
          <a:p>
            <a:pPr>
              <a:buFont typeface="Wingdings" panose="05000000000000000000" pitchFamily="2" charset="2"/>
              <a:buChar char="ð"/>
            </a:pPr>
            <a:r>
              <a:rPr lang="en-GB" sz="1500" dirty="0" smtClean="0">
                <a:solidFill>
                  <a:srgbClr val="002F5D"/>
                </a:solidFill>
              </a:rPr>
              <a:t>Cambridge has a </a:t>
            </a:r>
            <a:r>
              <a:rPr lang="en-GB" sz="1500" b="1" dirty="0" smtClean="0">
                <a:solidFill>
                  <a:srgbClr val="002F5D"/>
                </a:solidFill>
              </a:rPr>
              <a:t>higher (worse) children’s deprivation score </a:t>
            </a:r>
            <a:r>
              <a:rPr lang="en-GB" sz="1500" dirty="0" smtClean="0">
                <a:solidFill>
                  <a:srgbClr val="002F5D"/>
                </a:solidFill>
              </a:rPr>
              <a:t>than Cambridgeshire, but this is below national average.</a:t>
            </a:r>
          </a:p>
          <a:p>
            <a:pPr>
              <a:buFont typeface="Wingdings" panose="05000000000000000000" pitchFamily="2" charset="2"/>
              <a:buChar char="ð"/>
            </a:pPr>
            <a:r>
              <a:rPr lang="en-GB" sz="1500" dirty="0" smtClean="0">
                <a:solidFill>
                  <a:srgbClr val="002F5D"/>
                </a:solidFill>
              </a:rPr>
              <a:t>The </a:t>
            </a:r>
            <a:r>
              <a:rPr lang="en-GB" sz="1500" b="1" dirty="0" smtClean="0">
                <a:solidFill>
                  <a:srgbClr val="002F5D"/>
                </a:solidFill>
              </a:rPr>
              <a:t>older people’s deprivation score is higher (worse) in Cambridge </a:t>
            </a:r>
            <a:r>
              <a:rPr lang="en-GB" sz="1500" dirty="0" smtClean="0">
                <a:solidFill>
                  <a:srgbClr val="002F5D"/>
                </a:solidFill>
              </a:rPr>
              <a:t>than Cambridgeshire and all other Cambridgeshire districts except Fenland. </a:t>
            </a:r>
          </a:p>
          <a:p>
            <a:pPr>
              <a:buFont typeface="Wingdings" panose="05000000000000000000" pitchFamily="2" charset="2"/>
              <a:buChar char="ð"/>
            </a:pPr>
            <a:r>
              <a:rPr lang="en-GB" sz="1500" b="1" dirty="0" smtClean="0">
                <a:solidFill>
                  <a:srgbClr val="002F5D"/>
                </a:solidFill>
              </a:rPr>
              <a:t>Cambridge wards </a:t>
            </a:r>
            <a:r>
              <a:rPr lang="en-GB" sz="1500" dirty="0" smtClean="0">
                <a:solidFill>
                  <a:srgbClr val="002F5D"/>
                </a:solidFill>
              </a:rPr>
              <a:t>identified as categorised as the </a:t>
            </a:r>
            <a:r>
              <a:rPr lang="en-GB" sz="1500" b="1" dirty="0" smtClean="0">
                <a:solidFill>
                  <a:srgbClr val="002F5D"/>
                </a:solidFill>
              </a:rPr>
              <a:t>most deprived</a:t>
            </a:r>
            <a:r>
              <a:rPr lang="en-GB" sz="1500" dirty="0" smtClean="0">
                <a:solidFill>
                  <a:srgbClr val="002F5D"/>
                </a:solidFill>
              </a:rPr>
              <a:t> 20% of areas nationally are:</a:t>
            </a:r>
          </a:p>
          <a:p>
            <a:pPr lvl="1">
              <a:buFont typeface="Wingdings" panose="05000000000000000000" pitchFamily="2" charset="2"/>
              <a:buChar char="ð"/>
            </a:pPr>
            <a:r>
              <a:rPr lang="en-GB" sz="1500" dirty="0" smtClean="0">
                <a:solidFill>
                  <a:srgbClr val="002F5D"/>
                </a:solidFill>
              </a:rPr>
              <a:t>Abbey</a:t>
            </a:r>
          </a:p>
          <a:p>
            <a:pPr lvl="1">
              <a:buFont typeface="Wingdings" panose="05000000000000000000" pitchFamily="2" charset="2"/>
              <a:buChar char="ð"/>
            </a:pPr>
            <a:r>
              <a:rPr lang="en-GB" sz="1500" dirty="0" smtClean="0">
                <a:solidFill>
                  <a:srgbClr val="002F5D"/>
                </a:solidFill>
              </a:rPr>
              <a:t>King’s Hedges</a:t>
            </a:r>
          </a:p>
          <a:p>
            <a:pPr>
              <a:buFont typeface="Wingdings" panose="05000000000000000000" pitchFamily="2" charset="2"/>
              <a:buChar char="ð"/>
            </a:pPr>
            <a:r>
              <a:rPr lang="en-GB" sz="1500" b="1" dirty="0" smtClean="0">
                <a:solidFill>
                  <a:srgbClr val="002F5D"/>
                </a:solidFill>
              </a:rPr>
              <a:t>Cambridge</a:t>
            </a:r>
            <a:r>
              <a:rPr lang="en-GB" sz="1500" dirty="0" smtClean="0">
                <a:solidFill>
                  <a:srgbClr val="002F5D"/>
                </a:solidFill>
              </a:rPr>
              <a:t> </a:t>
            </a:r>
            <a:r>
              <a:rPr lang="en-GB" sz="1500" dirty="0">
                <a:solidFill>
                  <a:srgbClr val="002F5D"/>
                </a:solidFill>
              </a:rPr>
              <a:t>has </a:t>
            </a:r>
            <a:r>
              <a:rPr lang="en-GB" sz="1500" b="1" dirty="0">
                <a:solidFill>
                  <a:srgbClr val="002F5D"/>
                </a:solidFill>
              </a:rPr>
              <a:t>similar</a:t>
            </a:r>
            <a:r>
              <a:rPr lang="en-GB" sz="1500" dirty="0">
                <a:solidFill>
                  <a:srgbClr val="002F5D"/>
                </a:solidFill>
              </a:rPr>
              <a:t> levels of relative </a:t>
            </a:r>
            <a:r>
              <a:rPr lang="en-GB" sz="1500" b="1" dirty="0">
                <a:solidFill>
                  <a:srgbClr val="002F5D"/>
                </a:solidFill>
              </a:rPr>
              <a:t>overall deprivation </a:t>
            </a:r>
            <a:r>
              <a:rPr lang="en-GB" sz="1500" dirty="0">
                <a:solidFill>
                  <a:srgbClr val="002F5D"/>
                </a:solidFill>
              </a:rPr>
              <a:t>as the county </a:t>
            </a:r>
            <a:r>
              <a:rPr lang="en-GB" sz="1500" dirty="0" smtClean="0">
                <a:solidFill>
                  <a:srgbClr val="002F5D"/>
                </a:solidFill>
              </a:rPr>
              <a:t>average.</a:t>
            </a:r>
          </a:p>
          <a:p>
            <a:pPr marL="0" indent="0">
              <a:buNone/>
            </a:pPr>
            <a:endParaRPr lang="en-GB" sz="1400" dirty="0" smtClean="0">
              <a:solidFill>
                <a:srgbClr val="002F5D"/>
              </a:solidFill>
            </a:endParaRPr>
          </a:p>
          <a:p>
            <a:pPr marL="0" indent="0">
              <a:buNone/>
            </a:pPr>
            <a:endParaRPr lang="en-GB" sz="1400" dirty="0" smtClean="0">
              <a:solidFill>
                <a:srgbClr val="002F5D"/>
              </a:solidFill>
            </a:endParaRPr>
          </a:p>
          <a:p>
            <a:pPr>
              <a:buFont typeface="Wingdings" panose="05000000000000000000" pitchFamily="2" charset="2"/>
              <a:buChar char="Ø"/>
            </a:pPr>
            <a:endParaRPr lang="en-GB" sz="1400" dirty="0" smtClean="0">
              <a:solidFill>
                <a:srgbClr val="002F5D"/>
              </a:solidFill>
            </a:endParaRPr>
          </a:p>
        </p:txBody>
      </p:sp>
      <p:pic>
        <p:nvPicPr>
          <p:cNvPr id="5" name="Picture 4"/>
          <p:cNvPicPr>
            <a:picLocks noChangeAspect="1"/>
          </p:cNvPicPr>
          <p:nvPr/>
        </p:nvPicPr>
        <p:blipFill>
          <a:blip r:embed="rId3"/>
          <a:stretch>
            <a:fillRect/>
          </a:stretch>
        </p:blipFill>
        <p:spPr>
          <a:xfrm>
            <a:off x="59204" y="682334"/>
            <a:ext cx="4392480" cy="5958255"/>
          </a:xfrm>
          <a:prstGeom prst="rect">
            <a:avLst/>
          </a:prstGeom>
        </p:spPr>
      </p:pic>
      <p:sp>
        <p:nvSpPr>
          <p:cNvPr id="6" name="Rectangle 5"/>
          <p:cNvSpPr/>
          <p:nvPr/>
        </p:nvSpPr>
        <p:spPr>
          <a:xfrm>
            <a:off x="4584032" y="6292560"/>
            <a:ext cx="3392275" cy="400110"/>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Cambridgeshire County Council Research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Group</a:t>
            </a:r>
          </a:p>
          <a:p>
            <a:pPr>
              <a:lnSpc>
                <a:spcPts val="1200"/>
              </a:lnSpc>
              <a:spcAft>
                <a:spcPts val="0"/>
              </a:spcAft>
            </a:pP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(Figure 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544055" y="1074823"/>
            <a:ext cx="4523766" cy="1823409"/>
          </a:xfrm>
          <a:prstGeom prst="rect">
            <a:avLst/>
          </a:prstGeom>
        </p:spPr>
      </p:pic>
      <p:sp>
        <p:nvSpPr>
          <p:cNvPr id="9" name="Rectangle 8"/>
          <p:cNvSpPr/>
          <p:nvPr/>
        </p:nvSpPr>
        <p:spPr>
          <a:xfrm>
            <a:off x="7501861" y="2948618"/>
            <a:ext cx="4523765" cy="400110"/>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Income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Deprivation Affecting Children Index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(IDACI); Income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Deprivation Affecting Older People Index (IDAOPI</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Indices of Deprivation (IMD)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501861" y="3345853"/>
            <a:ext cx="4264309"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DCLG from PHE Mental Health and Wellbeing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JSNA. (</a:t>
            </a: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Table 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9028664" y="4230681"/>
            <a:ext cx="2955349" cy="1739561"/>
          </a:xfrm>
          <a:prstGeom prst="rect">
            <a:avLst/>
          </a:prstGeom>
        </p:spPr>
      </p:pic>
      <p:sp>
        <p:nvSpPr>
          <p:cNvPr id="13" name="TextBox 12"/>
          <p:cNvSpPr txBox="1"/>
          <p:nvPr/>
        </p:nvSpPr>
        <p:spPr>
          <a:xfrm>
            <a:off x="9028665" y="3835420"/>
            <a:ext cx="295534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Overall deprivation (IMD 2015)</a:t>
            </a:r>
          </a:p>
        </p:txBody>
      </p:sp>
      <p:sp>
        <p:nvSpPr>
          <p:cNvPr id="14" name="Rectangle 13"/>
          <p:cNvSpPr/>
          <p:nvPr/>
        </p:nvSpPr>
        <p:spPr>
          <a:xfrm rot="10800000" flipV="1">
            <a:off x="8931348" y="6057009"/>
            <a:ext cx="3260651" cy="400110"/>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DCLG from PHE Mental Health and Wellbeing JSNA.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(Figure</a:t>
            </a: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22)</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7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3610</TotalTime>
  <Words>8158</Words>
  <Application>Microsoft Office PowerPoint</Application>
  <PresentationFormat>Widescreen</PresentationFormat>
  <Paragraphs>617</Paragraphs>
  <Slides>35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Wingdings</vt:lpstr>
      <vt:lpstr>Office Theme</vt:lpstr>
      <vt:lpstr>Joint Strategic Needs Assessment  Core Dataset 2018/19  District Summary : Cambridge</vt:lpstr>
      <vt:lpstr>Introduction</vt:lpstr>
      <vt:lpstr>District overview</vt:lpstr>
      <vt:lpstr>PowerPoint Presentation</vt:lpstr>
      <vt:lpstr>Population by ethnic group</vt:lpstr>
      <vt:lpstr>Other populations - Homelessness</vt:lpstr>
      <vt:lpstr>PowerPoint Presentation</vt:lpstr>
      <vt:lpstr>Public Health England summary health profile - at Nov 2018</vt:lpstr>
      <vt:lpstr>Local deprivation</vt:lpstr>
      <vt:lpstr>Child poverty</vt:lpstr>
      <vt:lpstr>Child development and education attainment</vt:lpstr>
      <vt:lpstr>Employment</vt:lpstr>
      <vt:lpstr>Other health determinants</vt:lpstr>
      <vt:lpstr>PowerPoint Presentation</vt:lpstr>
      <vt:lpstr>Smoking</vt:lpstr>
      <vt:lpstr>Alcohol</vt:lpstr>
      <vt:lpstr>Drugs</vt:lpstr>
      <vt:lpstr>PowerPoint Presentation</vt:lpstr>
      <vt:lpstr>Falls and hip fractures</vt:lpstr>
      <vt:lpstr>PowerPoint Presentation</vt:lpstr>
      <vt:lpstr>Illness in the population – disease and condition prevalence</vt:lpstr>
      <vt:lpstr>Self-harm and suicide</vt:lpstr>
      <vt:lpstr>Mental health in children and young people</vt:lpstr>
      <vt:lpstr>Hospital admissions – all inpatient admissions</vt:lpstr>
      <vt:lpstr>Hospital admissions – elective (planned) inpatient admissions</vt:lpstr>
      <vt:lpstr>Hospital admissions – emergency inpatient admissions</vt:lpstr>
      <vt:lpstr>Accident and Emergency (A&amp;E) attendances</vt:lpstr>
      <vt:lpstr>Social care - adults</vt:lpstr>
      <vt:lpstr>Social care - children </vt:lpstr>
      <vt:lpstr>Life expectancy</vt:lpstr>
      <vt:lpstr>Overall health status</vt:lpstr>
      <vt:lpstr>Long-term limiting illness (LTLI)</vt:lpstr>
      <vt:lpstr>Mortality</vt:lpstr>
      <vt:lpstr>Future disability and disease</vt:lpstr>
      <vt:lpstr>Further information</vt:lpstr>
    </vt:vector>
  </TitlesOfParts>
  <Company>Peterborough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Strategic Needs Assessment Core Dataset 2018/19 Summary –  Cambridge</dc:title>
  <dc:creator>O'Neill Ryan</dc:creator>
  <cp:lastModifiedBy>Gowers Nicola</cp:lastModifiedBy>
  <cp:revision>288</cp:revision>
  <dcterms:created xsi:type="dcterms:W3CDTF">2019-03-27T09:49:38Z</dcterms:created>
  <dcterms:modified xsi:type="dcterms:W3CDTF">2019-07-18T10:08:25Z</dcterms:modified>
</cp:coreProperties>
</file>