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edneyj\Cambridge%20City%20Foodbank\OneDrive%20-%20Cambridge%20City%20Foodbank\CCFB\2017\Advocacy\CAB\Survey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edneyj\Cambridge%20City%20Foodbank\OneDrive%20-%20Cambridge%20City%20Foodbank\CCFB\2017\Advocacy\CAB\Survey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edneyj\Cambridge%20City%20Foodbank\OneDrive%20-%20Cambridge%20City%20Foodbank\CCFB\2017\Advocacy\CAB\Survey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edneyj\Cambridge%20City%20Foodbank\OneDrive%20-%20Cambridge%20City%20Foodbank\CCFB\2017\Advocacy\CAB\Survey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Static!$A$3:$A$12</c:f>
              <c:strCache>
                <c:ptCount val="10"/>
                <c:pt idx="0">
                  <c:v>Sustained negative budget </c:v>
                </c:pt>
                <c:pt idx="1">
                  <c:v>Have arrears in bill/rent payments</c:v>
                </c:pt>
                <c:pt idx="2">
                  <c:v>Too many things to cope with</c:v>
                </c:pt>
                <c:pt idx="3">
                  <c:v>Feeling isolated and without help</c:v>
                </c:pt>
                <c:pt idx="4">
                  <c:v>I have been ill or strugling with a disability</c:v>
                </c:pt>
                <c:pt idx="5">
                  <c:v>Have debts with no means to pay</c:v>
                </c:pt>
                <c:pt idx="6">
                  <c:v>Under threat of homelessness</c:v>
                </c:pt>
                <c:pt idx="7">
                  <c:v>Don't know where to turn for help</c:v>
                </c:pt>
                <c:pt idx="8">
                  <c:v>Have suffered a close family bereavement</c:v>
                </c:pt>
                <c:pt idx="9">
                  <c:v>Member of family recently lost job</c:v>
                </c:pt>
              </c:strCache>
            </c:strRef>
          </c:cat>
          <c:val>
            <c:numRef>
              <c:f>Static!$C$3:$C$12</c:f>
              <c:numCache>
                <c:formatCode>0%</c:formatCode>
                <c:ptCount val="10"/>
                <c:pt idx="0">
                  <c:v>0.84782608695652173</c:v>
                </c:pt>
                <c:pt idx="1">
                  <c:v>0.69565217391304346</c:v>
                </c:pt>
                <c:pt idx="2">
                  <c:v>0.56521739130434778</c:v>
                </c:pt>
                <c:pt idx="3">
                  <c:v>0.47826086956521741</c:v>
                </c:pt>
                <c:pt idx="4">
                  <c:v>0.45652173913043476</c:v>
                </c:pt>
                <c:pt idx="5">
                  <c:v>0.41304347826086957</c:v>
                </c:pt>
                <c:pt idx="6">
                  <c:v>0.36956521739130432</c:v>
                </c:pt>
                <c:pt idx="7">
                  <c:v>0.36956521739130432</c:v>
                </c:pt>
                <c:pt idx="8">
                  <c:v>0.28260869565217389</c:v>
                </c:pt>
                <c:pt idx="9">
                  <c:v>0.10869565217391304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44064"/>
        <c:axId val="88335488"/>
      </c:barChart>
      <c:catAx>
        <c:axId val="8634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35488"/>
        <c:crosses val="autoZero"/>
        <c:auto val="1"/>
        <c:lblAlgn val="ctr"/>
        <c:lblOffset val="100"/>
        <c:noMultiLvlLbl val="0"/>
      </c:catAx>
      <c:valAx>
        <c:axId val="88335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Static!$A$20:$A$23</c:f>
              <c:strCache>
                <c:ptCount val="4"/>
                <c:pt idx="0">
                  <c:v>I feel confident that they are giving me the help I need</c:v>
                </c:pt>
                <c:pt idx="1">
                  <c:v>They can help me with a few issues but not all</c:v>
                </c:pt>
                <c:pt idx="2">
                  <c:v>They can help me with one issue</c:v>
                </c:pt>
                <c:pt idx="3">
                  <c:v>They can't really fix my problem</c:v>
                </c:pt>
              </c:strCache>
            </c:strRef>
          </c:cat>
          <c:val>
            <c:numRef>
              <c:f>Static!$C$20:$C$23</c:f>
              <c:numCache>
                <c:formatCode>0%</c:formatCode>
                <c:ptCount val="4"/>
                <c:pt idx="0">
                  <c:v>0.45652173913043476</c:v>
                </c:pt>
                <c:pt idx="1">
                  <c:v>0.41304347826086957</c:v>
                </c:pt>
                <c:pt idx="2">
                  <c:v>0.21739130434782608</c:v>
                </c:pt>
                <c:pt idx="3">
                  <c:v>0.17391304347826086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752832"/>
        <c:axId val="39754368"/>
      </c:barChart>
      <c:catAx>
        <c:axId val="39752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4368"/>
        <c:crosses val="autoZero"/>
        <c:auto val="1"/>
        <c:lblAlgn val="ctr"/>
        <c:lblOffset val="100"/>
        <c:noMultiLvlLbl val="0"/>
      </c:catAx>
      <c:valAx>
        <c:axId val="397543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Static!$A$31:$A$40</c:f>
              <c:strCache>
                <c:ptCount val="10"/>
                <c:pt idx="0">
                  <c:v>Food bank</c:v>
                </c:pt>
                <c:pt idx="1">
                  <c:v>Talking to friends</c:v>
                </c:pt>
                <c:pt idx="2">
                  <c:v>Housing officer or case worker</c:v>
                </c:pt>
                <c:pt idx="3">
                  <c:v>Internet search</c:v>
                </c:pt>
                <c:pt idx="4">
                  <c:v>Citizen's Advice</c:v>
                </c:pt>
                <c:pt idx="5">
                  <c:v>Health worker (e.g. doctor or visitor)</c:v>
                </c:pt>
                <c:pt idx="6">
                  <c:v>Leaflets</c:v>
                </c:pt>
                <c:pt idx="7">
                  <c:v>Call the council</c:v>
                </c:pt>
                <c:pt idx="8">
                  <c:v>Community centre or school</c:v>
                </c:pt>
                <c:pt idx="9">
                  <c:v>I can't find the help I need</c:v>
                </c:pt>
              </c:strCache>
            </c:strRef>
          </c:cat>
          <c:val>
            <c:numRef>
              <c:f>Static!$C$31:$C$40</c:f>
              <c:numCache>
                <c:formatCode>0%</c:formatCode>
                <c:ptCount val="10"/>
                <c:pt idx="0">
                  <c:v>0.63043478260869568</c:v>
                </c:pt>
                <c:pt idx="1">
                  <c:v>0.54347826086956519</c:v>
                </c:pt>
                <c:pt idx="2">
                  <c:v>0.47826086956521741</c:v>
                </c:pt>
                <c:pt idx="3">
                  <c:v>0.43478260869565216</c:v>
                </c:pt>
                <c:pt idx="4">
                  <c:v>0.39130434782608697</c:v>
                </c:pt>
                <c:pt idx="5">
                  <c:v>0.36956521739130432</c:v>
                </c:pt>
                <c:pt idx="6">
                  <c:v>0.30434782608695654</c:v>
                </c:pt>
                <c:pt idx="7">
                  <c:v>0.2391304347826087</c:v>
                </c:pt>
                <c:pt idx="8">
                  <c:v>0.21739130434782608</c:v>
                </c:pt>
                <c:pt idx="9">
                  <c:v>6.5217391304347824E-2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766656"/>
        <c:axId val="40186240"/>
      </c:barChart>
      <c:catAx>
        <c:axId val="39766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86240"/>
        <c:crosses val="autoZero"/>
        <c:auto val="1"/>
        <c:lblAlgn val="ctr"/>
        <c:lblOffset val="100"/>
        <c:noMultiLvlLbl val="0"/>
      </c:catAx>
      <c:valAx>
        <c:axId val="40186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Static!$A$46:$A$55</c:f>
              <c:strCache>
                <c:ptCount val="10"/>
                <c:pt idx="0">
                  <c:v>Knowing your benefit entitlement</c:v>
                </c:pt>
                <c:pt idx="1">
                  <c:v>Problems with debt or payment arrears</c:v>
                </c:pt>
                <c:pt idx="2">
                  <c:v>Job hunting</c:v>
                </c:pt>
                <c:pt idx="3">
                  <c:v>Housing problems</c:v>
                </c:pt>
                <c:pt idx="4">
                  <c:v>Cooking classes</c:v>
                </c:pt>
                <c:pt idx="5">
                  <c:v>Managing your daily life</c:v>
                </c:pt>
                <c:pt idx="6">
                  <c:v>Help managing your benefits (online)</c:v>
                </c:pt>
                <c:pt idx="7">
                  <c:v>Baby / children’s clothes and equipment</c:v>
                </c:pt>
                <c:pt idx="8">
                  <c:v>Quitting addictions or controlling habits</c:v>
                </c:pt>
                <c:pt idx="9">
                  <c:v>English classes</c:v>
                </c:pt>
              </c:strCache>
            </c:strRef>
          </c:cat>
          <c:val>
            <c:numRef>
              <c:f>Static!$C$46:$C$55</c:f>
              <c:numCache>
                <c:formatCode>0%</c:formatCode>
                <c:ptCount val="10"/>
                <c:pt idx="0">
                  <c:v>0.63043478260869568</c:v>
                </c:pt>
                <c:pt idx="1">
                  <c:v>0.60869565217391308</c:v>
                </c:pt>
                <c:pt idx="2">
                  <c:v>0.52173913043478259</c:v>
                </c:pt>
                <c:pt idx="3">
                  <c:v>0.5</c:v>
                </c:pt>
                <c:pt idx="4">
                  <c:v>0.47826086956521741</c:v>
                </c:pt>
                <c:pt idx="5">
                  <c:v>0.39130434782608697</c:v>
                </c:pt>
                <c:pt idx="6">
                  <c:v>0.32608695652173914</c:v>
                </c:pt>
                <c:pt idx="7">
                  <c:v>0.30434782608695654</c:v>
                </c:pt>
                <c:pt idx="8">
                  <c:v>0.28260869565217389</c:v>
                </c:pt>
                <c:pt idx="9">
                  <c:v>0.21739130434782608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214912"/>
        <c:axId val="40216448"/>
      </c:barChart>
      <c:catAx>
        <c:axId val="40214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16448"/>
        <c:crosses val="autoZero"/>
        <c:auto val="1"/>
        <c:lblAlgn val="ctr"/>
        <c:lblOffset val="100"/>
        <c:noMultiLvlLbl val="0"/>
      </c:catAx>
      <c:valAx>
        <c:axId val="40216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6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0" baseline="0"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2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0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0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9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1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3B07-2E9D-408C-A8F8-14A60BA2EB9C}" type="datetimeFigureOut">
              <a:rPr lang="en-GB" smtClean="0"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5EABA-4740-4272-832E-93E21E4A1F86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2192000" cy="6176963"/>
            <a:chOff x="0" y="0"/>
            <a:chExt cx="12192000" cy="6858000"/>
          </a:xfrm>
        </p:grpSpPr>
        <p:pic>
          <p:nvPicPr>
            <p:cNvPr id="8" name="Picture 7" descr="paper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09538" cy="6858000"/>
            </a:xfrm>
            <a:prstGeom prst="rect">
              <a:avLst/>
            </a:prstGeom>
          </p:spPr>
        </p:pic>
        <p:pic>
          <p:nvPicPr>
            <p:cNvPr id="9" name="Picture 8" descr="paper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462" y="0"/>
              <a:ext cx="6409538" cy="6858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74" y="6176964"/>
            <a:ext cx="1232452" cy="6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4261"/>
            <a:ext cx="9144000" cy="2387600"/>
          </a:xfrm>
        </p:spPr>
        <p:txBody>
          <a:bodyPr/>
          <a:lstStyle/>
          <a:p>
            <a:r>
              <a:rPr lang="en-GB" dirty="0" smtClean="0"/>
              <a:t>Cambridge City Foodbank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4166"/>
            <a:ext cx="9144000" cy="115363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Advocacy plans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96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94"/>
            <a:ext cx="12192000" cy="66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5" y="0"/>
            <a:ext cx="1182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Proposed Partnership with Cambridge CAB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 new</a:t>
            </a:r>
            <a:r>
              <a:rPr lang="en-GB" sz="2400" dirty="0"/>
              <a:t>, dedicated part-time (three days a week) Foodbank/CAB Supervisor will:</a:t>
            </a:r>
          </a:p>
          <a:p>
            <a:pPr lvl="1"/>
            <a:r>
              <a:rPr lang="en-GB" sz="2000" dirty="0"/>
              <a:t>provide the initial intensive training needed by volunteers</a:t>
            </a:r>
          </a:p>
          <a:p>
            <a:pPr lvl="1"/>
            <a:r>
              <a:rPr lang="en-GB" sz="2000" dirty="0"/>
              <a:t>carry out joint monthly supervision sessions for volunteers with the Foodbank Co-ordinator</a:t>
            </a:r>
          </a:p>
          <a:p>
            <a:pPr lvl="1"/>
            <a:r>
              <a:rPr lang="en-GB" sz="2000" dirty="0"/>
              <a:t>provide day to day support to volunteers when they are providing information/advice</a:t>
            </a:r>
          </a:p>
          <a:p>
            <a:pPr lvl="1"/>
            <a:r>
              <a:rPr lang="en-GB" sz="2000" dirty="0"/>
              <a:t>provide regular refresher training sessions to ensure the Foodbank volunteer team is giving the very latest information and advice based on most recent legislation and best practice.</a:t>
            </a:r>
          </a:p>
          <a:p>
            <a:r>
              <a:rPr lang="en-GB" sz="2400" dirty="0"/>
              <a:t>Cambridge CAB will also work with the team to:</a:t>
            </a:r>
          </a:p>
          <a:p>
            <a:pPr lvl="1"/>
            <a:r>
              <a:rPr lang="en-GB" sz="2000" dirty="0"/>
              <a:t>deliver financial capability training to Foodbank users who lack financial skills,</a:t>
            </a:r>
          </a:p>
          <a:p>
            <a:pPr lvl="1"/>
            <a:r>
              <a:rPr lang="en-GB" sz="2000" dirty="0"/>
              <a:t>build strong partnerships with key organisations to whom the volunteers can refer clients when they need specialist help and</a:t>
            </a:r>
          </a:p>
          <a:p>
            <a:pPr lvl="1"/>
            <a:r>
              <a:rPr lang="en-GB" sz="2000" dirty="0"/>
              <a:t>support and help the team to build a range of high level information resources which they can share with Foodbank service users that will help users to manage their own issues themselves in future.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8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86" y="1690690"/>
            <a:ext cx="9066582" cy="4050891"/>
          </a:xfrm>
        </p:spPr>
        <p:txBody>
          <a:bodyPr>
            <a:noAutofit/>
          </a:bodyPr>
          <a:lstStyle/>
          <a:p>
            <a:r>
              <a:rPr lang="en-GB" sz="2800" dirty="0" smtClean="0"/>
              <a:t>Foodbank is operating well. We can invest energy in new initiatives</a:t>
            </a:r>
          </a:p>
          <a:p>
            <a:r>
              <a:rPr lang="en-GB" sz="2800" dirty="0" smtClean="0"/>
              <a:t>There is a realisation nationally that foodbanks are well positioned to help people to get back on track. Food provides survival but we want to point people in the right direction</a:t>
            </a:r>
          </a:p>
          <a:p>
            <a:r>
              <a:rPr lang="en-GB" sz="2800" dirty="0" smtClean="0"/>
              <a:t>There is an increase in online support resources that may be hard for clients to access without help</a:t>
            </a:r>
          </a:p>
        </p:txBody>
      </p:sp>
    </p:spTree>
    <p:extLst>
      <p:ext uri="{BB962C8B-B14F-4D97-AF65-F5344CB8AC3E}">
        <p14:creationId xmlns:p14="http://schemas.microsoft.com/office/powerpoint/2010/main" val="33398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CCFB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354" y="2017214"/>
            <a:ext cx="7426234" cy="2877004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Conducted for month of October</a:t>
            </a:r>
          </a:p>
          <a:p>
            <a:pPr lvl="1"/>
            <a:r>
              <a:rPr lang="en-GB" sz="2400" dirty="0" smtClean="0"/>
              <a:t>Five questions</a:t>
            </a:r>
          </a:p>
          <a:p>
            <a:pPr lvl="1"/>
            <a:r>
              <a:rPr lang="en-GB" sz="2400" dirty="0" smtClean="0"/>
              <a:t>Thirty six multiple </a:t>
            </a:r>
            <a:r>
              <a:rPr lang="en-GB" sz="2400" dirty="0"/>
              <a:t>c</a:t>
            </a:r>
            <a:r>
              <a:rPr lang="en-GB" sz="2400" dirty="0" smtClean="0"/>
              <a:t>hoice answers</a:t>
            </a:r>
          </a:p>
          <a:p>
            <a:pPr lvl="1"/>
            <a:endParaRPr lang="en-GB" sz="2400" dirty="0"/>
          </a:p>
          <a:p>
            <a:r>
              <a:rPr lang="en-GB" sz="2800" dirty="0" smtClean="0"/>
              <a:t>Goal of Survey:</a:t>
            </a:r>
          </a:p>
          <a:p>
            <a:pPr lvl="1"/>
            <a:r>
              <a:rPr lang="en-GB" sz="2400" dirty="0" smtClean="0"/>
              <a:t>Are people getting to the right services they need</a:t>
            </a:r>
          </a:p>
          <a:p>
            <a:pPr lvl="1"/>
            <a:r>
              <a:rPr lang="en-GB" sz="2400" dirty="0" smtClean="0"/>
              <a:t>What extra services would they find helpful</a:t>
            </a:r>
          </a:p>
          <a:p>
            <a:pPr lvl="1"/>
            <a:endParaRPr lang="en-GB" sz="2400" dirty="0"/>
          </a:p>
          <a:p>
            <a:r>
              <a:rPr lang="en-GB" sz="2700" dirty="0" smtClean="0"/>
              <a:t>46 forms returned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41194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1. Before you accessed the foodbank can you describe some of the challenges you face that contributed to your need for help with food supplies?</a:t>
            </a:r>
            <a:r>
              <a:rPr lang="en-GB" sz="2800" dirty="0"/>
              <a:t>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8200" y="1690691"/>
          <a:ext cx="10866120" cy="455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84999"/>
          </a:xfrm>
        </p:spPr>
        <p:txBody>
          <a:bodyPr>
            <a:noAutofit/>
          </a:bodyPr>
          <a:lstStyle/>
          <a:p>
            <a:r>
              <a:rPr lang="en-GB" sz="2800" b="1" dirty="0"/>
              <a:t>2. Can the organisation that gave you the Food bank voucher help you fix the problems you are facing at the moment?</a:t>
            </a:r>
            <a:r>
              <a:rPr lang="en-GB" sz="2800" dirty="0"/>
              <a:t>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185249" y="1649796"/>
          <a:ext cx="10379734" cy="438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6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19239"/>
          </a:xfrm>
        </p:spPr>
        <p:txBody>
          <a:bodyPr>
            <a:normAutofit/>
          </a:bodyPr>
          <a:lstStyle/>
          <a:p>
            <a:r>
              <a:rPr lang="en-GB" sz="2800" b="1" dirty="0"/>
              <a:t>3. How do you look for organisations that can give you help?</a:t>
            </a:r>
            <a:r>
              <a:rPr lang="en-GB" sz="2800" dirty="0"/>
              <a:t>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018903" y="1062446"/>
          <a:ext cx="10615748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83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4. The Food bank is thinking about ways to give help in other problem areas. If we did this would you be interested?</a:t>
            </a:r>
            <a:r>
              <a:rPr lang="en-GB" sz="2800" dirty="0"/>
              <a:t>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009979" y="1517808"/>
          <a:ext cx="8832192" cy="481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B050"/>
                </a:solidFill>
              </a:rPr>
              <a:t>2017/18 Strategic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2882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Establish Advocacy Team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5400" y="2722519"/>
            <a:ext cx="9811735" cy="3182937"/>
          </a:xfrm>
        </p:spPr>
        <p:txBody>
          <a:bodyPr>
            <a:noAutofit/>
          </a:bodyPr>
          <a:lstStyle/>
          <a:p>
            <a:r>
              <a:rPr lang="en-GB" sz="2400" dirty="0" smtClean="0"/>
              <a:t>New team of volunteers focussed on signposting</a:t>
            </a:r>
          </a:p>
          <a:p>
            <a:r>
              <a:rPr lang="en-GB" sz="2400" dirty="0" smtClean="0"/>
              <a:t>Team to help at distribution centres offering information and support to clients</a:t>
            </a:r>
          </a:p>
          <a:p>
            <a:r>
              <a:rPr lang="en-GB" sz="2400" dirty="0" smtClean="0"/>
              <a:t>Establish IT support centre where feasible at distribution centres</a:t>
            </a:r>
          </a:p>
          <a:p>
            <a:pPr lvl="1"/>
            <a:r>
              <a:rPr lang="en-GB" sz="2000" dirty="0" smtClean="0"/>
              <a:t>Online information centre</a:t>
            </a:r>
          </a:p>
          <a:p>
            <a:pPr lvl="1"/>
            <a:r>
              <a:rPr lang="en-GB" sz="2000" dirty="0" smtClean="0"/>
              <a:t>Access to benefit calculators</a:t>
            </a:r>
          </a:p>
          <a:p>
            <a:pPr lvl="1"/>
            <a:r>
              <a:rPr lang="en-GB" sz="2000" dirty="0" smtClean="0"/>
              <a:t>Phone contact to support agencies</a:t>
            </a:r>
          </a:p>
          <a:p>
            <a:pPr lvl="1"/>
            <a:r>
              <a:rPr lang="en-GB" sz="2000" dirty="0" smtClean="0"/>
              <a:t>Grant applications</a:t>
            </a:r>
          </a:p>
          <a:p>
            <a:r>
              <a:rPr lang="en-GB" sz="2400" dirty="0" smtClean="0"/>
              <a:t>Provide added value without disrupting existing foodbank operation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34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746" y="1602342"/>
            <a:ext cx="9124507" cy="435133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volunteer present at every distribution centre with enhanced knowledge and skills for referral and assistance</a:t>
            </a:r>
          </a:p>
          <a:p>
            <a:r>
              <a:rPr lang="en-GB" sz="2800" dirty="0" smtClean="0"/>
              <a:t>NOT and advice agency but able to work to understand client needs and connect to appropriate support agency</a:t>
            </a:r>
          </a:p>
          <a:p>
            <a:r>
              <a:rPr lang="en-GB" sz="2800" dirty="0" smtClean="0"/>
              <a:t>NOT undermining existing support agency</a:t>
            </a:r>
          </a:p>
          <a:p>
            <a:r>
              <a:rPr lang="en-GB" sz="2800" dirty="0" smtClean="0"/>
              <a:t>Have phone to enable immediate referral</a:t>
            </a:r>
          </a:p>
          <a:p>
            <a:r>
              <a:rPr lang="en-GB" sz="2800" dirty="0" smtClean="0"/>
              <a:t>Have internet access and knowledge of support tools</a:t>
            </a:r>
          </a:p>
          <a:p>
            <a:r>
              <a:rPr lang="en-GB" sz="2800" dirty="0" smtClean="0"/>
              <a:t>Support other agencies having a presence if appropriate</a:t>
            </a:r>
          </a:p>
          <a:p>
            <a:r>
              <a:rPr lang="en-GB" sz="2800" dirty="0" smtClean="0"/>
              <a:t>Have ongoing relationship with client if appropriate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52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30" y="0"/>
            <a:ext cx="1026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CF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CFB" id="{FE310A4E-5310-4367-947F-265F005CC93F}" vid="{DF78AD47-F73C-44EE-A127-031D7881F4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CCFB</Template>
  <TotalTime>19</TotalTime>
  <Words>481</Words>
  <Application>Microsoft Office PowerPoint</Application>
  <PresentationFormat>Custom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CCFB</vt:lpstr>
      <vt:lpstr>Cambridge City Foodbank</vt:lpstr>
      <vt:lpstr>CCFB Survey</vt:lpstr>
      <vt:lpstr>1. Before you accessed the foodbank can you describe some of the challenges you face that contributed to your need for help with food supplies? </vt:lpstr>
      <vt:lpstr>2. Can the organisation that gave you the Food bank voucher help you fix the problems you are facing at the moment? </vt:lpstr>
      <vt:lpstr>3. How do you look for organisations that can give you help? </vt:lpstr>
      <vt:lpstr>4. The Food bank is thinking about ways to give help in other problem areas. If we did this would you be interested? </vt:lpstr>
      <vt:lpstr>2017/18 Strategic Objectives</vt:lpstr>
      <vt:lpstr>Goals</vt:lpstr>
      <vt:lpstr>PowerPoint Presentation</vt:lpstr>
      <vt:lpstr>PowerPoint Presentation</vt:lpstr>
      <vt:lpstr>PowerPoint Presentation</vt:lpstr>
      <vt:lpstr>Proposed Partnership with Cambridge CAB</vt:lpstr>
      <vt:lpstr>Why now?</vt:lpstr>
      <vt:lpstr>Feedback?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Edney</dc:creator>
  <cp:lastModifiedBy>Sue Reynolds</cp:lastModifiedBy>
  <cp:revision>6</cp:revision>
  <dcterms:created xsi:type="dcterms:W3CDTF">2018-01-15T15:46:53Z</dcterms:created>
  <dcterms:modified xsi:type="dcterms:W3CDTF">2018-01-19T14:33:14Z</dcterms:modified>
</cp:coreProperties>
</file>